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07B70B-E559-4937-B321-9F2840FE46CC}" type="datetimeFigureOut">
              <a:rPr lang="en-US" smtClean="0"/>
              <a:t>1/10/2021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170866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07B70B-E559-4937-B321-9F2840FE46CC}"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3431844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7B70B-E559-4937-B321-9F2840FE46C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2178622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7B70B-E559-4937-B321-9F2840FE46C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3898474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7B70B-E559-4937-B321-9F2840FE46C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3682686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7B70B-E559-4937-B321-9F2840FE46C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3737307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7B70B-E559-4937-B321-9F2840FE46C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170566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7B70B-E559-4937-B321-9F2840FE46C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122500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7B70B-E559-4937-B321-9F2840FE46C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279965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7B70B-E559-4937-B321-9F2840FE46C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215314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7B70B-E559-4937-B321-9F2840FE46C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32331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07B70B-E559-4937-B321-9F2840FE46CC}"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273281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07B70B-E559-4937-B321-9F2840FE46CC}" type="datetimeFigureOut">
              <a:rPr lang="en-US" smtClean="0"/>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20207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07B70B-E559-4937-B321-9F2840FE46CC}" type="datetimeFigureOut">
              <a:rPr lang="en-US" smtClean="0"/>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98205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7B70B-E559-4937-B321-9F2840FE46CC}" type="datetimeFigureOut">
              <a:rPr lang="en-US" smtClean="0"/>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176710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07B70B-E559-4937-B321-9F2840FE46CC}"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73790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07B70B-E559-4937-B321-9F2840FE46CC}"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0F93C-454F-43AD-9AC9-58C48D07BE00}" type="slidenum">
              <a:rPr lang="en-US" smtClean="0"/>
              <a:t>‹#›</a:t>
            </a:fld>
            <a:endParaRPr lang="en-US"/>
          </a:p>
        </p:txBody>
      </p:sp>
    </p:spTree>
    <p:extLst>
      <p:ext uri="{BB962C8B-B14F-4D97-AF65-F5344CB8AC3E}">
        <p14:creationId xmlns:p14="http://schemas.microsoft.com/office/powerpoint/2010/main" val="291840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07B70B-E559-4937-B321-9F2840FE46CC}" type="datetimeFigureOut">
              <a:rPr lang="en-US" smtClean="0"/>
              <a:t>1/10/2021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50F93C-454F-43AD-9AC9-58C48D07BE00}" type="slidenum">
              <a:rPr lang="en-US" smtClean="0"/>
              <a:t>‹#›</a:t>
            </a:fld>
            <a:endParaRPr lang="en-US"/>
          </a:p>
        </p:txBody>
      </p:sp>
    </p:spTree>
    <p:extLst>
      <p:ext uri="{BB962C8B-B14F-4D97-AF65-F5344CB8AC3E}">
        <p14:creationId xmlns:p14="http://schemas.microsoft.com/office/powerpoint/2010/main" val="3502750128"/>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6421" y="914847"/>
            <a:ext cx="9056601" cy="2616199"/>
          </a:xfrm>
        </p:spPr>
        <p:txBody>
          <a:bodyPr>
            <a:normAutofit/>
          </a:bodyPr>
          <a:lstStyle/>
          <a:p>
            <a:r>
              <a:rPr lang="en-US" sz="3200" b="1" dirty="0"/>
              <a:t>The Battle of Neighborhoods for Grocery Store in </a:t>
            </a:r>
            <a:r>
              <a:rPr lang="en-US" sz="3200" b="1" dirty="0" smtClean="0"/>
              <a:t/>
            </a:r>
            <a:br>
              <a:rPr lang="en-US" sz="3200" b="1" dirty="0" smtClean="0"/>
            </a:br>
            <a:r>
              <a:rPr lang="en-US" sz="3200" b="1" dirty="0" smtClean="0"/>
              <a:t>Vancouver</a:t>
            </a:r>
            <a:r>
              <a:rPr lang="en-US" sz="3200" b="1" dirty="0"/>
              <a:t>, Canada</a:t>
            </a:r>
            <a:endParaRPr lang="en-US" sz="3200" dirty="0"/>
          </a:p>
        </p:txBody>
      </p:sp>
      <p:sp>
        <p:nvSpPr>
          <p:cNvPr id="3" name="Subtitle 2"/>
          <p:cNvSpPr>
            <a:spLocks noGrp="1"/>
          </p:cNvSpPr>
          <p:nvPr>
            <p:ph type="subTitle" idx="1"/>
          </p:nvPr>
        </p:nvSpPr>
        <p:spPr/>
        <p:txBody>
          <a:bodyPr/>
          <a:lstStyle/>
          <a:p>
            <a:r>
              <a:rPr lang="en-US" dirty="0" smtClean="0"/>
              <a:t>Sonal Tarve</a:t>
            </a:r>
          </a:p>
          <a:p>
            <a:r>
              <a:rPr lang="en-US" dirty="0" smtClean="0"/>
              <a:t>Jan, 2021</a:t>
            </a:r>
            <a:endParaRPr lang="en-US" dirty="0"/>
          </a:p>
        </p:txBody>
      </p:sp>
    </p:spTree>
    <p:extLst>
      <p:ext uri="{BB962C8B-B14F-4D97-AF65-F5344CB8AC3E}">
        <p14:creationId xmlns:p14="http://schemas.microsoft.com/office/powerpoint/2010/main" val="215451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501" y="172453"/>
            <a:ext cx="10018713" cy="1287379"/>
          </a:xfrm>
        </p:spPr>
        <p:txBody>
          <a:bodyPr/>
          <a:lstStyle/>
          <a:p>
            <a:r>
              <a:rPr lang="en-US" sz="3200" b="1" dirty="0" smtClean="0"/>
              <a:t>Conclusion</a:t>
            </a:r>
            <a:endParaRPr lang="en-US" sz="3200" b="1" dirty="0"/>
          </a:p>
        </p:txBody>
      </p:sp>
      <p:sp>
        <p:nvSpPr>
          <p:cNvPr id="3" name="Content Placeholder 2"/>
          <p:cNvSpPr>
            <a:spLocks noGrp="1"/>
          </p:cNvSpPr>
          <p:nvPr>
            <p:ph idx="1"/>
          </p:nvPr>
        </p:nvSpPr>
        <p:spPr>
          <a:xfrm>
            <a:off x="1556501" y="2322094"/>
            <a:ext cx="10018713" cy="3124201"/>
          </a:xfrm>
        </p:spPr>
        <p:txBody>
          <a:bodyPr>
            <a:normAutofit/>
          </a:bodyPr>
          <a:lstStyle/>
          <a:p>
            <a:pPr marL="0" indent="0" algn="ctr">
              <a:buNone/>
            </a:pPr>
            <a:r>
              <a:rPr lang="en-US" sz="1800" dirty="0" smtClean="0"/>
              <a:t>The goal was to </a:t>
            </a:r>
            <a:r>
              <a:rPr lang="en-US" sz="1800" dirty="0"/>
              <a:t>help stakeholders identify one of the safest borough in Vancouver, and an appropriate neighborhood within the borough to set up a commercial establishment especially a ‘Grocery Store</a:t>
            </a:r>
            <a:r>
              <a:rPr lang="en-US" sz="1800" dirty="0" smtClean="0"/>
              <a:t>’.</a:t>
            </a:r>
          </a:p>
          <a:p>
            <a:pPr marL="0" indent="0" algn="ctr">
              <a:buNone/>
            </a:pPr>
            <a:r>
              <a:rPr lang="en-US" sz="1800" dirty="0" smtClean="0"/>
              <a:t>The most safest and reasonable borough is </a:t>
            </a:r>
            <a:r>
              <a:rPr lang="en-US" sz="1800" b="1" dirty="0" smtClean="0"/>
              <a:t>West Side</a:t>
            </a:r>
            <a:r>
              <a:rPr lang="en-US" sz="1800" dirty="0" smtClean="0"/>
              <a:t>. </a:t>
            </a:r>
          </a:p>
          <a:p>
            <a:pPr marL="0" indent="0" algn="ctr">
              <a:buNone/>
            </a:pPr>
            <a:r>
              <a:rPr lang="en-US" sz="1800" dirty="0" smtClean="0"/>
              <a:t>There </a:t>
            </a:r>
            <a:r>
              <a:rPr lang="en-US" sz="1800" dirty="0"/>
              <a:t>are only 2 clusters with Grocery Store, Cluster 2 &amp; 3. </a:t>
            </a:r>
          </a:p>
          <a:p>
            <a:pPr marL="0" indent="0" algn="ctr">
              <a:buNone/>
            </a:pPr>
            <a:r>
              <a:rPr lang="en-US" sz="1800" dirty="0"/>
              <a:t>The</a:t>
            </a:r>
            <a:r>
              <a:rPr lang="en-US" sz="1800" b="1" dirty="0"/>
              <a:t> first </a:t>
            </a:r>
            <a:r>
              <a:rPr lang="en-US" sz="1800" dirty="0"/>
              <a:t>recommendation is </a:t>
            </a:r>
            <a:r>
              <a:rPr lang="en-US" sz="1800" b="1" dirty="0"/>
              <a:t>Cluster 3</a:t>
            </a:r>
            <a:r>
              <a:rPr lang="en-US" sz="1800" dirty="0"/>
              <a:t>, which has only one grocery store and it is situated in the 10th most common venue ranking. At the same </a:t>
            </a:r>
            <a:r>
              <a:rPr lang="en-US" sz="1800" dirty="0" smtClean="0"/>
              <a:t>time, </a:t>
            </a:r>
            <a:r>
              <a:rPr lang="en-US" sz="1800" dirty="0"/>
              <a:t>this cluster has lots of venues around to attract all types of shoppers. </a:t>
            </a:r>
          </a:p>
          <a:p>
            <a:pPr marL="0" indent="0" algn="ctr">
              <a:buNone/>
            </a:pPr>
            <a:r>
              <a:rPr lang="en-US" sz="1800" dirty="0"/>
              <a:t>The</a:t>
            </a:r>
            <a:r>
              <a:rPr lang="en-US" sz="1800" b="1" dirty="0"/>
              <a:t> second </a:t>
            </a:r>
            <a:r>
              <a:rPr lang="en-US" sz="1800" dirty="0"/>
              <a:t>recommendation is </a:t>
            </a:r>
            <a:r>
              <a:rPr lang="en-US" sz="1800" b="1" dirty="0"/>
              <a:t>Cluster 1, 4 &amp; 5</a:t>
            </a:r>
            <a:r>
              <a:rPr lang="en-US" sz="1800" dirty="0"/>
              <a:t>. They do not have any grocery store and </a:t>
            </a:r>
            <a:r>
              <a:rPr lang="en-US" sz="1800" dirty="0" smtClean="0"/>
              <a:t>other good venues </a:t>
            </a:r>
            <a:r>
              <a:rPr lang="en-US" sz="1800" dirty="0"/>
              <a:t>are around</a:t>
            </a:r>
            <a:r>
              <a:rPr lang="en-US" sz="1800" dirty="0" smtClean="0"/>
              <a:t>.</a:t>
            </a:r>
            <a:endParaRPr lang="en-US" sz="1800" dirty="0"/>
          </a:p>
        </p:txBody>
      </p:sp>
    </p:spTree>
    <p:extLst>
      <p:ext uri="{BB962C8B-B14F-4D97-AF65-F5344CB8AC3E}">
        <p14:creationId xmlns:p14="http://schemas.microsoft.com/office/powerpoint/2010/main" val="144951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28338"/>
            <a:ext cx="10018713" cy="1756610"/>
          </a:xfrm>
        </p:spPr>
        <p:txBody>
          <a:bodyPr>
            <a:normAutofit/>
          </a:bodyPr>
          <a:lstStyle/>
          <a:p>
            <a:r>
              <a:rPr lang="en-US" sz="3200" b="1" dirty="0"/>
              <a:t>Introduction /Business Problem</a:t>
            </a:r>
            <a:endParaRPr lang="en-US" sz="3200" dirty="0"/>
          </a:p>
        </p:txBody>
      </p:sp>
      <p:sp>
        <p:nvSpPr>
          <p:cNvPr id="3" name="Content Placeholder 2"/>
          <p:cNvSpPr>
            <a:spLocks noGrp="1"/>
          </p:cNvSpPr>
          <p:nvPr>
            <p:ph idx="1"/>
          </p:nvPr>
        </p:nvSpPr>
        <p:spPr>
          <a:xfrm>
            <a:off x="1588584" y="2073442"/>
            <a:ext cx="10018713" cy="3124201"/>
          </a:xfrm>
        </p:spPr>
        <p:txBody>
          <a:bodyPr>
            <a:normAutofit/>
          </a:bodyPr>
          <a:lstStyle/>
          <a:p>
            <a:pPr marL="0" indent="0">
              <a:buNone/>
            </a:pPr>
            <a:r>
              <a:rPr lang="en-US" sz="1600" dirty="0"/>
              <a:t>Vancouver is highly populated city with high real estate prices. Opening any type of commercial establishment need to be analyzed in detail and carefully to get the maximum Return on Investment (ROI). </a:t>
            </a:r>
          </a:p>
          <a:p>
            <a:pPr marL="0" indent="0">
              <a:buNone/>
            </a:pPr>
            <a:r>
              <a:rPr lang="en-US" sz="1600" dirty="0"/>
              <a:t>The purpose of this project is to find a safe and secure location for stakeholders for opening of commercial establishments in </a:t>
            </a:r>
            <a:r>
              <a:rPr lang="en-US" sz="1600" b="1" dirty="0"/>
              <a:t>Grocery Store</a:t>
            </a:r>
            <a:r>
              <a:rPr lang="en-US" sz="1600" dirty="0"/>
              <a:t> in </a:t>
            </a:r>
            <a:r>
              <a:rPr lang="en-US" sz="1600" b="1" dirty="0"/>
              <a:t>Vancouver City</a:t>
            </a:r>
            <a:r>
              <a:rPr lang="en-US" sz="1600" dirty="0"/>
              <a:t>, Canada.</a:t>
            </a:r>
          </a:p>
          <a:p>
            <a:pPr marL="0" lvl="0" indent="0">
              <a:buNone/>
            </a:pPr>
            <a:r>
              <a:rPr lang="en-US" sz="1600" dirty="0"/>
              <a:t>The first task would be to </a:t>
            </a:r>
            <a:r>
              <a:rPr lang="en-US" sz="1600" b="1" dirty="0"/>
              <a:t>choose the safest borough</a:t>
            </a:r>
            <a:r>
              <a:rPr lang="en-US" sz="1600" dirty="0"/>
              <a:t> by analyzing crime data for opening a grocery store.</a:t>
            </a:r>
          </a:p>
          <a:p>
            <a:pPr marL="0" lvl="0" indent="0">
              <a:buNone/>
            </a:pPr>
            <a:r>
              <a:rPr lang="en-US" sz="1600" dirty="0"/>
              <a:t>The second task is </a:t>
            </a:r>
            <a:r>
              <a:rPr lang="en-US" sz="1600" b="1" dirty="0"/>
              <a:t>short listing a neighborhood</a:t>
            </a:r>
            <a:r>
              <a:rPr lang="en-US" sz="1600" dirty="0"/>
              <a:t>, where grocery stores are not amongst the most common venues, and yet </a:t>
            </a:r>
            <a:r>
              <a:rPr lang="en-US" sz="1600" b="1" dirty="0"/>
              <a:t>as close to many other types of venue </a:t>
            </a:r>
            <a:r>
              <a:rPr lang="en-US" sz="1600" dirty="0"/>
              <a:t>to attract shoppers.</a:t>
            </a:r>
          </a:p>
          <a:p>
            <a:pPr marL="0" indent="0">
              <a:buNone/>
            </a:pPr>
            <a:endParaRPr lang="en-US" sz="1600" dirty="0"/>
          </a:p>
        </p:txBody>
      </p:sp>
    </p:spTree>
    <p:extLst>
      <p:ext uri="{BB962C8B-B14F-4D97-AF65-F5344CB8AC3E}">
        <p14:creationId xmlns:p14="http://schemas.microsoft.com/office/powerpoint/2010/main" val="130416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12558"/>
            <a:ext cx="10018713" cy="1752599"/>
          </a:xfrm>
        </p:spPr>
        <p:txBody>
          <a:bodyPr>
            <a:normAutofit/>
          </a:bodyPr>
          <a:lstStyle/>
          <a:p>
            <a:r>
              <a:rPr lang="en-US" sz="3200" b="1" dirty="0" smtClean="0"/>
              <a:t>Data Involved</a:t>
            </a:r>
            <a:endParaRPr lang="en-US" sz="3200" b="1" dirty="0"/>
          </a:p>
        </p:txBody>
      </p:sp>
      <p:sp>
        <p:nvSpPr>
          <p:cNvPr id="3" name="Content Placeholder 2"/>
          <p:cNvSpPr>
            <a:spLocks noGrp="1"/>
          </p:cNvSpPr>
          <p:nvPr>
            <p:ph idx="1"/>
          </p:nvPr>
        </p:nvSpPr>
        <p:spPr>
          <a:xfrm>
            <a:off x="1684836" y="2290010"/>
            <a:ext cx="10018713" cy="3124201"/>
          </a:xfrm>
        </p:spPr>
        <p:txBody>
          <a:bodyPr>
            <a:normAutofit/>
          </a:bodyPr>
          <a:lstStyle/>
          <a:p>
            <a:pPr marL="0" indent="0">
              <a:buNone/>
            </a:pPr>
            <a:r>
              <a:rPr lang="en-US" sz="1600" dirty="0" smtClean="0"/>
              <a:t>Real </a:t>
            </a:r>
            <a:r>
              <a:rPr lang="en-US" sz="1600" dirty="0"/>
              <a:t>world </a:t>
            </a:r>
            <a:r>
              <a:rPr lang="en-US" sz="1600" b="1" dirty="0" smtClean="0"/>
              <a:t>dataset</a:t>
            </a:r>
            <a:r>
              <a:rPr lang="en-US" sz="1600" dirty="0" smtClean="0"/>
              <a:t> </a:t>
            </a:r>
            <a:r>
              <a:rPr lang="en-US" sz="1600" dirty="0"/>
              <a:t>from </a:t>
            </a:r>
            <a:r>
              <a:rPr lang="en-US" sz="1600" dirty="0" smtClean="0"/>
              <a:t>Kaggle for </a:t>
            </a:r>
            <a:r>
              <a:rPr lang="en-US" sz="1600" b="1" dirty="0"/>
              <a:t>Vancouver Crimes of </a:t>
            </a:r>
            <a:r>
              <a:rPr lang="en-US" sz="1600" b="1" dirty="0" smtClean="0"/>
              <a:t>2018</a:t>
            </a:r>
            <a:r>
              <a:rPr lang="en-US" sz="1600" dirty="0" smtClean="0"/>
              <a:t>.</a:t>
            </a:r>
          </a:p>
          <a:p>
            <a:pPr marL="0" indent="0">
              <a:buNone/>
            </a:pPr>
            <a:r>
              <a:rPr lang="en-US" sz="1600" b="1" dirty="0" smtClean="0"/>
              <a:t>Wikipedia </a:t>
            </a:r>
            <a:r>
              <a:rPr lang="en-US" sz="1600" b="1" dirty="0"/>
              <a:t>page </a:t>
            </a:r>
            <a:r>
              <a:rPr lang="en-US" sz="1600" dirty="0" smtClean="0"/>
              <a:t>to get </a:t>
            </a:r>
            <a:r>
              <a:rPr lang="en-US" sz="1600" b="1" dirty="0" smtClean="0"/>
              <a:t>borough information </a:t>
            </a:r>
            <a:r>
              <a:rPr lang="en-US" sz="1600" dirty="0" smtClean="0"/>
              <a:t>to map the existing </a:t>
            </a:r>
            <a:r>
              <a:rPr lang="en-US" sz="1600" dirty="0"/>
              <a:t>info about the </a:t>
            </a:r>
            <a:r>
              <a:rPr lang="en-US" sz="1600" dirty="0" smtClean="0"/>
              <a:t>neighborhoods.</a:t>
            </a:r>
          </a:p>
          <a:p>
            <a:pPr marL="0" indent="0">
              <a:buNone/>
            </a:pPr>
            <a:r>
              <a:rPr lang="en-US" sz="1600" dirty="0" smtClean="0"/>
              <a:t>Use of </a:t>
            </a:r>
            <a:r>
              <a:rPr lang="en-US" sz="1600" b="1" dirty="0" smtClean="0"/>
              <a:t>OpenCage </a:t>
            </a:r>
            <a:r>
              <a:rPr lang="en-US" sz="1600" b="1" dirty="0"/>
              <a:t>Geocoder </a:t>
            </a:r>
            <a:r>
              <a:rPr lang="en-US" sz="1600" dirty="0"/>
              <a:t>to find the </a:t>
            </a:r>
            <a:r>
              <a:rPr lang="en-US" sz="1600" b="1" dirty="0"/>
              <a:t>safest borough </a:t>
            </a:r>
            <a:r>
              <a:rPr lang="en-US" sz="1600" dirty="0"/>
              <a:t>and explore its </a:t>
            </a:r>
            <a:r>
              <a:rPr lang="en-US" sz="1600" dirty="0" smtClean="0"/>
              <a:t>neighborhood along with their crime data </a:t>
            </a:r>
            <a:r>
              <a:rPr lang="en-US" sz="1600" dirty="0"/>
              <a:t>and the respective neighborhood's co-ordinates by plotting it on maps using </a:t>
            </a:r>
            <a:r>
              <a:rPr lang="en-US" sz="1600" b="1" dirty="0"/>
              <a:t>Folium</a:t>
            </a:r>
            <a:r>
              <a:rPr lang="en-US" sz="1600" dirty="0"/>
              <a:t> and perform exploratory data analysis</a:t>
            </a:r>
            <a:r>
              <a:rPr lang="en-US" sz="1600" dirty="0" smtClean="0"/>
              <a:t>.</a:t>
            </a:r>
          </a:p>
          <a:p>
            <a:pPr marL="0" indent="0">
              <a:buNone/>
            </a:pPr>
            <a:r>
              <a:rPr lang="en-US" sz="1600" dirty="0" smtClean="0"/>
              <a:t>Use of </a:t>
            </a:r>
            <a:r>
              <a:rPr lang="en-US" sz="1600" b="1" dirty="0"/>
              <a:t>Four Square API </a:t>
            </a:r>
            <a:r>
              <a:rPr lang="en-US" sz="1600" dirty="0" smtClean="0"/>
              <a:t>to fetch data to </a:t>
            </a:r>
            <a:r>
              <a:rPr lang="en-US" sz="1600" dirty="0"/>
              <a:t>explore the neighborhood venues and to apply </a:t>
            </a:r>
            <a:r>
              <a:rPr lang="en-US" sz="1600" b="1" dirty="0"/>
              <a:t>machine learning algorithm </a:t>
            </a:r>
            <a:r>
              <a:rPr lang="en-US" sz="1600" dirty="0"/>
              <a:t>to </a:t>
            </a:r>
            <a:r>
              <a:rPr lang="en-US" sz="1600" b="1" dirty="0"/>
              <a:t>cluster the </a:t>
            </a:r>
            <a:r>
              <a:rPr lang="en-US" sz="1600" b="1" dirty="0" smtClean="0"/>
              <a:t>neighborhoods </a:t>
            </a:r>
            <a:r>
              <a:rPr lang="en-US" sz="1600" dirty="0"/>
              <a:t>and present the findings by plotting it on maps using </a:t>
            </a:r>
            <a:r>
              <a:rPr lang="en-US" sz="1600" b="1" dirty="0" smtClean="0"/>
              <a:t>Folium</a:t>
            </a:r>
            <a:r>
              <a:rPr lang="en-US" sz="1600" dirty="0" smtClean="0"/>
              <a:t>.</a:t>
            </a:r>
            <a:endParaRPr lang="en-US" sz="1600" dirty="0"/>
          </a:p>
        </p:txBody>
      </p:sp>
    </p:spTree>
    <p:extLst>
      <p:ext uri="{BB962C8B-B14F-4D97-AF65-F5344CB8AC3E}">
        <p14:creationId xmlns:p14="http://schemas.microsoft.com/office/powerpoint/2010/main" val="3791890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501" y="96253"/>
            <a:ext cx="10018713" cy="1740567"/>
          </a:xfrm>
        </p:spPr>
        <p:txBody>
          <a:bodyPr>
            <a:normAutofit/>
          </a:bodyPr>
          <a:lstStyle/>
          <a:p>
            <a:r>
              <a:rPr lang="en-US" sz="3200" b="1" dirty="0" smtClean="0"/>
              <a:t>Analytic Approach</a:t>
            </a:r>
            <a:endParaRPr lang="en-US" sz="3200" b="1" dirty="0"/>
          </a:p>
        </p:txBody>
      </p:sp>
      <p:sp>
        <p:nvSpPr>
          <p:cNvPr id="3" name="Content Placeholder 2"/>
          <p:cNvSpPr>
            <a:spLocks noGrp="1"/>
          </p:cNvSpPr>
          <p:nvPr>
            <p:ph idx="1"/>
          </p:nvPr>
        </p:nvSpPr>
        <p:spPr>
          <a:xfrm>
            <a:off x="1853279" y="2113546"/>
            <a:ext cx="10018713" cy="3124201"/>
          </a:xfrm>
        </p:spPr>
        <p:txBody>
          <a:bodyPr>
            <a:normAutofit/>
          </a:bodyPr>
          <a:lstStyle/>
          <a:p>
            <a:pPr marL="0" lvl="0" indent="0">
              <a:buNone/>
            </a:pPr>
            <a:r>
              <a:rPr lang="en-US" sz="1600" b="1" dirty="0"/>
              <a:t>Visualize the crime reports </a:t>
            </a:r>
            <a:r>
              <a:rPr lang="en-US" sz="1600" dirty="0"/>
              <a:t>in different Vancouver boroughs to identity the safest borough and normalize the neighborhoods of that borough. </a:t>
            </a:r>
          </a:p>
          <a:p>
            <a:pPr marL="0" lvl="0" indent="0">
              <a:buNone/>
            </a:pPr>
            <a:r>
              <a:rPr lang="en-US" sz="1600" dirty="0"/>
              <a:t>First look for total crime count in various boroughs in Vancouver and from resulting data find the </a:t>
            </a:r>
            <a:r>
              <a:rPr lang="en-US" sz="1600" b="1" dirty="0"/>
              <a:t>lower crimes borough</a:t>
            </a:r>
            <a:r>
              <a:rPr lang="en-US" sz="1600" dirty="0"/>
              <a:t> and their number of neighborhoods.</a:t>
            </a:r>
          </a:p>
          <a:p>
            <a:pPr marL="0" lvl="0" indent="0">
              <a:buNone/>
            </a:pPr>
            <a:r>
              <a:rPr lang="en-US" sz="1600" dirty="0"/>
              <a:t>Then select the most suitable borough and look for </a:t>
            </a:r>
            <a:r>
              <a:rPr lang="en-US" sz="1600" b="1" dirty="0"/>
              <a:t>10 most common venues in each neighborhood</a:t>
            </a:r>
            <a:r>
              <a:rPr lang="en-US" sz="1600" dirty="0"/>
              <a:t>.</a:t>
            </a:r>
          </a:p>
          <a:p>
            <a:pPr marL="0" lvl="0" indent="0">
              <a:buNone/>
            </a:pPr>
            <a:r>
              <a:rPr lang="en-US" sz="1600" b="1" dirty="0"/>
              <a:t>One hot Encoding </a:t>
            </a:r>
            <a:r>
              <a:rPr lang="en-US" sz="1600" dirty="0"/>
              <a:t>to analyze each neighborhood</a:t>
            </a:r>
          </a:p>
          <a:p>
            <a:pPr marL="0" lvl="0" indent="0">
              <a:buNone/>
            </a:pPr>
            <a:r>
              <a:rPr lang="en-US" sz="1600" dirty="0"/>
              <a:t>Then </a:t>
            </a:r>
            <a:r>
              <a:rPr lang="en-US" sz="1600" b="1" dirty="0"/>
              <a:t>clustering the neighborhoods to create map </a:t>
            </a:r>
          </a:p>
          <a:p>
            <a:pPr marL="0" lvl="0" indent="0">
              <a:buNone/>
            </a:pPr>
            <a:r>
              <a:rPr lang="en-US" sz="1600" dirty="0"/>
              <a:t>The last is to </a:t>
            </a:r>
            <a:r>
              <a:rPr lang="en-US" sz="1600" b="1" dirty="0"/>
              <a:t>analyze the clusters </a:t>
            </a:r>
            <a:r>
              <a:rPr lang="en-US" sz="1600" dirty="0"/>
              <a:t>to look for the </a:t>
            </a:r>
            <a:r>
              <a:rPr lang="en-US" sz="1600" b="1" dirty="0"/>
              <a:t>suitable cluster neighborhood</a:t>
            </a:r>
            <a:r>
              <a:rPr lang="en-US" sz="1600" dirty="0" smtClean="0"/>
              <a:t>.</a:t>
            </a:r>
            <a:endParaRPr lang="en-US" sz="1600" dirty="0"/>
          </a:p>
        </p:txBody>
      </p:sp>
    </p:spTree>
    <p:extLst>
      <p:ext uri="{BB962C8B-B14F-4D97-AF65-F5344CB8AC3E}">
        <p14:creationId xmlns:p14="http://schemas.microsoft.com/office/powerpoint/2010/main" val="354025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37" y="0"/>
            <a:ext cx="10018713" cy="1431757"/>
          </a:xfrm>
        </p:spPr>
        <p:txBody>
          <a:bodyPr>
            <a:normAutofit/>
          </a:bodyPr>
          <a:lstStyle/>
          <a:p>
            <a:r>
              <a:rPr lang="en-US" sz="3200" b="1" dirty="0" smtClean="0"/>
              <a:t>Exploratory Data Analysis</a:t>
            </a:r>
            <a:endParaRPr lang="en-US" sz="3200" b="1" dirty="0"/>
          </a:p>
        </p:txBody>
      </p:sp>
      <p:sp>
        <p:nvSpPr>
          <p:cNvPr id="3" name="Content Placeholder 2"/>
          <p:cNvSpPr>
            <a:spLocks noGrp="1"/>
          </p:cNvSpPr>
          <p:nvPr>
            <p:ph idx="1"/>
          </p:nvPr>
        </p:nvSpPr>
        <p:spPr>
          <a:xfrm>
            <a:off x="1484310" y="2666999"/>
            <a:ext cx="10018713" cy="3348790"/>
          </a:xfrm>
        </p:spPr>
        <p:txBody>
          <a:bodyPr>
            <a:normAutofit lnSpcReduction="10000"/>
          </a:bodyPr>
          <a:lstStyle/>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South </a:t>
            </a:r>
            <a:r>
              <a:rPr lang="en-US" sz="1600" dirty="0"/>
              <a:t>Vancouver has very little number of neighborhoods and opening a commercial establishment would not be viable, I choose the next borough with lowest crime, which is </a:t>
            </a:r>
            <a:r>
              <a:rPr lang="en-US" sz="1600" b="1" dirty="0"/>
              <a:t>West Side</a:t>
            </a:r>
            <a:r>
              <a:rPr lang="en-US" sz="1600" dirty="0"/>
              <a:t>.</a:t>
            </a:r>
          </a:p>
          <a:p>
            <a:pPr marL="0" indent="0">
              <a:buNone/>
            </a:pPr>
            <a:r>
              <a:rPr lang="en-US" sz="1600" dirty="0"/>
              <a:t>West side was </a:t>
            </a:r>
            <a:r>
              <a:rPr lang="en-US" sz="1600" dirty="0" smtClean="0"/>
              <a:t>also chosen </a:t>
            </a:r>
            <a:r>
              <a:rPr lang="en-US" sz="1600" dirty="0"/>
              <a:t>because crime type </a:t>
            </a:r>
            <a:r>
              <a:rPr lang="en-US" sz="1600" dirty="0" smtClean="0"/>
              <a:t>‘Break </a:t>
            </a:r>
            <a:r>
              <a:rPr lang="en-US" sz="1600" dirty="0"/>
              <a:t>and enter </a:t>
            </a:r>
            <a:r>
              <a:rPr lang="en-US" sz="1600" dirty="0" smtClean="0"/>
              <a:t>Commercial’ </a:t>
            </a:r>
            <a:r>
              <a:rPr lang="en-US" sz="1600" dirty="0"/>
              <a:t>is also low amongst other crimes types which makes West Side ideal destination for opening of commercial </a:t>
            </a:r>
            <a:r>
              <a:rPr lang="en-US" sz="1600" dirty="0" smtClean="0"/>
              <a:t>establishments</a:t>
            </a:r>
            <a:endParaRPr lang="en-US" dirty="0" smtClean="0"/>
          </a:p>
          <a:p>
            <a:endParaRPr lang="en-US" dirty="0" smtClean="0"/>
          </a:p>
          <a:p>
            <a:endParaRPr lang="en-US" dirty="0"/>
          </a:p>
          <a:p>
            <a:endParaRPr lang="en-US" dirty="0" smtClean="0"/>
          </a:p>
          <a:p>
            <a:pPr marL="0" indent="0">
              <a:buNone/>
            </a:pPr>
            <a:endParaRPr lang="en-US" sz="1600" dirty="0" smtClean="0"/>
          </a:p>
        </p:txBody>
      </p:sp>
      <p:pic>
        <p:nvPicPr>
          <p:cNvPr id="5" name="Picture 4"/>
          <p:cNvPicPr/>
          <p:nvPr/>
        </p:nvPicPr>
        <p:blipFill>
          <a:blip r:embed="rId2"/>
          <a:stretch>
            <a:fillRect/>
          </a:stretch>
        </p:blipFill>
        <p:spPr>
          <a:xfrm>
            <a:off x="4299699" y="1224879"/>
            <a:ext cx="4896852" cy="2707107"/>
          </a:xfrm>
          <a:prstGeom prst="rect">
            <a:avLst/>
          </a:prstGeom>
        </p:spPr>
      </p:pic>
      <p:pic>
        <p:nvPicPr>
          <p:cNvPr id="6" name="Picture 5"/>
          <p:cNvPicPr/>
          <p:nvPr/>
        </p:nvPicPr>
        <p:blipFill>
          <a:blip r:embed="rId3"/>
          <a:stretch>
            <a:fillRect/>
          </a:stretch>
        </p:blipFill>
        <p:spPr>
          <a:xfrm>
            <a:off x="1801354" y="5156865"/>
            <a:ext cx="9728277" cy="1129298"/>
          </a:xfrm>
          <a:prstGeom prst="rect">
            <a:avLst/>
          </a:prstGeom>
        </p:spPr>
      </p:pic>
    </p:spTree>
    <p:extLst>
      <p:ext uri="{BB962C8B-B14F-4D97-AF65-F5344CB8AC3E}">
        <p14:creationId xmlns:p14="http://schemas.microsoft.com/office/powerpoint/2010/main" val="357311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521" y="124327"/>
            <a:ext cx="10018713" cy="1752599"/>
          </a:xfrm>
        </p:spPr>
        <p:txBody>
          <a:bodyPr>
            <a:normAutofit/>
          </a:bodyPr>
          <a:lstStyle/>
          <a:p>
            <a:r>
              <a:rPr lang="en-US" sz="3200" b="1" dirty="0" smtClean="0"/>
              <a:t>Total crime count in various neighborhoods in Vancouver and No. of Neighborhoods in West Side</a:t>
            </a:r>
            <a:endParaRPr lang="en-US" sz="3200" b="1" dirty="0"/>
          </a:p>
        </p:txBody>
      </p:sp>
      <p:pic>
        <p:nvPicPr>
          <p:cNvPr id="4" name="Content Placeholder 3"/>
          <p:cNvPicPr>
            <a:picLocks noGrp="1"/>
          </p:cNvPicPr>
          <p:nvPr>
            <p:ph idx="1"/>
          </p:nvPr>
        </p:nvPicPr>
        <p:blipFill>
          <a:blip r:embed="rId2"/>
          <a:stretch>
            <a:fillRect/>
          </a:stretch>
        </p:blipFill>
        <p:spPr>
          <a:xfrm>
            <a:off x="2227346" y="2261936"/>
            <a:ext cx="3283117" cy="4058654"/>
          </a:xfrm>
          <a:prstGeom prst="rect">
            <a:avLst/>
          </a:prstGeom>
        </p:spPr>
      </p:pic>
      <p:pic>
        <p:nvPicPr>
          <p:cNvPr id="5" name="Picture 4"/>
          <p:cNvPicPr/>
          <p:nvPr/>
        </p:nvPicPr>
        <p:blipFill>
          <a:blip r:embed="rId3"/>
          <a:stretch>
            <a:fillRect/>
          </a:stretch>
        </p:blipFill>
        <p:spPr>
          <a:xfrm>
            <a:off x="5697570" y="3550386"/>
            <a:ext cx="6106795" cy="1056640"/>
          </a:xfrm>
          <a:prstGeom prst="rect">
            <a:avLst/>
          </a:prstGeom>
        </p:spPr>
      </p:pic>
    </p:spTree>
    <p:extLst>
      <p:ext uri="{BB962C8B-B14F-4D97-AF65-F5344CB8AC3E}">
        <p14:creationId xmlns:p14="http://schemas.microsoft.com/office/powerpoint/2010/main" val="218243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521" y="108284"/>
            <a:ext cx="10018713" cy="1335505"/>
          </a:xfrm>
        </p:spPr>
        <p:txBody>
          <a:bodyPr>
            <a:normAutofit/>
          </a:bodyPr>
          <a:lstStyle/>
          <a:p>
            <a:r>
              <a:rPr lang="en-US" sz="3200" b="1" dirty="0" smtClean="0"/>
              <a:t>Neighborhood Map</a:t>
            </a:r>
            <a:endParaRPr lang="en-US" sz="3200" b="1" dirty="0"/>
          </a:p>
        </p:txBody>
      </p:sp>
      <p:pic>
        <p:nvPicPr>
          <p:cNvPr id="4" name="Content Placeholder 3"/>
          <p:cNvPicPr>
            <a:picLocks noGrp="1"/>
          </p:cNvPicPr>
          <p:nvPr>
            <p:ph idx="1"/>
          </p:nvPr>
        </p:nvPicPr>
        <p:blipFill>
          <a:blip r:embed="rId2"/>
          <a:stretch>
            <a:fillRect/>
          </a:stretch>
        </p:blipFill>
        <p:spPr>
          <a:xfrm>
            <a:off x="1757235" y="1652335"/>
            <a:ext cx="9825999" cy="4523875"/>
          </a:xfrm>
          <a:prstGeom prst="rect">
            <a:avLst/>
          </a:prstGeom>
        </p:spPr>
      </p:pic>
    </p:spTree>
    <p:extLst>
      <p:ext uri="{BB962C8B-B14F-4D97-AF65-F5344CB8AC3E}">
        <p14:creationId xmlns:p14="http://schemas.microsoft.com/office/powerpoint/2010/main" val="91702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596" y="84222"/>
            <a:ext cx="10018713" cy="1407695"/>
          </a:xfrm>
        </p:spPr>
        <p:txBody>
          <a:bodyPr>
            <a:normAutofit/>
          </a:bodyPr>
          <a:lstStyle/>
          <a:p>
            <a:r>
              <a:rPr lang="en-US" sz="3200" b="1" dirty="0"/>
              <a:t>Top 10 most common </a:t>
            </a:r>
            <a:r>
              <a:rPr lang="en-US" sz="3200" b="1" dirty="0" smtClean="0"/>
              <a:t>venues with cluster </a:t>
            </a:r>
            <a:r>
              <a:rPr lang="en-US" sz="3200" b="1" dirty="0"/>
              <a:t>across </a:t>
            </a:r>
            <a:r>
              <a:rPr lang="en-US" sz="3200" b="1" dirty="0"/>
              <a:t>N</a:t>
            </a:r>
            <a:r>
              <a:rPr lang="en-US" sz="3200" b="1" dirty="0" smtClean="0"/>
              <a:t>eighborhoods</a:t>
            </a:r>
            <a:endParaRPr lang="en-US" sz="3200" dirty="0"/>
          </a:p>
        </p:txBody>
      </p:sp>
      <p:pic>
        <p:nvPicPr>
          <p:cNvPr id="4" name="Content Placeholder 3"/>
          <p:cNvPicPr>
            <a:picLocks noGrp="1" noChangeAspect="1"/>
          </p:cNvPicPr>
          <p:nvPr>
            <p:ph idx="1"/>
          </p:nvPr>
        </p:nvPicPr>
        <p:blipFill>
          <a:blip r:embed="rId2"/>
          <a:stretch>
            <a:fillRect/>
          </a:stretch>
        </p:blipFill>
        <p:spPr>
          <a:xfrm>
            <a:off x="1363579" y="1596190"/>
            <a:ext cx="10828421" cy="992421"/>
          </a:xfrm>
          <a:prstGeom prst="rect">
            <a:avLst/>
          </a:prstGeom>
        </p:spPr>
      </p:pic>
      <p:pic>
        <p:nvPicPr>
          <p:cNvPr id="5" name="Picture 4"/>
          <p:cNvPicPr>
            <a:picLocks noChangeAspect="1"/>
          </p:cNvPicPr>
          <p:nvPr/>
        </p:nvPicPr>
        <p:blipFill>
          <a:blip r:embed="rId3"/>
          <a:stretch>
            <a:fillRect/>
          </a:stretch>
        </p:blipFill>
        <p:spPr>
          <a:xfrm>
            <a:off x="2431507" y="2709574"/>
            <a:ext cx="8693693" cy="3933732"/>
          </a:xfrm>
          <a:prstGeom prst="rect">
            <a:avLst/>
          </a:prstGeom>
        </p:spPr>
      </p:pic>
    </p:spTree>
    <p:extLst>
      <p:ext uri="{BB962C8B-B14F-4D97-AF65-F5344CB8AC3E}">
        <p14:creationId xmlns:p14="http://schemas.microsoft.com/office/powerpoint/2010/main" val="385498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5" y="239825"/>
            <a:ext cx="10018713" cy="1110916"/>
          </a:xfrm>
        </p:spPr>
        <p:txBody>
          <a:bodyPr>
            <a:normAutofit/>
          </a:bodyPr>
          <a:lstStyle/>
          <a:p>
            <a:r>
              <a:rPr lang="en-US" sz="3200" b="1" dirty="0"/>
              <a:t>Analyzing the resulting </a:t>
            </a:r>
            <a:r>
              <a:rPr lang="en-US" sz="3200" b="1" dirty="0" smtClean="0"/>
              <a:t>Clusters</a:t>
            </a:r>
            <a:endParaRPr lang="en-US" sz="3200" dirty="0"/>
          </a:p>
        </p:txBody>
      </p:sp>
      <p:pic>
        <p:nvPicPr>
          <p:cNvPr id="5" name="Picture 4"/>
          <p:cNvPicPr/>
          <p:nvPr/>
        </p:nvPicPr>
        <p:blipFill>
          <a:blip r:embed="rId2"/>
          <a:stretch>
            <a:fillRect/>
          </a:stretch>
        </p:blipFill>
        <p:spPr>
          <a:xfrm>
            <a:off x="1420980" y="1241258"/>
            <a:ext cx="10370803" cy="925179"/>
          </a:xfrm>
          <a:prstGeom prst="rect">
            <a:avLst/>
          </a:prstGeom>
        </p:spPr>
      </p:pic>
      <p:pic>
        <p:nvPicPr>
          <p:cNvPr id="6" name="Picture 5"/>
          <p:cNvPicPr/>
          <p:nvPr/>
        </p:nvPicPr>
        <p:blipFill>
          <a:blip r:embed="rId3"/>
          <a:stretch>
            <a:fillRect/>
          </a:stretch>
        </p:blipFill>
        <p:spPr>
          <a:xfrm>
            <a:off x="1420979" y="2274776"/>
            <a:ext cx="10370803" cy="893094"/>
          </a:xfrm>
          <a:prstGeom prst="rect">
            <a:avLst/>
          </a:prstGeom>
        </p:spPr>
      </p:pic>
      <p:pic>
        <p:nvPicPr>
          <p:cNvPr id="7" name="Picture 6"/>
          <p:cNvPicPr/>
          <p:nvPr/>
        </p:nvPicPr>
        <p:blipFill>
          <a:blip r:embed="rId4"/>
          <a:stretch>
            <a:fillRect/>
          </a:stretch>
        </p:blipFill>
        <p:spPr>
          <a:xfrm>
            <a:off x="1420979" y="3276209"/>
            <a:ext cx="10306638" cy="1415338"/>
          </a:xfrm>
          <a:prstGeom prst="rect">
            <a:avLst/>
          </a:prstGeom>
        </p:spPr>
      </p:pic>
      <p:pic>
        <p:nvPicPr>
          <p:cNvPr id="9" name="Content Placeholder 8"/>
          <p:cNvPicPr>
            <a:picLocks noGrp="1"/>
          </p:cNvPicPr>
          <p:nvPr>
            <p:ph idx="1"/>
          </p:nvPr>
        </p:nvPicPr>
        <p:blipFill>
          <a:blip r:embed="rId5"/>
          <a:stretch>
            <a:fillRect/>
          </a:stretch>
        </p:blipFill>
        <p:spPr>
          <a:xfrm>
            <a:off x="1523995" y="4799887"/>
            <a:ext cx="10203622" cy="887040"/>
          </a:xfrm>
          <a:prstGeom prst="rect">
            <a:avLst/>
          </a:prstGeom>
        </p:spPr>
      </p:pic>
      <p:pic>
        <p:nvPicPr>
          <p:cNvPr id="10" name="Picture 9"/>
          <p:cNvPicPr>
            <a:picLocks noChangeAspect="1"/>
          </p:cNvPicPr>
          <p:nvPr/>
        </p:nvPicPr>
        <p:blipFill>
          <a:blip r:embed="rId6"/>
          <a:stretch>
            <a:fillRect/>
          </a:stretch>
        </p:blipFill>
        <p:spPr>
          <a:xfrm>
            <a:off x="2271680" y="5835664"/>
            <a:ext cx="9455937" cy="867770"/>
          </a:xfrm>
          <a:prstGeom prst="rect">
            <a:avLst/>
          </a:prstGeom>
        </p:spPr>
      </p:pic>
    </p:spTree>
    <p:extLst>
      <p:ext uri="{BB962C8B-B14F-4D97-AF65-F5344CB8AC3E}">
        <p14:creationId xmlns:p14="http://schemas.microsoft.com/office/powerpoint/2010/main" val="2544459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182</TotalTime>
  <Words>566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The Battle of Neighborhoods for Grocery Store in  Vancouver, Canada</vt:lpstr>
      <vt:lpstr>Introduction /Business Problem</vt:lpstr>
      <vt:lpstr>Data Involved</vt:lpstr>
      <vt:lpstr>Analytic Approach</vt:lpstr>
      <vt:lpstr>Exploratory Data Analysis</vt:lpstr>
      <vt:lpstr>Total crime count in various neighborhoods in Vancouver and No. of Neighborhoods in West Side</vt:lpstr>
      <vt:lpstr>Neighborhood Map</vt:lpstr>
      <vt:lpstr>Top 10 most common venues with cluster across Neighborhoods</vt:lpstr>
      <vt:lpstr>Analyzing the resulting Clusters</vt:lpstr>
      <vt:lpstr>Conclusion</vt:lpstr>
    </vt:vector>
  </TitlesOfParts>
  <Company>CSAA IG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for Grocery Store in  Vancouver, Canada</dc:title>
  <dc:creator>Tarve, Sonal</dc:creator>
  <cp:lastModifiedBy>Tarve, Sonal</cp:lastModifiedBy>
  <cp:revision>16</cp:revision>
  <dcterms:created xsi:type="dcterms:W3CDTF">2021-01-10T18:45:27Z</dcterms:created>
  <dcterms:modified xsi:type="dcterms:W3CDTF">2021-01-10T21:47:39Z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d48d056-9dcf-480d-be28-f64a2de71bca_Enabled">
    <vt:lpwstr>true</vt:lpwstr>
  </property>
  <property fmtid="{D5CDD505-2E9C-101B-9397-08002B2CF9AE}" pid="3" name="MSIP_Label_2d48d056-9dcf-480d-be28-f64a2de71bca_SetDate">
    <vt:lpwstr>2021-01-10T18:45:30Z</vt:lpwstr>
  </property>
  <property fmtid="{D5CDD505-2E9C-101B-9397-08002B2CF9AE}" pid="4" name="MSIP_Label_2d48d056-9dcf-480d-be28-f64a2de71bca_Method">
    <vt:lpwstr>Standard</vt:lpwstr>
  </property>
  <property fmtid="{D5CDD505-2E9C-101B-9397-08002B2CF9AE}" pid="5" name="MSIP_Label_2d48d056-9dcf-480d-be28-f64a2de71bca_Name">
    <vt:lpwstr>General</vt:lpwstr>
  </property>
  <property fmtid="{D5CDD505-2E9C-101B-9397-08002B2CF9AE}" pid="6" name="MSIP_Label_2d48d056-9dcf-480d-be28-f64a2de71bca_SiteId">
    <vt:lpwstr>1345b410-9694-46f3-9c42-132a582646b5</vt:lpwstr>
  </property>
  <property fmtid="{D5CDD505-2E9C-101B-9397-08002B2CF9AE}" pid="7" name="MSIP_Label_2d48d056-9dcf-480d-be28-f64a2de71bca_ActionId">
    <vt:lpwstr>8000862b-e34f-4e5f-8096-135f394b5b13</vt:lpwstr>
  </property>
  <property fmtid="{D5CDD505-2E9C-101B-9397-08002B2CF9AE}" pid="8" name="MSIP_Label_2d48d056-9dcf-480d-be28-f64a2de71bca_ContentBits">
    <vt:lpwstr>0</vt:lpwstr>
  </property>
</Properties>
</file>