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9" roundtripDataSignature="AMtx7mj2s2RxoAns7+oTJJr9xU5htP0Y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86558C-4C8C-45BD-B899-A855125F881C}">
  <a:tblStyle styleId="{3C86558C-4C8C-45BD-B899-A855125F88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Hi. Welcome to the Green Pace Security Policy Presentation. I'm Taryn.</a:t>
            </a:r>
            <a:endParaRPr>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138a2f67f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28138a2f67f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Next, the coding standard being examined is, "Handle all exceptions." Here I have created a class with two functions, one that simply throws an exception, and the other which calls the throwing function within a try-catch block, and catches the exception. I then assert that the throwing function does indeed throw the exception, and the catching function does indeed catch the exception (so no exception is thrown).</a:t>
            </a:r>
            <a:endParaRPr>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8138a2f67f_0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8138a2f67f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Next, the coding standard being examined is, "Do not read uninitialized memory." C++ allows you to declare a variable without actually assigning that variable a value. It also allows you to read the value of that variable. This can cause undefined behavior, because that variable is essentially storing garbage data. Here, I have a variable x that is declared as an optional integer. When x has not yet been initialized, it will evaluate to false, and reading the value of this variable would result in garbage data. Once initialized, it evaluates to true and the value is now valid to read.</a:t>
            </a:r>
            <a:endParaRPr>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8138a2f67f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8138a2f67f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Finally, the coding standard being examined is, "Guarantee that container indices and iterators are within the valid range." Here, a container is created and values within the container are initialized. But similarly to the previous example, C++ will let a user access invalid indices from the container, which results in garbage data and can cause memory leaks. The test verifies that the data is valid for all of the valid indices, but that data has not been initialized for indices beyond the size of the container.</a:t>
            </a:r>
            <a:endParaRPr>
              <a:latin typeface="Calibri"/>
              <a:ea typeface="Calibri"/>
              <a:cs typeface="Calibri"/>
              <a:sym typeface="Calibri"/>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Automation is an important and useful addition to the DevSecOps pipeline, which is essentially the same as the DevOps pipeline but with security as an integral part of the whole process. In essence, DevOps is a combination of development and operations. A DevOps team is therefore involved in the design, development, release, and maintenance of a software system. However, this philosophy often treats security as a separate concern, often tacked-on toward the end of development and handled by a separate team. DevSecOps is a different philosophy that considers security to be integral to the process, and the responsibility of every developer. This proactive approach to security means that the software is designed and built with security concerns in mind right from the start, and that security is not left until the end of a project, which may cause huge delays in schedule and necessitate additional cost if the code needs significant overhauling to come in line with security.</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Automation tools are therefore an important part of the DevSecOps developer's toolbox. Automation can be implemented virtually throughout the software development lifecycle, allowing security vulnerabilities to be addressed as code is written, rather than leaving security to the end of development.</a:t>
            </a:r>
            <a:endParaRPr/>
          </a:p>
        </p:txBody>
      </p:sp>
      <p:sp>
        <p:nvSpPr>
          <p:cNvPr id="236" name="Google Shape;23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There are lots of different automation tools, but a few key kinds are SAST and DAST tools, as well as IDES. Static application security testing tools, such as Cppcheck, examine the source code for vulnerabilities. These tools can be used right from the start of a project, as soon as any code is written. On the other hand, dynamic application security testing tools analyze running software. This means that a functional application is required for these tools to be used, so they won't be useful until later in development, but they can find run-time and environmental vulnerabilities that SAST tools will miss. Finally, even an IDE can be a useful tool for automatic security checking. IDEs provide compiler warnings, as well as other useful security features that can aid developers.</a:t>
            </a:r>
            <a:endParaRPr>
              <a:latin typeface="Calibri"/>
              <a:ea typeface="Calibri"/>
              <a:cs typeface="Calibri"/>
              <a:sym typeface="Calibri"/>
            </a:endParaRPr>
          </a:p>
          <a:p>
            <a:pPr indent="0" lvl="0" marL="0" rtl="0" algn="l">
              <a:spcBef>
                <a:spcPts val="0"/>
              </a:spcBef>
              <a:spcAft>
                <a:spcPts val="0"/>
              </a:spcAft>
              <a:buSzPts val="1100"/>
              <a:buNone/>
            </a:pPr>
            <a:r>
              <a:t/>
            </a:r>
            <a:endParaRPr/>
          </a:p>
        </p:txBody>
      </p:sp>
      <p:sp>
        <p:nvSpPr>
          <p:cNvPr id="243" name="Google Shape;2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When bringing existing code in line with security standards, it is important to consider the risks vs. the rewards, and when to act. In dealing with security vulnerabilities, mitigating them as soon as possible is always preferable. But there are scheduling and financial realities to consider. The security vulnerabilities with the highest priority (high likelihoods and high consequences) should be handled immediately, but it may be necessary to put off some of the lower priority items for the time being.</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Going forward, it is important to adopt a culture that emphasizes security as an integral piece of the puzzle. Developers should each consider themselves responsible for writing secure code, rather than leaving security to the end or to someone else. Developers should be familiar with and adhere strictly to the security policy. The system should be kept up to date with the latest patches, and audits should be performed routinely to verify that the system is up to standards.</a:t>
            </a:r>
            <a:endParaRPr/>
          </a:p>
        </p:txBody>
      </p:sp>
      <p:sp>
        <p:nvSpPr>
          <p:cNvPr id="250" name="Google Shape;2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solidFill>
                  <a:schemeClr val="dk1"/>
                </a:solidFill>
                <a:latin typeface="Calibri"/>
                <a:ea typeface="Calibri"/>
                <a:cs typeface="Calibri"/>
                <a:sym typeface="Calibri"/>
              </a:rPr>
              <a:t>This security policy is a great start to bringing Green Pace in line with a stronger security posture, but there are further things to consider. The coding standards do not currently have much relevance to a couple of the key principles, namely default deny and adhere to the principle of least privilege. These principles have been touched on a bit by some of the other topics in the security policy – encryption is one method of by-default denying access, since you must have the decrypting key to access readable data, and the triple-A framework (especially role-based access controls) implements the principle of least privilege. But adopting coding standards relevant to these topics would flesh out the security policy.</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Similarly, the policy has gaps regarding physical access security and cloud-based computing standards. These are important to consider, especially as a company grows. Where is the data physically being stored? Is that location secure? If using cloud storage, is that through a third party, and does that third party keep its servers in another country?</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Finally, it's important to stay on top of security patches and stay aware of newly discovered vulnerabilities.</a:t>
            </a:r>
            <a:endParaRPr/>
          </a:p>
        </p:txBody>
      </p:sp>
      <p:sp>
        <p:nvSpPr>
          <p:cNvPr id="257" name="Google Shape;25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In conclusion, I hope this security policy helps Green Pace transition to a DevSecOps approach, where security is addressed proactively and built-in to the code base itself. The use of automation tools will help get this process started, and help keep software secure throughout the lifecycle of the software. It may be helpful to keep tabs on the current landscape of software security and recent security breaches, and to do that I have included a link here that will take you to a running list of recent incidents.</a:t>
            </a:r>
            <a:endParaRPr/>
          </a:p>
        </p:txBody>
      </p:sp>
      <p:sp>
        <p:nvSpPr>
          <p:cNvPr id="264" name="Google Shape;2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Here are the sources that were used to develop this security policy.</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Thanks for watching, and have a great day!</a:t>
            </a:r>
            <a:endParaRPr/>
          </a:p>
        </p:txBody>
      </p:sp>
      <p:sp>
        <p:nvSpPr>
          <p:cNvPr id="271" name="Google Shape;27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First, let's discuss defense in depth. This is the practice of layering distinct security measures over top one another. The layers are often redundant or overlapping, but together provide a strong defense against attacks. The idea is that if an attacker manages to breach one layer through a certain vulnerability, the next layer will not have that vulnerability so the attacker will be stopped or slowed until the next layer can be breached. This hopefully gives the team time to detect and respond to a security breach of one layer before any data has actually been compromised. To accomplish this layered defense mechanism, it is important to have software security built-in throughout the code. Each coding standard and policy discussed in this presentation could be considered one layer of this defense.</a:t>
            </a:r>
            <a:endParaRPr>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t/>
            </a:r>
            <a:endParaRPr/>
          </a:p>
        </p:txBody>
      </p:sp>
      <p:sp>
        <p:nvSpPr>
          <p:cNvPr id="149" name="Google Shape;14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Here we have the threats matrix. It compares the severity of a security vulnerability (either High or Low) to the likelihood of the vulnerability being encountered (either unlikely, likely, or probable). The highest priority vulnerabilities are those that have a high likelihood and high consequence.</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Automation tools are excellent for detecting threats, and even assessing how severe the vulnerability is. For instance, Cppcheck is a static analysis tool that examines a C++ source file and reports on found vulnerabilities as well as the severity of the threat if left uncorrected.</a:t>
            </a:r>
            <a:endParaRPr/>
          </a:p>
        </p:txBody>
      </p:sp>
      <p:sp>
        <p:nvSpPr>
          <p:cNvPr id="156" name="Google Shape;15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The security policy defines 10 security principles, and supports many of them with relevant coding standards. The 10 principles are:</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AutoNum type="arabicPeriod"/>
            </a:pPr>
            <a:r>
              <a:rPr lang="en-US">
                <a:solidFill>
                  <a:schemeClr val="dk1"/>
                </a:solidFill>
                <a:latin typeface="Calibri"/>
                <a:ea typeface="Calibri"/>
                <a:cs typeface="Calibri"/>
                <a:sym typeface="Calibri"/>
              </a:rPr>
              <a:t>Validate input data</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AutoNum type="arabicPeriod"/>
            </a:pPr>
            <a:r>
              <a:rPr lang="en-US">
                <a:solidFill>
                  <a:schemeClr val="dk1"/>
                </a:solidFill>
                <a:latin typeface="Calibri"/>
                <a:ea typeface="Calibri"/>
                <a:cs typeface="Calibri"/>
                <a:sym typeface="Calibri"/>
              </a:rPr>
              <a:t>Heed compiler warnings</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AutoNum type="arabicPeriod"/>
            </a:pPr>
            <a:r>
              <a:rPr lang="en-US">
                <a:solidFill>
                  <a:schemeClr val="dk1"/>
                </a:solidFill>
                <a:latin typeface="Calibri"/>
                <a:ea typeface="Calibri"/>
                <a:cs typeface="Calibri"/>
                <a:sym typeface="Calibri"/>
              </a:rPr>
              <a:t>Architect and design for security policies</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AutoNum type="arabicPeriod"/>
            </a:pPr>
            <a:r>
              <a:rPr lang="en-US">
                <a:solidFill>
                  <a:schemeClr val="dk1"/>
                </a:solidFill>
                <a:latin typeface="Calibri"/>
                <a:ea typeface="Calibri"/>
                <a:cs typeface="Calibri"/>
                <a:sym typeface="Calibri"/>
              </a:rPr>
              <a:t>Keep it simple</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AutoNum type="arabicPeriod"/>
            </a:pPr>
            <a:r>
              <a:rPr lang="en-US">
                <a:solidFill>
                  <a:schemeClr val="dk1"/>
                </a:solidFill>
                <a:latin typeface="Calibri"/>
                <a:ea typeface="Calibri"/>
                <a:cs typeface="Calibri"/>
                <a:sym typeface="Calibri"/>
              </a:rPr>
              <a:t>Default deny</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AutoNum type="arabicPeriod"/>
            </a:pPr>
            <a:r>
              <a:rPr lang="en-US">
                <a:solidFill>
                  <a:schemeClr val="dk1"/>
                </a:solidFill>
                <a:latin typeface="Calibri"/>
                <a:ea typeface="Calibri"/>
                <a:cs typeface="Calibri"/>
                <a:sym typeface="Calibri"/>
              </a:rPr>
              <a:t>Adhere to the principle of least privilege</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AutoNum type="arabicPeriod"/>
            </a:pPr>
            <a:r>
              <a:rPr lang="en-US">
                <a:solidFill>
                  <a:schemeClr val="dk1"/>
                </a:solidFill>
                <a:latin typeface="Calibri"/>
                <a:ea typeface="Calibri"/>
                <a:cs typeface="Calibri"/>
                <a:sym typeface="Calibri"/>
              </a:rPr>
              <a:t>Sanitize data sent to other systems</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AutoNum type="arabicPeriod"/>
            </a:pPr>
            <a:r>
              <a:rPr lang="en-US">
                <a:solidFill>
                  <a:schemeClr val="dk1"/>
                </a:solidFill>
                <a:latin typeface="Calibri"/>
                <a:ea typeface="Calibri"/>
                <a:cs typeface="Calibri"/>
                <a:sym typeface="Calibri"/>
              </a:rPr>
              <a:t>Practice defense in depth</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AutoNum type="arabicPeriod"/>
            </a:pPr>
            <a:r>
              <a:rPr lang="en-US">
                <a:solidFill>
                  <a:schemeClr val="dk1"/>
                </a:solidFill>
                <a:latin typeface="Calibri"/>
                <a:ea typeface="Calibri"/>
                <a:cs typeface="Calibri"/>
                <a:sym typeface="Calibri"/>
              </a:rPr>
              <a:t>Use effective quality assurance techniques</a:t>
            </a:r>
            <a:endParaRPr>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AutoNum type="arabicPeriod"/>
            </a:pPr>
            <a:r>
              <a:rPr lang="en-US">
                <a:solidFill>
                  <a:schemeClr val="dk1"/>
                </a:solidFill>
                <a:latin typeface="Calibri"/>
                <a:ea typeface="Calibri"/>
                <a:cs typeface="Calibri"/>
                <a:sym typeface="Calibri"/>
              </a:rPr>
              <a:t>And finally, adopt a secure coding standard.</a:t>
            </a:r>
            <a:endParaRPr sz="1200">
              <a:solidFill>
                <a:schemeClr val="dk1"/>
              </a:solidFill>
            </a:endParaRPr>
          </a:p>
        </p:txBody>
      </p:sp>
      <p:sp>
        <p:nvSpPr>
          <p:cNvPr id="165" name="Google Shape;16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Here are the 10 coding standards, which deal with several common vulnerabilities in C++ code. Each of these coding standards is relevant to one or more of the 10 principles. The standards have been evaluated for the severity of the threat posed by the vulnerability, and ordered by highest priority threat to lowest based on the threats matrix presented earlier.</a:t>
            </a:r>
            <a:endParaRPr/>
          </a:p>
        </p:txBody>
      </p:sp>
      <p:sp>
        <p:nvSpPr>
          <p:cNvPr id="172" name="Google Shape;17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Here we have the encryption policy standards for data at rest, data in flight, and data in use. Data at rest refers to data currently in storage, such as saved files or data in a database. Data in flight refers to any data being transmitted, such as via email or HTTPS. Finally, data in use is data actively being used, whether it's being read, created, modified, or deleted.</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Unencrypted data is vulnerable to attackers. Encrypting data ensures that, even if an attacker breaches the security of the system and gets ahold of the data, they will not be able to read it. Data at rest should be securely encrypted with a symmetric key (which should be kept secure and stored separately from the data). Data in flight should be encrypted by the sender using a public key and decrypted by the receiver using a private key. Hash encryption and security certificates can also be used to authenticate sender and receiver, as well as verify that data was not modified or corrupted in transit. Lastly, data in use can be encrypted and decrypted in real-time by using a trusted execution environment, which constantly encrypts and decrypts the data as it is used. An attacker outside the environment will only be able to see the encrypted data.</a:t>
            </a:r>
            <a:endParaRPr/>
          </a:p>
        </p:txBody>
      </p:sp>
      <p:sp>
        <p:nvSpPr>
          <p:cNvPr id="179" name="Google Shape;1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Authentication, authorization, and accounting, or Triple-A policies, together form a security framework for managing computer access and resources.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Authentication deals with identifying an entity, such as an account with a username or user ID, and verifying that the entity is who they say they are, often with a password or PIN.</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Authorization deals with what permissions that account has, or in other words, what data the account is allowed to access and what it is allowed to do to it. This can be easily accomplished using role-based access controls, which define a type of user such as a client or administrator, and then give the same permissions to everyone with that role. Role-based access controls work best when also employing the principle of least privilege, which limits the privileges that an entity has to only those necessary for its tasks. For instance, a client may be able to access only their own account data, and may be able to modify some data (such as a current address) but not other data (such as their user ID or birthday). Whereas an admin may be able to access any client data and modify any data relating to that client.</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Finally, accounting deals with the recording of system activity. Logging things like who accessed a system, when they accessed it, and what resources they accessed allows the system administrators to monitor activity within a system and investigate if suspicious activity occurs. In the event of a software security breach, the system activity can be examined for how and when the breach occurred.</a:t>
            </a:r>
            <a:endParaRPr/>
          </a:p>
        </p:txBody>
      </p:sp>
      <p:sp>
        <p:nvSpPr>
          <p:cNvPr id="186" name="Google Shape;18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138a2f67f_0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8138a2f67f_0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Unit testing is a way to test and verify that code is working as expected. Here, I have written a few simple unit tests to demonstrate a few of the coding standards presented earlier. The screenshot here depicts the console output of my tests, and shows that they all passed successfully.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504e2950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9504e295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First up, we have a somewhat unusual unit test that is meant to demonstrate the differences between using a test in a test suite vs. a static assertion. The relevant coding standard here is, "Use a static assertion to test the value of a constant expression." To demonstrate, I actually created a regular unit test as well as two static assertions, one that succeeds and one that fails, which you can see by the red underline. Right away, the benefits of static assertions are evident: you don't even have to run the code to determine whether a static assertion passes or fails. The IDE (Visual Studio, in this case) will tell you.</a:t>
            </a:r>
            <a:endParaRPr>
              <a:latin typeface="Calibri"/>
              <a:ea typeface="Calibri"/>
              <a:cs typeface="Calibri"/>
              <a:sym typeface="Calibri"/>
            </a:endParaRPr>
          </a:p>
          <a:p>
            <a:pPr indent="0" lvl="0" marL="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1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16"/>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6"/>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6"/>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25"/>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p:nvPr>
            <p:ph idx="2" type="pic"/>
          </p:nvPr>
        </p:nvSpPr>
        <p:spPr>
          <a:xfrm>
            <a:off x="681727" y="941439"/>
            <a:ext cx="10821840" cy="3478161"/>
          </a:xfrm>
          <a:prstGeom prst="rect">
            <a:avLst/>
          </a:prstGeom>
          <a:noFill/>
          <a:ln>
            <a:noFill/>
          </a:ln>
        </p:spPr>
      </p:sp>
      <p:sp>
        <p:nvSpPr>
          <p:cNvPr id="74" name="Google Shape;74;p25"/>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26"/>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26"/>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26"/>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6"/>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27"/>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27"/>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7"/>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27"/>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7"/>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2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28"/>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28"/>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8"/>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9"/>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29"/>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29"/>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29"/>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29"/>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29"/>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2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30"/>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0"/>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30"/>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30"/>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30"/>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30"/>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30"/>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30"/>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30"/>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30"/>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3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1"/>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3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3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32"/>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2"/>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32"/>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2"/>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7"/>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18"/>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18"/>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8"/>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19"/>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1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20"/>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20"/>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2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23"/>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2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p:nvPr>
            <p:ph idx="2" type="pic"/>
          </p:nvPr>
        </p:nvSpPr>
        <p:spPr>
          <a:xfrm>
            <a:off x="7861238" y="751241"/>
            <a:ext cx="3644962" cy="5467443"/>
          </a:xfrm>
          <a:prstGeom prst="rect">
            <a:avLst/>
          </a:prstGeom>
          <a:noFill/>
          <a:ln>
            <a:noFill/>
          </a:ln>
        </p:spPr>
      </p:sp>
      <p:sp>
        <p:nvSpPr>
          <p:cNvPr id="67" name="Google Shape;67;p24"/>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24"/>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5"/>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ibm.com/topics/devsecops"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cybersecurityventures.com/intrusion-daily-cyber-threat-alert/"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getastra.com/blog/security-audit/automated-security-testing-tools/" TargetMode="External"/><Relationship Id="rId4" Type="http://schemas.openxmlformats.org/officeDocument/2006/relationships/hyperlink" Target="https://www.synopsys.com/blogs/software-security/sast-vs-dast-difference.html" TargetMode="External"/><Relationship Id="rId5" Type="http://schemas.openxmlformats.org/officeDocument/2006/relationships/hyperlink" Target="https://www.ibm.com/topics/devsecops" TargetMode="External"/><Relationship Id="rId6" Type="http://schemas.openxmlformats.org/officeDocument/2006/relationships/hyperlink" Target="https://cybersecurityventures.com/intrusion-daily-cyber-threat-alert/" TargetMode="External"/><Relationship Id="rId7" Type="http://schemas.openxmlformats.org/officeDocument/2006/relationships/hyperlink" Target="https://phoenixnap.com/blog/encryption-in-use" TargetMode="External"/><Relationship Id="rId8"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Taryn Brownfield</a:t>
            </a:r>
            <a:endParaRPr i="1"/>
          </a:p>
        </p:txBody>
      </p:sp>
      <p:pic>
        <p:nvPicPr>
          <p:cNvPr descr="Green Pace logo" id="146" name="Google Shape;146;p1"/>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8138a2f67f_0_121"/>
          <p:cNvSpPr txBox="1"/>
          <p:nvPr>
            <p:ph type="title"/>
          </p:nvPr>
        </p:nvSpPr>
        <p:spPr>
          <a:xfrm>
            <a:off x="2289625" y="764375"/>
            <a:ext cx="9216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a:p>
            <a:pPr indent="0" lvl="0" marL="0" rtl="0" algn="r">
              <a:lnSpc>
                <a:spcPct val="90000"/>
              </a:lnSpc>
              <a:spcBef>
                <a:spcPts val="0"/>
              </a:spcBef>
              <a:spcAft>
                <a:spcPts val="0"/>
              </a:spcAft>
              <a:buSzPts val="1800"/>
              <a:buNone/>
            </a:pPr>
            <a:r>
              <a:rPr lang="en-US" sz="3000"/>
              <a:t>CanThrowAndCatchExceptions</a:t>
            </a:r>
            <a:endParaRPr sz="3000"/>
          </a:p>
        </p:txBody>
      </p:sp>
      <p:pic>
        <p:nvPicPr>
          <p:cNvPr descr="Green Pace logo" id="211" name="Google Shape;211;g28138a2f67f_0_121"/>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12" name="Google Shape;212;g28138a2f67f_0_121"/>
          <p:cNvPicPr preferRelativeResize="0"/>
          <p:nvPr/>
        </p:nvPicPr>
        <p:blipFill>
          <a:blip r:embed="rId4">
            <a:alphaModFix/>
          </a:blip>
          <a:stretch>
            <a:fillRect/>
          </a:stretch>
        </p:blipFill>
        <p:spPr>
          <a:xfrm>
            <a:off x="5355062" y="2254199"/>
            <a:ext cx="5729025" cy="1228602"/>
          </a:xfrm>
          <a:prstGeom prst="rect">
            <a:avLst/>
          </a:prstGeom>
          <a:noFill/>
          <a:ln cap="flat" cmpd="sng" w="9525">
            <a:solidFill>
              <a:srgbClr val="9E9E9E"/>
            </a:solidFill>
            <a:prstDash val="solid"/>
            <a:round/>
            <a:headEnd len="sm" w="sm" type="none"/>
            <a:tailEnd len="sm" w="sm" type="none"/>
          </a:ln>
          <a:effectLst>
            <a:outerShdw blurRad="285750" rotWithShape="0" algn="bl" dir="2700000" dist="190500">
              <a:srgbClr val="9E9E9E">
                <a:alpha val="50000"/>
              </a:srgbClr>
            </a:outerShdw>
          </a:effectLst>
        </p:spPr>
      </p:pic>
      <p:sp>
        <p:nvSpPr>
          <p:cNvPr id="213" name="Google Shape;213;g28138a2f67f_0_121"/>
          <p:cNvSpPr txBox="1"/>
          <p:nvPr>
            <p:ph idx="1" type="body"/>
          </p:nvPr>
        </p:nvSpPr>
        <p:spPr>
          <a:xfrm>
            <a:off x="4846925" y="3789800"/>
            <a:ext cx="6237300" cy="24288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Coding standard – Exceptions: Handle all exceptions</a:t>
            </a:r>
            <a:endParaRPr/>
          </a:p>
          <a:p>
            <a:pPr indent="-342900" lvl="0" marL="457200" rtl="0" algn="l">
              <a:spcBef>
                <a:spcPts val="0"/>
              </a:spcBef>
              <a:spcAft>
                <a:spcPts val="0"/>
              </a:spcAft>
              <a:buSzPts val="1800"/>
              <a:buChar char="•"/>
            </a:pPr>
            <a:r>
              <a:rPr lang="en-US"/>
              <a:t>Two functions were created, ThrowException() which throws a simple exception, and CatchException() which calls ThrowException() within a try statement, and catches the exception</a:t>
            </a:r>
            <a:endParaRPr/>
          </a:p>
        </p:txBody>
      </p:sp>
      <p:pic>
        <p:nvPicPr>
          <p:cNvPr id="214" name="Google Shape;214;g28138a2f67f_0_121"/>
          <p:cNvPicPr preferRelativeResize="0"/>
          <p:nvPr/>
        </p:nvPicPr>
        <p:blipFill>
          <a:blip r:embed="rId5">
            <a:alphaModFix/>
          </a:blip>
          <a:stretch>
            <a:fillRect/>
          </a:stretch>
        </p:blipFill>
        <p:spPr>
          <a:xfrm>
            <a:off x="685800" y="2254188"/>
            <a:ext cx="4076700" cy="3286125"/>
          </a:xfrm>
          <a:prstGeom prst="rect">
            <a:avLst/>
          </a:prstGeom>
          <a:noFill/>
          <a:ln cap="flat" cmpd="sng" w="9525">
            <a:solidFill>
              <a:srgbClr val="9E9E9E"/>
            </a:solidFill>
            <a:prstDash val="solid"/>
            <a:round/>
            <a:headEnd len="sm" w="sm" type="none"/>
            <a:tailEnd len="sm" w="sm" type="none"/>
          </a:ln>
          <a:effectLst>
            <a:outerShdw blurRad="285750" rotWithShape="0" algn="bl" dir="2700000" dist="190500">
              <a:srgbClr val="9E9E9E">
                <a:alpha val="50000"/>
              </a:srgbClr>
            </a:outerShdw>
          </a:effectLst>
        </p:spPr>
      </p:pic>
      <p:sp>
        <p:nvSpPr>
          <p:cNvPr id="215" name="Google Shape;215;g28138a2f67f_0_121"/>
          <p:cNvSpPr/>
          <p:nvPr/>
        </p:nvSpPr>
        <p:spPr>
          <a:xfrm>
            <a:off x="944050" y="3060050"/>
            <a:ext cx="2192100" cy="23112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g28138a2f67f_0_129"/>
          <p:cNvPicPr preferRelativeResize="0"/>
          <p:nvPr/>
        </p:nvPicPr>
        <p:blipFill>
          <a:blip r:embed="rId3">
            <a:alphaModFix/>
          </a:blip>
          <a:stretch>
            <a:fillRect/>
          </a:stretch>
        </p:blipFill>
        <p:spPr>
          <a:xfrm>
            <a:off x="1193150" y="764363"/>
            <a:ext cx="4076700" cy="3286125"/>
          </a:xfrm>
          <a:prstGeom prst="rect">
            <a:avLst/>
          </a:prstGeom>
          <a:noFill/>
          <a:ln cap="flat" cmpd="sng" w="9525">
            <a:solidFill>
              <a:srgbClr val="9E9E9E"/>
            </a:solidFill>
            <a:prstDash val="solid"/>
            <a:round/>
            <a:headEnd len="sm" w="sm" type="none"/>
            <a:tailEnd len="sm" w="sm" type="none"/>
          </a:ln>
          <a:effectLst>
            <a:outerShdw blurRad="285750" rotWithShape="0" algn="bl" dir="2700000" dist="190500">
              <a:srgbClr val="9E9E9E">
                <a:alpha val="50000"/>
              </a:srgbClr>
            </a:outerShdw>
          </a:effectLst>
        </p:spPr>
      </p:pic>
      <p:sp>
        <p:nvSpPr>
          <p:cNvPr id="221" name="Google Shape;221;g28138a2f67f_0_129"/>
          <p:cNvSpPr txBox="1"/>
          <p:nvPr>
            <p:ph type="title"/>
          </p:nvPr>
        </p:nvSpPr>
        <p:spPr>
          <a:xfrm>
            <a:off x="2289625" y="764375"/>
            <a:ext cx="9216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a:p>
            <a:pPr indent="0" lvl="0" marL="0" rtl="0" algn="r">
              <a:lnSpc>
                <a:spcPct val="90000"/>
              </a:lnSpc>
              <a:spcBef>
                <a:spcPts val="0"/>
              </a:spcBef>
              <a:spcAft>
                <a:spcPts val="0"/>
              </a:spcAft>
              <a:buSzPts val="1800"/>
              <a:buNone/>
            </a:pPr>
            <a:r>
              <a:rPr lang="en-US" sz="3000"/>
              <a:t>InitializeVariables</a:t>
            </a:r>
            <a:endParaRPr sz="3000"/>
          </a:p>
        </p:txBody>
      </p:sp>
      <p:pic>
        <p:nvPicPr>
          <p:cNvPr descr="Green Pace logo" id="222" name="Google Shape;222;g28138a2f67f_0_129"/>
          <p:cNvPicPr preferRelativeResize="0"/>
          <p:nvPr/>
        </p:nvPicPr>
        <p:blipFill rotWithShape="1">
          <a:blip r:embed="rId4">
            <a:alphaModFix/>
          </a:blip>
          <a:srcRect b="0" l="0" r="0" t="0"/>
          <a:stretch/>
        </p:blipFill>
        <p:spPr>
          <a:xfrm>
            <a:off x="11084074" y="5440526"/>
            <a:ext cx="886603" cy="1149223"/>
          </a:xfrm>
          <a:prstGeom prst="rect">
            <a:avLst/>
          </a:prstGeom>
          <a:noFill/>
          <a:ln>
            <a:noFill/>
          </a:ln>
        </p:spPr>
      </p:pic>
      <p:pic>
        <p:nvPicPr>
          <p:cNvPr id="223" name="Google Shape;223;g28138a2f67f_0_129"/>
          <p:cNvPicPr preferRelativeResize="0"/>
          <p:nvPr/>
        </p:nvPicPr>
        <p:blipFill>
          <a:blip r:embed="rId5">
            <a:alphaModFix/>
          </a:blip>
          <a:stretch>
            <a:fillRect/>
          </a:stretch>
        </p:blipFill>
        <p:spPr>
          <a:xfrm>
            <a:off x="318713" y="4170317"/>
            <a:ext cx="5729025" cy="2048366"/>
          </a:xfrm>
          <a:prstGeom prst="rect">
            <a:avLst/>
          </a:prstGeom>
          <a:noFill/>
          <a:ln cap="flat" cmpd="sng" w="9525">
            <a:solidFill>
              <a:srgbClr val="9E9E9E"/>
            </a:solidFill>
            <a:prstDash val="solid"/>
            <a:round/>
            <a:headEnd len="sm" w="sm" type="none"/>
            <a:tailEnd len="sm" w="sm" type="none"/>
          </a:ln>
          <a:effectLst>
            <a:outerShdw blurRad="285750" rotWithShape="0" algn="bl" dir="2700000" dist="190500">
              <a:srgbClr val="9E9E9E">
                <a:alpha val="50000"/>
              </a:srgbClr>
            </a:outerShdw>
          </a:effectLst>
        </p:spPr>
      </p:pic>
      <p:sp>
        <p:nvSpPr>
          <p:cNvPr id="224" name="Google Shape;224;g28138a2f67f_0_129"/>
          <p:cNvSpPr txBox="1"/>
          <p:nvPr>
            <p:ph idx="1" type="body"/>
          </p:nvPr>
        </p:nvSpPr>
        <p:spPr>
          <a:xfrm>
            <a:off x="6096000" y="2057375"/>
            <a:ext cx="4939800" cy="41613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Coding standard – Expressions: Do not read uninitialized memory</a:t>
            </a:r>
            <a:endParaRPr/>
          </a:p>
          <a:p>
            <a:pPr indent="-342900" lvl="0" marL="457200" rtl="0" algn="l">
              <a:spcBef>
                <a:spcPts val="0"/>
              </a:spcBef>
              <a:spcAft>
                <a:spcPts val="0"/>
              </a:spcAft>
              <a:buSzPts val="1800"/>
              <a:buChar char="•"/>
            </a:pPr>
            <a:r>
              <a:rPr lang="en-US"/>
              <a:t>A variable optional&lt;int&gt; x is created</a:t>
            </a:r>
            <a:endParaRPr/>
          </a:p>
          <a:p>
            <a:pPr indent="-342900" lvl="0" marL="457200" rtl="0" algn="l">
              <a:spcBef>
                <a:spcPts val="0"/>
              </a:spcBef>
              <a:spcAft>
                <a:spcPts val="0"/>
              </a:spcAft>
              <a:buSzPts val="1800"/>
              <a:buChar char="•"/>
            </a:pPr>
            <a:r>
              <a:rPr lang="en-US"/>
              <a:t>If uninitialized, it evaluates to false; once initialized, it evaluates to true</a:t>
            </a:r>
            <a:endParaRPr/>
          </a:p>
        </p:txBody>
      </p:sp>
      <p:sp>
        <p:nvSpPr>
          <p:cNvPr id="225" name="Google Shape;225;g28138a2f67f_0_129"/>
          <p:cNvSpPr/>
          <p:nvPr/>
        </p:nvSpPr>
        <p:spPr>
          <a:xfrm>
            <a:off x="1432350" y="1251850"/>
            <a:ext cx="1790400" cy="278100"/>
          </a:xfrm>
          <a:prstGeom prst="rect">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8138a2f67f_0_140"/>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a:p>
            <a:pPr indent="0" lvl="0" marL="0" rtl="0" algn="r">
              <a:lnSpc>
                <a:spcPct val="90000"/>
              </a:lnSpc>
              <a:spcBef>
                <a:spcPts val="0"/>
              </a:spcBef>
              <a:spcAft>
                <a:spcPts val="0"/>
              </a:spcAft>
              <a:buSzPts val="1800"/>
              <a:buNone/>
            </a:pPr>
            <a:r>
              <a:rPr lang="en-US" sz="3000"/>
              <a:t>CanAccessValidContainerIndices</a:t>
            </a:r>
            <a:endParaRPr sz="3000"/>
          </a:p>
        </p:txBody>
      </p:sp>
      <p:pic>
        <p:nvPicPr>
          <p:cNvPr descr="Green Pace logo" id="231" name="Google Shape;231;g28138a2f67f_0_140"/>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32" name="Google Shape;232;g28138a2f67f_0_140"/>
          <p:cNvPicPr preferRelativeResize="0"/>
          <p:nvPr/>
        </p:nvPicPr>
        <p:blipFill>
          <a:blip r:embed="rId4">
            <a:alphaModFix/>
          </a:blip>
          <a:stretch>
            <a:fillRect/>
          </a:stretch>
        </p:blipFill>
        <p:spPr>
          <a:xfrm>
            <a:off x="2760199" y="2057376"/>
            <a:ext cx="6249500" cy="1534400"/>
          </a:xfrm>
          <a:prstGeom prst="rect">
            <a:avLst/>
          </a:prstGeom>
          <a:noFill/>
          <a:ln cap="flat" cmpd="sng" w="9525">
            <a:solidFill>
              <a:srgbClr val="9E9E9E"/>
            </a:solidFill>
            <a:prstDash val="solid"/>
            <a:round/>
            <a:headEnd len="sm" w="sm" type="none"/>
            <a:tailEnd len="sm" w="sm" type="none"/>
          </a:ln>
          <a:effectLst>
            <a:outerShdw blurRad="285750" rotWithShape="0" algn="bl" dir="2700000" dist="190500">
              <a:srgbClr val="9E9E9E">
                <a:alpha val="50000"/>
              </a:srgbClr>
            </a:outerShdw>
          </a:effectLst>
        </p:spPr>
      </p:pic>
      <p:sp>
        <p:nvSpPr>
          <p:cNvPr id="233" name="Google Shape;233;g28138a2f67f_0_140"/>
          <p:cNvSpPr txBox="1"/>
          <p:nvPr>
            <p:ph idx="1" type="body"/>
          </p:nvPr>
        </p:nvSpPr>
        <p:spPr>
          <a:xfrm>
            <a:off x="685800" y="3776250"/>
            <a:ext cx="10398300" cy="24423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Coding standard – Containers: Guarantee that container indices and iterators are within the valid range</a:t>
            </a:r>
            <a:endParaRPr/>
          </a:p>
          <a:p>
            <a:pPr indent="-342900" lvl="0" marL="457200" rtl="0" algn="l">
              <a:spcBef>
                <a:spcPts val="0"/>
              </a:spcBef>
              <a:spcAft>
                <a:spcPts val="0"/>
              </a:spcAft>
              <a:buSzPts val="1800"/>
              <a:buChar char="•"/>
            </a:pPr>
            <a:r>
              <a:rPr lang="en-US"/>
              <a:t>An array of size 10 was created and initialized with </a:t>
            </a:r>
            <a:r>
              <a:rPr lang="en-US"/>
              <a:t>zeros</a:t>
            </a:r>
            <a:endParaRPr/>
          </a:p>
          <a:p>
            <a:pPr indent="-342900" lvl="0" marL="457200" rtl="0" algn="l">
              <a:spcBef>
                <a:spcPts val="0"/>
              </a:spcBef>
              <a:spcAft>
                <a:spcPts val="0"/>
              </a:spcAft>
              <a:buSzPts val="1800"/>
              <a:buChar char="•"/>
            </a:pPr>
            <a:r>
              <a:rPr lang="en-US"/>
              <a:t>A for-loop loops through each index and verifies that it was created and populated correctly</a:t>
            </a:r>
            <a:endParaRPr/>
          </a:p>
          <a:p>
            <a:pPr indent="-342900" lvl="0" marL="457200" rtl="0" algn="l">
              <a:spcBef>
                <a:spcPts val="0"/>
              </a:spcBef>
              <a:spcAft>
                <a:spcPts val="0"/>
              </a:spcAft>
              <a:buSzPts val="1800"/>
              <a:buChar char="•"/>
            </a:pPr>
            <a:r>
              <a:rPr lang="en-US"/>
              <a:t>Attempting to access an element beyond the size of the array succeeds, but results in garbage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39" name="Google Shape;239;p9"/>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40" name="Google Shape;240;p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46" name="Google Shape;246;p10"/>
          <p:cNvSpPr txBox="1"/>
          <p:nvPr>
            <p:ph idx="1" type="body"/>
          </p:nvPr>
        </p:nvSpPr>
        <p:spPr>
          <a:xfrm>
            <a:off x="685800" y="2057400"/>
            <a:ext cx="10398300" cy="4615800"/>
          </a:xfrm>
          <a:prstGeom prst="rect">
            <a:avLst/>
          </a:prstGeom>
          <a:noFill/>
          <a:ln>
            <a:noFill/>
          </a:ln>
        </p:spPr>
        <p:txBody>
          <a:bodyPr anchorCtr="0" anchor="t" bIns="45700" lIns="91425" spcFirstLastPara="1" rIns="91425" wrap="square" tIns="45700">
            <a:normAutofit/>
          </a:bodyPr>
          <a:lstStyle/>
          <a:p>
            <a:pPr indent="-355600" lvl="0" marL="457200" rtl="0" algn="l">
              <a:lnSpc>
                <a:spcPct val="90000"/>
              </a:lnSpc>
              <a:spcBef>
                <a:spcPts val="500"/>
              </a:spcBef>
              <a:spcAft>
                <a:spcPts val="0"/>
              </a:spcAft>
              <a:buSzPts val="2000"/>
              <a:buChar char="●"/>
            </a:pPr>
            <a:r>
              <a:rPr lang="en-US" sz="2000"/>
              <a:t>DevOps → DevSecOps</a:t>
            </a:r>
            <a:endParaRPr sz="2000"/>
          </a:p>
          <a:p>
            <a:pPr indent="-330200" lvl="1" marL="914400" rtl="0" algn="l">
              <a:lnSpc>
                <a:spcPct val="90000"/>
              </a:lnSpc>
              <a:spcBef>
                <a:spcPts val="0"/>
              </a:spcBef>
              <a:spcAft>
                <a:spcPts val="0"/>
              </a:spcAft>
              <a:buSzPts val="1600"/>
              <a:buChar char="○"/>
            </a:pPr>
            <a:r>
              <a:rPr lang="en-US" sz="1600"/>
              <a:t>DevOps: security is a concern left to a separate security team to handle toward the end of a project</a:t>
            </a:r>
            <a:endParaRPr sz="1600"/>
          </a:p>
          <a:p>
            <a:pPr indent="-330200" lvl="1" marL="914400" rtl="0" algn="l">
              <a:lnSpc>
                <a:spcPct val="90000"/>
              </a:lnSpc>
              <a:spcBef>
                <a:spcPts val="0"/>
              </a:spcBef>
              <a:spcAft>
                <a:spcPts val="0"/>
              </a:spcAft>
              <a:buSzPts val="1600"/>
              <a:buChar char="○"/>
            </a:pPr>
            <a:r>
              <a:rPr lang="en-US" sz="1600"/>
              <a:t>DevSecOps: security is a foundational concern throughout the project and is the responsibility of every developer</a:t>
            </a:r>
            <a:endParaRPr sz="1600"/>
          </a:p>
          <a:p>
            <a:pPr indent="-330200" lvl="1" marL="914400" rtl="0" algn="l">
              <a:lnSpc>
                <a:spcPct val="90000"/>
              </a:lnSpc>
              <a:spcBef>
                <a:spcPts val="0"/>
              </a:spcBef>
              <a:spcAft>
                <a:spcPts val="0"/>
              </a:spcAft>
              <a:buSzPts val="1600"/>
              <a:buChar char="○"/>
            </a:pPr>
            <a:r>
              <a:rPr lang="en-US" sz="1600"/>
              <a:t>Both approaches include a life</a:t>
            </a:r>
            <a:r>
              <a:rPr lang="en-US" sz="1600"/>
              <a:t>cycle</a:t>
            </a:r>
            <a:r>
              <a:rPr lang="en-US" sz="1600"/>
              <a:t> flow to </a:t>
            </a:r>
            <a:r>
              <a:rPr lang="en-US" sz="1600"/>
              <a:t>software</a:t>
            </a:r>
            <a:r>
              <a:rPr lang="en-US" sz="1600"/>
              <a:t> development (designing, developing, testing, deploying, maintaining, etc.), but only one considers security integral </a:t>
            </a:r>
            <a:r>
              <a:rPr lang="en-US" sz="1600"/>
              <a:t>from the start</a:t>
            </a:r>
            <a:endParaRPr sz="1600"/>
          </a:p>
          <a:p>
            <a:pPr indent="-355600" lvl="0" marL="457200" rtl="0" algn="l">
              <a:lnSpc>
                <a:spcPct val="90000"/>
              </a:lnSpc>
              <a:spcBef>
                <a:spcPts val="0"/>
              </a:spcBef>
              <a:spcAft>
                <a:spcPts val="0"/>
              </a:spcAft>
              <a:buSzPts val="2000"/>
              <a:buChar char="●"/>
            </a:pPr>
            <a:r>
              <a:rPr lang="en-US" sz="2000"/>
              <a:t>Automation tools</a:t>
            </a:r>
            <a:endParaRPr sz="2000"/>
          </a:p>
          <a:p>
            <a:pPr indent="-330200" lvl="1" marL="914400" rtl="0" algn="l">
              <a:lnSpc>
                <a:spcPct val="90000"/>
              </a:lnSpc>
              <a:spcBef>
                <a:spcPts val="0"/>
              </a:spcBef>
              <a:spcAft>
                <a:spcPts val="0"/>
              </a:spcAft>
              <a:buSzPts val="1600"/>
              <a:buChar char="○"/>
            </a:pPr>
            <a:r>
              <a:rPr lang="en-US" sz="1600"/>
              <a:t>SAST – static application security testing</a:t>
            </a:r>
            <a:endParaRPr sz="1600"/>
          </a:p>
          <a:p>
            <a:pPr indent="-317500" lvl="2" marL="1371600" rtl="0" algn="l">
              <a:lnSpc>
                <a:spcPct val="90000"/>
              </a:lnSpc>
              <a:spcBef>
                <a:spcPts val="0"/>
              </a:spcBef>
              <a:spcAft>
                <a:spcPts val="0"/>
              </a:spcAft>
              <a:buSzPts val="1400"/>
              <a:buChar char="■"/>
            </a:pPr>
            <a:r>
              <a:rPr lang="en-US" sz="1300"/>
              <a:t>Direct examination of source code</a:t>
            </a:r>
            <a:endParaRPr sz="1300"/>
          </a:p>
          <a:p>
            <a:pPr indent="-317500" lvl="2" marL="1371600" rtl="0" algn="l">
              <a:lnSpc>
                <a:spcPct val="90000"/>
              </a:lnSpc>
              <a:spcBef>
                <a:spcPts val="0"/>
              </a:spcBef>
              <a:spcAft>
                <a:spcPts val="0"/>
              </a:spcAft>
              <a:buSzPts val="1400"/>
              <a:buChar char="■"/>
            </a:pPr>
            <a:r>
              <a:rPr lang="en-US" sz="1300"/>
              <a:t>Does not require a running application (therefore useful right from the start of development)</a:t>
            </a:r>
            <a:endParaRPr sz="1300"/>
          </a:p>
          <a:p>
            <a:pPr indent="-317500" lvl="2" marL="1371600" rtl="0" algn="l">
              <a:lnSpc>
                <a:spcPct val="90000"/>
              </a:lnSpc>
              <a:spcBef>
                <a:spcPts val="0"/>
              </a:spcBef>
              <a:spcAft>
                <a:spcPts val="0"/>
              </a:spcAft>
              <a:buSzPts val="1400"/>
              <a:buChar char="■"/>
            </a:pPr>
            <a:r>
              <a:rPr lang="en-US" sz="1300"/>
              <a:t>Useful for detecting errors directly in the code</a:t>
            </a:r>
            <a:endParaRPr sz="1300"/>
          </a:p>
          <a:p>
            <a:pPr indent="-317500" lvl="1" marL="914400" rtl="0" algn="l">
              <a:lnSpc>
                <a:spcPct val="90000"/>
              </a:lnSpc>
              <a:spcBef>
                <a:spcPts val="0"/>
              </a:spcBef>
              <a:spcAft>
                <a:spcPts val="0"/>
              </a:spcAft>
              <a:buSzPts val="1400"/>
              <a:buChar char="○"/>
            </a:pPr>
            <a:r>
              <a:rPr lang="en-US" sz="1600"/>
              <a:t>DAST – dynamic application security testing</a:t>
            </a:r>
            <a:endParaRPr sz="1600"/>
          </a:p>
          <a:p>
            <a:pPr indent="-317500" lvl="2" marL="1371600" rtl="0" algn="l">
              <a:lnSpc>
                <a:spcPct val="90000"/>
              </a:lnSpc>
              <a:spcBef>
                <a:spcPts val="0"/>
              </a:spcBef>
              <a:spcAft>
                <a:spcPts val="0"/>
              </a:spcAft>
              <a:buSzPts val="1400"/>
              <a:buChar char="■"/>
            </a:pPr>
            <a:r>
              <a:rPr lang="en-US" sz="1400"/>
              <a:t>Analyzes a running application rather than source code</a:t>
            </a:r>
            <a:endParaRPr sz="1400"/>
          </a:p>
          <a:p>
            <a:pPr indent="-317500" lvl="2" marL="1371600" rtl="0" algn="l">
              <a:lnSpc>
                <a:spcPct val="90000"/>
              </a:lnSpc>
              <a:spcBef>
                <a:spcPts val="0"/>
              </a:spcBef>
              <a:spcAft>
                <a:spcPts val="0"/>
              </a:spcAft>
              <a:buSzPts val="1400"/>
              <a:buChar char="■"/>
            </a:pPr>
            <a:r>
              <a:rPr lang="en-US" sz="1400"/>
              <a:t>Requires running application to analyze (therefore not useful until later in development)</a:t>
            </a:r>
            <a:endParaRPr sz="1400"/>
          </a:p>
          <a:p>
            <a:pPr indent="-317500" lvl="2" marL="1371600" rtl="0" algn="l">
              <a:lnSpc>
                <a:spcPct val="90000"/>
              </a:lnSpc>
              <a:spcBef>
                <a:spcPts val="0"/>
              </a:spcBef>
              <a:spcAft>
                <a:spcPts val="0"/>
              </a:spcAft>
              <a:buSzPts val="1400"/>
              <a:buChar char="■"/>
            </a:pPr>
            <a:r>
              <a:rPr lang="en-US" sz="1400"/>
              <a:t>Capable of detecting environmental and runtime errors</a:t>
            </a:r>
            <a:endParaRPr sz="1400"/>
          </a:p>
          <a:p>
            <a:pPr indent="-317500" lvl="1" marL="914400" rtl="0" algn="l">
              <a:lnSpc>
                <a:spcPct val="90000"/>
              </a:lnSpc>
              <a:spcBef>
                <a:spcPts val="0"/>
              </a:spcBef>
              <a:spcAft>
                <a:spcPts val="0"/>
              </a:spcAft>
              <a:buSzPts val="1400"/>
              <a:buChar char="○"/>
            </a:pPr>
            <a:r>
              <a:rPr lang="en-US" sz="1600"/>
              <a:t>IDEs – integrated </a:t>
            </a:r>
            <a:r>
              <a:rPr lang="en-US" sz="1600"/>
              <a:t>development</a:t>
            </a:r>
            <a:r>
              <a:rPr lang="en-US" sz="1600"/>
              <a:t> environments</a:t>
            </a:r>
            <a:endParaRPr sz="1600"/>
          </a:p>
          <a:p>
            <a:pPr indent="-317500" lvl="2" marL="1371600" rtl="0" algn="l">
              <a:lnSpc>
                <a:spcPct val="90000"/>
              </a:lnSpc>
              <a:spcBef>
                <a:spcPts val="0"/>
              </a:spcBef>
              <a:spcAft>
                <a:spcPts val="0"/>
              </a:spcAft>
              <a:buSzPts val="1400"/>
              <a:buChar char="■"/>
            </a:pPr>
            <a:r>
              <a:rPr lang="en-US" sz="1400"/>
              <a:t>Compiler warnings</a:t>
            </a:r>
            <a:endParaRPr sz="1400"/>
          </a:p>
          <a:p>
            <a:pPr indent="-317500" lvl="2" marL="1371600" rtl="0" algn="l">
              <a:lnSpc>
                <a:spcPct val="90000"/>
              </a:lnSpc>
              <a:spcBef>
                <a:spcPts val="0"/>
              </a:spcBef>
              <a:spcAft>
                <a:spcPts val="0"/>
              </a:spcAft>
              <a:buSzPts val="1400"/>
              <a:buChar char="■"/>
            </a:pPr>
            <a:r>
              <a:rPr lang="en-US" sz="1400"/>
              <a:t>Variety of features that aid in coding faster and with fewer errors</a:t>
            </a:r>
            <a:endParaRPr sz="1400"/>
          </a:p>
          <a:p>
            <a:pPr indent="-317500" lvl="2" marL="1371600" rtl="0" algn="l">
              <a:lnSpc>
                <a:spcPct val="90000"/>
              </a:lnSpc>
              <a:spcBef>
                <a:spcPts val="0"/>
              </a:spcBef>
              <a:spcAft>
                <a:spcPts val="0"/>
              </a:spcAft>
              <a:buSzPts val="1400"/>
              <a:buChar char="■"/>
            </a:pPr>
            <a:r>
              <a:rPr lang="en-US" sz="1400"/>
              <a:t>Useful throughout the development process</a:t>
            </a:r>
            <a:endParaRPr sz="1400"/>
          </a:p>
        </p:txBody>
      </p:sp>
      <p:pic>
        <p:nvPicPr>
          <p:cNvPr descr="Green Pace logo" id="247" name="Google Shape;247;p1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53" name="Google Shape;253;p11"/>
          <p:cNvSpPr txBox="1"/>
          <p:nvPr>
            <p:ph idx="1" type="body"/>
          </p:nvPr>
        </p:nvSpPr>
        <p:spPr>
          <a:xfrm>
            <a:off x="685800" y="2057400"/>
            <a:ext cx="10398300" cy="4161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sz="2000"/>
              <a:t>Mitigating current issues: act now vs. later</a:t>
            </a:r>
            <a:endParaRPr sz="2000"/>
          </a:p>
          <a:p>
            <a:pPr indent="-342900" lvl="1" marL="914400" rtl="0" algn="l">
              <a:lnSpc>
                <a:spcPct val="90000"/>
              </a:lnSpc>
              <a:spcBef>
                <a:spcPts val="0"/>
              </a:spcBef>
              <a:spcAft>
                <a:spcPts val="0"/>
              </a:spcAft>
              <a:buSzPts val="1800"/>
              <a:buChar char="•"/>
            </a:pPr>
            <a:r>
              <a:rPr lang="en-US" sz="1800"/>
              <a:t>There is always a financial cost to overhauling an existing code base, but this upfront cost could save the company money by preventing expensive security breaches</a:t>
            </a:r>
            <a:endParaRPr sz="1800"/>
          </a:p>
          <a:p>
            <a:pPr indent="-342900" lvl="1" marL="914400" rtl="0" algn="l">
              <a:lnSpc>
                <a:spcPct val="90000"/>
              </a:lnSpc>
              <a:spcBef>
                <a:spcPts val="0"/>
              </a:spcBef>
              <a:spcAft>
                <a:spcPts val="0"/>
              </a:spcAft>
              <a:buSzPts val="1800"/>
              <a:buChar char="•"/>
            </a:pPr>
            <a:r>
              <a:rPr lang="en-US" sz="1800"/>
              <a:t>In addition to the financial cost, security breaches have hugely negative impacts on client trust, which is difficult or impossible to rebuild once lost</a:t>
            </a:r>
            <a:endParaRPr sz="1800"/>
          </a:p>
          <a:p>
            <a:pPr indent="-342900" lvl="1" marL="914400" rtl="0" algn="l">
              <a:lnSpc>
                <a:spcPct val="90000"/>
              </a:lnSpc>
              <a:spcBef>
                <a:spcPts val="0"/>
              </a:spcBef>
              <a:spcAft>
                <a:spcPts val="0"/>
              </a:spcAft>
              <a:buSzPts val="1800"/>
              <a:buChar char="•"/>
            </a:pPr>
            <a:r>
              <a:rPr lang="en-US" sz="1800"/>
              <a:t>Highest priority issues should be addressed first; leave lowest priority issues for last</a:t>
            </a:r>
            <a:endParaRPr sz="1800"/>
          </a:p>
          <a:p>
            <a:pPr indent="-330200" lvl="2" marL="1371600" rtl="0" algn="l">
              <a:lnSpc>
                <a:spcPct val="90000"/>
              </a:lnSpc>
              <a:spcBef>
                <a:spcPts val="0"/>
              </a:spcBef>
              <a:spcAft>
                <a:spcPts val="0"/>
              </a:spcAft>
              <a:buSzPts val="1600"/>
              <a:buChar char="•"/>
            </a:pPr>
            <a:r>
              <a:rPr lang="en-US" sz="1600"/>
              <a:t>This priority ordering is intended to mitigate overall risk; high-likelihood vulnerabilities with high-consequences should be prioritized over low-</a:t>
            </a:r>
            <a:r>
              <a:rPr lang="en-US" sz="1600"/>
              <a:t>likelihood</a:t>
            </a:r>
            <a:r>
              <a:rPr lang="en-US" sz="1600"/>
              <a:t> vulnerabilities with low-consequences</a:t>
            </a:r>
            <a:endParaRPr sz="1600"/>
          </a:p>
          <a:p>
            <a:pPr indent="-342900" lvl="1" marL="914400" rtl="0" algn="l">
              <a:lnSpc>
                <a:spcPct val="90000"/>
              </a:lnSpc>
              <a:spcBef>
                <a:spcPts val="0"/>
              </a:spcBef>
              <a:spcAft>
                <a:spcPts val="0"/>
              </a:spcAft>
              <a:buSzPts val="1800"/>
              <a:buChar char="•"/>
            </a:pPr>
            <a:r>
              <a:rPr lang="en-US" sz="1800"/>
              <a:t>The faster threats are addressed, the lower the risk of being compromised</a:t>
            </a:r>
            <a:endParaRPr sz="1800"/>
          </a:p>
          <a:p>
            <a:pPr indent="-355600" lvl="0" marL="457200" rtl="0" algn="l">
              <a:lnSpc>
                <a:spcPct val="90000"/>
              </a:lnSpc>
              <a:spcBef>
                <a:spcPts val="0"/>
              </a:spcBef>
              <a:spcAft>
                <a:spcPts val="0"/>
              </a:spcAft>
              <a:buSzPts val="2000"/>
              <a:buChar char="•"/>
            </a:pPr>
            <a:r>
              <a:rPr lang="en-US" sz="2000"/>
              <a:t>Going forward:</a:t>
            </a:r>
            <a:endParaRPr sz="2000"/>
          </a:p>
          <a:p>
            <a:pPr indent="-342900" lvl="1" marL="914400" rtl="0" algn="l">
              <a:lnSpc>
                <a:spcPct val="90000"/>
              </a:lnSpc>
              <a:spcBef>
                <a:spcPts val="0"/>
              </a:spcBef>
              <a:spcAft>
                <a:spcPts val="0"/>
              </a:spcAft>
              <a:buSzPts val="1800"/>
              <a:buChar char="•"/>
            </a:pPr>
            <a:r>
              <a:rPr lang="en-US" sz="1800"/>
              <a:t>Adhere strictly to the security policy</a:t>
            </a:r>
            <a:endParaRPr sz="1800"/>
          </a:p>
          <a:p>
            <a:pPr indent="-342900" lvl="1" marL="914400" rtl="0" algn="l">
              <a:lnSpc>
                <a:spcPct val="90000"/>
              </a:lnSpc>
              <a:spcBef>
                <a:spcPts val="0"/>
              </a:spcBef>
              <a:spcAft>
                <a:spcPts val="0"/>
              </a:spcAft>
              <a:buSzPts val="1800"/>
              <a:buChar char="•"/>
            </a:pPr>
            <a:r>
              <a:rPr lang="en-US" sz="1800"/>
              <a:t>Keep up with security patches and newly identified vulnerabilities</a:t>
            </a:r>
            <a:endParaRPr sz="1800"/>
          </a:p>
          <a:p>
            <a:pPr indent="-342900" lvl="1" marL="914400" rtl="0" algn="l">
              <a:lnSpc>
                <a:spcPct val="90000"/>
              </a:lnSpc>
              <a:spcBef>
                <a:spcPts val="0"/>
              </a:spcBef>
              <a:spcAft>
                <a:spcPts val="0"/>
              </a:spcAft>
              <a:buSzPts val="1800"/>
              <a:buChar char="•"/>
            </a:pPr>
            <a:r>
              <a:rPr lang="en-US" sz="1800"/>
              <a:t>Perform audits to verify that security standards are being upheld and to identify any overlooked weaknesses</a:t>
            </a:r>
            <a:endParaRPr sz="1800"/>
          </a:p>
        </p:txBody>
      </p:sp>
      <p:pic>
        <p:nvPicPr>
          <p:cNvPr descr="Green Pace logo" id="254" name="Google Shape;254;p1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60" name="Google Shape;260;p12"/>
          <p:cNvSpPr txBox="1"/>
          <p:nvPr>
            <p:ph idx="1" type="body"/>
          </p:nvPr>
        </p:nvSpPr>
        <p:spPr>
          <a:xfrm>
            <a:off x="685800" y="2057400"/>
            <a:ext cx="10398300" cy="45324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sz="2000"/>
              <a:t>Add coding standards to support the principles that are currently unsupported (Default Deny &amp; Adhere to the Principle of Least Privilege)</a:t>
            </a:r>
            <a:endParaRPr sz="2000"/>
          </a:p>
          <a:p>
            <a:pPr indent="-330200" lvl="1" marL="914400" rtl="0" algn="l">
              <a:lnSpc>
                <a:spcPct val="90000"/>
              </a:lnSpc>
              <a:spcBef>
                <a:spcPts val="0"/>
              </a:spcBef>
              <a:spcAft>
                <a:spcPts val="0"/>
              </a:spcAft>
              <a:buSzPts val="1600"/>
              <a:buChar char="•"/>
            </a:pPr>
            <a:r>
              <a:rPr lang="en-US" sz="1800"/>
              <a:t>Default Deny: whitelisting vs. blacklisting, encryption</a:t>
            </a:r>
            <a:endParaRPr sz="1800"/>
          </a:p>
          <a:p>
            <a:pPr indent="-330200" lvl="1" marL="914400" rtl="0" algn="l">
              <a:lnSpc>
                <a:spcPct val="90000"/>
              </a:lnSpc>
              <a:spcBef>
                <a:spcPts val="0"/>
              </a:spcBef>
              <a:spcAft>
                <a:spcPts val="0"/>
              </a:spcAft>
              <a:buSzPts val="1600"/>
              <a:buChar char="•"/>
            </a:pPr>
            <a:r>
              <a:rPr lang="en-US" sz="1800"/>
              <a:t>Adhere to the Principle of Least Privilege: role-based access control (RBAC)</a:t>
            </a:r>
            <a:endParaRPr sz="1800"/>
          </a:p>
          <a:p>
            <a:pPr indent="-342900" lvl="0" marL="457200" rtl="0" algn="l">
              <a:lnSpc>
                <a:spcPct val="90000"/>
              </a:lnSpc>
              <a:spcBef>
                <a:spcPts val="0"/>
              </a:spcBef>
              <a:spcAft>
                <a:spcPts val="0"/>
              </a:spcAft>
              <a:buSzPts val="1800"/>
              <a:buChar char="•"/>
            </a:pPr>
            <a:r>
              <a:rPr lang="en-US" sz="2000"/>
              <a:t>Security policy does not currently address physical access security</a:t>
            </a:r>
            <a:endParaRPr sz="2000"/>
          </a:p>
          <a:p>
            <a:pPr indent="-330200" lvl="1" marL="914400" rtl="0" algn="l">
              <a:lnSpc>
                <a:spcPct val="90000"/>
              </a:lnSpc>
              <a:spcBef>
                <a:spcPts val="0"/>
              </a:spcBef>
              <a:spcAft>
                <a:spcPts val="0"/>
              </a:spcAft>
              <a:buSzPts val="1600"/>
              <a:buChar char="•"/>
            </a:pPr>
            <a:r>
              <a:rPr lang="en-US" sz="1800"/>
              <a:t>Are servers physically secure behind locked doors?</a:t>
            </a:r>
            <a:endParaRPr sz="1800"/>
          </a:p>
          <a:p>
            <a:pPr indent="-330200" lvl="1" marL="914400" rtl="0" algn="l">
              <a:lnSpc>
                <a:spcPct val="90000"/>
              </a:lnSpc>
              <a:spcBef>
                <a:spcPts val="0"/>
              </a:spcBef>
              <a:spcAft>
                <a:spcPts val="0"/>
              </a:spcAft>
              <a:buSzPts val="1600"/>
              <a:buChar char="•"/>
            </a:pPr>
            <a:r>
              <a:rPr lang="en-US" sz="1800"/>
              <a:t>Who has the keys or badge-access to the facility?</a:t>
            </a:r>
            <a:endParaRPr sz="1800"/>
          </a:p>
          <a:p>
            <a:pPr indent="-342900" lvl="0" marL="457200" rtl="0" algn="l">
              <a:lnSpc>
                <a:spcPct val="90000"/>
              </a:lnSpc>
              <a:spcBef>
                <a:spcPts val="0"/>
              </a:spcBef>
              <a:spcAft>
                <a:spcPts val="0"/>
              </a:spcAft>
              <a:buSzPts val="1800"/>
              <a:buChar char="•"/>
            </a:pPr>
            <a:r>
              <a:rPr lang="en-US" sz="2000"/>
              <a:t>Consider security policies relating to cloud-based support</a:t>
            </a:r>
            <a:endParaRPr sz="2000"/>
          </a:p>
          <a:p>
            <a:pPr indent="-330200" lvl="1" marL="914400" rtl="0" algn="l">
              <a:lnSpc>
                <a:spcPct val="90000"/>
              </a:lnSpc>
              <a:spcBef>
                <a:spcPts val="0"/>
              </a:spcBef>
              <a:spcAft>
                <a:spcPts val="0"/>
              </a:spcAft>
              <a:buSzPts val="1600"/>
              <a:buChar char="•"/>
            </a:pPr>
            <a:r>
              <a:rPr lang="en-US" sz="1800"/>
              <a:t>Cloud-based applications and data storage are becoming increasingly popular</a:t>
            </a:r>
            <a:endParaRPr sz="1800"/>
          </a:p>
          <a:p>
            <a:pPr indent="-330200" lvl="1" marL="914400" rtl="0" algn="l">
              <a:lnSpc>
                <a:spcPct val="90000"/>
              </a:lnSpc>
              <a:spcBef>
                <a:spcPts val="0"/>
              </a:spcBef>
              <a:spcAft>
                <a:spcPts val="0"/>
              </a:spcAft>
              <a:buSzPts val="1600"/>
              <a:buChar char="•"/>
            </a:pPr>
            <a:r>
              <a:rPr lang="en-US" sz="1800"/>
              <a:t>Where are the physical servers located? Are the in another country?</a:t>
            </a:r>
            <a:endParaRPr sz="1800"/>
          </a:p>
          <a:p>
            <a:pPr indent="-330200" lvl="1" marL="914400" rtl="0" algn="l">
              <a:lnSpc>
                <a:spcPct val="90000"/>
              </a:lnSpc>
              <a:spcBef>
                <a:spcPts val="0"/>
              </a:spcBef>
              <a:spcAft>
                <a:spcPts val="0"/>
              </a:spcAft>
              <a:buSzPts val="1600"/>
              <a:buChar char="•"/>
            </a:pPr>
            <a:r>
              <a:rPr lang="en-US" sz="1800"/>
              <a:t>Is the cloud-based support being handled in-house or by a separate party?</a:t>
            </a:r>
            <a:endParaRPr sz="1800"/>
          </a:p>
          <a:p>
            <a:pPr indent="-342900" lvl="0" marL="457200" rtl="0" algn="l">
              <a:lnSpc>
                <a:spcPct val="90000"/>
              </a:lnSpc>
              <a:spcBef>
                <a:spcPts val="0"/>
              </a:spcBef>
              <a:spcAft>
                <a:spcPts val="0"/>
              </a:spcAft>
              <a:buSzPts val="1800"/>
              <a:buChar char="•"/>
            </a:pPr>
            <a:r>
              <a:rPr lang="en-US" sz="2000"/>
              <a:t>Keep up with a changing landscape</a:t>
            </a:r>
            <a:endParaRPr sz="2000"/>
          </a:p>
          <a:p>
            <a:pPr indent="-330200" lvl="1" marL="914400" rtl="0" algn="l">
              <a:lnSpc>
                <a:spcPct val="90000"/>
              </a:lnSpc>
              <a:spcBef>
                <a:spcPts val="0"/>
              </a:spcBef>
              <a:spcAft>
                <a:spcPts val="0"/>
              </a:spcAft>
              <a:buSzPts val="1600"/>
              <a:buChar char="•"/>
            </a:pPr>
            <a:r>
              <a:rPr lang="en-US" sz="1800"/>
              <a:t>Regular </a:t>
            </a:r>
            <a:r>
              <a:rPr lang="en-US" sz="1800"/>
              <a:t>security</a:t>
            </a:r>
            <a:r>
              <a:rPr lang="en-US" sz="1800"/>
              <a:t> training for developers</a:t>
            </a:r>
            <a:endParaRPr sz="1800"/>
          </a:p>
          <a:p>
            <a:pPr indent="-330200" lvl="1" marL="914400" rtl="0" algn="l">
              <a:lnSpc>
                <a:spcPct val="90000"/>
              </a:lnSpc>
              <a:spcBef>
                <a:spcPts val="0"/>
              </a:spcBef>
              <a:spcAft>
                <a:spcPts val="0"/>
              </a:spcAft>
              <a:buSzPts val="1600"/>
              <a:buChar char="•"/>
            </a:pPr>
            <a:r>
              <a:rPr lang="en-US" sz="1800"/>
              <a:t>Audits to verify that security standards are being upheld and identify new or overlooked vulnerabilities</a:t>
            </a:r>
            <a:endParaRPr sz="1800"/>
          </a:p>
          <a:p>
            <a:pPr indent="-342900" lvl="0" marL="457200" rtl="0" algn="l">
              <a:lnSpc>
                <a:spcPct val="90000"/>
              </a:lnSpc>
              <a:spcBef>
                <a:spcPts val="0"/>
              </a:spcBef>
              <a:spcAft>
                <a:spcPts val="0"/>
              </a:spcAft>
              <a:buSzPts val="1800"/>
              <a:buChar char="•"/>
            </a:pPr>
            <a:r>
              <a:rPr lang="en-US" sz="2000"/>
              <a:t>IBM's "What is DevSecOps" is a great place to start</a:t>
            </a:r>
            <a:endParaRPr sz="2000"/>
          </a:p>
          <a:p>
            <a:pPr indent="-330200" lvl="1" marL="914400" rtl="0" algn="l">
              <a:lnSpc>
                <a:spcPct val="90000"/>
              </a:lnSpc>
              <a:spcBef>
                <a:spcPts val="0"/>
              </a:spcBef>
              <a:spcAft>
                <a:spcPts val="0"/>
              </a:spcAft>
              <a:buSzPts val="1600"/>
              <a:buChar char="•"/>
            </a:pPr>
            <a:r>
              <a:rPr lang="en-US" sz="1800" u="sng">
                <a:solidFill>
                  <a:schemeClr val="hlink"/>
                </a:solidFill>
                <a:hlinkClick r:id="rId3"/>
              </a:rPr>
              <a:t>https://www.ibm.com/topics/devsecops</a:t>
            </a:r>
            <a:endParaRPr sz="1800"/>
          </a:p>
        </p:txBody>
      </p:sp>
      <p:pic>
        <p:nvPicPr>
          <p:cNvPr descr="Green Pace logo" id="261" name="Google Shape;261;p12"/>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67" name="Google Shape;267;p13"/>
          <p:cNvSpPr txBox="1"/>
          <p:nvPr>
            <p:ph idx="1" type="body"/>
          </p:nvPr>
        </p:nvSpPr>
        <p:spPr>
          <a:xfrm>
            <a:off x="685800" y="2194550"/>
            <a:ext cx="10398300" cy="4024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Transition from a DevOps approach to a DevSecOps approach to ensure that security is addressed proactively</a:t>
            </a:r>
            <a:endParaRPr/>
          </a:p>
          <a:p>
            <a:pPr indent="-342900" lvl="0" marL="457200" rtl="0" algn="l">
              <a:lnSpc>
                <a:spcPct val="90000"/>
              </a:lnSpc>
              <a:spcBef>
                <a:spcPts val="0"/>
              </a:spcBef>
              <a:spcAft>
                <a:spcPts val="0"/>
              </a:spcAft>
              <a:buSzPts val="1800"/>
              <a:buChar char="•"/>
            </a:pPr>
            <a:r>
              <a:rPr lang="en-US"/>
              <a:t>Address highest priority security </a:t>
            </a:r>
            <a:r>
              <a:rPr lang="en-US"/>
              <a:t>vulnerabilities</a:t>
            </a:r>
            <a:r>
              <a:rPr lang="en-US"/>
              <a:t> straight away and then work down the list toward lower priority items</a:t>
            </a:r>
            <a:endParaRPr/>
          </a:p>
          <a:p>
            <a:pPr indent="-342900" lvl="0" marL="457200" rtl="0" algn="l">
              <a:lnSpc>
                <a:spcPct val="90000"/>
              </a:lnSpc>
              <a:spcBef>
                <a:spcPts val="0"/>
              </a:spcBef>
              <a:spcAft>
                <a:spcPts val="0"/>
              </a:spcAft>
              <a:buSzPts val="1800"/>
              <a:buChar char="•"/>
            </a:pPr>
            <a:r>
              <a:rPr lang="en-US"/>
              <a:t>Employ use of automation tools at every step of the software development lifecycle</a:t>
            </a:r>
            <a:endParaRPr/>
          </a:p>
          <a:p>
            <a:pPr indent="-342900" lvl="0" marL="457200" rtl="0" algn="l">
              <a:lnSpc>
                <a:spcPct val="90000"/>
              </a:lnSpc>
              <a:spcBef>
                <a:spcPts val="0"/>
              </a:spcBef>
              <a:spcAft>
                <a:spcPts val="0"/>
              </a:spcAft>
              <a:buSzPts val="1800"/>
              <a:buChar char="•"/>
            </a:pPr>
            <a:r>
              <a:rPr lang="en-US"/>
              <a:t>Implement encryption for data in all phases (at rest, in flight, in use) and a triple-A framework (authentication, authorization, accounting)</a:t>
            </a:r>
            <a:endParaRPr/>
          </a:p>
          <a:p>
            <a:pPr indent="-342900" lvl="0" marL="457200" rtl="0" algn="l">
              <a:lnSpc>
                <a:spcPct val="90000"/>
              </a:lnSpc>
              <a:spcBef>
                <a:spcPts val="0"/>
              </a:spcBef>
              <a:spcAft>
                <a:spcPts val="0"/>
              </a:spcAft>
              <a:buSzPts val="1800"/>
              <a:buChar char="•"/>
            </a:pPr>
            <a:r>
              <a:rPr lang="en-US"/>
              <a:t>Pay attention to recent software security breaches and learn from their mistakes</a:t>
            </a:r>
            <a:endParaRPr/>
          </a:p>
          <a:p>
            <a:pPr indent="-342900" lvl="1" marL="914400" rtl="0" algn="l">
              <a:lnSpc>
                <a:spcPct val="90000"/>
              </a:lnSpc>
              <a:spcBef>
                <a:spcPts val="0"/>
              </a:spcBef>
              <a:spcAft>
                <a:spcPts val="0"/>
              </a:spcAft>
              <a:buSzPts val="1800"/>
              <a:buChar char="•"/>
            </a:pPr>
            <a:r>
              <a:rPr lang="en-US"/>
              <a:t>Cybercrime Magazine keeps a running list of recent software security incidents here: </a:t>
            </a:r>
            <a:r>
              <a:rPr lang="en-US" u="sng">
                <a:solidFill>
                  <a:schemeClr val="hlink"/>
                </a:solidFill>
                <a:hlinkClick r:id="rId3"/>
              </a:rPr>
              <a:t>https://cybersecurityventures.com/intrusion-daily-cyber-threat-alert/</a:t>
            </a:r>
            <a:endParaRPr/>
          </a:p>
        </p:txBody>
      </p:sp>
      <p:pic>
        <p:nvPicPr>
          <p:cNvPr descr="Green Pace logo" id="268" name="Google Shape;268;p1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74" name="Google Shape;274;p14"/>
          <p:cNvSpPr txBox="1"/>
          <p:nvPr>
            <p:ph idx="1" type="body"/>
          </p:nvPr>
        </p:nvSpPr>
        <p:spPr>
          <a:xfrm>
            <a:off x="685800" y="2194550"/>
            <a:ext cx="10398300" cy="40242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0"/>
              </a:spcBef>
              <a:spcAft>
                <a:spcPts val="0"/>
              </a:spcAft>
              <a:buSzPts val="1800"/>
              <a:buChar char="•"/>
            </a:pPr>
            <a:r>
              <a:rPr i="1" lang="en-US" sz="1800"/>
              <a:t>A deep dive into Automated Security Testing Tools</a:t>
            </a:r>
            <a:r>
              <a:rPr lang="en-US" sz="1800"/>
              <a:t>. Astra Security Blog. (2024, July 15). </a:t>
            </a:r>
            <a:r>
              <a:rPr lang="en-US" sz="1800" u="sng">
                <a:solidFill>
                  <a:schemeClr val="hlink"/>
                </a:solidFill>
                <a:hlinkClick r:id="rId3"/>
              </a:rPr>
              <a:t>https://www.getastra.com/blog/security-audit/automated-security-testing-tools/</a:t>
            </a:r>
            <a:endParaRPr sz="1800"/>
          </a:p>
          <a:p>
            <a:pPr indent="-342900" lvl="0" marL="457200" rtl="0" algn="l">
              <a:lnSpc>
                <a:spcPct val="115000"/>
              </a:lnSpc>
              <a:spcBef>
                <a:spcPts val="1000"/>
              </a:spcBef>
              <a:spcAft>
                <a:spcPts val="0"/>
              </a:spcAft>
              <a:buSzPts val="1800"/>
              <a:buChar char="•"/>
            </a:pPr>
            <a:r>
              <a:rPr lang="en-US" sz="1800"/>
              <a:t>Phadke, A. (2024, March 18). </a:t>
            </a:r>
            <a:r>
              <a:rPr i="1" lang="en-US" sz="1800"/>
              <a:t>Sast vs. Dast: What’s the difference?: Synopsys blog</a:t>
            </a:r>
            <a:r>
              <a:rPr lang="en-US" sz="1800"/>
              <a:t>. SAST vs. DAST: What’s the Difference? | Synopsys Blog. </a:t>
            </a:r>
            <a:r>
              <a:rPr lang="en-US" sz="1800" u="sng">
                <a:solidFill>
                  <a:schemeClr val="hlink"/>
                </a:solidFill>
                <a:hlinkClick r:id="rId4"/>
              </a:rPr>
              <a:t>https://www.synopsys.com/blogs/software-security/sast-vs-dast-difference.html</a:t>
            </a:r>
            <a:endParaRPr sz="1800"/>
          </a:p>
          <a:p>
            <a:pPr indent="-342900" lvl="0" marL="457200" rtl="0" algn="l">
              <a:lnSpc>
                <a:spcPct val="115000"/>
              </a:lnSpc>
              <a:spcBef>
                <a:spcPts val="1000"/>
              </a:spcBef>
              <a:spcAft>
                <a:spcPts val="0"/>
              </a:spcAft>
              <a:buSzPts val="1800"/>
              <a:buChar char="•"/>
            </a:pPr>
            <a:r>
              <a:rPr i="1" lang="en-US" sz="1800"/>
              <a:t>What is DevSecOps?</a:t>
            </a:r>
            <a:r>
              <a:rPr lang="en-US" sz="1800"/>
              <a:t>. IBM. (2021, October 6). </a:t>
            </a:r>
            <a:r>
              <a:rPr lang="en-US" sz="1800" u="sng">
                <a:solidFill>
                  <a:schemeClr val="hlink"/>
                </a:solidFill>
                <a:hlinkClick r:id="rId5"/>
              </a:rPr>
              <a:t>https://www.ibm.com/topics/devsecops</a:t>
            </a:r>
            <a:endParaRPr sz="1800"/>
          </a:p>
          <a:p>
            <a:pPr indent="-342900" lvl="0" marL="457200" rtl="0" algn="l">
              <a:lnSpc>
                <a:spcPct val="115000"/>
              </a:lnSpc>
              <a:spcBef>
                <a:spcPts val="1000"/>
              </a:spcBef>
              <a:spcAft>
                <a:spcPts val="0"/>
              </a:spcAft>
              <a:buSzPts val="1800"/>
              <a:buChar char="•"/>
            </a:pPr>
            <a:r>
              <a:rPr lang="en-US" sz="1800"/>
              <a:t>Freeze, D. (2024, February 28). Who’s hacked? latest data breaches and cyberattacks. Cybercrime Magazine. </a:t>
            </a:r>
            <a:r>
              <a:rPr lang="en-US" sz="1800" u="sng">
                <a:solidFill>
                  <a:schemeClr val="hlink"/>
                </a:solidFill>
                <a:hlinkClick r:id="rId6"/>
              </a:rPr>
              <a:t>https://cybersecurityventures.com/intrusion-daily-cyber-threat-alert/</a:t>
            </a:r>
            <a:endParaRPr sz="1800"/>
          </a:p>
          <a:p>
            <a:pPr indent="-342900" lvl="0" marL="457200" rtl="0" algn="l">
              <a:lnSpc>
                <a:spcPct val="115000"/>
              </a:lnSpc>
              <a:spcBef>
                <a:spcPts val="1000"/>
              </a:spcBef>
              <a:spcAft>
                <a:spcPts val="1000"/>
              </a:spcAft>
              <a:buSzPts val="1800"/>
              <a:buChar char="•"/>
            </a:pPr>
            <a:r>
              <a:rPr lang="en-US" sz="1800"/>
              <a:t>Velimirovic, A. (2023, November 16). Data Encryption in use explained. phoenixNAP Blog. </a:t>
            </a:r>
            <a:r>
              <a:rPr lang="en-US" sz="1800" u="sng">
                <a:solidFill>
                  <a:schemeClr val="hlink"/>
                </a:solidFill>
                <a:hlinkClick r:id="rId7"/>
              </a:rPr>
              <a:t>https://phoenixnap.com/blog/encryption-in-use</a:t>
            </a:r>
            <a:endParaRPr sz="1800"/>
          </a:p>
        </p:txBody>
      </p:sp>
      <p:pic>
        <p:nvPicPr>
          <p:cNvPr descr="Green Pace logo" id="275" name="Google Shape;275;p14"/>
          <p:cNvPicPr preferRelativeResize="0"/>
          <p:nvPr/>
        </p:nvPicPr>
        <p:blipFill rotWithShape="1">
          <a:blip r:embed="rId8">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2" name="Google Shape;152;p3"/>
          <p:cNvPicPr preferRelativeResize="0"/>
          <p:nvPr/>
        </p:nvPicPr>
        <p:blipFill rotWithShape="1">
          <a:blip r:embed="rId3">
            <a:alphaModFix/>
          </a:blip>
          <a:srcRect b="0" l="0" r="0" t="0"/>
          <a:stretch/>
        </p:blipFill>
        <p:spPr>
          <a:xfrm>
            <a:off x="2299451" y="2057398"/>
            <a:ext cx="7593101" cy="4467900"/>
          </a:xfrm>
          <a:prstGeom prst="rect">
            <a:avLst/>
          </a:prstGeom>
          <a:noFill/>
          <a:ln>
            <a:noFill/>
          </a:ln>
        </p:spPr>
      </p:pic>
      <p:pic>
        <p:nvPicPr>
          <p:cNvPr descr="Green Pace logo" id="153" name="Google Shape;153;p3"/>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pic>
        <p:nvPicPr>
          <p:cNvPr descr="Green Pace logo" id="159" name="Google Shape;159;p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60" name="Google Shape;160;p4"/>
          <p:cNvGraphicFramePr/>
          <p:nvPr/>
        </p:nvGraphicFramePr>
        <p:xfrm>
          <a:off x="1391750" y="2057400"/>
          <a:ext cx="3000000" cy="3000000"/>
        </p:xfrm>
        <a:graphic>
          <a:graphicData uri="http://schemas.openxmlformats.org/drawingml/2006/table">
            <a:tbl>
              <a:tblPr>
                <a:noFill/>
                <a:tableStyleId>{3C86558C-4C8C-45BD-B899-A855125F881C}</a:tableStyleId>
              </a:tblPr>
              <a:tblGrid>
                <a:gridCol w="1313550"/>
                <a:gridCol w="791550"/>
                <a:gridCol w="1245700"/>
                <a:gridCol w="1245700"/>
                <a:gridCol w="1245700"/>
              </a:tblGrid>
              <a:tr h="454775">
                <a:tc gridSpan="2" rowSpan="2">
                  <a:txBody>
                    <a:bodyPr/>
                    <a:lstStyle/>
                    <a:p>
                      <a:pPr indent="0" lvl="0" marL="0" rtl="0" algn="ctr">
                        <a:spcBef>
                          <a:spcPts val="0"/>
                        </a:spcBef>
                        <a:spcAft>
                          <a:spcPts val="0"/>
                        </a:spcAft>
                        <a:buNone/>
                      </a:pPr>
                      <a:r>
                        <a:rPr lang="en-US" sz="2500">
                          <a:solidFill>
                            <a:schemeClr val="lt1"/>
                          </a:solidFill>
                          <a:latin typeface="Century Gothic"/>
                          <a:ea typeface="Century Gothic"/>
                          <a:cs typeface="Century Gothic"/>
                          <a:sym typeface="Century Gothic"/>
                        </a:rPr>
                        <a:t>THREAT PRIORITY</a:t>
                      </a:r>
                      <a:endParaRPr sz="2500">
                        <a:solidFill>
                          <a:schemeClr val="lt1"/>
                        </a:solidFill>
                        <a:latin typeface="Century Gothic"/>
                        <a:ea typeface="Century Gothic"/>
                        <a:cs typeface="Century Gothic"/>
                        <a:sym typeface="Century Gothic"/>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rowSpan="2" hMerge="1"/>
                <a:tc gridSpan="3">
                  <a:txBody>
                    <a:bodyPr/>
                    <a:lstStyle/>
                    <a:p>
                      <a:pPr indent="0" lvl="0" marL="0" rtl="0" algn="ctr">
                        <a:spcBef>
                          <a:spcPts val="0"/>
                        </a:spcBef>
                        <a:spcAft>
                          <a:spcPts val="0"/>
                        </a:spcAft>
                        <a:buNone/>
                      </a:pPr>
                      <a:r>
                        <a:rPr lang="en-US" sz="1900">
                          <a:solidFill>
                            <a:schemeClr val="lt1"/>
                          </a:solidFill>
                          <a:latin typeface="Century Gothic"/>
                          <a:ea typeface="Century Gothic"/>
                          <a:cs typeface="Century Gothic"/>
                          <a:sym typeface="Century Gothic"/>
                        </a:rPr>
                        <a:t>LIKELIHOOD</a:t>
                      </a:r>
                      <a:endParaRPr sz="1900">
                        <a:solidFill>
                          <a:schemeClr val="lt1"/>
                        </a:solidFill>
                        <a:latin typeface="Century Gothic"/>
                        <a:ea typeface="Century Gothic"/>
                        <a:cs typeface="Century Gothic"/>
                        <a:sym typeface="Century Gothic"/>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hMerge="1"/>
              </a:tr>
              <a:tr h="482425">
                <a:tc gridSpan="2" vMerge="1"/>
                <a:tc hMerge="1" vMerge="1"/>
                <a:tc>
                  <a:txBody>
                    <a:bodyPr/>
                    <a:lstStyle/>
                    <a:p>
                      <a:pPr indent="0" lvl="0" marL="0" rtl="0" algn="ctr">
                        <a:spcBef>
                          <a:spcPts val="0"/>
                        </a:spcBef>
                        <a:spcAft>
                          <a:spcPts val="0"/>
                        </a:spcAft>
                        <a:buNone/>
                      </a:pPr>
                      <a:r>
                        <a:rPr i="1" lang="en-US">
                          <a:solidFill>
                            <a:schemeClr val="lt1"/>
                          </a:solidFill>
                          <a:latin typeface="Century Gothic"/>
                          <a:ea typeface="Century Gothic"/>
                          <a:cs typeface="Century Gothic"/>
                          <a:sym typeface="Century Gothic"/>
                        </a:rPr>
                        <a:t>UNLIKELY</a:t>
                      </a:r>
                      <a:endParaRPr i="1">
                        <a:solidFill>
                          <a:schemeClr val="lt1"/>
                        </a:solidFill>
                        <a:latin typeface="Century Gothic"/>
                        <a:ea typeface="Century Gothic"/>
                        <a:cs typeface="Century Gothic"/>
                        <a:sym typeface="Century Gothic"/>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en-US">
                          <a:solidFill>
                            <a:schemeClr val="lt1"/>
                          </a:solidFill>
                          <a:latin typeface="Century Gothic"/>
                          <a:ea typeface="Century Gothic"/>
                          <a:cs typeface="Century Gothic"/>
                          <a:sym typeface="Century Gothic"/>
                        </a:rPr>
                        <a:t>LIKELY</a:t>
                      </a:r>
                      <a:endParaRPr i="1">
                        <a:solidFill>
                          <a:schemeClr val="lt1"/>
                        </a:solidFill>
                        <a:latin typeface="Century Gothic"/>
                        <a:ea typeface="Century Gothic"/>
                        <a:cs typeface="Century Gothic"/>
                        <a:sym typeface="Century Gothic"/>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en-US">
                          <a:solidFill>
                            <a:schemeClr val="lt1"/>
                          </a:solidFill>
                          <a:latin typeface="Century Gothic"/>
                          <a:ea typeface="Century Gothic"/>
                          <a:cs typeface="Century Gothic"/>
                          <a:sym typeface="Century Gothic"/>
                        </a:rPr>
                        <a:t>PROBABLE</a:t>
                      </a:r>
                      <a:endParaRPr i="1">
                        <a:solidFill>
                          <a:schemeClr val="lt1"/>
                        </a:solidFill>
                        <a:latin typeface="Century Gothic"/>
                        <a:ea typeface="Century Gothic"/>
                        <a:cs typeface="Century Gothic"/>
                        <a:sym typeface="Century Gothic"/>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53875">
                <a:tc rowSpan="2">
                  <a:txBody>
                    <a:bodyPr/>
                    <a:lstStyle/>
                    <a:p>
                      <a:pPr indent="0" lvl="0" marL="0" rtl="0" algn="ctr">
                        <a:spcBef>
                          <a:spcPts val="0"/>
                        </a:spcBef>
                        <a:spcAft>
                          <a:spcPts val="0"/>
                        </a:spcAft>
                        <a:buNone/>
                      </a:pPr>
                      <a:r>
                        <a:rPr lang="en-US" sz="1900">
                          <a:solidFill>
                            <a:schemeClr val="lt1"/>
                          </a:solidFill>
                          <a:latin typeface="Century Gothic"/>
                          <a:ea typeface="Century Gothic"/>
                          <a:cs typeface="Century Gothic"/>
                          <a:sym typeface="Century Gothic"/>
                        </a:rPr>
                        <a:t>SEVERITY</a:t>
                      </a:r>
                      <a:endParaRPr sz="1900">
                        <a:solidFill>
                          <a:schemeClr val="lt1"/>
                        </a:solidFill>
                        <a:latin typeface="Century Gothic"/>
                        <a:ea typeface="Century Gothic"/>
                        <a:cs typeface="Century Gothic"/>
                        <a:sym typeface="Century Gothic"/>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i="1" lang="en-US">
                          <a:solidFill>
                            <a:schemeClr val="lt1"/>
                          </a:solidFill>
                          <a:latin typeface="Century Gothic"/>
                          <a:ea typeface="Century Gothic"/>
                          <a:cs typeface="Century Gothic"/>
                          <a:sym typeface="Century Gothic"/>
                        </a:rPr>
                        <a:t>HIGH</a:t>
                      </a:r>
                      <a:endParaRPr i="1">
                        <a:solidFill>
                          <a:schemeClr val="lt1"/>
                        </a:solidFill>
                        <a:latin typeface="Century Gothic"/>
                        <a:ea typeface="Century Gothic"/>
                        <a:cs typeface="Century Gothic"/>
                        <a:sym typeface="Century Gothic"/>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Century Gothic"/>
                          <a:ea typeface="Century Gothic"/>
                          <a:cs typeface="Century Gothic"/>
                          <a:sym typeface="Century Gothic"/>
                        </a:rPr>
                        <a:t>Moderate Priority</a:t>
                      </a:r>
                      <a:endParaRPr>
                        <a:solidFill>
                          <a:schemeClr val="dk1"/>
                        </a:solidFill>
                        <a:latin typeface="Century Gothic"/>
                        <a:ea typeface="Century Gothic"/>
                        <a:cs typeface="Century Gothic"/>
                        <a:sym typeface="Century Gothic"/>
                      </a:endParaRPr>
                    </a:p>
                  </a:txBody>
                  <a:tcPr marT="91425" marB="91425" marR="91425" marL="91425" anchor="ctr">
                    <a:lnL cap="flat" cmpd="sng" w="19050">
                      <a:solidFill>
                        <a:srgbClr val="9E9E9E"/>
                      </a:solidFill>
                      <a:prstDash val="solid"/>
                      <a:round/>
                      <a:headEnd len="sm" w="sm" type="none"/>
                      <a:tailEnd len="sm" w="sm" type="none"/>
                    </a:lnL>
                    <a:lnT cap="flat" cmpd="sng" w="19050">
                      <a:solidFill>
                        <a:srgbClr val="9E9E9E"/>
                      </a:solidFill>
                      <a:prstDash val="solid"/>
                      <a:round/>
                      <a:headEnd len="sm" w="sm" type="none"/>
                      <a:tailEnd len="sm" w="sm" type="none"/>
                    </a:lnT>
                    <a:solidFill>
                      <a:srgbClr val="FFE599"/>
                    </a:solidFill>
                  </a:tcPr>
                </a:tc>
                <a:tc>
                  <a:txBody>
                    <a:bodyPr/>
                    <a:lstStyle/>
                    <a:p>
                      <a:pPr indent="0" lvl="0" marL="0" rtl="0" algn="ctr">
                        <a:spcBef>
                          <a:spcPts val="0"/>
                        </a:spcBef>
                        <a:spcAft>
                          <a:spcPts val="0"/>
                        </a:spcAft>
                        <a:buNone/>
                      </a:pPr>
                      <a:r>
                        <a:rPr lang="en-US">
                          <a:solidFill>
                            <a:schemeClr val="dk1"/>
                          </a:solidFill>
                          <a:latin typeface="Century Gothic"/>
                          <a:ea typeface="Century Gothic"/>
                          <a:cs typeface="Century Gothic"/>
                          <a:sym typeface="Century Gothic"/>
                        </a:rPr>
                        <a:t>High Priority</a:t>
                      </a:r>
                      <a:endParaRPr>
                        <a:solidFill>
                          <a:schemeClr val="dk1"/>
                        </a:solidFill>
                        <a:latin typeface="Century Gothic"/>
                        <a:ea typeface="Century Gothic"/>
                        <a:cs typeface="Century Gothic"/>
                        <a:sym typeface="Century Gothic"/>
                      </a:endParaRPr>
                    </a:p>
                  </a:txBody>
                  <a:tcPr marT="91425" marB="91425" marR="91425" marL="91425" anchor="ctr">
                    <a:lnT cap="flat" cmpd="sng" w="19050">
                      <a:solidFill>
                        <a:srgbClr val="9E9E9E"/>
                      </a:solidFill>
                      <a:prstDash val="solid"/>
                      <a:round/>
                      <a:headEnd len="sm" w="sm" type="none"/>
                      <a:tailEnd len="sm" w="sm" type="none"/>
                    </a:lnT>
                    <a:solidFill>
                      <a:srgbClr val="F6B26B"/>
                    </a:solidFill>
                  </a:tcPr>
                </a:tc>
                <a:tc>
                  <a:txBody>
                    <a:bodyPr/>
                    <a:lstStyle/>
                    <a:p>
                      <a:pPr indent="0" lvl="0" marL="0" rtl="0" algn="ctr">
                        <a:spcBef>
                          <a:spcPts val="0"/>
                        </a:spcBef>
                        <a:spcAft>
                          <a:spcPts val="0"/>
                        </a:spcAft>
                        <a:buNone/>
                      </a:pPr>
                      <a:r>
                        <a:rPr lang="en-US">
                          <a:solidFill>
                            <a:schemeClr val="dk1"/>
                          </a:solidFill>
                          <a:latin typeface="Century Gothic"/>
                          <a:ea typeface="Century Gothic"/>
                          <a:cs typeface="Century Gothic"/>
                          <a:sym typeface="Century Gothic"/>
                        </a:rPr>
                        <a:t>Highest</a:t>
                      </a:r>
                      <a:endParaRPr>
                        <a:solidFill>
                          <a:schemeClr val="dk1"/>
                        </a:solidFill>
                        <a:latin typeface="Century Gothic"/>
                        <a:ea typeface="Century Gothic"/>
                        <a:cs typeface="Century Gothic"/>
                        <a:sym typeface="Century Gothic"/>
                      </a:endParaRPr>
                    </a:p>
                    <a:p>
                      <a:pPr indent="0" lvl="0" marL="0" rtl="0" algn="ctr">
                        <a:spcBef>
                          <a:spcPts val="0"/>
                        </a:spcBef>
                        <a:spcAft>
                          <a:spcPts val="0"/>
                        </a:spcAft>
                        <a:buNone/>
                      </a:pPr>
                      <a:r>
                        <a:rPr lang="en-US">
                          <a:solidFill>
                            <a:schemeClr val="dk1"/>
                          </a:solidFill>
                          <a:latin typeface="Century Gothic"/>
                          <a:ea typeface="Century Gothic"/>
                          <a:cs typeface="Century Gothic"/>
                          <a:sym typeface="Century Gothic"/>
                        </a:rPr>
                        <a:t>Priority</a:t>
                      </a:r>
                      <a:endParaRPr>
                        <a:solidFill>
                          <a:schemeClr val="dk1"/>
                        </a:solidFill>
                        <a:latin typeface="Century Gothic"/>
                        <a:ea typeface="Century Gothic"/>
                        <a:cs typeface="Century Gothic"/>
                        <a:sym typeface="Century Gothic"/>
                      </a:endParaRPr>
                    </a:p>
                  </a:txBody>
                  <a:tcPr marT="91425" marB="91425" marR="91425" marL="91425" anchor="ctr">
                    <a:lnT cap="flat" cmpd="sng" w="19050">
                      <a:solidFill>
                        <a:srgbClr val="9E9E9E"/>
                      </a:solidFill>
                      <a:prstDash val="solid"/>
                      <a:round/>
                      <a:headEnd len="sm" w="sm" type="none"/>
                      <a:tailEnd len="sm" w="sm" type="none"/>
                    </a:lnT>
                    <a:solidFill>
                      <a:srgbClr val="E06666"/>
                    </a:solidFill>
                  </a:tcPr>
                </a:tc>
              </a:tr>
              <a:tr h="653875">
                <a:tc vMerge="1"/>
                <a:tc>
                  <a:txBody>
                    <a:bodyPr/>
                    <a:lstStyle/>
                    <a:p>
                      <a:pPr indent="0" lvl="0" marL="0" rtl="0" algn="ctr">
                        <a:spcBef>
                          <a:spcPts val="0"/>
                        </a:spcBef>
                        <a:spcAft>
                          <a:spcPts val="0"/>
                        </a:spcAft>
                        <a:buNone/>
                      </a:pPr>
                      <a:r>
                        <a:rPr i="1" lang="en-US">
                          <a:solidFill>
                            <a:schemeClr val="lt1"/>
                          </a:solidFill>
                          <a:latin typeface="Century Gothic"/>
                          <a:ea typeface="Century Gothic"/>
                          <a:cs typeface="Century Gothic"/>
                          <a:sym typeface="Century Gothic"/>
                        </a:rPr>
                        <a:t>LOW</a:t>
                      </a:r>
                      <a:endParaRPr i="1">
                        <a:solidFill>
                          <a:schemeClr val="lt1"/>
                        </a:solidFill>
                        <a:latin typeface="Century Gothic"/>
                        <a:ea typeface="Century Gothic"/>
                        <a:cs typeface="Century Gothic"/>
                        <a:sym typeface="Century Gothic"/>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Century Gothic"/>
                          <a:ea typeface="Century Gothic"/>
                          <a:cs typeface="Century Gothic"/>
                          <a:sym typeface="Century Gothic"/>
                        </a:rPr>
                        <a:t>Lowest</a:t>
                      </a:r>
                      <a:endParaRPr>
                        <a:solidFill>
                          <a:schemeClr val="dk1"/>
                        </a:solidFill>
                        <a:latin typeface="Century Gothic"/>
                        <a:ea typeface="Century Gothic"/>
                        <a:cs typeface="Century Gothic"/>
                        <a:sym typeface="Century Gothic"/>
                      </a:endParaRPr>
                    </a:p>
                    <a:p>
                      <a:pPr indent="0" lvl="0" marL="0" rtl="0" algn="ctr">
                        <a:spcBef>
                          <a:spcPts val="0"/>
                        </a:spcBef>
                        <a:spcAft>
                          <a:spcPts val="0"/>
                        </a:spcAft>
                        <a:buNone/>
                      </a:pPr>
                      <a:r>
                        <a:rPr lang="en-US">
                          <a:solidFill>
                            <a:schemeClr val="dk1"/>
                          </a:solidFill>
                          <a:latin typeface="Century Gothic"/>
                          <a:ea typeface="Century Gothic"/>
                          <a:cs typeface="Century Gothic"/>
                          <a:sym typeface="Century Gothic"/>
                        </a:rPr>
                        <a:t>Priority</a:t>
                      </a:r>
                      <a:endParaRPr>
                        <a:solidFill>
                          <a:schemeClr val="dk1"/>
                        </a:solidFill>
                        <a:latin typeface="Century Gothic"/>
                        <a:ea typeface="Century Gothic"/>
                        <a:cs typeface="Century Gothic"/>
                        <a:sym typeface="Century Gothic"/>
                      </a:endParaRPr>
                    </a:p>
                  </a:txBody>
                  <a:tcPr marT="91425" marB="91425" marR="91425" marL="91425" anchor="ctr">
                    <a:lnL cap="flat" cmpd="sng" w="19050">
                      <a:solidFill>
                        <a:srgbClr val="9E9E9E"/>
                      </a:solidFill>
                      <a:prstDash val="solid"/>
                      <a:round/>
                      <a:headEnd len="sm" w="sm" type="none"/>
                      <a:tailEnd len="sm" w="sm" type="none"/>
                    </a:lnL>
                    <a:solidFill>
                      <a:srgbClr val="B6D7A8"/>
                    </a:solidFill>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latin typeface="Century Gothic"/>
                          <a:ea typeface="Century Gothic"/>
                          <a:cs typeface="Century Gothic"/>
                          <a:sym typeface="Century Gothic"/>
                        </a:rPr>
                        <a:t>Moderate Priority</a:t>
                      </a:r>
                      <a:endParaRPr>
                        <a:solidFill>
                          <a:schemeClr val="dk1"/>
                        </a:solidFill>
                        <a:latin typeface="Century Gothic"/>
                        <a:ea typeface="Century Gothic"/>
                        <a:cs typeface="Century Gothic"/>
                        <a:sym typeface="Century Gothic"/>
                      </a:endParaRPr>
                    </a:p>
                  </a:txBody>
                  <a:tcPr marT="91425" marB="91425" marR="91425" marL="91425" anchor="ctr">
                    <a:solidFill>
                      <a:srgbClr val="FFE599"/>
                    </a:solidFill>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latin typeface="Century Gothic"/>
                          <a:ea typeface="Century Gothic"/>
                          <a:cs typeface="Century Gothic"/>
                          <a:sym typeface="Century Gothic"/>
                        </a:rPr>
                        <a:t>High Priority</a:t>
                      </a:r>
                      <a:endParaRPr>
                        <a:solidFill>
                          <a:schemeClr val="dk1"/>
                        </a:solidFill>
                        <a:latin typeface="Century Gothic"/>
                        <a:ea typeface="Century Gothic"/>
                        <a:cs typeface="Century Gothic"/>
                        <a:sym typeface="Century Gothic"/>
                      </a:endParaRPr>
                    </a:p>
                  </a:txBody>
                  <a:tcPr marT="91425" marB="91425" marR="91425" marL="91425" anchor="ctr">
                    <a:solidFill>
                      <a:srgbClr val="F6B26B"/>
                    </a:solidFill>
                  </a:tcPr>
                </a:tc>
              </a:tr>
            </a:tbl>
          </a:graphicData>
        </a:graphic>
      </p:graphicFrame>
      <p:sp>
        <p:nvSpPr>
          <p:cNvPr id="161" name="Google Shape;161;p4"/>
          <p:cNvSpPr txBox="1"/>
          <p:nvPr>
            <p:ph idx="1" type="body"/>
          </p:nvPr>
        </p:nvSpPr>
        <p:spPr>
          <a:xfrm>
            <a:off x="7716575" y="2057400"/>
            <a:ext cx="3367500" cy="4532400"/>
          </a:xfrm>
          <a:prstGeom prst="rect">
            <a:avLst/>
          </a:prstGeom>
        </p:spPr>
        <p:txBody>
          <a:bodyPr anchorCtr="0" anchor="t" bIns="45700" lIns="91425" spcFirstLastPara="1" rIns="91425" wrap="square" tIns="45700">
            <a:normAutofit fontScale="62500" lnSpcReduction="20000"/>
          </a:bodyPr>
          <a:lstStyle/>
          <a:p>
            <a:pPr indent="0" lvl="0" marL="0" rtl="0" algn="l">
              <a:spcBef>
                <a:spcPts val="1000"/>
              </a:spcBef>
              <a:spcAft>
                <a:spcPts val="0"/>
              </a:spcAft>
              <a:buNone/>
            </a:pPr>
            <a:r>
              <a:rPr b="1" lang="en-US"/>
              <a:t>Highest Priority</a:t>
            </a:r>
            <a:endParaRPr b="1"/>
          </a:p>
          <a:p>
            <a:pPr indent="-300037" lvl="0" marL="457200" rtl="0" algn="l">
              <a:spcBef>
                <a:spcPts val="0"/>
              </a:spcBef>
              <a:spcAft>
                <a:spcPts val="0"/>
              </a:spcAft>
              <a:buSzPct val="81818"/>
              <a:buChar char="•"/>
            </a:pPr>
            <a:r>
              <a:rPr lang="en-US"/>
              <a:t>high probability and </a:t>
            </a:r>
            <a:r>
              <a:rPr lang="en-US"/>
              <a:t>consequence</a:t>
            </a:r>
            <a:endParaRPr/>
          </a:p>
          <a:p>
            <a:pPr indent="-300037" lvl="0" marL="457200" rtl="0" algn="l">
              <a:spcBef>
                <a:spcPts val="0"/>
              </a:spcBef>
              <a:spcAft>
                <a:spcPts val="0"/>
              </a:spcAft>
              <a:buSzPct val="81818"/>
              <a:buChar char="•"/>
            </a:pPr>
            <a:r>
              <a:rPr lang="en-US"/>
              <a:t>should be addressed immediately</a:t>
            </a:r>
            <a:endParaRPr/>
          </a:p>
          <a:p>
            <a:pPr indent="0" lvl="0" marL="0" rtl="0" algn="l">
              <a:spcBef>
                <a:spcPts val="1000"/>
              </a:spcBef>
              <a:spcAft>
                <a:spcPts val="0"/>
              </a:spcAft>
              <a:buNone/>
            </a:pPr>
            <a:r>
              <a:rPr b="1" lang="en-US"/>
              <a:t>High Priority</a:t>
            </a:r>
            <a:endParaRPr b="1"/>
          </a:p>
          <a:p>
            <a:pPr indent="-300037" lvl="0" marL="457200" rtl="0" algn="l">
              <a:spcBef>
                <a:spcPts val="0"/>
              </a:spcBef>
              <a:spcAft>
                <a:spcPts val="0"/>
              </a:spcAft>
              <a:buSzPct val="81818"/>
              <a:buChar char="•"/>
            </a:pPr>
            <a:r>
              <a:rPr lang="en-US"/>
              <a:t>medium probability and high consequence</a:t>
            </a:r>
            <a:endParaRPr/>
          </a:p>
          <a:p>
            <a:pPr indent="-300037" lvl="0" marL="457200" rtl="0" algn="l">
              <a:spcBef>
                <a:spcPts val="0"/>
              </a:spcBef>
              <a:spcAft>
                <a:spcPts val="0"/>
              </a:spcAft>
              <a:buSzPct val="81818"/>
              <a:buChar char="•"/>
            </a:pPr>
            <a:r>
              <a:rPr lang="en-US"/>
              <a:t>high probability and low consequence</a:t>
            </a:r>
            <a:endParaRPr/>
          </a:p>
          <a:p>
            <a:pPr indent="-300037" lvl="0" marL="457200" rtl="0" algn="l">
              <a:spcBef>
                <a:spcPts val="0"/>
              </a:spcBef>
              <a:spcAft>
                <a:spcPts val="0"/>
              </a:spcAft>
              <a:buSzPct val="81818"/>
              <a:buChar char="•"/>
            </a:pPr>
            <a:r>
              <a:rPr lang="en-US"/>
              <a:t>should be addressed as soon as possible</a:t>
            </a:r>
            <a:endParaRPr/>
          </a:p>
          <a:p>
            <a:pPr indent="0" lvl="0" marL="0" rtl="0" algn="l">
              <a:spcBef>
                <a:spcPts val="1000"/>
              </a:spcBef>
              <a:spcAft>
                <a:spcPts val="0"/>
              </a:spcAft>
              <a:buNone/>
            </a:pPr>
            <a:r>
              <a:rPr b="1" lang="en-US"/>
              <a:t>Moderate Priority</a:t>
            </a:r>
            <a:endParaRPr b="1"/>
          </a:p>
          <a:p>
            <a:pPr indent="-300037" lvl="0" marL="457200" rtl="0" algn="l">
              <a:spcBef>
                <a:spcPts val="0"/>
              </a:spcBef>
              <a:spcAft>
                <a:spcPts val="0"/>
              </a:spcAft>
              <a:buSzPct val="81818"/>
              <a:buChar char="•"/>
            </a:pPr>
            <a:r>
              <a:rPr lang="en-US"/>
              <a:t>low probability and high consequence</a:t>
            </a:r>
            <a:endParaRPr/>
          </a:p>
          <a:p>
            <a:pPr indent="-300037" lvl="0" marL="457200" rtl="0" algn="l">
              <a:spcBef>
                <a:spcPts val="0"/>
              </a:spcBef>
              <a:spcAft>
                <a:spcPts val="0"/>
              </a:spcAft>
              <a:buSzPct val="81818"/>
              <a:buChar char="•"/>
            </a:pPr>
            <a:r>
              <a:rPr lang="en-US"/>
              <a:t>medium probability and low consequence</a:t>
            </a:r>
            <a:endParaRPr/>
          </a:p>
          <a:p>
            <a:pPr indent="-300037" lvl="0" marL="457200" rtl="0" algn="l">
              <a:spcBef>
                <a:spcPts val="0"/>
              </a:spcBef>
              <a:spcAft>
                <a:spcPts val="0"/>
              </a:spcAft>
              <a:buSzPct val="81818"/>
              <a:buChar char="•"/>
            </a:pPr>
            <a:r>
              <a:rPr lang="en-US"/>
              <a:t>should be addressed when time and resources allow</a:t>
            </a:r>
            <a:endParaRPr/>
          </a:p>
          <a:p>
            <a:pPr indent="0" lvl="0" marL="0" rtl="0" algn="l">
              <a:spcBef>
                <a:spcPts val="1000"/>
              </a:spcBef>
              <a:spcAft>
                <a:spcPts val="0"/>
              </a:spcAft>
              <a:buNone/>
            </a:pPr>
            <a:r>
              <a:rPr b="1" lang="en-US"/>
              <a:t>Lowest Priority</a:t>
            </a:r>
            <a:endParaRPr b="1"/>
          </a:p>
          <a:p>
            <a:pPr indent="-300037" lvl="0" marL="457200" rtl="0" algn="l">
              <a:spcBef>
                <a:spcPts val="0"/>
              </a:spcBef>
              <a:spcAft>
                <a:spcPts val="0"/>
              </a:spcAft>
              <a:buSzPct val="81818"/>
              <a:buChar char="•"/>
            </a:pPr>
            <a:r>
              <a:rPr lang="en-US"/>
              <a:t>low probability and low consequence</a:t>
            </a:r>
            <a:endParaRPr/>
          </a:p>
          <a:p>
            <a:pPr indent="-300037" lvl="0" marL="457200" rtl="0" algn="l">
              <a:spcBef>
                <a:spcPts val="0"/>
              </a:spcBef>
              <a:spcAft>
                <a:spcPts val="0"/>
              </a:spcAft>
              <a:buSzPct val="81818"/>
              <a:buChar char="•"/>
            </a:pPr>
            <a:r>
              <a:rPr lang="en-US"/>
              <a:t>should not be ignored, but should only be addressed when time and resources allow and no higher priority issues take precedence</a:t>
            </a:r>
            <a:endParaRPr/>
          </a:p>
        </p:txBody>
      </p:sp>
      <p:graphicFrame>
        <p:nvGraphicFramePr>
          <p:cNvPr id="162" name="Google Shape;162;p4"/>
          <p:cNvGraphicFramePr/>
          <p:nvPr/>
        </p:nvGraphicFramePr>
        <p:xfrm>
          <a:off x="952550" y="4547775"/>
          <a:ext cx="3000000" cy="3000000"/>
        </p:xfrm>
        <a:graphic>
          <a:graphicData uri="http://schemas.openxmlformats.org/drawingml/2006/table">
            <a:tbl>
              <a:tblPr>
                <a:noFill/>
                <a:tableStyleId>{3C86558C-4C8C-45BD-B899-A855125F881C}</a:tableStyleId>
              </a:tblPr>
              <a:tblGrid>
                <a:gridCol w="1680150"/>
                <a:gridCol w="1680150"/>
                <a:gridCol w="1680150"/>
                <a:gridCol w="1680150"/>
              </a:tblGrid>
              <a:tr h="359000">
                <a:tc>
                  <a:txBody>
                    <a:bodyPr/>
                    <a:lstStyle/>
                    <a:p>
                      <a:pPr indent="0" lvl="0" marL="0" rtl="0" algn="ctr">
                        <a:spcBef>
                          <a:spcPts val="0"/>
                        </a:spcBef>
                        <a:spcAft>
                          <a:spcPts val="0"/>
                        </a:spcAft>
                        <a:buNone/>
                      </a:pPr>
                      <a:r>
                        <a:rPr lang="en-US" sz="1200">
                          <a:solidFill>
                            <a:schemeClr val="lt1"/>
                          </a:solidFill>
                          <a:latin typeface="Century Gothic"/>
                          <a:ea typeface="Century Gothic"/>
                          <a:cs typeface="Century Gothic"/>
                          <a:sym typeface="Century Gothic"/>
                        </a:rPr>
                        <a:t>CODING STANDARD</a:t>
                      </a:r>
                      <a:endParaRPr sz="1200">
                        <a:solidFill>
                          <a:schemeClr val="lt1"/>
                        </a:solidFill>
                        <a:latin typeface="Century Gothic"/>
                        <a:ea typeface="Century Gothic"/>
                        <a:cs typeface="Century Gothic"/>
                        <a:sym typeface="Century Gothic"/>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200">
                          <a:solidFill>
                            <a:schemeClr val="lt1"/>
                          </a:solidFill>
                          <a:latin typeface="Century Gothic"/>
                          <a:ea typeface="Century Gothic"/>
                          <a:cs typeface="Century Gothic"/>
                          <a:sym typeface="Century Gothic"/>
                        </a:rPr>
                        <a:t>THREAT PRIORITY</a:t>
                      </a:r>
                      <a:endParaRPr sz="1200">
                        <a:solidFill>
                          <a:schemeClr val="lt1"/>
                        </a:solidFill>
                        <a:latin typeface="Century Gothic"/>
                        <a:ea typeface="Century Gothic"/>
                        <a:cs typeface="Century Gothic"/>
                        <a:sym typeface="Century Gothic"/>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200">
                          <a:solidFill>
                            <a:schemeClr val="lt1"/>
                          </a:solidFill>
                          <a:latin typeface="Century Gothic"/>
                          <a:ea typeface="Century Gothic"/>
                          <a:cs typeface="Century Gothic"/>
                          <a:sym typeface="Century Gothic"/>
                        </a:rPr>
                        <a:t>CODING STANDARD</a:t>
                      </a:r>
                      <a:endParaRPr sz="1200">
                        <a:solidFill>
                          <a:schemeClr val="lt1"/>
                        </a:solidFill>
                        <a:latin typeface="Century Gothic"/>
                        <a:ea typeface="Century Gothic"/>
                        <a:cs typeface="Century Gothic"/>
                        <a:sym typeface="Century Gothic"/>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200">
                          <a:solidFill>
                            <a:schemeClr val="lt1"/>
                          </a:solidFill>
                          <a:latin typeface="Century Gothic"/>
                          <a:ea typeface="Century Gothic"/>
                          <a:cs typeface="Century Gothic"/>
                          <a:sym typeface="Century Gothic"/>
                        </a:rPr>
                        <a:t>THREAT PRIORITY</a:t>
                      </a:r>
                      <a:endParaRPr sz="1200">
                        <a:solidFill>
                          <a:schemeClr val="lt1"/>
                        </a:solidFill>
                        <a:latin typeface="Century Gothic"/>
                        <a:ea typeface="Century Gothic"/>
                        <a:cs typeface="Century Gothic"/>
                        <a:sym typeface="Century Gothic"/>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26800">
                <a:tc>
                  <a:txBody>
                    <a:bodyPr/>
                    <a:lstStyle/>
                    <a:p>
                      <a:pPr indent="0" lvl="0" marL="0" rtl="0" algn="ctr">
                        <a:spcBef>
                          <a:spcPts val="0"/>
                        </a:spcBef>
                        <a:spcAft>
                          <a:spcPts val="0"/>
                        </a:spcAft>
                        <a:buNone/>
                      </a:pPr>
                      <a:r>
                        <a:rPr lang="en-US" sz="1000">
                          <a:solidFill>
                            <a:schemeClr val="lt1"/>
                          </a:solidFill>
                          <a:latin typeface="Century Gothic"/>
                          <a:ea typeface="Century Gothic"/>
                          <a:cs typeface="Century Gothic"/>
                          <a:sym typeface="Century Gothic"/>
                        </a:rPr>
                        <a:t>STD-001-CPP</a:t>
                      </a:r>
                      <a:endParaRPr sz="1000">
                        <a:solidFill>
                          <a:schemeClr val="lt1"/>
                        </a:solidFill>
                        <a:latin typeface="Century Gothic"/>
                        <a:ea typeface="Century Gothic"/>
                        <a:cs typeface="Century Gothic"/>
                        <a:sym typeface="Century Gothic"/>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000">
                          <a:solidFill>
                            <a:schemeClr val="lt1"/>
                          </a:solidFill>
                          <a:latin typeface="Century Gothic"/>
                          <a:ea typeface="Century Gothic"/>
                          <a:cs typeface="Century Gothic"/>
                          <a:sym typeface="Century Gothic"/>
                        </a:rPr>
                        <a:t>Lowest</a:t>
                      </a:r>
                      <a:endParaRPr sz="1000">
                        <a:solidFill>
                          <a:schemeClr val="lt1"/>
                        </a:solidFill>
                        <a:latin typeface="Century Gothic"/>
                        <a:ea typeface="Century Gothic"/>
                        <a:cs typeface="Century Gothic"/>
                        <a:sym typeface="Century Gothic"/>
                      </a:endParaRPr>
                    </a:p>
                  </a:txBody>
                  <a:tcPr marT="91425" marB="91425" marR="91425" marL="91425">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Clr>
                          <a:schemeClr val="dk1"/>
                        </a:buClr>
                        <a:buSzPts val="1100"/>
                        <a:buFont typeface="Arial"/>
                        <a:buNone/>
                      </a:pPr>
                      <a:r>
                        <a:rPr lang="en-US" sz="1000">
                          <a:solidFill>
                            <a:schemeClr val="lt1"/>
                          </a:solidFill>
                          <a:latin typeface="Century Gothic"/>
                          <a:ea typeface="Century Gothic"/>
                          <a:cs typeface="Century Gothic"/>
                          <a:sym typeface="Century Gothic"/>
                        </a:rPr>
                        <a:t>STD-006-CPP</a:t>
                      </a:r>
                      <a:endParaRPr sz="1000">
                        <a:solidFill>
                          <a:schemeClr val="lt1"/>
                        </a:solidFill>
                        <a:latin typeface="Century Gothic"/>
                        <a:ea typeface="Century Gothic"/>
                        <a:cs typeface="Century Gothic"/>
                        <a:sym typeface="Century Gothic"/>
                      </a:endParaRPr>
                    </a:p>
                  </a:txBody>
                  <a:tcPr marT="91425" marB="91425" marR="91425" marL="91425">
                    <a:lnL cap="flat" cmpd="sng" w="19050">
                      <a:solidFill>
                        <a:srgbClr val="9E9E9E"/>
                      </a:solidFill>
                      <a:prstDash val="solid"/>
                      <a:round/>
                      <a:headEnd len="sm" w="sm" type="none"/>
                      <a:tailEnd len="sm" w="sm" type="none"/>
                    </a:lnL>
                    <a:lnT cap="flat" cmpd="sng" w="1905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1000">
                          <a:solidFill>
                            <a:schemeClr val="lt1"/>
                          </a:solidFill>
                          <a:latin typeface="Century Gothic"/>
                          <a:ea typeface="Century Gothic"/>
                          <a:cs typeface="Century Gothic"/>
                          <a:sym typeface="Century Gothic"/>
                        </a:rPr>
                        <a:t>Lowest</a:t>
                      </a:r>
                      <a:endParaRPr sz="1000">
                        <a:solidFill>
                          <a:schemeClr val="lt1"/>
                        </a:solidFill>
                        <a:latin typeface="Century Gothic"/>
                        <a:ea typeface="Century Gothic"/>
                        <a:cs typeface="Century Gothic"/>
                        <a:sym typeface="Century Gothic"/>
                      </a:endParaRPr>
                    </a:p>
                  </a:txBody>
                  <a:tcPr marT="91425" marB="91425" marR="91425" marL="91425">
                    <a:lnT cap="flat" cmpd="sng" w="19050">
                      <a:solidFill>
                        <a:srgbClr val="9E9E9E"/>
                      </a:solidFill>
                      <a:prstDash val="solid"/>
                      <a:round/>
                      <a:headEnd len="sm" w="sm" type="none"/>
                      <a:tailEnd len="sm" w="sm" type="none"/>
                    </a:lnT>
                  </a:tcPr>
                </a:tc>
              </a:tr>
              <a:tr h="326800">
                <a:tc>
                  <a:txBody>
                    <a:bodyPr/>
                    <a:lstStyle/>
                    <a:p>
                      <a:pPr indent="0" lvl="0" marL="0" rtl="0" algn="ctr">
                        <a:spcBef>
                          <a:spcPts val="0"/>
                        </a:spcBef>
                        <a:spcAft>
                          <a:spcPts val="0"/>
                        </a:spcAft>
                        <a:buClr>
                          <a:schemeClr val="dk1"/>
                        </a:buClr>
                        <a:buSzPts val="1100"/>
                        <a:buFont typeface="Arial"/>
                        <a:buNone/>
                      </a:pPr>
                      <a:r>
                        <a:rPr lang="en-US" sz="1000">
                          <a:solidFill>
                            <a:schemeClr val="lt1"/>
                          </a:solidFill>
                          <a:latin typeface="Century Gothic"/>
                          <a:ea typeface="Century Gothic"/>
                          <a:cs typeface="Century Gothic"/>
                          <a:sym typeface="Century Gothic"/>
                        </a:rPr>
                        <a:t>STD-002-CPP</a:t>
                      </a:r>
                      <a:endParaRPr sz="1000">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lang="en-US" sz="1000">
                          <a:solidFill>
                            <a:schemeClr val="lt1"/>
                          </a:solidFill>
                          <a:latin typeface="Century Gothic"/>
                          <a:ea typeface="Century Gothic"/>
                          <a:cs typeface="Century Gothic"/>
                          <a:sym typeface="Century Gothic"/>
                        </a:rPr>
                        <a:t>High</a:t>
                      </a:r>
                      <a:endParaRPr sz="1000">
                        <a:solidFill>
                          <a:schemeClr val="lt1"/>
                        </a:solidFill>
                        <a:latin typeface="Century Gothic"/>
                        <a:ea typeface="Century Gothic"/>
                        <a:cs typeface="Century Gothic"/>
                        <a:sym typeface="Century Gothic"/>
                      </a:endParaRPr>
                    </a:p>
                  </a:txBody>
                  <a:tcPr marT="91425" marB="91425" marR="91425" marL="91425">
                    <a:lnR cap="flat" cmpd="sng" w="19050">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lang="en-US" sz="1000">
                          <a:solidFill>
                            <a:schemeClr val="lt1"/>
                          </a:solidFill>
                          <a:latin typeface="Century Gothic"/>
                          <a:ea typeface="Century Gothic"/>
                          <a:cs typeface="Century Gothic"/>
                          <a:sym typeface="Century Gothic"/>
                        </a:rPr>
                        <a:t>STD-007-CPP</a:t>
                      </a:r>
                      <a:endParaRPr sz="1000">
                        <a:solidFill>
                          <a:schemeClr val="lt1"/>
                        </a:solidFill>
                        <a:latin typeface="Century Gothic"/>
                        <a:ea typeface="Century Gothic"/>
                        <a:cs typeface="Century Gothic"/>
                        <a:sym typeface="Century Gothic"/>
                      </a:endParaRPr>
                    </a:p>
                  </a:txBody>
                  <a:tcPr marT="91425" marB="91425" marR="91425" marL="91425">
                    <a:lnL cap="flat" cmpd="sng" w="19050">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US" sz="1000">
                          <a:solidFill>
                            <a:schemeClr val="lt1"/>
                          </a:solidFill>
                          <a:latin typeface="Century Gothic"/>
                          <a:ea typeface="Century Gothic"/>
                          <a:cs typeface="Century Gothic"/>
                          <a:sym typeface="Century Gothic"/>
                        </a:rPr>
                        <a:t>High</a:t>
                      </a:r>
                      <a:endParaRPr sz="1000">
                        <a:solidFill>
                          <a:schemeClr val="lt1"/>
                        </a:solidFill>
                        <a:latin typeface="Century Gothic"/>
                        <a:ea typeface="Century Gothic"/>
                        <a:cs typeface="Century Gothic"/>
                        <a:sym typeface="Century Gothic"/>
                      </a:endParaRPr>
                    </a:p>
                  </a:txBody>
                  <a:tcPr marT="91425" marB="91425" marR="91425" marL="91425"/>
                </a:tc>
              </a:tr>
              <a:tr h="326800">
                <a:tc>
                  <a:txBody>
                    <a:bodyPr/>
                    <a:lstStyle/>
                    <a:p>
                      <a:pPr indent="0" lvl="0" marL="0" rtl="0" algn="ctr">
                        <a:spcBef>
                          <a:spcPts val="0"/>
                        </a:spcBef>
                        <a:spcAft>
                          <a:spcPts val="0"/>
                        </a:spcAft>
                        <a:buClr>
                          <a:schemeClr val="dk1"/>
                        </a:buClr>
                        <a:buSzPts val="1100"/>
                        <a:buFont typeface="Arial"/>
                        <a:buNone/>
                      </a:pPr>
                      <a:r>
                        <a:rPr lang="en-US" sz="1000">
                          <a:solidFill>
                            <a:schemeClr val="lt1"/>
                          </a:solidFill>
                          <a:latin typeface="Century Gothic"/>
                          <a:ea typeface="Century Gothic"/>
                          <a:cs typeface="Century Gothic"/>
                          <a:sym typeface="Century Gothic"/>
                        </a:rPr>
                        <a:t>STD-003-CPP</a:t>
                      </a:r>
                      <a:endParaRPr sz="1000">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lang="en-US" sz="1000">
                          <a:solidFill>
                            <a:schemeClr val="lt1"/>
                          </a:solidFill>
                          <a:latin typeface="Century Gothic"/>
                          <a:ea typeface="Century Gothic"/>
                          <a:cs typeface="Century Gothic"/>
                          <a:sym typeface="Century Gothic"/>
                        </a:rPr>
                        <a:t>Moderate</a:t>
                      </a:r>
                      <a:endParaRPr sz="1000">
                        <a:solidFill>
                          <a:schemeClr val="lt1"/>
                        </a:solidFill>
                        <a:latin typeface="Century Gothic"/>
                        <a:ea typeface="Century Gothic"/>
                        <a:cs typeface="Century Gothic"/>
                        <a:sym typeface="Century Gothic"/>
                      </a:endParaRPr>
                    </a:p>
                  </a:txBody>
                  <a:tcPr marT="91425" marB="91425" marR="91425" marL="91425">
                    <a:lnR cap="flat" cmpd="sng" w="19050">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lang="en-US" sz="1000">
                          <a:solidFill>
                            <a:schemeClr val="lt1"/>
                          </a:solidFill>
                          <a:latin typeface="Century Gothic"/>
                          <a:ea typeface="Century Gothic"/>
                          <a:cs typeface="Century Gothic"/>
                          <a:sym typeface="Century Gothic"/>
                        </a:rPr>
                        <a:t>STD-008-CPP</a:t>
                      </a:r>
                      <a:endParaRPr sz="1000">
                        <a:solidFill>
                          <a:schemeClr val="lt1"/>
                        </a:solidFill>
                        <a:latin typeface="Century Gothic"/>
                        <a:ea typeface="Century Gothic"/>
                        <a:cs typeface="Century Gothic"/>
                        <a:sym typeface="Century Gothic"/>
                      </a:endParaRPr>
                    </a:p>
                  </a:txBody>
                  <a:tcPr marT="91425" marB="91425" marR="91425" marL="91425">
                    <a:lnL cap="flat" cmpd="sng" w="19050">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US" sz="1000">
                          <a:solidFill>
                            <a:schemeClr val="lt1"/>
                          </a:solidFill>
                          <a:latin typeface="Century Gothic"/>
                          <a:ea typeface="Century Gothic"/>
                          <a:cs typeface="Century Gothic"/>
                          <a:sym typeface="Century Gothic"/>
                        </a:rPr>
                        <a:t>Highest</a:t>
                      </a:r>
                      <a:endParaRPr sz="1000">
                        <a:solidFill>
                          <a:schemeClr val="lt1"/>
                        </a:solidFill>
                        <a:latin typeface="Century Gothic"/>
                        <a:ea typeface="Century Gothic"/>
                        <a:cs typeface="Century Gothic"/>
                        <a:sym typeface="Century Gothic"/>
                      </a:endParaRPr>
                    </a:p>
                  </a:txBody>
                  <a:tcPr marT="91425" marB="91425" marR="91425" marL="91425"/>
                </a:tc>
              </a:tr>
              <a:tr h="326800">
                <a:tc>
                  <a:txBody>
                    <a:bodyPr/>
                    <a:lstStyle/>
                    <a:p>
                      <a:pPr indent="0" lvl="0" marL="0" rtl="0" algn="ctr">
                        <a:spcBef>
                          <a:spcPts val="0"/>
                        </a:spcBef>
                        <a:spcAft>
                          <a:spcPts val="0"/>
                        </a:spcAft>
                        <a:buClr>
                          <a:schemeClr val="dk1"/>
                        </a:buClr>
                        <a:buSzPts val="1100"/>
                        <a:buFont typeface="Arial"/>
                        <a:buNone/>
                      </a:pPr>
                      <a:r>
                        <a:rPr lang="en-US" sz="1000">
                          <a:solidFill>
                            <a:schemeClr val="lt1"/>
                          </a:solidFill>
                          <a:latin typeface="Century Gothic"/>
                          <a:ea typeface="Century Gothic"/>
                          <a:cs typeface="Century Gothic"/>
                          <a:sym typeface="Century Gothic"/>
                        </a:rPr>
                        <a:t>STD-004-CPP</a:t>
                      </a:r>
                      <a:endParaRPr sz="1000">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lang="en-US" sz="1000">
                          <a:solidFill>
                            <a:schemeClr val="lt1"/>
                          </a:solidFill>
                          <a:latin typeface="Century Gothic"/>
                          <a:ea typeface="Century Gothic"/>
                          <a:cs typeface="Century Gothic"/>
                          <a:sym typeface="Century Gothic"/>
                        </a:rPr>
                        <a:t>High</a:t>
                      </a:r>
                      <a:endParaRPr sz="1000">
                        <a:solidFill>
                          <a:schemeClr val="lt1"/>
                        </a:solidFill>
                        <a:latin typeface="Century Gothic"/>
                        <a:ea typeface="Century Gothic"/>
                        <a:cs typeface="Century Gothic"/>
                        <a:sym typeface="Century Gothic"/>
                      </a:endParaRPr>
                    </a:p>
                  </a:txBody>
                  <a:tcPr marT="91425" marB="91425" marR="91425" marL="91425">
                    <a:lnR cap="flat" cmpd="sng" w="19050">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lang="en-US" sz="1000">
                          <a:solidFill>
                            <a:schemeClr val="lt1"/>
                          </a:solidFill>
                          <a:latin typeface="Century Gothic"/>
                          <a:ea typeface="Century Gothic"/>
                          <a:cs typeface="Century Gothic"/>
                          <a:sym typeface="Century Gothic"/>
                        </a:rPr>
                        <a:t>STD-009-CPP</a:t>
                      </a:r>
                      <a:endParaRPr sz="1000">
                        <a:solidFill>
                          <a:schemeClr val="lt1"/>
                        </a:solidFill>
                        <a:latin typeface="Century Gothic"/>
                        <a:ea typeface="Century Gothic"/>
                        <a:cs typeface="Century Gothic"/>
                        <a:sym typeface="Century Gothic"/>
                      </a:endParaRPr>
                    </a:p>
                  </a:txBody>
                  <a:tcPr marT="91425" marB="91425" marR="91425" marL="91425">
                    <a:lnL cap="flat" cmpd="sng" w="19050">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US" sz="1000">
                          <a:solidFill>
                            <a:schemeClr val="lt1"/>
                          </a:solidFill>
                          <a:latin typeface="Century Gothic"/>
                          <a:ea typeface="Century Gothic"/>
                          <a:cs typeface="Century Gothic"/>
                          <a:sym typeface="Century Gothic"/>
                        </a:rPr>
                        <a:t>High</a:t>
                      </a:r>
                      <a:endParaRPr sz="1000">
                        <a:solidFill>
                          <a:schemeClr val="lt1"/>
                        </a:solidFill>
                        <a:latin typeface="Century Gothic"/>
                        <a:ea typeface="Century Gothic"/>
                        <a:cs typeface="Century Gothic"/>
                        <a:sym typeface="Century Gothic"/>
                      </a:endParaRPr>
                    </a:p>
                  </a:txBody>
                  <a:tcPr marT="91425" marB="91425" marR="91425" marL="91425"/>
                </a:tc>
              </a:tr>
              <a:tr h="326800">
                <a:tc>
                  <a:txBody>
                    <a:bodyPr/>
                    <a:lstStyle/>
                    <a:p>
                      <a:pPr indent="0" lvl="0" marL="0" rtl="0" algn="ctr">
                        <a:spcBef>
                          <a:spcPts val="0"/>
                        </a:spcBef>
                        <a:spcAft>
                          <a:spcPts val="0"/>
                        </a:spcAft>
                        <a:buClr>
                          <a:schemeClr val="dk1"/>
                        </a:buClr>
                        <a:buSzPts val="1100"/>
                        <a:buFont typeface="Arial"/>
                        <a:buNone/>
                      </a:pPr>
                      <a:r>
                        <a:rPr lang="en-US" sz="1000">
                          <a:solidFill>
                            <a:schemeClr val="lt1"/>
                          </a:solidFill>
                          <a:latin typeface="Century Gothic"/>
                          <a:ea typeface="Century Gothic"/>
                          <a:cs typeface="Century Gothic"/>
                          <a:sym typeface="Century Gothic"/>
                        </a:rPr>
                        <a:t>STD-005-CPP</a:t>
                      </a:r>
                      <a:endParaRPr sz="1000">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lang="en-US" sz="1000">
                          <a:solidFill>
                            <a:schemeClr val="lt1"/>
                          </a:solidFill>
                          <a:latin typeface="Century Gothic"/>
                          <a:ea typeface="Century Gothic"/>
                          <a:cs typeface="Century Gothic"/>
                          <a:sym typeface="Century Gothic"/>
                        </a:rPr>
                        <a:t>High</a:t>
                      </a:r>
                      <a:endParaRPr sz="1000">
                        <a:solidFill>
                          <a:schemeClr val="lt1"/>
                        </a:solidFill>
                        <a:latin typeface="Century Gothic"/>
                        <a:ea typeface="Century Gothic"/>
                        <a:cs typeface="Century Gothic"/>
                        <a:sym typeface="Century Gothic"/>
                      </a:endParaRPr>
                    </a:p>
                  </a:txBody>
                  <a:tcPr marT="91425" marB="91425" marR="91425" marL="91425">
                    <a:lnR cap="flat" cmpd="sng" w="19050">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lang="en-US" sz="1000">
                          <a:solidFill>
                            <a:schemeClr val="lt1"/>
                          </a:solidFill>
                          <a:latin typeface="Century Gothic"/>
                          <a:ea typeface="Century Gothic"/>
                          <a:cs typeface="Century Gothic"/>
                          <a:sym typeface="Century Gothic"/>
                        </a:rPr>
                        <a:t>STD-010-CPP</a:t>
                      </a:r>
                      <a:endParaRPr sz="1000">
                        <a:solidFill>
                          <a:schemeClr val="lt1"/>
                        </a:solidFill>
                        <a:latin typeface="Century Gothic"/>
                        <a:ea typeface="Century Gothic"/>
                        <a:cs typeface="Century Gothic"/>
                        <a:sym typeface="Century Gothic"/>
                      </a:endParaRPr>
                    </a:p>
                  </a:txBody>
                  <a:tcPr marT="91425" marB="91425" marR="91425" marL="91425">
                    <a:lnL cap="flat" cmpd="sng" w="19050">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en-US" sz="1000">
                          <a:solidFill>
                            <a:schemeClr val="lt1"/>
                          </a:solidFill>
                          <a:latin typeface="Century Gothic"/>
                          <a:ea typeface="Century Gothic"/>
                          <a:cs typeface="Century Gothic"/>
                          <a:sym typeface="Century Gothic"/>
                        </a:rPr>
                        <a:t>Highest</a:t>
                      </a:r>
                      <a:endParaRPr sz="1000">
                        <a:solidFill>
                          <a:schemeClr val="lt1"/>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pic>
        <p:nvPicPr>
          <p:cNvPr descr="Green Pace logo" id="168" name="Google Shape;168;p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69" name="Google Shape;169;p5"/>
          <p:cNvGraphicFramePr/>
          <p:nvPr/>
        </p:nvGraphicFramePr>
        <p:xfrm>
          <a:off x="952500" y="2057400"/>
          <a:ext cx="3000000" cy="3000000"/>
        </p:xfrm>
        <a:graphic>
          <a:graphicData uri="http://schemas.openxmlformats.org/drawingml/2006/table">
            <a:tbl>
              <a:tblPr>
                <a:noFill/>
                <a:tableStyleId>{3C86558C-4C8C-45BD-B899-A855125F881C}</a:tableStyleId>
              </a:tblPr>
              <a:tblGrid>
                <a:gridCol w="4214700"/>
                <a:gridCol w="5916900"/>
              </a:tblGrid>
              <a:tr h="381000">
                <a:tc>
                  <a:txBody>
                    <a:bodyPr/>
                    <a:lstStyle/>
                    <a:p>
                      <a:pPr indent="0" lvl="0" marL="0" rtl="0" algn="ctr">
                        <a:spcBef>
                          <a:spcPts val="0"/>
                        </a:spcBef>
                        <a:spcAft>
                          <a:spcPts val="0"/>
                        </a:spcAft>
                        <a:buNone/>
                      </a:pPr>
                      <a:r>
                        <a:rPr lang="en-US" sz="1600">
                          <a:solidFill>
                            <a:schemeClr val="lt1"/>
                          </a:solidFill>
                          <a:latin typeface="Century Gothic"/>
                          <a:ea typeface="Century Gothic"/>
                          <a:cs typeface="Century Gothic"/>
                          <a:sym typeface="Century Gothic"/>
                        </a:rPr>
                        <a:t>PRINCIPLE</a:t>
                      </a:r>
                      <a:endParaRPr sz="1600">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lang="en-US" sz="1600">
                          <a:solidFill>
                            <a:schemeClr val="lt1"/>
                          </a:solidFill>
                          <a:latin typeface="Century Gothic"/>
                          <a:ea typeface="Century Gothic"/>
                          <a:cs typeface="Century Gothic"/>
                          <a:sym typeface="Century Gothic"/>
                        </a:rPr>
                        <a:t>RELEVANT CODING STANDARD</a:t>
                      </a:r>
                      <a:endParaRPr sz="1600">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Validate Input Data</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SQL Injection</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Heed Compiler Warnings</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Data Value, Expressions</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Architect and Design for Security Policies</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Data Value, String Correctness, Containers, Expressions</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Keep It Simple</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Data Type, Object Oriented Programming</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Default Deny</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N/A</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Adhere to the Principle of Least Privilege</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N/A</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Sanitize Data Sent to Other Systems</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Object Oriented Programming</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Practice Defense in Depth</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Exceptions</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Use Effective Quality Assurance Techniques</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Assertions</a:t>
                      </a:r>
                      <a:endParaRPr>
                        <a:solidFill>
                          <a:schemeClr val="lt1"/>
                        </a:solidFill>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Adopt a Secure Coding Standard</a:t>
                      </a:r>
                      <a:endParaRPr>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US">
                          <a:solidFill>
                            <a:schemeClr val="lt1"/>
                          </a:solidFill>
                          <a:latin typeface="Century Gothic"/>
                          <a:ea typeface="Century Gothic"/>
                          <a:cs typeface="Century Gothic"/>
                          <a:sym typeface="Century Gothic"/>
                        </a:rPr>
                        <a:t>Data Type, String Correctness, Memory Protection</a:t>
                      </a:r>
                      <a:endParaRPr>
                        <a:solidFill>
                          <a:schemeClr val="lt1"/>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pic>
        <p:nvPicPr>
          <p:cNvPr descr="Green Pace logo" id="175" name="Google Shape;175;p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76" name="Google Shape;176;p6"/>
          <p:cNvGraphicFramePr/>
          <p:nvPr/>
        </p:nvGraphicFramePr>
        <p:xfrm>
          <a:off x="952500" y="2057375"/>
          <a:ext cx="3000000" cy="3000000"/>
        </p:xfrm>
        <a:graphic>
          <a:graphicData uri="http://schemas.openxmlformats.org/drawingml/2006/table">
            <a:tbl>
              <a:tblPr>
                <a:noFill/>
                <a:tableStyleId>{3C86558C-4C8C-45BD-B899-A855125F881C}</a:tableStyleId>
              </a:tblPr>
              <a:tblGrid>
                <a:gridCol w="977650"/>
                <a:gridCol w="1714625"/>
                <a:gridCol w="1041750"/>
                <a:gridCol w="6397550"/>
              </a:tblGrid>
              <a:tr h="381000">
                <a:tc>
                  <a:txBody>
                    <a:bodyPr/>
                    <a:lstStyle/>
                    <a:p>
                      <a:pPr indent="0" lvl="0" marL="0" rtl="0" algn="ctr">
                        <a:spcBef>
                          <a:spcPts val="0"/>
                        </a:spcBef>
                        <a:spcAft>
                          <a:spcPts val="0"/>
                        </a:spcAft>
                        <a:buNone/>
                      </a:pPr>
                      <a:r>
                        <a:rPr lang="en-US">
                          <a:solidFill>
                            <a:schemeClr val="lt1"/>
                          </a:solidFill>
                          <a:latin typeface="Century Gothic"/>
                          <a:ea typeface="Century Gothic"/>
                          <a:cs typeface="Century Gothic"/>
                          <a:sym typeface="Century Gothic"/>
                        </a:rPr>
                        <a:t>THREAT PRIORITY</a:t>
                      </a:r>
                      <a:endParaRPr>
                        <a:solidFill>
                          <a:schemeClr val="lt1"/>
                        </a:solidFill>
                        <a:latin typeface="Century Gothic"/>
                        <a:ea typeface="Century Gothic"/>
                        <a:cs typeface="Century Gothic"/>
                        <a:sym typeface="Century Gothi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lt1"/>
                          </a:solidFill>
                          <a:latin typeface="Century Gothic"/>
                          <a:ea typeface="Century Gothic"/>
                          <a:cs typeface="Century Gothic"/>
                          <a:sym typeface="Century Gothic"/>
                        </a:rPr>
                        <a:t>CODING STANDARD</a:t>
                      </a:r>
                      <a:endParaRPr>
                        <a:solidFill>
                          <a:schemeClr val="lt1"/>
                        </a:solidFill>
                        <a:latin typeface="Century Gothic"/>
                        <a:ea typeface="Century Gothic"/>
                        <a:cs typeface="Century Gothic"/>
                        <a:sym typeface="Century Gothi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lt1"/>
                          </a:solidFill>
                          <a:latin typeface="Century Gothic"/>
                          <a:ea typeface="Century Gothic"/>
                          <a:cs typeface="Century Gothic"/>
                          <a:sym typeface="Century Gothic"/>
                        </a:rPr>
                        <a:t>LABEL</a:t>
                      </a:r>
                      <a:endParaRPr>
                        <a:solidFill>
                          <a:schemeClr val="lt1"/>
                        </a:solidFill>
                        <a:latin typeface="Century Gothic"/>
                        <a:ea typeface="Century Gothic"/>
                        <a:cs typeface="Century Gothic"/>
                        <a:sym typeface="Century Gothi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lt1"/>
                          </a:solidFill>
                          <a:latin typeface="Century Gothic"/>
                          <a:ea typeface="Century Gothic"/>
                          <a:cs typeface="Century Gothic"/>
                          <a:sym typeface="Century Gothic"/>
                        </a:rPr>
                        <a:t>NAME OF STANDARD</a:t>
                      </a:r>
                      <a:endParaRPr>
                        <a:solidFill>
                          <a:schemeClr val="lt1"/>
                        </a:solidFill>
                        <a:latin typeface="Century Gothic"/>
                        <a:ea typeface="Century Gothic"/>
                        <a:cs typeface="Century Gothic"/>
                        <a:sym typeface="Century Gothic"/>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HIGHEST</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Object Oriented Programming</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STD-008-CPP</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Prefer special member functions and overloaded operators to C Standard Library functions</a:t>
                      </a:r>
                      <a:endParaRPr sz="1200">
                        <a:solidFill>
                          <a:schemeClr val="lt1"/>
                        </a:solidFill>
                        <a:latin typeface="Century Gothic"/>
                        <a:ea typeface="Century Gothic"/>
                        <a:cs typeface="Century Gothic"/>
                        <a:sym typeface="Century Gothic"/>
                      </a:endParaRPr>
                    </a:p>
                  </a:txBody>
                  <a:tcPr marT="19050" marB="1905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HIGHEST</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Expressions</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STD-010-CPP</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Do not read uninitialized memory</a:t>
                      </a:r>
                      <a:endParaRPr sz="1200">
                        <a:solidFill>
                          <a:schemeClr val="lt1"/>
                        </a:solidFill>
                        <a:latin typeface="Century Gothic"/>
                        <a:ea typeface="Century Gothic"/>
                        <a:cs typeface="Century Gothic"/>
                        <a:sym typeface="Century Gothic"/>
                      </a:endParaRPr>
                    </a:p>
                  </a:txBody>
                  <a:tcPr marT="19050" marB="1905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HIGH</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Data Value</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STD-002-CPP</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Ensure that operations on signed integers do not result in overflow</a:t>
                      </a:r>
                      <a:endParaRPr sz="1200">
                        <a:solidFill>
                          <a:schemeClr val="lt1"/>
                        </a:solidFill>
                        <a:latin typeface="Century Gothic"/>
                        <a:ea typeface="Century Gothic"/>
                        <a:cs typeface="Century Gothic"/>
                        <a:sym typeface="Century Gothic"/>
                      </a:endParaRPr>
                    </a:p>
                  </a:txBody>
                  <a:tcPr marT="19050" marB="1905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HIGH</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SQL Injection</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STD-004-CPP</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Exclude user input from format strings</a:t>
                      </a:r>
                      <a:endParaRPr sz="1200">
                        <a:solidFill>
                          <a:schemeClr val="lt1"/>
                        </a:solidFill>
                        <a:latin typeface="Century Gothic"/>
                        <a:ea typeface="Century Gothic"/>
                        <a:cs typeface="Century Gothic"/>
                        <a:sym typeface="Century Gothic"/>
                      </a:endParaRPr>
                    </a:p>
                  </a:txBody>
                  <a:tcPr marT="19050" marB="1905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HIGH</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Memory Protection</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STD-005-CPP</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Properly deallocate dynamically allocated resources</a:t>
                      </a:r>
                      <a:endParaRPr sz="1200">
                        <a:solidFill>
                          <a:schemeClr val="lt1"/>
                        </a:solidFill>
                        <a:latin typeface="Century Gothic"/>
                        <a:ea typeface="Century Gothic"/>
                        <a:cs typeface="Century Gothic"/>
                        <a:sym typeface="Century Gothic"/>
                      </a:endParaRPr>
                    </a:p>
                  </a:txBody>
                  <a:tcPr marT="19050" marB="1905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HIGH</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Containers</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STD-009-CPP</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Guarantee that container indices and iterators are within the valid range</a:t>
                      </a:r>
                      <a:endParaRPr sz="1200">
                        <a:solidFill>
                          <a:schemeClr val="lt1"/>
                        </a:solidFill>
                        <a:latin typeface="Century Gothic"/>
                        <a:ea typeface="Century Gothic"/>
                        <a:cs typeface="Century Gothic"/>
                        <a:sym typeface="Century Gothic"/>
                      </a:endParaRPr>
                    </a:p>
                  </a:txBody>
                  <a:tcPr marT="19050" marB="1905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MODERATE</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String Correctness</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STD-003-CPP</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Range check element access</a:t>
                      </a:r>
                      <a:endParaRPr sz="1200">
                        <a:solidFill>
                          <a:schemeClr val="lt1"/>
                        </a:solidFill>
                        <a:latin typeface="Century Gothic"/>
                        <a:ea typeface="Century Gothic"/>
                        <a:cs typeface="Century Gothic"/>
                        <a:sym typeface="Century Gothic"/>
                      </a:endParaRPr>
                    </a:p>
                  </a:txBody>
                  <a:tcPr marT="19050" marB="1905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MODERATE</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Exceptions</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STD-007-CPP</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Handle all exceptions</a:t>
                      </a:r>
                      <a:endParaRPr sz="1200">
                        <a:solidFill>
                          <a:schemeClr val="lt1"/>
                        </a:solidFill>
                        <a:latin typeface="Century Gothic"/>
                        <a:ea typeface="Century Gothic"/>
                        <a:cs typeface="Century Gothic"/>
                        <a:sym typeface="Century Gothic"/>
                      </a:endParaRPr>
                    </a:p>
                  </a:txBody>
                  <a:tcPr marT="19050" marB="1905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LOWEST</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Data Type</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STD-001-CPP</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Do not create incompatible declarations of the same function or object</a:t>
                      </a:r>
                      <a:endParaRPr sz="1200">
                        <a:solidFill>
                          <a:schemeClr val="lt1"/>
                        </a:solidFill>
                        <a:latin typeface="Century Gothic"/>
                        <a:ea typeface="Century Gothic"/>
                        <a:cs typeface="Century Gothic"/>
                        <a:sym typeface="Century Gothic"/>
                      </a:endParaRPr>
                    </a:p>
                  </a:txBody>
                  <a:tcPr marT="19050" marB="1905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LOWEST</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Assertions</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STD-006-CPP</a:t>
                      </a:r>
                      <a:endParaRPr sz="1200">
                        <a:solidFill>
                          <a:schemeClr val="lt1"/>
                        </a:solidFill>
                        <a:latin typeface="Century Gothic"/>
                        <a:ea typeface="Century Gothic"/>
                        <a:cs typeface="Century Gothic"/>
                        <a:sym typeface="Century Gothic"/>
                      </a:endParaRPr>
                    </a:p>
                  </a:txBody>
                  <a:tcPr marT="19050" marB="19050"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200">
                          <a:solidFill>
                            <a:schemeClr val="lt1"/>
                          </a:solidFill>
                          <a:latin typeface="Century Gothic"/>
                          <a:ea typeface="Century Gothic"/>
                          <a:cs typeface="Century Gothic"/>
                          <a:sym typeface="Century Gothic"/>
                        </a:rPr>
                        <a:t>Use a static assertion to test the value of a constant expression</a:t>
                      </a:r>
                      <a:endParaRPr sz="1200">
                        <a:solidFill>
                          <a:schemeClr val="lt1"/>
                        </a:solidFill>
                        <a:latin typeface="Century Gothic"/>
                        <a:ea typeface="Century Gothic"/>
                        <a:cs typeface="Century Gothic"/>
                        <a:sym typeface="Century Gothic"/>
                      </a:endParaRPr>
                    </a:p>
                  </a:txBody>
                  <a:tcPr marT="19050" marB="19050"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pic>
        <p:nvPicPr>
          <p:cNvPr descr="Green Pace logo" id="182" name="Google Shape;182;p7"/>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83" name="Google Shape;183;p7"/>
          <p:cNvGraphicFramePr/>
          <p:nvPr/>
        </p:nvGraphicFramePr>
        <p:xfrm>
          <a:off x="952475" y="2057400"/>
          <a:ext cx="3000000" cy="3000000"/>
        </p:xfrm>
        <a:graphic>
          <a:graphicData uri="http://schemas.openxmlformats.org/drawingml/2006/table">
            <a:tbl>
              <a:tblPr>
                <a:noFill/>
                <a:tableStyleId>{3C86558C-4C8C-45BD-B899-A855125F881C}</a:tableStyleId>
              </a:tblPr>
              <a:tblGrid>
                <a:gridCol w="1777075"/>
                <a:gridCol w="8354525"/>
              </a:tblGrid>
              <a:tr h="1359025">
                <a:tc>
                  <a:txBody>
                    <a:bodyPr/>
                    <a:lstStyle/>
                    <a:p>
                      <a:pPr indent="0" lvl="0" marL="0" rtl="0" algn="ctr">
                        <a:spcBef>
                          <a:spcPts val="0"/>
                        </a:spcBef>
                        <a:spcAft>
                          <a:spcPts val="0"/>
                        </a:spcAft>
                        <a:buNone/>
                      </a:pPr>
                      <a:r>
                        <a:rPr lang="en-US" sz="1800">
                          <a:solidFill>
                            <a:schemeClr val="lt1"/>
                          </a:solidFill>
                          <a:latin typeface="Century Gothic"/>
                          <a:ea typeface="Century Gothic"/>
                          <a:cs typeface="Century Gothic"/>
                          <a:sym typeface="Century Gothic"/>
                        </a:rPr>
                        <a:t>At Rest</a:t>
                      </a:r>
                      <a:endParaRPr sz="1800">
                        <a:solidFill>
                          <a:schemeClr val="lt1"/>
                        </a:solidFill>
                        <a:latin typeface="Century Gothic"/>
                        <a:ea typeface="Century Gothic"/>
                        <a:cs typeface="Century Gothic"/>
                        <a:sym typeface="Century Gothic"/>
                      </a:endParaRPr>
                    </a:p>
                  </a:txBody>
                  <a:tcPr marT="91425" marB="91425" marR="91425" marL="91425" anchor="ctr"/>
                </a:tc>
                <a:tc>
                  <a:txBody>
                    <a:bodyPr/>
                    <a:lstStyle/>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Securely encrypt data while in storage</a:t>
                      </a:r>
                      <a:endParaRPr sz="1300">
                        <a:solidFill>
                          <a:schemeClr val="lt1"/>
                        </a:solidFill>
                        <a:latin typeface="Century Gothic"/>
                        <a:ea typeface="Century Gothic"/>
                        <a:cs typeface="Century Gothic"/>
                        <a:sym typeface="Century Gothic"/>
                      </a:endParaRPr>
                    </a:p>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Encrypt data upon storing; decrypt upon valid access</a:t>
                      </a:r>
                      <a:endParaRPr sz="1300">
                        <a:solidFill>
                          <a:schemeClr val="lt1"/>
                        </a:solidFill>
                        <a:latin typeface="Century Gothic"/>
                        <a:ea typeface="Century Gothic"/>
                        <a:cs typeface="Century Gothic"/>
                        <a:sym typeface="Century Gothic"/>
                      </a:endParaRPr>
                    </a:p>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Use a symmetric encryption algorithm (such as AES-256)</a:t>
                      </a:r>
                      <a:endParaRPr sz="1300">
                        <a:solidFill>
                          <a:schemeClr val="lt1"/>
                        </a:solidFill>
                        <a:latin typeface="Century Gothic"/>
                        <a:ea typeface="Century Gothic"/>
                        <a:cs typeface="Century Gothic"/>
                        <a:sym typeface="Century Gothic"/>
                      </a:endParaRPr>
                    </a:p>
                    <a:p>
                      <a:pPr indent="-311150" lvl="1" marL="9144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Symmetric encryption – the same key is used for encryption and decryption of data</a:t>
                      </a:r>
                      <a:endParaRPr sz="1300">
                        <a:solidFill>
                          <a:schemeClr val="lt1"/>
                        </a:solidFill>
                        <a:latin typeface="Century Gothic"/>
                        <a:ea typeface="Century Gothic"/>
                        <a:cs typeface="Century Gothic"/>
                        <a:sym typeface="Century Gothic"/>
                      </a:endParaRPr>
                    </a:p>
                    <a:p>
                      <a:pPr indent="-311150" lvl="1" marL="9144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Key must be kept secure (stored separately from encrypted data)</a:t>
                      </a:r>
                      <a:endParaRPr sz="1300">
                        <a:solidFill>
                          <a:schemeClr val="lt1"/>
                        </a:solidFill>
                        <a:latin typeface="Century Gothic"/>
                        <a:ea typeface="Century Gothic"/>
                        <a:cs typeface="Century Gothic"/>
                        <a:sym typeface="Century Gothic"/>
                      </a:endParaRPr>
                    </a:p>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In the event of a data breach, the attacker will be unable to decrypt the data without the key</a:t>
                      </a:r>
                      <a:endParaRPr sz="1300">
                        <a:solidFill>
                          <a:schemeClr val="lt1"/>
                        </a:solidFill>
                        <a:latin typeface="Century Gothic"/>
                        <a:ea typeface="Century Gothic"/>
                        <a:cs typeface="Century Gothic"/>
                        <a:sym typeface="Century Gothic"/>
                      </a:endParaRPr>
                    </a:p>
                  </a:txBody>
                  <a:tcPr marT="91425" marB="91425" marR="91425" marL="91425"/>
                </a:tc>
              </a:tr>
              <a:tr h="1359025">
                <a:tc>
                  <a:txBody>
                    <a:bodyPr/>
                    <a:lstStyle/>
                    <a:p>
                      <a:pPr indent="0" lvl="0" marL="0" rtl="0" algn="ctr">
                        <a:spcBef>
                          <a:spcPts val="0"/>
                        </a:spcBef>
                        <a:spcAft>
                          <a:spcPts val="0"/>
                        </a:spcAft>
                        <a:buNone/>
                      </a:pPr>
                      <a:r>
                        <a:rPr lang="en-US" sz="1800">
                          <a:solidFill>
                            <a:schemeClr val="lt1"/>
                          </a:solidFill>
                          <a:latin typeface="Century Gothic"/>
                          <a:ea typeface="Century Gothic"/>
                          <a:cs typeface="Century Gothic"/>
                          <a:sym typeface="Century Gothic"/>
                        </a:rPr>
                        <a:t>In Flight</a:t>
                      </a:r>
                      <a:endParaRPr sz="1800">
                        <a:solidFill>
                          <a:schemeClr val="lt1"/>
                        </a:solidFill>
                        <a:latin typeface="Century Gothic"/>
                        <a:ea typeface="Century Gothic"/>
                        <a:cs typeface="Century Gothic"/>
                        <a:sym typeface="Century Gothic"/>
                      </a:endParaRPr>
                    </a:p>
                  </a:txBody>
                  <a:tcPr marT="91425" marB="91425" marR="91425" marL="91425" anchor="ctr"/>
                </a:tc>
                <a:tc>
                  <a:txBody>
                    <a:bodyPr/>
                    <a:lstStyle/>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Securely encrypt data for transmission</a:t>
                      </a:r>
                      <a:endParaRPr sz="1300">
                        <a:solidFill>
                          <a:schemeClr val="lt1"/>
                        </a:solidFill>
                        <a:latin typeface="Century Gothic"/>
                        <a:ea typeface="Century Gothic"/>
                        <a:cs typeface="Century Gothic"/>
                        <a:sym typeface="Century Gothic"/>
                      </a:endParaRPr>
                    </a:p>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Sender encrypts the data prior to sending; receiver decrypts the data upon receipt</a:t>
                      </a:r>
                      <a:endParaRPr sz="1300">
                        <a:solidFill>
                          <a:schemeClr val="lt1"/>
                        </a:solidFill>
                        <a:latin typeface="Century Gothic"/>
                        <a:ea typeface="Century Gothic"/>
                        <a:cs typeface="Century Gothic"/>
                        <a:sym typeface="Century Gothic"/>
                      </a:endParaRPr>
                    </a:p>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Use an </a:t>
                      </a:r>
                      <a:r>
                        <a:rPr lang="en-US" sz="1300">
                          <a:solidFill>
                            <a:schemeClr val="lt1"/>
                          </a:solidFill>
                          <a:latin typeface="Century Gothic"/>
                          <a:ea typeface="Century Gothic"/>
                          <a:cs typeface="Century Gothic"/>
                          <a:sym typeface="Century Gothic"/>
                        </a:rPr>
                        <a:t>asymmetric</a:t>
                      </a:r>
                      <a:r>
                        <a:rPr lang="en-US" sz="1300">
                          <a:solidFill>
                            <a:schemeClr val="lt1"/>
                          </a:solidFill>
                          <a:latin typeface="Century Gothic"/>
                          <a:ea typeface="Century Gothic"/>
                          <a:cs typeface="Century Gothic"/>
                          <a:sym typeface="Century Gothic"/>
                        </a:rPr>
                        <a:t> encryption algorithm (such as RSA)</a:t>
                      </a:r>
                      <a:endParaRPr sz="1300">
                        <a:solidFill>
                          <a:schemeClr val="lt1"/>
                        </a:solidFill>
                        <a:latin typeface="Century Gothic"/>
                        <a:ea typeface="Century Gothic"/>
                        <a:cs typeface="Century Gothic"/>
                        <a:sym typeface="Century Gothic"/>
                      </a:endParaRPr>
                    </a:p>
                    <a:p>
                      <a:pPr indent="-311150" lvl="1" marL="9144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Asymmetric encryption relies on a public key used to encrypt the data and a private key used to decrypt the data</a:t>
                      </a:r>
                      <a:endParaRPr sz="1300">
                        <a:solidFill>
                          <a:schemeClr val="lt1"/>
                        </a:solidFill>
                        <a:latin typeface="Century Gothic"/>
                        <a:ea typeface="Century Gothic"/>
                        <a:cs typeface="Century Gothic"/>
                        <a:sym typeface="Century Gothic"/>
                      </a:endParaRPr>
                    </a:p>
                    <a:p>
                      <a:pPr indent="-311150" lvl="1" marL="9144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Private key must be kept secure by receiver</a:t>
                      </a:r>
                      <a:endParaRPr sz="1300">
                        <a:solidFill>
                          <a:schemeClr val="lt1"/>
                        </a:solidFill>
                        <a:latin typeface="Century Gothic"/>
                        <a:ea typeface="Century Gothic"/>
                        <a:cs typeface="Century Gothic"/>
                        <a:sym typeface="Century Gothic"/>
                      </a:endParaRPr>
                    </a:p>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In the event that the data is intercepted, the attacker will be unable to decrypt the data without the private key</a:t>
                      </a:r>
                      <a:endParaRPr sz="1300">
                        <a:solidFill>
                          <a:schemeClr val="lt1"/>
                        </a:solidFill>
                        <a:latin typeface="Century Gothic"/>
                        <a:ea typeface="Century Gothic"/>
                        <a:cs typeface="Century Gothic"/>
                        <a:sym typeface="Century Gothic"/>
                      </a:endParaRPr>
                    </a:p>
                  </a:txBody>
                  <a:tcPr marT="91425" marB="91425" marR="91425" marL="91425"/>
                </a:tc>
              </a:tr>
              <a:tr h="1359025">
                <a:tc>
                  <a:txBody>
                    <a:bodyPr/>
                    <a:lstStyle/>
                    <a:p>
                      <a:pPr indent="0" lvl="0" marL="0" rtl="0" algn="ctr">
                        <a:spcBef>
                          <a:spcPts val="0"/>
                        </a:spcBef>
                        <a:spcAft>
                          <a:spcPts val="0"/>
                        </a:spcAft>
                        <a:buNone/>
                      </a:pPr>
                      <a:r>
                        <a:rPr lang="en-US" sz="1800">
                          <a:solidFill>
                            <a:schemeClr val="lt1"/>
                          </a:solidFill>
                          <a:latin typeface="Century Gothic"/>
                          <a:ea typeface="Century Gothic"/>
                          <a:cs typeface="Century Gothic"/>
                          <a:sym typeface="Century Gothic"/>
                        </a:rPr>
                        <a:t>In Use</a:t>
                      </a:r>
                      <a:endParaRPr sz="1800">
                        <a:solidFill>
                          <a:schemeClr val="lt1"/>
                        </a:solidFill>
                        <a:latin typeface="Century Gothic"/>
                        <a:ea typeface="Century Gothic"/>
                        <a:cs typeface="Century Gothic"/>
                        <a:sym typeface="Century Gothic"/>
                      </a:endParaRPr>
                    </a:p>
                  </a:txBody>
                  <a:tcPr marT="91425" marB="91425" marR="91425" marL="91425" anchor="ctr"/>
                </a:tc>
                <a:tc>
                  <a:txBody>
                    <a:bodyPr/>
                    <a:lstStyle/>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Securely encrypt and decrypt data while using (in-memory encryption, or runtime encryption)</a:t>
                      </a:r>
                      <a:endParaRPr sz="1300">
                        <a:solidFill>
                          <a:schemeClr val="lt1"/>
                        </a:solidFill>
                        <a:latin typeface="Century Gothic"/>
                        <a:ea typeface="Century Gothic"/>
                        <a:cs typeface="Century Gothic"/>
                        <a:sym typeface="Century Gothic"/>
                      </a:endParaRPr>
                    </a:p>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Encrypted data is loaded into a trusted execution environment (TEE) which constantly encrypts and decrypts the data while allowing the user to access and modify the data</a:t>
                      </a:r>
                      <a:endParaRPr sz="1300">
                        <a:solidFill>
                          <a:schemeClr val="lt1"/>
                        </a:solidFill>
                        <a:latin typeface="Century Gothic"/>
                        <a:ea typeface="Century Gothic"/>
                        <a:cs typeface="Century Gothic"/>
                        <a:sym typeface="Century Gothic"/>
                      </a:endParaRPr>
                    </a:p>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Use a fully or partially homomorphic encryption algorithm (such as Microsoft SEAL)</a:t>
                      </a:r>
                      <a:endParaRPr sz="1300">
                        <a:solidFill>
                          <a:schemeClr val="lt1"/>
                        </a:solidFill>
                        <a:latin typeface="Century Gothic"/>
                        <a:ea typeface="Century Gothic"/>
                        <a:cs typeface="Century Gothic"/>
                        <a:sym typeface="Century Gothic"/>
                      </a:endParaRPr>
                    </a:p>
                    <a:p>
                      <a:pPr indent="-311150" lvl="0" marL="457200" rtl="0" algn="l">
                        <a:spcBef>
                          <a:spcPts val="0"/>
                        </a:spcBef>
                        <a:spcAft>
                          <a:spcPts val="0"/>
                        </a:spcAft>
                        <a:buClr>
                          <a:schemeClr val="lt1"/>
                        </a:buClr>
                        <a:buSzPts val="1300"/>
                        <a:buFont typeface="Century Gothic"/>
                        <a:buChar char="●"/>
                      </a:pPr>
                      <a:r>
                        <a:rPr lang="en-US" sz="1300">
                          <a:solidFill>
                            <a:schemeClr val="lt1"/>
                          </a:solidFill>
                          <a:latin typeface="Century Gothic"/>
                          <a:ea typeface="Century Gothic"/>
                          <a:cs typeface="Century Gothic"/>
                          <a:sym typeface="Century Gothic"/>
                        </a:rPr>
                        <a:t>Data can only be read and modified within the TEE; outside of it, the data is encrypted and unreadable</a:t>
                      </a:r>
                      <a:endParaRPr sz="1300">
                        <a:solidFill>
                          <a:schemeClr val="lt1"/>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pic>
        <p:nvPicPr>
          <p:cNvPr descr="Green Pace logo" id="189" name="Google Shape;189;p8"/>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graphicFrame>
        <p:nvGraphicFramePr>
          <p:cNvPr id="190" name="Google Shape;190;p8"/>
          <p:cNvGraphicFramePr/>
          <p:nvPr/>
        </p:nvGraphicFramePr>
        <p:xfrm>
          <a:off x="952475" y="2057400"/>
          <a:ext cx="3000000" cy="3000000"/>
        </p:xfrm>
        <a:graphic>
          <a:graphicData uri="http://schemas.openxmlformats.org/drawingml/2006/table">
            <a:tbl>
              <a:tblPr>
                <a:noFill/>
                <a:tableStyleId>{3C86558C-4C8C-45BD-B899-A855125F881C}</a:tableStyleId>
              </a:tblPr>
              <a:tblGrid>
                <a:gridCol w="2016200"/>
                <a:gridCol w="8115400"/>
              </a:tblGrid>
              <a:tr h="1132000">
                <a:tc>
                  <a:txBody>
                    <a:bodyPr/>
                    <a:lstStyle/>
                    <a:p>
                      <a:pPr indent="0" lvl="0" marL="0" rtl="0" algn="ctr">
                        <a:spcBef>
                          <a:spcPts val="0"/>
                        </a:spcBef>
                        <a:spcAft>
                          <a:spcPts val="0"/>
                        </a:spcAft>
                        <a:buNone/>
                      </a:pPr>
                      <a:r>
                        <a:rPr lang="en-US" sz="1800">
                          <a:solidFill>
                            <a:schemeClr val="lt1"/>
                          </a:solidFill>
                          <a:latin typeface="Century Gothic"/>
                          <a:ea typeface="Century Gothic"/>
                          <a:cs typeface="Century Gothic"/>
                          <a:sym typeface="Century Gothic"/>
                        </a:rPr>
                        <a:t>Authentication</a:t>
                      </a:r>
                      <a:endParaRPr sz="1800">
                        <a:solidFill>
                          <a:schemeClr val="lt1"/>
                        </a:solidFill>
                        <a:latin typeface="Century Gothic"/>
                        <a:ea typeface="Century Gothic"/>
                        <a:cs typeface="Century Gothic"/>
                        <a:sym typeface="Century Gothic"/>
                      </a:endParaRPr>
                    </a:p>
                  </a:txBody>
                  <a:tcPr marT="91425" marB="91425" marR="91425" marL="91425" anchor="ctr"/>
                </a:tc>
                <a:tc>
                  <a:txBody>
                    <a:bodyPr/>
                    <a:lstStyle/>
                    <a:p>
                      <a:pPr indent="-317500" lvl="0" marL="4572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The practice of identifying an entity, and verifying that identification</a:t>
                      </a:r>
                      <a:endParaRPr>
                        <a:solidFill>
                          <a:schemeClr val="lt1"/>
                        </a:solidFill>
                        <a:latin typeface="Century Gothic"/>
                        <a:ea typeface="Century Gothic"/>
                        <a:cs typeface="Century Gothic"/>
                        <a:sym typeface="Century Gothic"/>
                      </a:endParaRPr>
                    </a:p>
                    <a:p>
                      <a:pPr indent="-317500" lvl="0" marL="4572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Often accomplished through usernames or IDs and secure passwords or PINs</a:t>
                      </a:r>
                      <a:endParaRPr>
                        <a:solidFill>
                          <a:schemeClr val="lt1"/>
                        </a:solidFill>
                        <a:latin typeface="Century Gothic"/>
                        <a:ea typeface="Century Gothic"/>
                        <a:cs typeface="Century Gothic"/>
                        <a:sym typeface="Century Gothic"/>
                      </a:endParaRPr>
                    </a:p>
                    <a:p>
                      <a:pPr indent="-317500" lvl="0" marL="4572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Entities must provide a valid identity and accompanying password or PIN before gaining access to the system</a:t>
                      </a:r>
                      <a:endParaRPr>
                        <a:solidFill>
                          <a:schemeClr val="lt1"/>
                        </a:solidFill>
                        <a:latin typeface="Century Gothic"/>
                        <a:ea typeface="Century Gothic"/>
                        <a:cs typeface="Century Gothic"/>
                        <a:sym typeface="Century Gothic"/>
                      </a:endParaRPr>
                    </a:p>
                  </a:txBody>
                  <a:tcPr marT="91425" marB="91425" marR="91425" marL="91425"/>
                </a:tc>
              </a:tr>
              <a:tr h="2006750">
                <a:tc>
                  <a:txBody>
                    <a:bodyPr/>
                    <a:lstStyle/>
                    <a:p>
                      <a:pPr indent="0" lvl="0" marL="0" rtl="0" algn="ctr">
                        <a:spcBef>
                          <a:spcPts val="0"/>
                        </a:spcBef>
                        <a:spcAft>
                          <a:spcPts val="0"/>
                        </a:spcAft>
                        <a:buNone/>
                      </a:pPr>
                      <a:r>
                        <a:rPr lang="en-US" sz="1800">
                          <a:solidFill>
                            <a:schemeClr val="lt1"/>
                          </a:solidFill>
                          <a:latin typeface="Century Gothic"/>
                          <a:ea typeface="Century Gothic"/>
                          <a:cs typeface="Century Gothic"/>
                          <a:sym typeface="Century Gothic"/>
                        </a:rPr>
                        <a:t>Authorization</a:t>
                      </a:r>
                      <a:endParaRPr sz="1800">
                        <a:solidFill>
                          <a:schemeClr val="lt1"/>
                        </a:solidFill>
                        <a:latin typeface="Century Gothic"/>
                        <a:ea typeface="Century Gothic"/>
                        <a:cs typeface="Century Gothic"/>
                        <a:sym typeface="Century Gothic"/>
                      </a:endParaRPr>
                    </a:p>
                  </a:txBody>
                  <a:tcPr marT="91425" marB="91425" marR="91425" marL="91425" anchor="ctr"/>
                </a:tc>
                <a:tc>
                  <a:txBody>
                    <a:bodyPr/>
                    <a:lstStyle/>
                    <a:p>
                      <a:pPr indent="-317500" lvl="0" marL="4572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The practice of determining account permissions regarding what data the account can access and what the account is allowed to do to the data (create, read, modify, delete, etc.)</a:t>
                      </a:r>
                      <a:endParaRPr>
                        <a:solidFill>
                          <a:schemeClr val="lt1"/>
                        </a:solidFill>
                        <a:latin typeface="Century Gothic"/>
                        <a:ea typeface="Century Gothic"/>
                        <a:cs typeface="Century Gothic"/>
                        <a:sym typeface="Century Gothic"/>
                      </a:endParaRPr>
                    </a:p>
                    <a:p>
                      <a:pPr indent="-317500" lvl="0" marL="4572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Principle of Least Privilege – an entity should have only those permissions which are necessary to complete their required tasks, and no more</a:t>
                      </a:r>
                      <a:endParaRPr>
                        <a:solidFill>
                          <a:schemeClr val="lt1"/>
                        </a:solidFill>
                        <a:latin typeface="Century Gothic"/>
                        <a:ea typeface="Century Gothic"/>
                        <a:cs typeface="Century Gothic"/>
                        <a:sym typeface="Century Gothic"/>
                      </a:endParaRPr>
                    </a:p>
                    <a:p>
                      <a:pPr indent="-317500" lvl="0" marL="4572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Role-based Access Control (RBAC) – certain roles are defined (such as client, administrator, etc.) with corresponding permissions, and accounts are given one or more roles, rather than individual permissions</a:t>
                      </a:r>
                      <a:endParaRPr>
                        <a:solidFill>
                          <a:schemeClr val="lt1"/>
                        </a:solidFill>
                        <a:latin typeface="Century Gothic"/>
                        <a:ea typeface="Century Gothic"/>
                        <a:cs typeface="Century Gothic"/>
                        <a:sym typeface="Century Gothic"/>
                      </a:endParaRPr>
                    </a:p>
                  </a:txBody>
                  <a:tcPr marT="91425" marB="91425" marR="91425" marL="91425"/>
                </a:tc>
              </a:tr>
              <a:tr h="1272225">
                <a:tc>
                  <a:txBody>
                    <a:bodyPr/>
                    <a:lstStyle/>
                    <a:p>
                      <a:pPr indent="0" lvl="0" marL="0" rtl="0" algn="ctr">
                        <a:spcBef>
                          <a:spcPts val="0"/>
                        </a:spcBef>
                        <a:spcAft>
                          <a:spcPts val="0"/>
                        </a:spcAft>
                        <a:buNone/>
                      </a:pPr>
                      <a:r>
                        <a:rPr lang="en-US" sz="1800">
                          <a:solidFill>
                            <a:schemeClr val="lt1"/>
                          </a:solidFill>
                          <a:latin typeface="Century Gothic"/>
                          <a:ea typeface="Century Gothic"/>
                          <a:cs typeface="Century Gothic"/>
                          <a:sym typeface="Century Gothic"/>
                        </a:rPr>
                        <a:t>Accounting</a:t>
                      </a:r>
                      <a:endParaRPr sz="1800">
                        <a:solidFill>
                          <a:schemeClr val="lt1"/>
                        </a:solidFill>
                        <a:latin typeface="Century Gothic"/>
                        <a:ea typeface="Century Gothic"/>
                        <a:cs typeface="Century Gothic"/>
                        <a:sym typeface="Century Gothic"/>
                      </a:endParaRPr>
                    </a:p>
                  </a:txBody>
                  <a:tcPr marT="91425" marB="91425" marR="91425" marL="91425" anchor="ctr"/>
                </a:tc>
                <a:tc>
                  <a:txBody>
                    <a:bodyPr/>
                    <a:lstStyle/>
                    <a:p>
                      <a:pPr indent="-317500" lvl="0" marL="4572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The process of logging and monitoring system activity</a:t>
                      </a:r>
                      <a:endParaRPr>
                        <a:solidFill>
                          <a:schemeClr val="lt1"/>
                        </a:solidFill>
                        <a:latin typeface="Century Gothic"/>
                        <a:ea typeface="Century Gothic"/>
                        <a:cs typeface="Century Gothic"/>
                        <a:sym typeface="Century Gothic"/>
                      </a:endParaRPr>
                    </a:p>
                    <a:p>
                      <a:pPr indent="-317500" lvl="0" marL="4572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Keep records of which account performed what actions on what data and when</a:t>
                      </a:r>
                      <a:endParaRPr>
                        <a:solidFill>
                          <a:schemeClr val="lt1"/>
                        </a:solidFill>
                        <a:latin typeface="Century Gothic"/>
                        <a:ea typeface="Century Gothic"/>
                        <a:cs typeface="Century Gothic"/>
                        <a:sym typeface="Century Gothic"/>
                      </a:endParaRPr>
                    </a:p>
                    <a:p>
                      <a:pPr indent="-317500" lvl="0" marL="457200" rtl="0" algn="l">
                        <a:spcBef>
                          <a:spcPts val="0"/>
                        </a:spcBef>
                        <a:spcAft>
                          <a:spcPts val="0"/>
                        </a:spcAft>
                        <a:buClr>
                          <a:schemeClr val="lt1"/>
                        </a:buClr>
                        <a:buSzPts val="1400"/>
                        <a:buFont typeface="Century Gothic"/>
                        <a:buChar char="●"/>
                      </a:pPr>
                      <a:r>
                        <a:rPr lang="en-US">
                          <a:solidFill>
                            <a:schemeClr val="lt1"/>
                          </a:solidFill>
                          <a:latin typeface="Century Gothic"/>
                          <a:ea typeface="Century Gothic"/>
                          <a:cs typeface="Century Gothic"/>
                          <a:sym typeface="Century Gothic"/>
                        </a:rPr>
                        <a:t>Ensures that a system can be monitored for suspicious </a:t>
                      </a:r>
                      <a:r>
                        <a:rPr lang="en-US">
                          <a:solidFill>
                            <a:schemeClr val="lt1"/>
                          </a:solidFill>
                          <a:latin typeface="Century Gothic"/>
                          <a:ea typeface="Century Gothic"/>
                          <a:cs typeface="Century Gothic"/>
                          <a:sym typeface="Century Gothic"/>
                        </a:rPr>
                        <a:t>activity, and investigated or audited when needed</a:t>
                      </a:r>
                      <a:endParaRPr>
                        <a:solidFill>
                          <a:schemeClr val="lt1"/>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8138a2f67f_0_115"/>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p:txBody>
      </p:sp>
      <p:pic>
        <p:nvPicPr>
          <p:cNvPr descr="Green Pace logo" id="196" name="Google Shape;196;g28138a2f67f_0_115"/>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197" name="Google Shape;197;g28138a2f67f_0_115"/>
          <p:cNvPicPr preferRelativeResize="0"/>
          <p:nvPr/>
        </p:nvPicPr>
        <p:blipFill>
          <a:blip r:embed="rId4">
            <a:alphaModFix/>
          </a:blip>
          <a:stretch>
            <a:fillRect/>
          </a:stretch>
        </p:blipFill>
        <p:spPr>
          <a:xfrm>
            <a:off x="1449700" y="2057374"/>
            <a:ext cx="9292599" cy="3749325"/>
          </a:xfrm>
          <a:prstGeom prst="rect">
            <a:avLst/>
          </a:prstGeom>
          <a:noFill/>
          <a:ln cap="flat" cmpd="sng" w="9525">
            <a:solidFill>
              <a:srgbClr val="9E9E9E"/>
            </a:solidFill>
            <a:prstDash val="solid"/>
            <a:round/>
            <a:headEnd len="sm" w="sm" type="none"/>
            <a:tailEnd len="sm" w="sm" type="none"/>
          </a:ln>
          <a:effectLst>
            <a:outerShdw blurRad="285750" rotWithShape="0" algn="bl" dir="2700000" dist="190500">
              <a:srgbClr val="9E9E9E">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9504e29505_0_0"/>
          <p:cNvSpPr txBox="1"/>
          <p:nvPr>
            <p:ph type="title"/>
          </p:nvPr>
        </p:nvSpPr>
        <p:spPr>
          <a:xfrm>
            <a:off x="2289625" y="764375"/>
            <a:ext cx="9216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a:t>
            </a:r>
            <a:endParaRPr/>
          </a:p>
          <a:p>
            <a:pPr indent="0" lvl="0" marL="0" rtl="0" algn="r">
              <a:lnSpc>
                <a:spcPct val="90000"/>
              </a:lnSpc>
              <a:spcBef>
                <a:spcPts val="0"/>
              </a:spcBef>
              <a:spcAft>
                <a:spcPts val="0"/>
              </a:spcAft>
              <a:buSzPts val="1800"/>
              <a:buNone/>
            </a:pPr>
            <a:r>
              <a:rPr lang="en-US" sz="3000"/>
              <a:t>Static Assertions &amp; ConstantExpressionAssertion</a:t>
            </a:r>
            <a:endParaRPr sz="3000"/>
          </a:p>
        </p:txBody>
      </p:sp>
      <p:pic>
        <p:nvPicPr>
          <p:cNvPr descr="Green Pace logo" id="203" name="Google Shape;203;g9504e29505_0_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204" name="Google Shape;204;g9504e29505_0_0"/>
          <p:cNvPicPr preferRelativeResize="0"/>
          <p:nvPr/>
        </p:nvPicPr>
        <p:blipFill>
          <a:blip r:embed="rId4">
            <a:alphaModFix/>
          </a:blip>
          <a:stretch>
            <a:fillRect/>
          </a:stretch>
        </p:blipFill>
        <p:spPr>
          <a:xfrm>
            <a:off x="366988" y="3425050"/>
            <a:ext cx="5729025" cy="1425950"/>
          </a:xfrm>
          <a:prstGeom prst="rect">
            <a:avLst/>
          </a:prstGeom>
          <a:noFill/>
          <a:ln cap="flat" cmpd="sng" w="9525">
            <a:solidFill>
              <a:srgbClr val="9E9E9E"/>
            </a:solidFill>
            <a:prstDash val="solid"/>
            <a:round/>
            <a:headEnd len="sm" w="sm" type="none"/>
            <a:tailEnd len="sm" w="sm" type="none"/>
          </a:ln>
          <a:effectLst>
            <a:outerShdw blurRad="285750" rotWithShape="0" algn="bl" dir="2700000" dist="190500">
              <a:srgbClr val="9E9E9E">
                <a:alpha val="50000"/>
              </a:srgbClr>
            </a:outerShdw>
          </a:effectLst>
        </p:spPr>
      </p:pic>
      <p:sp>
        <p:nvSpPr>
          <p:cNvPr id="205" name="Google Shape;205;g9504e29505_0_0"/>
          <p:cNvSpPr txBox="1"/>
          <p:nvPr>
            <p:ph idx="1" type="body"/>
          </p:nvPr>
        </p:nvSpPr>
        <p:spPr>
          <a:xfrm>
            <a:off x="6096000" y="2057375"/>
            <a:ext cx="4939800" cy="41613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Coding standard – Assertions: Use a static assertion to test the value of a constant expression</a:t>
            </a:r>
            <a:endParaRPr/>
          </a:p>
          <a:p>
            <a:pPr indent="-342900" lvl="0" marL="457200" rtl="0" algn="l">
              <a:spcBef>
                <a:spcPts val="0"/>
              </a:spcBef>
              <a:spcAft>
                <a:spcPts val="0"/>
              </a:spcAft>
              <a:buSzPts val="1800"/>
              <a:buChar char="•"/>
            </a:pPr>
            <a:r>
              <a:rPr lang="en-US"/>
              <a:t>To demonstrate, a simple unit test was created to assert that 0 equals 0</a:t>
            </a:r>
            <a:endParaRPr/>
          </a:p>
          <a:p>
            <a:pPr indent="-342900" lvl="0" marL="457200" rtl="0" algn="l">
              <a:spcBef>
                <a:spcPts val="0"/>
              </a:spcBef>
              <a:spcAft>
                <a:spcPts val="0"/>
              </a:spcAft>
              <a:buSzPts val="1800"/>
              <a:buChar char="•"/>
            </a:pPr>
            <a:r>
              <a:rPr lang="en-US"/>
              <a:t>However, this can be accomplished with a static assertion</a:t>
            </a:r>
            <a:endParaRPr/>
          </a:p>
          <a:p>
            <a:pPr indent="-342900" lvl="0" marL="457200" rtl="0" algn="l">
              <a:spcBef>
                <a:spcPts val="0"/>
              </a:spcBef>
              <a:spcAft>
                <a:spcPts val="0"/>
              </a:spcAft>
              <a:buSzPts val="1800"/>
              <a:buChar char="•"/>
            </a:pPr>
            <a:r>
              <a:rPr lang="en-US"/>
              <a:t>A failed static assertion is also shown (0 == 1), which throws an error when compiling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2020-08-19T17:59:24Z</dcterms:created>
  <dc:creator>Kathy Shields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