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4" r:id="rId4"/>
    <p:sldId id="285" r:id="rId5"/>
    <p:sldId id="277" r:id="rId6"/>
    <p:sldId id="282" r:id="rId7"/>
    <p:sldId id="276" r:id="rId8"/>
    <p:sldId id="287" r:id="rId9"/>
    <p:sldId id="289" r:id="rId10"/>
    <p:sldId id="288" r:id="rId11"/>
    <p:sldId id="290" r:id="rId12"/>
    <p:sldId id="286" r:id="rId13"/>
    <p:sldId id="273" r:id="rId14"/>
    <p:sldId id="270" r:id="rId15"/>
  </p:sldIdLst>
  <p:sldSz cx="18288000" cy="10287000"/>
  <p:notesSz cx="6858000" cy="9144000"/>
  <p:embeddedFontLst>
    <p:embeddedFont>
      <p:font typeface="Montserrat Extra-Bold Bold" charset="0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Source Sans Pro" charset="0"/>
      <p:regular r:id="rId21"/>
    </p:embeddedFont>
    <p:embeddedFont>
      <p:font typeface="Montserrat Extra-Bold" charset="0"/>
      <p:regular r:id="rId22"/>
    </p:embeddedFont>
    <p:embeddedFont>
      <p:font typeface="Source Sans Pro Bold" charset="0"/>
      <p:regular r:id="rId23"/>
    </p:embeddedFont>
    <p:embeddedFont>
      <p:font typeface="Quicksand" charset="0"/>
      <p:regular r:id="rId24"/>
    </p:embeddedFont>
    <p:embeddedFont>
      <p:font typeface="Arimo" charset="0"/>
      <p:regular r:id="rId25"/>
    </p:embeddedFont>
    <p:embeddedFont>
      <p:font typeface="Quicksand Bold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9A17B7-6FD7-494E-BEE9-7C260A9C3CFC}">
          <p14:sldIdLst>
            <p14:sldId id="256"/>
            <p14:sldId id="271"/>
            <p14:sldId id="274"/>
            <p14:sldId id="285"/>
            <p14:sldId id="277"/>
            <p14:sldId id="282"/>
            <p14:sldId id="276"/>
            <p14:sldId id="287"/>
            <p14:sldId id="289"/>
            <p14:sldId id="288"/>
            <p14:sldId id="290"/>
            <p14:sldId id="286"/>
            <p14:sldId id="273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461"/>
    <a:srgbClr val="B4BEC7"/>
    <a:srgbClr val="E7E7E7"/>
    <a:srgbClr val="384350"/>
    <a:srgbClr val="FD3131"/>
    <a:srgbClr val="FF3331"/>
    <a:srgbClr val="E6CE8C"/>
    <a:srgbClr val="FF3333"/>
    <a:srgbClr val="547FB0"/>
    <a:srgbClr val="FFF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5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312500" y="4466662"/>
            <a:ext cx="4842600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1312500" y="3797662"/>
            <a:ext cx="4842600" cy="83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6722700" y="4466662"/>
            <a:ext cx="4842600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6722700" y="3797662"/>
            <a:ext cx="4842600" cy="83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12132900" y="4466662"/>
            <a:ext cx="4842600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12132900" y="3797662"/>
            <a:ext cx="4842600" cy="83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1312500" y="8169450"/>
            <a:ext cx="4842600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1312500" y="7479322"/>
            <a:ext cx="4842600" cy="83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6722700" y="8169450"/>
            <a:ext cx="4842600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6722700" y="7479322"/>
            <a:ext cx="4842600" cy="83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12132900" y="8169450"/>
            <a:ext cx="4842600" cy="133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12132900" y="7479322"/>
            <a:ext cx="4842600" cy="83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3064600" y="2485550"/>
            <a:ext cx="1338000" cy="1338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3064600" y="6168850"/>
            <a:ext cx="1338000" cy="1338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8474900" y="2485650"/>
            <a:ext cx="1338000" cy="1338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8475000" y="6168850"/>
            <a:ext cx="1338000" cy="1338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13884900" y="2485650"/>
            <a:ext cx="1338000" cy="1338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13884600" y="6168850"/>
            <a:ext cx="1338600" cy="1338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9317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1" Type="http://schemas.openxmlformats.org/officeDocument/2006/relationships/image" Target="../media/image5.png"/><Relationship Id="rId2" Type="http://schemas.openxmlformats.org/officeDocument/2006/relationships/image" Target="../media/image27.pn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22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3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6.png"/><Relationship Id="rId10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1" Type="http://schemas.openxmlformats.org/officeDocument/2006/relationships/image" Target="../media/image2.png"/><Relationship Id="rId2" Type="http://schemas.openxmlformats.org/officeDocument/2006/relationships/image" Target="../media/image37.pn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39652" y="2487961"/>
            <a:ext cx="13351183" cy="3986635"/>
            <a:chOff x="2839652" y="3061865"/>
            <a:chExt cx="13351183" cy="3986635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277199" y="3950553"/>
              <a:ext cx="3092210" cy="3097947"/>
            </a:xfrm>
            <a:prstGeom prst="rect">
              <a:avLst/>
            </a:prstGeom>
          </p:spPr>
        </p:pic>
        <p:grpSp>
          <p:nvGrpSpPr>
            <p:cNvPr id="3" name="Group 3"/>
            <p:cNvGrpSpPr/>
            <p:nvPr/>
          </p:nvGrpSpPr>
          <p:grpSpPr>
            <a:xfrm>
              <a:off x="2839652" y="3061865"/>
              <a:ext cx="3374631" cy="3374631"/>
              <a:chOff x="0" y="0"/>
              <a:chExt cx="6350000" cy="6350000"/>
            </a:xfrm>
            <a:solidFill>
              <a:srgbClr val="FD3131"/>
            </a:solidFill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89473" y="4179153"/>
              <a:ext cx="12501362" cy="15773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294"/>
                </a:lnSpc>
              </a:pPr>
              <a:r>
                <a:rPr lang="en-US" sz="8781" dirty="0" smtClean="0">
                  <a:solidFill>
                    <a:srgbClr val="000000"/>
                  </a:solidFill>
                  <a:latin typeface="Montserrat Extra-Bold Bold"/>
                </a:rPr>
                <a:t>Club Member Churn</a:t>
              </a:r>
              <a:endParaRPr lang="en-US" sz="8781" dirty="0">
                <a:solidFill>
                  <a:srgbClr val="000000"/>
                </a:solidFill>
                <a:latin typeface="Montserrat Extra-Bold Bold"/>
              </a:endParaRP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6284835" y="6064599"/>
              <a:ext cx="7848600" cy="3718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5000" dirty="0" smtClean="0">
                  <a:latin typeface="Source Sans Pro Bold"/>
                </a:rPr>
                <a:t>ANALYSIS  &amp;  SOLUTIONS</a:t>
              </a:r>
              <a:endParaRPr lang="en-US" sz="5000" dirty="0">
                <a:latin typeface="Source Sans Pro Bold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4020" y="9334203"/>
            <a:ext cx="14318615" cy="952798"/>
            <a:chOff x="2134020" y="9334203"/>
            <a:chExt cx="14318615" cy="952798"/>
          </a:xfrm>
        </p:grpSpPr>
        <p:sp>
          <p:nvSpPr>
            <p:cNvPr id="10" name="AutoShape 4"/>
            <p:cNvSpPr/>
            <p:nvPr/>
          </p:nvSpPr>
          <p:spPr>
            <a:xfrm>
              <a:off x="2134020" y="9334203"/>
              <a:ext cx="14318615" cy="952798"/>
            </a:xfrm>
            <a:prstGeom prst="rect">
              <a:avLst/>
            </a:prstGeom>
            <a:solidFill>
              <a:srgbClr val="000000">
                <a:alpha val="83922"/>
              </a:srgbClr>
            </a:solidFill>
          </p:spPr>
        </p:sp>
        <p:sp>
          <p:nvSpPr>
            <p:cNvPr id="11" name="TextBox 7"/>
            <p:cNvSpPr txBox="1"/>
            <p:nvPr/>
          </p:nvSpPr>
          <p:spPr>
            <a:xfrm>
              <a:off x="4656696" y="9571464"/>
              <a:ext cx="9247713" cy="474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49"/>
                </a:lnSpc>
              </a:pPr>
              <a:r>
                <a:rPr lang="en-US" sz="3500" b="1" spc="300" dirty="0">
                  <a:solidFill>
                    <a:srgbClr val="FFFFFF"/>
                  </a:solidFill>
                  <a:latin typeface="Source Sans Pro" charset="0"/>
                  <a:ea typeface="Source Sans Pro" charset="0"/>
                </a:rPr>
                <a:t>Presented by Duong Minh </a:t>
              </a:r>
              <a:r>
                <a:rPr lang="en-US" sz="3500" b="1" spc="300" dirty="0" err="1">
                  <a:solidFill>
                    <a:srgbClr val="FFFFFF"/>
                  </a:solidFill>
                  <a:latin typeface="Source Sans Pro" charset="0"/>
                  <a:ea typeface="Source Sans Pro" charset="0"/>
                </a:rPr>
                <a:t>T</a:t>
              </a:r>
              <a:r>
                <a:rPr lang="en-US" sz="3500" b="1" spc="300" dirty="0" err="1" smtClean="0">
                  <a:solidFill>
                    <a:srgbClr val="FFFFFF"/>
                  </a:solidFill>
                  <a:latin typeface="Source Sans Pro" charset="0"/>
                  <a:ea typeface="Source Sans Pro" charset="0"/>
                </a:rPr>
                <a:t>ruc</a:t>
              </a:r>
              <a:endParaRPr lang="en-US" sz="3500" b="1" spc="300" dirty="0">
                <a:solidFill>
                  <a:srgbClr val="FFFFFF"/>
                </a:solidFill>
                <a:latin typeface="Source Sans Pro" charset="0"/>
                <a:ea typeface="Source Sans Pro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/>
          <p:cNvSpPr/>
          <p:nvPr/>
        </p:nvSpPr>
        <p:spPr>
          <a:xfrm>
            <a:off x="485555" y="454609"/>
            <a:ext cx="17316887" cy="9377782"/>
          </a:xfrm>
          <a:prstGeom prst="rect">
            <a:avLst/>
          </a:prstGeom>
          <a:solidFill>
            <a:schemeClr val="bg2"/>
          </a:solidFill>
        </p:spPr>
      </p:sp>
      <p:sp>
        <p:nvSpPr>
          <p:cNvPr id="2" name="TextBox 9"/>
          <p:cNvSpPr txBox="1"/>
          <p:nvPr/>
        </p:nvSpPr>
        <p:spPr>
          <a:xfrm>
            <a:off x="11811000" y="3303538"/>
            <a:ext cx="54864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500" b="1" dirty="0" smtClean="0">
                <a:latin typeface="Source Sans Pro" charset="0"/>
                <a:ea typeface="Source Sans Pro" charset="0"/>
              </a:rPr>
              <a:t>Base models </a:t>
            </a:r>
            <a:r>
              <a:rPr lang="en-US" sz="2500" dirty="0" smtClean="0">
                <a:latin typeface="Source Sans Pro" charset="0"/>
                <a:ea typeface="Source Sans Pro" charset="0"/>
              </a:rPr>
              <a:t>are models with default parameters so their results can be used as a threshold to optimize.</a:t>
            </a:r>
            <a:endParaRPr lang="en-US" sz="2500" dirty="0" smtClean="0">
              <a:solidFill>
                <a:sysClr val="windowText" lastClr="000000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B29676AF-2900-4866-B91A-9E15AB5743C1}"/>
              </a:ext>
            </a:extLst>
          </p:cNvPr>
          <p:cNvSpPr txBox="1">
            <a:spLocks/>
          </p:cNvSpPr>
          <p:nvPr/>
        </p:nvSpPr>
        <p:spPr>
          <a:xfrm>
            <a:off x="829106" y="693787"/>
            <a:ext cx="12229452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>
                <a:solidFill>
                  <a:srgbClr val="C00000"/>
                </a:solidFill>
                <a:latin typeface="Source Sans Pro Bold" charset="0"/>
                <a:ea typeface="Source Sans Pro Bold" charset="0"/>
              </a:rPr>
              <a:t>MODELING APPROACH</a:t>
            </a:r>
            <a:endParaRPr lang="en-US" sz="6000" b="1" dirty="0">
              <a:solidFill>
                <a:srgbClr val="C00000"/>
              </a:solidFill>
              <a:latin typeface="Source Sans Pro Bold" charset="0"/>
              <a:ea typeface="Source Sans Pro Bold" charset="0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942758" y="1760587"/>
            <a:ext cx="16659442" cy="4873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3500" b="1" dirty="0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Create certain base models as benchmark and optimize the one with the highest outcome</a:t>
            </a:r>
            <a:endParaRPr lang="en-US" sz="3500" b="1" dirty="0">
              <a:solidFill>
                <a:srgbClr val="E66461"/>
              </a:solidFill>
              <a:latin typeface="Source Sans Pro" charset="0"/>
              <a:ea typeface="Source Sans Pr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0852" y="2888069"/>
            <a:ext cx="10019652" cy="6979831"/>
            <a:chOff x="570852" y="2888069"/>
            <a:chExt cx="10019652" cy="69798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52" y="3509063"/>
              <a:ext cx="10019652" cy="6358837"/>
            </a:xfrm>
            <a:prstGeom prst="rect">
              <a:avLst/>
            </a:prstGeom>
          </p:spPr>
        </p:pic>
        <p:sp>
          <p:nvSpPr>
            <p:cNvPr id="6" name="TextBox 9"/>
            <p:cNvSpPr txBox="1"/>
            <p:nvPr/>
          </p:nvSpPr>
          <p:spPr>
            <a:xfrm>
              <a:off x="3081094" y="2888069"/>
              <a:ext cx="4999167" cy="4873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500" dirty="0" smtClean="0">
                  <a:solidFill>
                    <a:sysClr val="windowText" lastClr="000000"/>
                  </a:solidFill>
                  <a:latin typeface="Quicksand Bold" charset="0"/>
                  <a:ea typeface="Source Sans Pro" charset="0"/>
                </a:rPr>
                <a:t>Evaluation result by Base Model</a:t>
              </a:r>
              <a:endParaRPr lang="en-US" sz="2500" dirty="0">
                <a:solidFill>
                  <a:sysClr val="windowText" lastClr="000000"/>
                </a:solidFill>
                <a:latin typeface="Quicksand Bold" charset="0"/>
                <a:ea typeface="Source Sans Pro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834977" y="4991100"/>
              <a:ext cx="1071023" cy="9906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Health Insurance Icon | IconBr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3461519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9"/>
          <p:cNvSpPr txBox="1"/>
          <p:nvPr/>
        </p:nvSpPr>
        <p:spPr>
          <a:xfrm>
            <a:off x="11811000" y="5155109"/>
            <a:ext cx="54864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500" b="1" dirty="0" smtClean="0">
                <a:latin typeface="Source Sans Pro" charset="0"/>
                <a:ea typeface="Source Sans Pro" charset="0"/>
              </a:rPr>
              <a:t>Logistic Regression </a:t>
            </a:r>
            <a:r>
              <a:rPr lang="en-US" sz="2500" dirty="0" smtClean="0">
                <a:latin typeface="Source Sans Pro" charset="0"/>
                <a:ea typeface="Source Sans Pro" charset="0"/>
              </a:rPr>
              <a:t>is underperform compared to the other 4 techniques. This maybe due to multiple decision boundaries in need for classification.</a:t>
            </a:r>
            <a:endParaRPr lang="en-US" sz="2500" dirty="0" smtClean="0">
              <a:solidFill>
                <a:sysClr val="windowText" lastClr="000000"/>
              </a:solidFill>
              <a:latin typeface="Source Sans Pro" charset="0"/>
              <a:ea typeface="Source Sans Pro" charset="0"/>
            </a:endParaRPr>
          </a:p>
        </p:txBody>
      </p:sp>
      <p:pic>
        <p:nvPicPr>
          <p:cNvPr id="12" name="Picture 11" descr="Health Insurance Icon | IconBr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0" y="55054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9"/>
          <p:cNvSpPr txBox="1"/>
          <p:nvPr/>
        </p:nvSpPr>
        <p:spPr>
          <a:xfrm>
            <a:off x="11811000" y="7342138"/>
            <a:ext cx="5486400" cy="1585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500" b="1" dirty="0" smtClean="0">
                <a:latin typeface="Source Sans Pro" charset="0"/>
                <a:ea typeface="Source Sans Pro" charset="0"/>
              </a:rPr>
              <a:t>Random Forest </a:t>
            </a:r>
            <a:r>
              <a:rPr lang="en-US" sz="2500" dirty="0" smtClean="0">
                <a:latin typeface="Source Sans Pro" charset="0"/>
                <a:ea typeface="Source Sans Pro" charset="0"/>
              </a:rPr>
              <a:t>is a strong learner due </a:t>
            </a:r>
            <a:r>
              <a:rPr lang="en-US" sz="2500" dirty="0">
                <a:latin typeface="Source Sans Pro" charset="0"/>
                <a:ea typeface="Source Sans Pro" charset="0"/>
              </a:rPr>
              <a:t>to the embedded feature selection in the model generation </a:t>
            </a:r>
            <a:r>
              <a:rPr lang="en-US" sz="2500" dirty="0" smtClean="0">
                <a:latin typeface="Source Sans Pro" charset="0"/>
                <a:ea typeface="Source Sans Pro" charset="0"/>
              </a:rPr>
              <a:t>process. It is also great when dealing </a:t>
            </a:r>
            <a:r>
              <a:rPr lang="en-US" sz="2500" dirty="0">
                <a:latin typeface="Source Sans Pro" charset="0"/>
                <a:ea typeface="Source Sans Pro" charset="0"/>
              </a:rPr>
              <a:t>with </a:t>
            </a:r>
            <a:r>
              <a:rPr lang="en-US" sz="2500" dirty="0" smtClean="0">
                <a:latin typeface="Source Sans Pro" charset="0"/>
                <a:ea typeface="Source Sans Pro" charset="0"/>
              </a:rPr>
              <a:t>unbalanced data.</a:t>
            </a:r>
          </a:p>
        </p:txBody>
      </p:sp>
      <p:pic>
        <p:nvPicPr>
          <p:cNvPr id="14" name="Picture 13" descr="Health Insurance Icon | IconBr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7500119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93"/>
          <p:cNvSpPr txBox="1">
            <a:spLocks/>
          </p:cNvSpPr>
          <p:nvPr/>
        </p:nvSpPr>
        <p:spPr>
          <a:xfrm>
            <a:off x="15544800" y="94107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F15528-21DE-4FAA-801E-634DDDAF4B2B}" type="slidenum">
              <a:rPr lang="en-US" sz="2000" b="1" smtClean="0">
                <a:solidFill>
                  <a:srgbClr val="E66461"/>
                </a:solidFill>
                <a:latin typeface="Quicksand" charset="0"/>
              </a:rPr>
              <a:pPr algn="r"/>
              <a:t>10</a:t>
            </a:fld>
            <a:endParaRPr lang="en-US" sz="2000" b="1" dirty="0">
              <a:solidFill>
                <a:srgbClr val="E66461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74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5" y="454609"/>
            <a:ext cx="17316887" cy="9377782"/>
          </a:xfrm>
          <a:prstGeom prst="rect">
            <a:avLst/>
          </a:prstGeom>
          <a:solidFill>
            <a:schemeClr val="bg2"/>
          </a:solidFill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B29676AF-2900-4866-B91A-9E15AB5743C1}"/>
              </a:ext>
            </a:extLst>
          </p:cNvPr>
          <p:cNvSpPr txBox="1">
            <a:spLocks/>
          </p:cNvSpPr>
          <p:nvPr/>
        </p:nvSpPr>
        <p:spPr>
          <a:xfrm>
            <a:off x="829106" y="693787"/>
            <a:ext cx="12229452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>
                <a:solidFill>
                  <a:srgbClr val="C00000"/>
                </a:solidFill>
                <a:latin typeface="Source Sans Pro Bold" charset="0"/>
                <a:ea typeface="Source Sans Pro Bold" charset="0"/>
              </a:rPr>
              <a:t>OPTIMIZATION</a:t>
            </a:r>
            <a:endParaRPr lang="en-US" sz="6000" b="1" dirty="0">
              <a:solidFill>
                <a:srgbClr val="C00000"/>
              </a:solidFill>
              <a:latin typeface="Source Sans Pro Bold" charset="0"/>
              <a:ea typeface="Source Sans Pro Bold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942758" y="1760587"/>
            <a:ext cx="16659442" cy="4873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3500" b="1" dirty="0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This phase consists of two works: </a:t>
            </a:r>
            <a:r>
              <a:rPr lang="en-US" sz="3500" b="1" dirty="0" err="1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hyperparameter</a:t>
            </a:r>
            <a:r>
              <a:rPr lang="en-US" sz="3500" b="1" dirty="0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 tuning and K-fold cross-validation</a:t>
            </a:r>
            <a:endParaRPr lang="en-US" sz="3500" b="1" dirty="0">
              <a:solidFill>
                <a:srgbClr val="E66461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7" name="AutoShape 13"/>
          <p:cNvSpPr/>
          <p:nvPr/>
        </p:nvSpPr>
        <p:spPr>
          <a:xfrm rot="3078" flipV="1">
            <a:off x="1977313" y="3567761"/>
            <a:ext cx="4655974" cy="4169"/>
          </a:xfrm>
          <a:prstGeom prst="line">
            <a:avLst/>
          </a:prstGeom>
          <a:ln w="19050" cap="rnd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3661487" y="3403126"/>
            <a:ext cx="1293157" cy="323289"/>
          </a:xfrm>
          <a:prstGeom prst="rect">
            <a:avLst/>
          </a:prstGeom>
          <a:ln>
            <a:noFill/>
          </a:ln>
        </p:spPr>
      </p:pic>
      <p:sp>
        <p:nvSpPr>
          <p:cNvPr id="9" name="TextBox 9"/>
          <p:cNvSpPr txBox="1"/>
          <p:nvPr/>
        </p:nvSpPr>
        <p:spPr>
          <a:xfrm>
            <a:off x="2133600" y="2781300"/>
            <a:ext cx="4343400" cy="442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Parameter Grid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19561"/>
              </p:ext>
            </p:extLst>
          </p:nvPr>
        </p:nvGraphicFramePr>
        <p:xfrm>
          <a:off x="1828800" y="4076384"/>
          <a:ext cx="50292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Parameters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Range of value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Min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</a:t>
                      </a:r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samples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l</a:t>
                      </a:r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eaf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1,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2, 3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Min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</a:t>
                      </a:r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samples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split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1, 2, 3, 5, 7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Numbers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of estimators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100, 150, 200, 250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triped Right Arrow 10"/>
          <p:cNvSpPr/>
          <p:nvPr/>
        </p:nvSpPr>
        <p:spPr>
          <a:xfrm rot="5400000">
            <a:off x="3771900" y="7086599"/>
            <a:ext cx="1295400" cy="914400"/>
          </a:xfrm>
          <a:prstGeom prst="stripedRightArrow">
            <a:avLst/>
          </a:prstGeom>
          <a:solidFill>
            <a:srgbClr val="3843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9"/>
          <p:cNvSpPr txBox="1"/>
          <p:nvPr/>
        </p:nvSpPr>
        <p:spPr>
          <a:xfrm>
            <a:off x="1905000" y="6179504"/>
            <a:ext cx="5033088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200" dirty="0" err="1" smtClean="0">
                <a:latin typeface="Source Sans Pro" charset="0"/>
                <a:ea typeface="Source Sans Pro" charset="0"/>
              </a:rPr>
              <a:t>GridSearchCV</a:t>
            </a:r>
            <a:r>
              <a:rPr lang="en-US" sz="2200" dirty="0">
                <a:latin typeface="Source Sans Pro" charset="0"/>
                <a:ea typeface="Source Sans Pro" charset="0"/>
              </a:rPr>
              <a:t> </a:t>
            </a:r>
            <a:r>
              <a:rPr lang="en-US" sz="2200" dirty="0" smtClean="0">
                <a:latin typeface="Source Sans Pro" charset="0"/>
                <a:ea typeface="Source Sans Pro" charset="0"/>
              </a:rPr>
              <a:t>(cv=3</a:t>
            </a:r>
            <a:r>
              <a:rPr lang="en-US" sz="2200" dirty="0">
                <a:latin typeface="Source Sans Pro" charset="0"/>
                <a:ea typeface="Source Sans Pro" charset="0"/>
              </a:rPr>
              <a:t>, </a:t>
            </a:r>
            <a:r>
              <a:rPr lang="en-US" sz="2200" dirty="0" err="1" smtClean="0">
                <a:latin typeface="Source Sans Pro" charset="0"/>
                <a:ea typeface="Source Sans Pro" charset="0"/>
              </a:rPr>
              <a:t>njobs</a:t>
            </a:r>
            <a:r>
              <a:rPr lang="en-US" sz="2200" dirty="0">
                <a:latin typeface="Source Sans Pro" charset="0"/>
                <a:ea typeface="Source Sans Pro" charset="0"/>
              </a:rPr>
              <a:t>=-1, </a:t>
            </a:r>
            <a:r>
              <a:rPr lang="en-US" sz="2200" dirty="0" smtClean="0">
                <a:latin typeface="Source Sans Pro" charset="0"/>
                <a:ea typeface="Source Sans Pro" charset="0"/>
              </a:rPr>
              <a:t>verbose=2)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18668" y="6103304"/>
            <a:ext cx="5119420" cy="4953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62000" y="7779704"/>
            <a:ext cx="7391400" cy="1604665"/>
            <a:chOff x="761999" y="7734300"/>
            <a:chExt cx="7391400" cy="1604665"/>
          </a:xfrm>
        </p:grpSpPr>
        <p:sp>
          <p:nvSpPr>
            <p:cNvPr id="15" name="Rounded Rectangle 14"/>
            <p:cNvSpPr/>
            <p:nvPr/>
          </p:nvSpPr>
          <p:spPr>
            <a:xfrm>
              <a:off x="3056795" y="8405043"/>
              <a:ext cx="2814727" cy="933922"/>
            </a:xfrm>
            <a:prstGeom prst="roundRect">
              <a:avLst/>
            </a:prstGeom>
            <a:scene3d>
              <a:camera prst="obliqueTopRight"/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975924" y="8496300"/>
              <a:ext cx="3043875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K-FOLD</a:t>
              </a:r>
            </a:p>
            <a:p>
              <a:pPr algn="ctr"/>
              <a:r>
                <a:rPr lang="en-US" sz="2200" b="1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CROSS-VALIDATION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6000" y="7734300"/>
              <a:ext cx="2057399" cy="1604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9106" y="7734300"/>
              <a:ext cx="1923440" cy="1604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endCxn id="15" idx="1"/>
            </p:cNvCxnSpPr>
            <p:nvPr/>
          </p:nvCxnSpPr>
          <p:spPr>
            <a:xfrm flipV="1">
              <a:off x="2752546" y="8872004"/>
              <a:ext cx="304249" cy="529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86399" y="8877300"/>
              <a:ext cx="6096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3"/>
            <p:cNvSpPr txBox="1"/>
            <p:nvPr/>
          </p:nvSpPr>
          <p:spPr>
            <a:xfrm>
              <a:off x="1024615" y="7810500"/>
              <a:ext cx="1569551" cy="5956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500" dirty="0" smtClean="0">
                  <a:latin typeface="Montserrat Extra-Bold"/>
                </a:rPr>
                <a:t>10</a:t>
              </a:r>
              <a:endParaRPr lang="en-US" sz="3500" dirty="0">
                <a:latin typeface="Montserrat Extra-Bold"/>
              </a:endParaRPr>
            </a:p>
          </p:txBody>
        </p:sp>
        <p:sp>
          <p:nvSpPr>
            <p:cNvPr id="22" name="TextBox 3"/>
            <p:cNvSpPr txBox="1"/>
            <p:nvPr/>
          </p:nvSpPr>
          <p:spPr>
            <a:xfrm>
              <a:off x="6355249" y="7810500"/>
              <a:ext cx="1569551" cy="5105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000" dirty="0" smtClean="0">
                  <a:latin typeface="Montserrat Extra-Bold"/>
                </a:rPr>
                <a:t>0.815</a:t>
              </a:r>
              <a:endParaRPr lang="en-US" sz="3000" dirty="0">
                <a:latin typeface="Montserrat Extra-Bold"/>
              </a:endParaRPr>
            </a:p>
          </p:txBody>
        </p:sp>
        <p:sp>
          <p:nvSpPr>
            <p:cNvPr id="23" name="TextBox 9"/>
            <p:cNvSpPr txBox="1"/>
            <p:nvPr/>
          </p:nvSpPr>
          <p:spPr>
            <a:xfrm>
              <a:off x="761999" y="8614946"/>
              <a:ext cx="2057399" cy="338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FOLDS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095999" y="8496300"/>
              <a:ext cx="2057399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MEAN </a:t>
              </a:r>
            </a:p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ACCURACY</a:t>
              </a: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11485116" y="2705100"/>
            <a:ext cx="4343400" cy="442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Final Parameters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sp>
        <p:nvSpPr>
          <p:cNvPr id="29" name="AutoShape 13"/>
          <p:cNvSpPr/>
          <p:nvPr/>
        </p:nvSpPr>
        <p:spPr>
          <a:xfrm rot="3078" flipV="1">
            <a:off x="11336605" y="3500805"/>
            <a:ext cx="4655974" cy="4169"/>
          </a:xfrm>
          <a:prstGeom prst="line">
            <a:avLst/>
          </a:prstGeom>
          <a:ln w="19050" cap="rnd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0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13020779" y="3336170"/>
            <a:ext cx="1293157" cy="323289"/>
          </a:xfrm>
          <a:prstGeom prst="rect">
            <a:avLst/>
          </a:prstGeom>
          <a:ln>
            <a:noFill/>
          </a:ln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73851"/>
              </p:ext>
            </p:extLst>
          </p:nvPr>
        </p:nvGraphicFramePr>
        <p:xfrm>
          <a:off x="11125200" y="4000500"/>
          <a:ext cx="50292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Parameters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Range of value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Min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</a:t>
                      </a:r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samples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l</a:t>
                      </a:r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eaf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2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verbose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1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Numbers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of estimators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150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Source Sans Pro" charset="0"/>
                          <a:ea typeface="Source Sans Pro" charset="0"/>
                        </a:rPr>
                        <a:t>njobs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-1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9"/>
          <p:cNvSpPr txBox="1"/>
          <p:nvPr/>
        </p:nvSpPr>
        <p:spPr>
          <a:xfrm>
            <a:off x="10663290" y="6286500"/>
            <a:ext cx="625311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dirty="0" smtClean="0">
                <a:latin typeface="Source Sans Pro" charset="0"/>
                <a:ea typeface="Source Sans Pro" charset="0"/>
              </a:rPr>
              <a:t>The whole data set is split into train and test set with the ratio of 0.75:0.25</a:t>
            </a:r>
          </a:p>
        </p:txBody>
      </p:sp>
      <p:pic>
        <p:nvPicPr>
          <p:cNvPr id="33" name="Picture 20" descr="Naive Bayes Icon - Download Naive Bayes Icon 1503826 | Noun Project"/>
          <p:cNvPicPr>
            <a:picLocks noChangeAspect="1" noChangeArrowheads="1"/>
          </p:cNvPicPr>
          <p:nvPr/>
        </p:nvPicPr>
        <p:blipFill>
          <a:blip r:embed="rId2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8125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54" y="733425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2573000" y="7772925"/>
            <a:ext cx="2867128" cy="1018437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riped Right Arrow 36"/>
          <p:cNvSpPr/>
          <p:nvPr/>
        </p:nvSpPr>
        <p:spPr>
          <a:xfrm>
            <a:off x="8496298" y="4516132"/>
            <a:ext cx="1295400" cy="914400"/>
          </a:xfrm>
          <a:prstGeom prst="stripedRightArrow">
            <a:avLst/>
          </a:prstGeom>
          <a:solidFill>
            <a:srgbClr val="E664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9"/>
          <p:cNvSpPr txBox="1"/>
          <p:nvPr/>
        </p:nvSpPr>
        <p:spPr>
          <a:xfrm>
            <a:off x="11502312" y="7886700"/>
            <a:ext cx="503308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500" dirty="0" smtClean="0">
                <a:latin typeface="Source Sans Pro" charset="0"/>
                <a:ea typeface="Source Sans Pro" charset="0"/>
              </a:rPr>
              <a:t>Final model: </a:t>
            </a:r>
          </a:p>
          <a:p>
            <a:pPr algn="ctr"/>
            <a:r>
              <a:rPr lang="en-US" sz="2500" dirty="0" smtClean="0">
                <a:latin typeface="Source Sans Pro" charset="0"/>
                <a:ea typeface="Source Sans Pro" charset="0"/>
              </a:rPr>
              <a:t>Random Forest</a:t>
            </a:r>
          </a:p>
        </p:txBody>
      </p:sp>
      <p:sp>
        <p:nvSpPr>
          <p:cNvPr id="35" name="Slide Number Placeholder 93"/>
          <p:cNvSpPr txBox="1">
            <a:spLocks/>
          </p:cNvSpPr>
          <p:nvPr/>
        </p:nvSpPr>
        <p:spPr>
          <a:xfrm>
            <a:off x="15544800" y="94107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F15528-21DE-4FAA-801E-634DDDAF4B2B}" type="slidenum">
              <a:rPr lang="en-US" sz="2000" b="1" smtClean="0">
                <a:solidFill>
                  <a:srgbClr val="E66461"/>
                </a:solidFill>
                <a:latin typeface="Quicksand" charset="0"/>
              </a:rPr>
              <a:pPr algn="r"/>
              <a:t>11</a:t>
            </a:fld>
            <a:endParaRPr lang="en-US" sz="2000" b="1" dirty="0">
              <a:solidFill>
                <a:srgbClr val="E66461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9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  <p:bldP spid="13" grpId="0" animBg="1"/>
      <p:bldP spid="28" grpId="0"/>
      <p:bldP spid="32" grpId="0"/>
      <p:bldP spid="34" grpId="0" animBg="1"/>
      <p:bldP spid="37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8288000" cy="1760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404" y="2324100"/>
            <a:ext cx="8876996" cy="7818215"/>
            <a:chOff x="304800" y="2324100"/>
            <a:chExt cx="9181796" cy="7818215"/>
          </a:xfrm>
        </p:grpSpPr>
        <p:grpSp>
          <p:nvGrpSpPr>
            <p:cNvPr id="3" name="Group 2"/>
            <p:cNvGrpSpPr/>
            <p:nvPr/>
          </p:nvGrpSpPr>
          <p:grpSpPr>
            <a:xfrm>
              <a:off x="304800" y="2559378"/>
              <a:ext cx="9181796" cy="7582937"/>
              <a:chOff x="304800" y="2559378"/>
              <a:chExt cx="9181796" cy="7582937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5400" y="2559378"/>
                <a:ext cx="6858000" cy="2697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" y="5905499"/>
                <a:ext cx="4465103" cy="3901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54"/>
              <a:stretch/>
            </p:blipFill>
            <p:spPr bwMode="auto">
              <a:xfrm>
                <a:off x="4133850" y="6103715"/>
                <a:ext cx="5352746" cy="403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1146" r="56020" b="-3906"/>
              <a:stretch/>
            </p:blipFill>
            <p:spPr bwMode="auto">
              <a:xfrm>
                <a:off x="5562600" y="5524500"/>
                <a:ext cx="2590800" cy="579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" name="Rectangle 3"/>
            <p:cNvSpPr/>
            <p:nvPr/>
          </p:nvSpPr>
          <p:spPr>
            <a:xfrm>
              <a:off x="990600" y="2324100"/>
              <a:ext cx="381000" cy="2932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534400" y="3162300"/>
            <a:ext cx="1447800" cy="2057400"/>
            <a:chOff x="8534400" y="3162300"/>
            <a:chExt cx="1447800" cy="2057400"/>
          </a:xfrm>
        </p:grpSpPr>
        <p:sp>
          <p:nvSpPr>
            <p:cNvPr id="21" name="Chevron 20"/>
            <p:cNvSpPr/>
            <p:nvPr/>
          </p:nvSpPr>
          <p:spPr>
            <a:xfrm>
              <a:off x="8915400" y="3314700"/>
              <a:ext cx="1066800" cy="1905000"/>
            </a:xfrm>
            <a:prstGeom prst="chevron">
              <a:avLst/>
            </a:prstGeom>
            <a:solidFill>
              <a:srgbClr val="384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hevron 6"/>
            <p:cNvSpPr/>
            <p:nvPr/>
          </p:nvSpPr>
          <p:spPr>
            <a:xfrm>
              <a:off x="8534400" y="3162300"/>
              <a:ext cx="1066800" cy="1905000"/>
            </a:xfrm>
            <a:prstGeom prst="chevron">
              <a:avLst/>
            </a:prstGeom>
            <a:solidFill>
              <a:srgbClr val="FD3131"/>
            </a:solidFill>
            <a:ln>
              <a:solidFill>
                <a:srgbClr val="E6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763000" y="2557291"/>
            <a:ext cx="9525000" cy="7539209"/>
            <a:chOff x="8763000" y="2557291"/>
            <a:chExt cx="9525000" cy="7539209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0" y="5905497"/>
              <a:ext cx="4214644" cy="3901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4200" y="2557291"/>
              <a:ext cx="6896100" cy="2699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0" r="6249" b="9244"/>
            <a:stretch/>
          </p:blipFill>
          <p:spPr bwMode="auto">
            <a:xfrm>
              <a:off x="12954000" y="6057900"/>
              <a:ext cx="5334000" cy="403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0" t="90018" r="54375"/>
            <a:stretch/>
          </p:blipFill>
          <p:spPr bwMode="auto">
            <a:xfrm>
              <a:off x="15087600" y="5524500"/>
              <a:ext cx="2247900" cy="41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Box 9"/>
          <p:cNvSpPr txBox="1"/>
          <p:nvPr/>
        </p:nvSpPr>
        <p:spPr>
          <a:xfrm>
            <a:off x="1828800" y="1912987"/>
            <a:ext cx="50292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After tuning </a:t>
            </a:r>
            <a:r>
              <a:rPr lang="en-US" sz="2500" dirty="0" err="1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hyperparameter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11582400" y="1852160"/>
            <a:ext cx="51054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Before tuning </a:t>
            </a:r>
            <a:r>
              <a:rPr lang="en-US" sz="2500" dirty="0" err="1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hyperparameter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B29676AF-2900-4866-B91A-9E15AB5743C1}"/>
              </a:ext>
            </a:extLst>
          </p:cNvPr>
          <p:cNvSpPr txBox="1">
            <a:spLocks/>
          </p:cNvSpPr>
          <p:nvPr/>
        </p:nvSpPr>
        <p:spPr>
          <a:xfrm>
            <a:off x="457200" y="114300"/>
            <a:ext cx="12229452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>
                <a:solidFill>
                  <a:srgbClr val="C00000"/>
                </a:solidFill>
                <a:latin typeface="Source Sans Pro Bold" charset="0"/>
                <a:ea typeface="Source Sans Pro Bold" charset="0"/>
              </a:rPr>
              <a:t>OPTIMIZATION</a:t>
            </a:r>
            <a:endParaRPr lang="en-US" sz="6000" b="1" dirty="0">
              <a:solidFill>
                <a:srgbClr val="C00000"/>
              </a:solidFill>
              <a:latin typeface="Source Sans Pro Bold" charset="0"/>
              <a:ea typeface="Source Sans Pro Bold" charset="0"/>
            </a:endParaRPr>
          </a:p>
        </p:txBody>
      </p:sp>
      <p:sp>
        <p:nvSpPr>
          <p:cNvPr id="19" name="TextBox 9"/>
          <p:cNvSpPr txBox="1"/>
          <p:nvPr/>
        </p:nvSpPr>
        <p:spPr>
          <a:xfrm>
            <a:off x="570852" y="1104900"/>
            <a:ext cx="16659442" cy="4873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3500" b="1" dirty="0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Random Forest model produced higher outcome across all metrics</a:t>
            </a:r>
            <a:endParaRPr lang="en-US" sz="3500" b="1" dirty="0">
              <a:solidFill>
                <a:srgbClr val="E66461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7800" y="2857500"/>
            <a:ext cx="1116262" cy="1409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148022" y="2857500"/>
            <a:ext cx="1116262" cy="1409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21665" y="5524500"/>
            <a:ext cx="2504796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868804" y="5524500"/>
            <a:ext cx="2504796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93"/>
          <p:cNvSpPr txBox="1">
            <a:spLocks/>
          </p:cNvSpPr>
          <p:nvPr/>
        </p:nvSpPr>
        <p:spPr>
          <a:xfrm>
            <a:off x="16078200" y="98837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F15528-21DE-4FAA-801E-634DDDAF4B2B}" type="slidenum">
              <a:rPr lang="en-US" sz="2000" b="1" smtClean="0">
                <a:solidFill>
                  <a:srgbClr val="E66461"/>
                </a:solidFill>
                <a:latin typeface="Quicksand" charset="0"/>
              </a:rPr>
              <a:pPr algn="r"/>
              <a:t>12</a:t>
            </a:fld>
            <a:endParaRPr lang="en-US" sz="2000" b="1" dirty="0">
              <a:solidFill>
                <a:srgbClr val="E66461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3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rUAAALECAYAAAAW3sglAAAAOXRFWHRTb2Z0d2FyZQBNYXRwbG90bGliIHZlcnNpb24zLjMuNCwgaHR0cHM6Ly9tYXRwbG90bGliLm9yZy8QVMy6AAAACXBIWXMAAAsTAAALEwEAmpwYAAEAAElEQVR4nOzdd3gUVdvA4d/Z3fQKqXQsKNJEBASBUJUiUkWa3VfsBQFFimIBG6jY5bWACoIiKNJEKQIqCCpIVxGVlt7LJtnd8/0xm2RLElKAkPd77uvKxc7Mc+Y8OzM7e/bMmUFprRFCCCGEEKI2M9V0AkIIIYQQQlSXNGqFEEIIIUStJ41aIYQQQghR60mjVgghhBBC1HrSqBVCCCGEELWeNGqFEEIIIUStJ41aIYQQQghx2iil3ldKJSql9paxXCmlXlVK/amU+k0p1e501CuNWiGEEEIIcTrNB/qVs7w/0Mz5Nw5463RUKo1aIYQQQghx2mitNwOp5YQMBj7Uhm1AuFKqXnXrlUatEEIIIYQ4mxoAR12mjznnVYuluisQogLk/2IWQgjx/406q7XlZpy171oVFH4nxrCBIvO01vMqs4pS5lU7f2nUirMjN6OmM3AXGEbqla1qOgs3dX8wxtPbJl5Xw5mUsMxeCkBal9Y1nEmJOt/vAeDPS5rVcCbuLjzwB4kdW9R0Gm6if9rPJ+HRNZ2Gm9HpiQCcuPySGs6kRP2fDwCwOaZhDWdSIi7hGABZfdvXcCbuQr7eydFLm9d0Gm4a7T7I8cvOrZwa/HqwplM4o5wN2Mo0Yj0dAxq5TDcETlQrKWT4gRBCCCGEOLtWADc5n4LQCcjQWp+s7kqlp1YIIYQQorbT585IP6XUJ0APIFIpdQx4AvAB0Fq/DawGBgB/ArnAraejXmnUCiGEEEKI00ZrPfoUyzVw7+muVxq1QgghhBC13rnTU1tTZEytEEIIIYSo9aSnVgghhBCitjuHxtTWFOmpFUIIIYQQtZ701AohhBBC1HbSUys9tUIIIYQQovaTnlohhBBCiFpPemqlp1YIIYQQQtR60lMrhBBCCFHbyZha6akVQgghhBC1n/TUCiGEEELUdtJTKz21QgghhBCi9pNGrRBCCCGEqPVk+IGoFR6b8TSbNm8lom4dVi5dfMbq8bmiC4EPTQazmfyvPsf60XteMYHjH8Oncze01UrOM1Ox/34AU3QsQdNnYYqIRDsc5K9YSv6nHwMQcO8EfLt2RxfacBw/Ss7MaejsrCrnqC5ui2nwrWAy4di+Hr3xC/fll3XD1HOIMVFgxf75PDj5D0TVx3zD+JLAiBgcXy9Bb1lVpTwsV3Qh8KFHwWQm/6tl5H/sva0CHppcvK1yZ07D/vsBVHSMsa3qRoJ2kP/lUvI/WwiAudnFBE6aDr5+YLeTO/sZ7Af2ViqvyCnTCYzrjrbmkTjlUfL37/fOvUFDYue8gik8jPz9+0h4dBIUFhJ+238IGTjIGWTG9/wLONLlChwZGZhCQoh+eha+zZqBhsRpk7Hu2lVmHsETpuB7ZRxY88h8agq2Qwe8Ykz1GxD2zBxUaBi2Q/vJfGIy2ArLLa+CQwiZ+hSWC5qB1mQ+Mw3bnt349e5L0B33Ym56Pmm3jsR2YF+ltlu752dS/6o+2PPy2HbP/aTt3uMV0/G1l6l7WVuUUmT+eZjt9zyALSeH6K5X0m3hh+T8+y8AR79axb4X5lSq/iKhk6bg3yUObbWSPmMKhQe995+5fgPqPDsHU2g4hQf3kzb9UbAVEtB/IME3/wcAnZtL+rNPYvvjEADhjz+DX7ceOFJTSRo5qEq5AVww8ynq9u6FPS+P3x8YT/Ye7+Oz+ZuvEXxpG7StkKxfd/HHxMlom43o4UNpeN89ANhzcvjzkcfI2e99XJyKuX1n/O+aCGYThWu+oODTBV4xfndPxNKxC9pqxTpnBo4/D6EaNiFgyqziGFNsA/I/eofC5Z/ge8M4fPoPQWekAZD/wZvYd3xfqbzCH52Kf1dj36VOf6z0fdegARHPv4QpNIzCg/tJmfJo8TEP4NuyFdEfLSHlkYfJ+/ZrAOo8OZOAuB44UlOIH165fRf2yNTi4yntiTJyqt+Aus+9hCksjIID+0mbVnI8hdxyBwCOvFzSZ83A9rtxPKngEOo88Uzx5zD9yakU/LarUrmdfjL8QHpqRa0w7NprePeNuWe2EpOJwInTyJpwNxljBuHbZwCmpue7hfh07oapYWMyrh9AzvMzCJo0HQBtt5H72otkjBlE5rgx+A8bVVy2cMePZNwwlMybhmE/+jf+N/2n6jkqE6ah/8H+7kzsL47HdFlXiGnoFqJTE7G/9Tj2lybg+HYp5hF3GQuSTmB/eZLx98qjUJCP3ru9anmYTAROmEr2hHvIHDsY3z79vbaVpXM3zA2bkDnyGnJfeJLAidOMBXY7ea/NJnPsYDLHjcXPZVsF3PMwee+/TdYtI8h79w0C7nm4UmkFxnXHp0kT/u3Xh8QnphP1+FOlxkVMmET6hx/wb7+rcGRkEjp8BADp77/L0WGDODpsECkvzSFvx084MjIAiJwyjdytm/n3mn78O/RaCg4fLjMP3yvjMDdqQurwfmQ++wQhjz5RalzwfRPI/WQBqdf1R2dlEjB42CnLB094jIJtW0m9fiCpY4dhP/IXALbDf5DxyAMU/rqzUtsMoN5VvQk5/3xWtruCnx6cQPs5L5Qa98uU6azt2pM1XXqQe+w4ze64rXhZ0o/bWNutF2u79apyg9avSxyWRk1IHNKP9GeeIOyxx0uNC31gAtkLPyRxaD8cmRkEDhkOgO34MZLvuImkUUPIevctwqc9WVwm96svSL1/XJXyKlKndy8CzjuPHZ268sfER7nwhWdLjUv4fDk7u3Tn5+59MPn7Ezt2NADWf/7ltyHX8UvPq/j3pbk0K2M7l8tkwv/eR8md9gA5d4zA0rMvpsbnuYWYO3TB1KARObcOxTp3Jv73PwaAPvYPufeMNf7uuxGdb8X2/cbicgXLFxUvr2yD1r9rHJbGTYi/ti9pTz1OnWmlH/PhD04k6+MFxA/qhyMzk6Chw93eW9hDE7H+sNWtTO6Xy0m6+45K5QPg58wpYXBf0p55nPAppecU+uBEshcuIGFwP3RWSU72E8dJ+s+NJI4cTNZ/36TOtJLzSfgjU7H+sIXEYQNIHDmEwr/KPh+Is6dSjVqllFZKfeQybVFKJSmlVjqnb3FO73L5a6GUauos+7RL2UilVKFS6nXn9Ayl1HFnmYNKqbeUUibnsvlKqSMu6/yhlPoOKqXGu6z/YqXUJueyA0qpec75PYrydYmdr5S6zvl6k1KqvfP130qpPUqp3UqpdUqp2DK2y3ZnPf96vP+mLusomvdqKe9pt1Kqt8v6NjnXpVzmfaGUyi6jfn/n+2/tMu8RpdTbzhzyPPbJTS5xlzn3TV+PddqdsXuVUl8ppcKd801KqVed8/copXYopdzPqGdAh8vbERYWekbrsLRojePYvzhOHAObjYJv1+DbrZdbjE+3nhSsXQGAfd9vqOAQVEQkOiUZ++/OHpfcXOz//IUpKgYA208/gN1uvN77W/H8Kml8ITolHlITwW7Dset7VMsO7jH/HIK8HAD0P79DWF2v1ahmrSElAdKSq5SG+RL3bVW4fg2+3Xq6xfh27Um+67YKKWtbHSnZJlqjgoKMHIOC0clJlcorqFcfsr78AoD83bswhYZgjoryigvs1Insr9cCkPXlMoJ79/GKCblmINmrVxbnEtC+A5lLPzMWFhbiyCq7t90vrhfW1V8Cxj5XISGYIiK94nzbX0H+hnUA5K36At/uvcstr4KC8L2sPdYvPzdWYCss7vW3//0X9n//Lm/zlKnhgP78vfhTAFJ2/oxvWBj+MdFecbasklOQ2d//tHcM+XfvRd4q430X7t2NKTgUU6T3/vPt0AnreqMXL3fll/j3MLZb4W+70FmZABTs2Y05uuSUXfDrThwZ6dXKL7Lf1SR8thSArJ9/wRIaim+093ZKW7+h+HXWr7vwq18PgMydP2Nz/kjK+vkX/OrVq3QOpotb4jhxFB1/HGw2bJvWYenc3S3G0rk7hd+uBsBxcC8qKARVN8Itxty2A/rkcXRifKVzKE1Az97kfmXsu4I9uzGFlL7v/Dp2Iu8bY9/lrPiCgF4ln73g0TeQ9+06HKmpbmXyf9mJIzOj8jl1703uSufxtGc3qqycOnQq7hXO/eoL/HsYORXs/rXkePptN+YY43hSQUH4tmtP7nLjWHD9HNYofRb/zlGV7anNAVoppQKc01cBxz1ilmit27r8FfX1/wUMdIkbAXheH3tZa90WaAG0Blw/qZNc1nmlZ31AF2CqUqqRc/6rRevTWl8CvFbJ91qkp9b6UmAnMKW0AK31Fc4cHsf9/f/tso6ieQ94vifgIeBtj9WmO98TzgZlmWc/rbXVuY43laEBcCfwmDPksMc++dCl+Ghgq/NfV3nO2FZAKnCvc/5IoD7QRmvdGhjqzLXWU1HR2BNKTvCOpARMUe5fWKaoGBxeMe6NVFNsfczNLsG27zevOvwGDqVw21av+RXOMawupLs0RNNTjHllxXfsjT74q/f8tl1w7Kp6HqaoaBwuX4aOxASUx3ZQpcR4bc/Y+liaNS/eVrlznyfwngmELfuGwPsmkPf2K5XKyxITgy3+ZPG0LT4eS7TH/gmvgz0zq+SHRnw85hiP3P39Cezajex1xhedT6NG2FNTiZ71PI0+/5Kop2eiAgIoiyk62v04SUzA5JGHCgs3GsbOPBwJCZid27Cs8ub6jXCkpRLy+EzqfPQ5IVOfAv+y86iogHqx5Bw/UTyde+IEgWU0uK54Yy5Df99H6EUX8vu8d4vnR3ZsT7+tG+n+2SeENr+4SnmYo2PcPoP2xHjMnsdMeLjR0HBuNyPG+4di4JDhWH/YUqU8yuJbL5Z8l+2Uf/IkvvVK7esAQFksRF83nNQNm7yWxY4ZReqGjd6FTsEUEY0jKaF42pGciIr02EaRUegkl+MnOQEV4R7j06MvhZu+dpvne+31BL71Cf4PPw7BIZXKyxwdgy2h5LNnT4jH7PXZC8fhuu8S4rE4fxSYo6MJ6HUV2Z+dvuFl5ugY7PGnzkl75GQu5YdK0JDrsH6/GQBLA+NzGP7ks0R9sozwx59GnYbPoai+qgw/WANc43w9GvikguXygANFvaAYjaNPy4j1BfyBtIompbVOAf6kpPFXDzjmstx7gFjlbAYurOY6yvIj0MBj3mJglPP1MGBZeSvQWq8FTgI3AS8DM7TW5W4/Z0/wdcAtwNVKKf8K5FcPOKm1djjrPXaqemoP5T3L8xEp6hQxAQEEz3qZ3LnPQ26OW5j/zePAbqfg65VUXQVyLIq8oCWmjr1wrPrYfYHZgmrZHr37x2qkceo8VKkxLq8DAgia+TK5r5ZsK7+hI8l97QUyhl1F7qsvEvhY6cMHqpNXRWKCevbC+usvxUMPlNmMX4uWZCxexNHhg9G5edS5487yEqlmHmUss5ixXNyCvM+XkHbjcHReHkE3V2M4Szm56DKOq+33PsgXzVuTeegPGg8bDEDq7t9Y0fpy1nbtye/z3iVuofcYz6rm4X18lxLj0XXk274jgYOHk/lq1YZBlK3inz+AC5+fRca27WRu/8ltfliXK4kdM4ojT888LSlUaBu5xlgsmDvFYdv8bfGswpVLybl1CLn3jMGRmoz/uPHe66isChzzRSHhk6aQ8cpscDiqX29xfVXLybMn0rf9FQQOGU7mXOfxZLHg07wFOZ99QtLoYei8PIJvq/zwiNNO67P3d46qSqN2MTDK2QBqA3gOyhvpcak7oJSyDQE7cMKj7Hil1C6MxtnvWutdLstedFnnQs+klFKNMRrCRd1jLwMblFJrlFLjiy6fO3VzzRGoyMjzgUBVG8YbXeor7UzRD/jCY956IE4pZcZo3C6pQD0PATOBKK31Ry7zL/DYJ92c87sAR7TWh4FNwADPFTrr7w2scM76FLjWuZ45SqnLSktEKTVOKbVTKbVz3rx5FUi95umkhOLLS+DslfW4/O1IjMfkFZNoTJgthMx6hYJ1qyj87lu3cr79B+HbJY7sGY9WL8eMFAh3uYwdHoHOLOU3Rb0mmEbcjf2D5yHXfdSKan4Z+tgRyK785bwiRs+hy3aIjkEXbYdyYly3VfDMl53ban1xjF//QRRuMrZd4YavsbRodcpcwsaMpdGyFTRatgJbYgKW2JIeRktsLLYkj7zSUjGHhoDZXBxjT3SPCR5wDVmrSn582BLisSXEk//bbgCy163Fr0VLr1zqfLyMOh8vw5Gc6H6cRMfg8MhDp6dhCinJwxQTg925fRyJCaWWdyQm4EhMKO7Zzt+wDsvFLU65jUrT7D+30W/LBvpt2UBefDxBDeoXLwusX5+8+LIvS2uHg3+Wf0Gja42Lb7asbGw5xg+Tk9+sR/lY8K1b9hUEV4EjxhC1aBlRi5ZhT0p0+wyao2Oxe34G09NQIaHF280cHYvdZdtaLryI8OlPk/rwfehqDjcAqHfrzbRb/zXt1n9NQUICfi7bya9ePQriE0ot13jCeHwi6vLX40+6zQ9qcQkXvfQC+26+DVta5fNzJCe6XR0yRUajU5K8YlSUy/ETGYNOLYmxdOiC48+D6PSSy/w6PdVoUGpN4ZrlmC72Pr49BY8cQ8yS5cQsWY49KRFLTMlnzxzjvl8AHGlpmFz3nUuMb8tWRDz/EvVWryfgqqupM/VxAnr2prKCrh9D1OLlRC02cjLHnjonVUZOAJZmF1Hn8adJHX9v8fAVe0I89sQECvcan8O8b7/Gt3nVPofi9Kp0o1Zr/RvQFKOXdnUpIZ7DD/Jclq3FGLIwmtIbaUXDD6KBIKXUKJdlrsMPxrrMH6mU2ocxvGGu81I8WusPgEuAz4AewDallJ+zzBbXHClpsJVmo7PhGwqUflfAqbkOP3jZZf6LSqm/gI+BWR5l7BjDAkYCAS5DGcqktT4BbADe8ljkOfyg6JrcaIwfGjj/dR2CEOB83ylAXeAbZx3HgIsxhjY4gPWu44FdcpmntW6vtW4/blz1bs44W2wH9mJq2BhTvQZgseDbpz+FW90vDxZu3YRvP+M3kLllG3RONjrFGA4QNOUp7H//hXXxh25lfK7oQsANt5P1yP2Qb61ekkf/REXWg7rRYLZgatsFvW+He0x4JOabJ2L/5DVIPum1CtW2K7oaQw8A7Af3YmrYpHhb+fTuT8HWTW4xBVs34ue6rbJLtlXgY09i/+cv8pe4bytHchKWy4yLOZbLr8B+9N9T5pKxaGHxzV05678lZPAQAPwubYsjKwt7kve43Lzt2wnu2w+AkMHDyN5Q8iPEFBxMQPuO5LjMsycnYzt5Ep+mxvDxwE6dKfjzT6/1pt0wjLQbhpH/3Xr8Bxi9mJZWbdDZWThSvMcvF/z8E369rgYg4JohFHxnjMXM37Kh1PKOlGTjcnvjpoAxttR2pGo3qPzx7vvFN3YdX7WGpqOuByCi/eUUZmZiTUj0KhN8Xsnw+Qb9+pL5h7EN/F0u19ZtdxlKmSjwGBdZltzPFpE0ZhhJY4Zh3bSegGuM9+3T6lIc2VlePywBCnZux7+3cRtA4MDBWJ3bzRxbj7qzXyVt+qNVHl/s6eQHC/ild19+6d2XlDVriRlxHQAhl7fDlpVFQaL3doodO5o6Pbtz8K773Hq1/BrUp8X7/+XQvQ+S99eRKuXjOLQfU4NGqJj6YLFg6XE1tm2b3WJs277Dp4/RR2Fq3gqdm41OTSlebill6IHrmFvLlT1x/H3q4yp7ySISRg4lYeRQ8jauJ/BaY9/5ti573+Xv2E7AVca+Cxo0BOtG40ftyQF9ODmgNycH9Cbvm3WkzXyKvI3rvcqfSs6ni0gaNZSkUc6cBjqPp9aXGp+jMo6ngD7O4+naIVg3GfWaY+sRMfs10qY/is3leHKkJGOPP4mlifF58OvY+Ry5UUwG1Vb1kV4rgNkYjcWI8kNLaK0LlFI/AxOAlsC1ZcQVKqXWAnGUNLrKskRrfZ9SqjOwSim1Rmsd71zPCeB94H2l1F7g1N0+3npqrat2N82pTcIYVvAAsAC43GP5YmA5MKMS63Q4/8rl7IEdDgxSSk3FuFAToZQK0Vpn4RxTq5QKA1ZijKl9FUBrnY8xDGWNUioBGILRs3zGPDx5Gj/9/DNp6enE9R3I/XfdwYihg09vJXY7uS/NIuTld4xHeq1cjv3IYfyGGF/2+V98SuEPm/Hp3I2wz9agrXnkzDSefmBpcxl+/Qdh+/N3QucbNw/kvTOXwh+3EDhhKvj4EvLKfwGw7fuN3BcreVm9iMOBY/m7mO+YBsqEY8cGSDiG6mw0jPSP6zBddR0EhmAe9p/iMva5zh5iH1/URW1wfP5OFTeSk91O7suzCH7pbTCbKVi5HMeRw/gOMZ4iUPDFZ9h+3IK9cxyhn64Gq5WcWcbTD8wu2ypkvnHjVd47r2L7cQs5z88g8EHjkWoU5JP7wpNlplCa3O82ERjXnSZfr8dhzSNxyuTiZfXe+S+J06ZiT0okec6LxM55mboPjKfgwH4yly4tjgvqczW5P2xF5+W5rTtp5tPEvDgH5eND4dGjJE6dTFkKvt+M75VxRCxbi7ZayXx6avGysJffJmvmdBzJSWS/NoewmbMJuutBbL8fIG/F56csn/3iTEKffgFl8cF+4hiZTxnLfHv0JmTCVEx16hL+0lsU/nGwwtvtxLpvqXdVHwb++hP23Fy23/tg8bLuny7ipwfGk5eQSKe3XsMnJBiUIn3vfnZMmARAo8EDaXbbLTjsdux5efxwe3lDM8qWv/U7/LvEEf3l18WP9CpSd+47pD89DUdyEpmvzqHOrDmE3vMAhYcOkPuFsf+C77gHU1g44ZONpyZou53kG41jMnzmbPzad8QUHk7M6o1kvfM6uUU33FVQ6rcbqNu7Fx22b8WRZ+XQgyVP52i18EN+f3gSBQkJNHvhWazHjtHWedNb8qo1/PvSKzSeMB5LnXAufN7ow9A2G7/2vabUusrksGN940UCZ70GJjOF61bg+OcvfK4x7tgvXPU59p++x9GhC0EffIHOt2Kd4/I58vPD0q4j1rnuQx/8bn8Q0wUXgdbohJNYX63c0Ajrlu/w7xpHvZXrcFitpD5esu8iX3+H1Cen40hKJP2V2US88BJh9z5I4cEDZC9fWs5aDXWfm4N/+w6YwutQb90mMt96jZzlp953+VuNnGJWrDMe6eVyPEW89g5pTxk5ZcydTd3nXiL0ngcpPHSAHOfxFDLuHkzh4SVP4bDbSRpr/KjJeP4Z6sx6EWXxwXb8KGlPlHrLjTjLVFnjpkoNVipbax3sHD4wXGs9VynVA5iotR6olLoFaK+1vs+jXFNgpda6lVKqpTNmgWu8UmoGkK21nu0c6/khsEtrPUcpNd9ZfqnHet3qU0rNBXK11o8ppfoB650N5FjgV+AyoHlRvi7rKV6/UmqTc/lOpdTfzvVXqFFb2vsvax0edSrgF2Cy1vrrohyAoh8A87XWyUXb/xQ5uG0r123vEdcXeFhr3ddl3gLgW631R651OYcYfAlcgHEDX7zW+oQynk4xH/hNaz27nLQ0uVW/1H1GBIaRemVVfuOcOXV/MJ53aZt4XQ1nUsIy2/jIpXVpfYrIs6fO98YooD8vaVbDmbi78MAfJHY8ty5BRv+0n0/CvW96qUmj042ezROXX1LDmZSo/7PxNI7NHo/Hq0lxCcYtIVl9258i8uwK+XonRy9tXtNpuGm0+yDHLzu3cmrw60EofVTvmZN64ux1odatf3bfWwVVqafWeQm6rIeGjlRKdXWZvgeXsbNa6314P/WgyHil1A2AD8bY2Dddlr2olJrmMt2xlPLPA78opWYBVwNzlVJF13snaa3jlVI1ceRvVErZna9/01rf5LpQa62VUs8AjwBfu87H6BGvrgucQwmKvA+0w+gFdvU5cDfgOh4XrfWvSqndGGN7k4D/ugzl+Al4/TTkKIQQQghRZZVq1JbWS6i13oRxkxFa6/kYPXel8eoWc43XWs+gjMvsWutbylinW33O4QZFo+Mfdv6VmW9p69da93B53bSMektV2vsvax2e70lr/TlGo9ItB4+Ycntpy1jv30CFnjWitV6Bc3yxZ11aa9ehImsrsj4hhBBCnCXn8FMJzhb5H8WEEEIIIUStV9Ubxf7fUkptB/w8Zt94Gp6DW9H6W+MxPADI11pfcTbqF0IIIcS5SHpqpVFbSTXdeHQ2ntvWZA5CCCGEEOcaadQKIYQQQtR2MqZWxtQKIYQQQojaTxq1QgghhBCi1pPhB0IIIYQQtVxl/jOt6jon/+cFpKdWCCGEEEL8D5CeWiGEEEKIWk9uFJOeWiGEEEIIUetJT60QQgghRG0nj/SSnlohhBBCCFH7SU+tEEIIIURtJz210lMrhBBCCCFqP+mpFUIIIYSo9aSnVnpqhRBCCCFErafO5v9AIf7fkoNMCCHE/zdn9T/e0vGHz9p3rYq94Jz8T8Vk+IE4K1KvbFXTKbip+8NeyM2o6TTcBYYBkN6tdQ0nUiJ8yx4ATra/pIYzKVFv5wEAsq/tVMOZuAv+ahsJHVrUdBpuYnbs5+ilzWs6DTeNdh8EIKtfhxrOpETI2h0AJHY8d/Zf9E/7AciIa1PDmbgL2/wbmb0uq+k03IRu+PWczEmcfdKoFUIIIYSo9eSiqIypFUIIIYQQtZ701AohhBBC1HZyj5T01AohhBBCiNpPGrVCCCGEEKLWk+EHQgghhBC1nQw/kJ5aIYQQQghR+0lPrRBCCCFErSc9tdJTK4QQQgghaj3pqRVCCCGEqO2ko1Z6aoUQQgghRO0nPbVCCCGEELWdPP1AemqFEEIIIUTtJz21QgghhBC1nvTUSk+tEEIIIYSo9aSnVgghhBCitpMxtdJTK2qOzxVdCPvkK8I+XY3/jbeXGhM4/jHCPl1N6IfLMF90CQCm6FhCXnufsEUrCP34C/yuv6E4PuDeCYR9soLQD5cR/OxcVHDIGcv/sRlP07lXXwZeN+qM1VHE0rELIQtXEPLJKvzGlr6tAh6cTMgnqwiZ/3nxtsLXl+B3FhHywVJCPlyO/233eJXzG3Uz4Vv2oMLCK51X6MQpRC1fS+QnX2C5uEWpMeb6DYiYv5ioZWsJn/USWHyM+U3OI+L9T4j9YTdBN9zqVkYFhxD+/CtELV1F1Gcr8WndttK5ueXQrhOBby0h8J3P8LnuRq/lqmETAl78L0HLNuMzdEy16ipNyIQpRCxbS91Fy7FcfEmpMab6Daj7wWIiPl9D2Kw5btupznuLiP5+F4Eu28kUE0udtz4g4tOviFiygoBRN5S63rKEPzqV2K++JuazL/FpXsa+a9CA6I+XELtiLREvlOw7/x69iPnsS2KWLCdm0VJ8L2tXXCb4hpuJXfYVsZ+voO5zc8DXt8I5mS/vTNC7Swl6fxm+199caozf3RMIen8ZgW8twnThxcXzfYaOJvCdJQS+vRj/yc+Aj1GvpVtvAt9ZQvDq7Zialb7tTyV4whTqfr6WugvL33913l9M3aVrCJ1Zsv/KKm+KjiX8zQ+ou+Qr6i5eQcDIyu2/IpaOXQj+eAXBi1biN/a2UmP8H3iU4EUrCf5gKaaLPPI3mQh+dwmBz71WpfqLmDtcSdCC5QR/9CW+o28tNcbvvkcI/uhLgv67BFOz5sXzgxetIujdTwmat5igtxZ6lfO9/kZCN/yKCg2v9TmJM0sataJmmEwETpxG1oS7yRgzCN8+AzA1Pd8txKdzN0wNG5Nx/QBynp9B0KTpAGi7jdzXXiRjzCAyx43Bf9io4rKFO34k44ahZN40DPvRv/G/6T9n7C0Mu/Ya3n1j7hlbfzGTiYCHp5Iz8R6ybhyMb5/+XtvK0qkbpoZNyBp9DbkvPEnAhGnGgoICsh+6naxbryPr1hFYruiCuUWb4nIqOgZLh8444k9UOi2/LnGYGzUhaWg/MmY+Qdhjj5caF3L/BHIWfUjSsH44sjIIHDwcAJ2ZQebsmeR8/L5XmdCJU8j/YStJ111D0uih2I4crnR+xUwm/O6aSN6M8eTeOxpL3NWoRk3dY7IyyZ/3EoXLF1W9njL4XhmHuXETUob1I2vWE4ROfqLUuJD7JpCzaAEpw/vjyMwkYPAwAByZGWTNmUXOxx+4F7DZyHrlBVKuv5bUW0cReN0YzOddUKGc/LvGYWnchPhr+5L21OPUmVZ6TuEPTiTr4wXED+qHIzOToKHGvsvfvo2EEYNJGDmU1CemUPeJZwAwR0cTMuZGEkZfR/zwQSiTicB+11QoJ0wm/O99hNxpD5Iz7nosPa7G1Pg8txBzhysx1W9Mzm3DsM6dhf99kwFQEVH4Dh5J7v03kXvXKDCZsPS42th+fx8m7+lHsO/9tWJ5ePC90jjOU4f3I/PZJwh5tPRtFXzfBHI/WUDqdf3RWSX7r8zydhvZc18gdeS1pN02ioARFd9/xUwm/MdPIWfS3WTfNASf3v0xNfE8N3TF1LAJ2WMGkvfiUwQ8PM39/V03Fvs/RypXbyl5BDw4mdzJ95F963B8evXzzuOKrpgbNCb7xsFYX3qGgIemuC3PfXgcOeNGkXP3WLf5KioGy+WdcCScrP05nWlan72/c5Q0aqtAKTVUKaWVUs2d002d0/e7xLyulLrF+Xq+Uuq4UsrPOR2plPrb+bqHUmqlx/rnK6Wuc5mOUkoVKqXu9Ij7WykVWYF8b1FKJSmldjn/PnSp54jL/B/KiN+llGqhlDIppV5VSu1VSu1RSu1QSp1Xfu2ls7RojePYvzhOHAObjYJv1+DbrZdbjE+3nhSsXQGAfd9vqOAQVEQkOiUZ++8HjKDcXOz//IUpKgYA208/gN1uvN77W/H8M6HD5e0ICws9Y+svYr6kNY7j/+I46dxW69fg07WnW4xPV5dttb9kWwGQl2f8a7EYfy43EwTc/wh5b75UpZOUX/de5K3+EoDCvbsxhYRiiojyjuvQCev6r41UVn6Jf4/eADjSUincvxdts7nFq6AgfC9rT96XS40ZtkJ0dlal8ytiatYCx8lj6IQTYLNh2/wNlivi3GJ0RhqOPw6ARy6ng1/3XlhXFW2n31AhIZgivD+2vh2uIH/DOgCsq77Ar7uxnXRaKrb9e71yc6QkYztkfA50bi62v//CHBVdoZwCevYm9ysjp4I9zn0XWcq+69iJvG+MfZez4gsCevUx6svLLY5RAYHux4/ZjPLzN/4NCMCelFihnEwXt8Rx8ig6/rixn777Bkvn7m4xls7dKVy/ynj/B/cax3ndCGe9FvD1A5NRv05JMuKO/o0+9k+FciiNX1wvrM7j3Fbe/mtfsv/yVn2Br3P/lVXec//Zj/yFqYL7r4j5klY4jv+LPmlss8L1a73ODZauPSn8+ivA+9ygomLw6RxHwapllarXK4/mrXAcP1qSx4avsVzZwz2PK7tT8I3xVWc/sAeCQ1B1T/n1hf89E7G+M7fS56hzMSdx5kmjtmpGA1sB1+vOicCDSqmyrrXZgdKvDZ3aCGCbs96qWqK1buv8u8ll/iSX+VeWEd9Wa70fGAnUB9porVsDQ4H0qiSjoqKxJ8QXTzuSErxO6KaoGBxeMe6NVFNsfczNLsG27zevOvwGDqVw29aqpHdOMUVF40j02A6RMRWIcW5Pk4mQ9z8jbMV32HZsw75/DwCWLj3QSYk4Dv9epbzMUTHY40vqtCfEY45234cqLBxHVmbxDw17Yjym6PJ/aJgbNMKRnkrYE7OIXPg5YdOeRvkHVClHMHrxdHJJw0qnJKJKaXyfKWaPY92emOC1DYztlOWynRIwn2I7uTLVq4/PxZdQWMrnoNScomOwufQyGfvO45gK99h3CfFYXPZvQK8+xH6xmsjX3yb1ianOvBPJWvA+9b7eQP1vt+DIyiL/x+8r9h4ionAkJRRPO5ITvPaTKSIK7RqTlIiKiEanJFGw9GOCP/qKoEVr0Dk52H/ZXqF6T5lXdLT7eagC+8+RkIDZea6qSHlTvfpYLi79PFYeFRmDTnTdHgkoz/NopPu5QbucGwLuf4S8t14Ch6NS9XrnEY3DJQ+dnIApKsorRnvkoYrOUVoT+OKbBL29EJ9rhhXHWK7sjiM5EcdflT9HnYs5nXn6LP6VTynVTyl1SCn1p1JqcinLw5RSXymldiul9imlSh8fUknSqK0kpVQw0AW4HfdGbRKwHih9IBi8AoxXSlXl5rzRwASgoVKqQRXKny71gJNaaweA1vqY1jqtaqtS3rM8f/WqU8QEBBA862Vy5z4PuTluYf43jwO7nYKvV1L7lbIdPE8qpW4r578OB1m3jSBzeB/Ml7TCdN6F4OeP/013kPfeG9VIy7tO7bEP1an2YWmrNZvxubgFuUsXkzx2ODovl6Bb7jiteZ7VJ99UZBtUYFuWufqAQMKfn0vWS8+ic3JOXaAsFcqp5HXehm+JHzKAlIfuI+zeB4wiIaEE9OzNyQF9OHFVHCoggMBrrq1Y/VXcTmgNwSFYOseRc8tgcsb2B39/LL36V6zeUydW9bwqUF4FBBL23Fyyq7L/Sj01VOzYsnSOw5GWiqPoqld1VOAUVd42ynngVnLuHEPu5PvwHTISc5t24OeP39jbyZ//1v9OTv9PKKXMwBtAf6AFMFop5Tlw/15gv9b6UqAHMKecTsEKk0Zt5Q0B1mqtfwdSlVLtXJY9B0xw7lBP/2L07nrfpVIOpVQjIFZr/RPwKUZvaVWMdBlK4PqL6EWX+QvLiN+llApw1n+tc3qOUuqycvIep5TaqZTaOW/ePK/lOikBc0xs8bQpKgZHcpJbjCMxHpNXjLPHzWwhZNYrFKxbReF337qV8+0/CN8ucWTPePSUG6U2cCQlYIouYzsUxSSWEpPiHqOzs7D9ugOfK7pgatAIU70GhH6wlNBP16KiYgh579OSS7llCBwxhsiFy4hcuAxHUiLm2JI6zTGxOJI89mF6GqaQUDAbHwlzdCyOU1yOticmYE9MKO51zFu/rswbmSpCJyeW9L6A0bOXmlROieoLGDGauguXUXfhMuzJiW7Hujk6xmsb6PQ0TCEhLtvJO6ZUZgthz7+Cde1K8jd+W25o8Mgxxo1dS5ZjT0rEElOvZDUxsV7DBBxpHvuulBiA/F92YmnUGFN4OP6dOmM7fgxHWhrYbOSt/wa/S8s8TbjXl5zodiXGFBmDTk32ilGuMVHGvrRc1hFHwgl0RjrY7di+34j5kjZUVcB1o6nz8TLqfLzMyMv1PFSB/WeKicHu/Iw6EhPKLm+2EPr8K1i/Xkn+pvL3X2l0UgIq2nV7xKA9z6Me5w8VFYNOScLcui0+XXoQsmQNgU+8gKVdRwKmzap0DkYeiW69zyrS+3xu5OqdB1Dyb3oatq0bMDdvial+Q1RsA4L/u4TgRatQUdEEvbMIVaf8c9S5nNP/Ix2BP7XWf2mtC4DFwGCPGA2EKKPnIxhIBao9/ksatZU3GmMH4fy3eEiA1voI8BNQ1u3Ts4BJuG/3srpjiuaPwmhMetVXSa7DCVzvOHEdfjC2jPi2Wus8rfUx4GLgMcABrFdK9S41ea3naa3ba63bjxs3zmu57cBeTA0bY6rXACwWfPv0p3DrRreYwq2b8O03CABzyzbonGx0ivElFzTlKex//4V18YduZXyu6ELADbeT9cj9kG+t5CY6N9kP7sXUsEnJturdn8Ktm9xiCr/fWLKtWrRBZxvbSoXXKXkChK8fPu07Yf/3CI6//iBzUA8yr+9H5vX90EkJZN1+PTo1pdxccj9bRPLYYSSPHYZ103oCBhjnKZ9Wl+LIzsKR4t1YzN+5Hf/efQEIGDgY63cbyq3DkZKMI+Ek5iZNAWNcp+2vP0+1mcpe3x8HMNVvhIqpBxYLlrirsP+0pcrrq4i8zz4hdewwUscOI3/TevyvKdpObdDZWThSkr3KFOz8Cb9exs1N/tcMIX9z+dsJIHT609j+/ovcRQtOGZu9ZBEJI4eSMHIoeRvXE3itkZNva+e+Sy5l3+3YTsBVxr4LGjQE68b1AFgaNS6O8WneAnx8cKSnY48/iV+bS1H+/sb7uKIzhUf+OmVuAI5D+zHVb4yKqW/sp+5XYdu22S3Gtm0zPr2NG89MzVsZ54TUFByJ8ZibtwY/PyO/th1wHK36zU95Sz8h7YZhpN0wjPzv1uPvPM4t5e2/n0v2X8A1QyhwHuf5WzaUWT5k+tPYj/xFXgX2X2nsB/dhbtgE5Tw3+PTuR+H3m9xibFs34dPX6C03t2iDzslCpySTP+9Vsq67iqyR/cl98hFsv/xE3jNTSqmlYnmYGjRGxRr7zqdXX2w/euTxw3f4XjXQyOOS1pCTbfxo8feHgEAjyN8fc/vO2I8cxnHkT7KH9yZ7zDVkj7kGnZRIzp1j0Gnln6PO5ZzOuHPnRrEGwFGX6WPOea5eBy4BTgB7gAeLrgJXhzynthKUUhFAL6CVUkoDZozG55suYbOApcBmz/Ja6z+VUruA611mpwB1PELrAkVnzdFAjFKqqMFZXynVTGv9RzXfTpVorfOBNcAapVQCRs/1+kqvyG4n96VZhLz8DpjN5K9cjv3IYfyGGJsm/4tPKfxhMz6duxH22Rq0NY+cmcbTDyxtLsOv/yBsf/5O6HzjZqK8d+ZS+OMWAidMBR9fQl75LwC2fb+R++JT1X/jpXh48jR++vln0tLTies7kPvvuoMRQz1/jJ4Gdjt5L88iaM7bYDJTsGo5jr8P4zt4BAAFX36G7cct+HSKI2TxarBayX3WuMNZRUQROOUZlNkMSlGwcR22H7wOzSrJ//47/LrEEfXF12irlYwnS74Q68x9h4ynp+FITiLrtTmEz5pDyN0PUHjoALnOG8BMEZFEfvgZKigYtIOg0TeRdP1AdE4OGS/OJPzpF1E+PtiPHyX9yalVT9RhJ//t2QQ8ORdMJgq/XYnj3yNY+g0FwLZ2OSq8LgEvz0cFBoHDgc+gUeTeMwpcboiqqoLvN+PXJY6I5WvRViuZT5W8l/BX3ibzmek4kpPIfn0OYTNnE3z3g9gOHSDvy88BYzvVXfBp8XYKHHUjKSOvxXLhxQRcM5jCPw5Rd6Fxo0/2G69QUIH9a93yHf5d46i3ch0Oq5XUx0v2XeTr75D65HQcSYmkvzKbiBdeIuzeByk8eIDs5ca+C+hzNUHXDkYX2tD5+aQ8Mt54r3t+I/ebdcQsXgZ2GwUHD5C9dEnFNpTDjvXNFwic+SqYzBSuW4Hjn7/wGWCMZyxcvQz7T9/j6NCFoPeXo/OtWF8yPtuOQ/uwbVlP4Osfg92O4/AhCtcsB8ByZQ/87p6ICqtDwFMv4/jrd/KmPlCxnDD2n++VcUQsc+6/p0v2X9jLb5M107n/XjP2X9BdD2L7/QB5Kz4vt7zPpe0IGDAY2x+HqPOxsf9y3qzY/itmt5P3yiyCZr9lbLPVXxjnhkHOc8OKz7Bt24KlczeCP1kF+Vbynp1e8fVXlMOO9bXnCXz+TZTZRMGaL3H8/Rc+1xr3Oxd+tRTb9q1YruhK8Mcr0FYreS/MAEDViSDwqZeM9ZjNFK5fg33HD/+bOf0PUUqNA1x7rOZprYsuy1Zk8EdfYBdGm+oC4Bul1BatdWa18qrouC0BzqcPtNNa3+ky7ztgGvCW1rqVc96nQCfgca31fKXUfGCl1nqpUqolsApAa93U+USEg8AArfUBpVQTjAZxGyAWWKG1vtilvicBm9b6aecTFNprrb27DdzzvsUZd5/H/OK8KhjfDojXWp9QSpmA+cBvWuvZp9h0OvXKVqcIObvq/rAXcjNqOg13gWEApHdrXcOJlAjfYtxUdrJ91Z7veSbU22mMAcy+tlMNZ+Iu+KttJHSo+jCJMyFmx36OXtr81IFnUaPdBwHI6tehhjMpEbJ2BwCJHc+d/Rf9034AMuKqPoziTAjb/BuZvSo2pORsCd3w6zmZE6U37s4Y/ffus9agU00vLfO9KaU6AzO01n2d048BaK2fdYlZBTyntd7inN4ATHYOtawyGX5QOaOB5R7zPgc8r9nMBBqWtgKt9T7gF5fpfOAG4ANnL+5S4D9a64xy6nMdgvCbUuqY8++lyr0dwH1M7S6XgdqeY2qvBKKBr5RSe4HfMMa/vF6FOoUQQgjxv2kH0EwpdZ6zTTEKWOER8y/QG0ApFYMxtLFiY5XKIcMPKkFr3aOUea8Cr3rM243LDwat9S0ey4d5TH+P0bPrue4Zpcz7DeNuQrTWTSuY93yMXlXP+bd4znMqNd5pbUXqFEIIIcRZdI5cedda25RS9wFfYwzTfF9rvU8pdZdz+dvA08B8pdQejB7tR0911bkipFErhBBCCCFOG631amC1x7y3XV6fAK4+3fVKo/Z/iPNRXQ96zP5ea31vTeQjhBBCiLOkmv+Jxv8CadT+D3E+quuDUwYKIYQQQvyPkUatEEIIIURtd46Mqa1J8vQDIYQQQghR60lPrRBCCCFEbVf9/5Cr1pOeWiGEEEIIUetJT60QQgghRG0nY2qlp1YIIYQQQtR+0lMrhBBCCFHbyZha6akVQgghhBC1nzRqhRBCCCFErSfDD4QQQgghajl9Fm8UU2etpsqRnlohhBBCCFHrSU+tEEIIIURt55AbxaSnVgghhBBC1HrqbI7BEP9vyUEmhBDi/5uzOvTUsW/LWfuuNbXsdk4Oq5XhB+KssE28rqZTcGOZvZT0bq1rOg034Vv2GC9yM2o2EVeBYQAUjutXw4mU8Jm3FoCXAyNqOBN343NTsI7pUdNpuPFftImN0Q1qOg03PROPA2C7b2ANZ1LC8vpKAO5SoTWcSYm3dSYA2QM61nAm7oJX/8Sxts1rOg03DXcdJLlTy5pOw03ktn01ncL/S9KoFUIIIYSo7eTKu4ypFUIIIYQQtZ/01AohhBBC1Hby3+RKT60QQgghhKj9pKdWCCGEEKK2kzG10lMrhBBCCCFqP+mpFUIIIYSo7WRMrfTUCiGEEEKI2k96aoUQQgghajuHjKmVnlohhBBCCFHrSU+tEEIIIURtJ2NqpadWCCGEEELUftKoFUIIIYQQtZ4MPxBCCCGEqO3kP1+QnlohhBBCCFH7SU+tEEIIIURtJzeKSaNWnBvUxW0xDb4VTCYc29ejN37hvvyybph6DjEmCqzYP58HJ/+BqPqYbxhfEhgRg+PrJegtq6qUh6VjFwIefBRMZgpWLiN/4XteMQEPTsbSqRvkW8mdNQ377wfA15fg1+ajfH3BbKZw0zdY33/TrZzfqJsJuHciGQO7oTPSq5TfqTw242k2bd5KRN06rFy6+IzUcSqq5eWYR95t7Muta3Gs/dR9eceemPtdD4DOz8O+8DU4duSM5NJj9rOc17cPhbl5rLvzPhJ3/VZ27JznaHnjaN6IbgLA+QP7c+X0x9DagbbZ2TRpCid+3F6tfExtOmK56T4wmbFvXIX9q0Vuy1X9xvjc+SiqaTNsn76HfdWSkoWBwfjcMQnV6DzQmsJ5z6P/2F+tfFw1m/kUdfv0wpGXx4H7x5O9Z69XzCVvvUbopZfiKCwk69ddHJr4KNpmI7Lf1Zw3eRLaodE2G39Of4KM7TuqlY+6pB2m68YZx9EP69DfLHVf3r4HpquGGxP5VuxL3oTjR8Dig/mh58HiA2YT+tfvcaxeVEoNVXP93BdoNeBqCnJzWXDL3Rz9dbdXzM0fvEWz7l3Iy8gEYMEtd3Ns9x4u6t6Vu7/8hOQj/wDw67KvWP3085XOwXx5J/zunAAmE4Vff0nhZx96xfjeOQFLhyvR+VbyX3oKx+FDAPgMGY2l72DQGsfff5L/8tNQWGAsu/Z6fK4dgbbbse/4noL3X6tUXmGPTCWgaxwOq5W0xx+j8KD38Wmu34CI519ChYVReGA/qVMfBVsh/j16EXrPg0bDzGYn/cVZFOz6BYDY1evROTlohx1sdhLHXlehfHw6dSVo/GSUyYx1xefkffSuV0zQw4/h2zkOnZ9H1tNTsR86cMqy/iPG4H/dGLDbKfhhM7mvz6nUdhJnjjRqRc1TJkxD/4N93lOQkYr5weew798JCceKQ3RqIva3Hoe8HFTzyzCPuAv7q49B0gnsL08qXo95+jvovVVseJhMBDw8lZzx43AkxRPy38UUfr8Rx99/FYdYOnXD1LAJWaOvwdyiDQETppF951goKCD7odshLw/MFoLfXIB521bs+41GlIqOwdKhM474E1XeTBUx7NpruGHkCB6dPuOM1lMmZcI85l5sL0+BtGQsU17FsXsbnPy3JCY5HtvsSZCbjWrVHvOND2J/9qHTnkrTvn0Iv/B8PmjdgdgO7ek1dzaLu19damxMu7b4h4W5zTu6cTMfr1wDQGSrFlzz0fssuKxT1RNSJiy3PkjhsxPRKUn4PvM2jl++Rx//pzhEZ2dSuOBVzO27ehX3uek+HLt/wj73CTBbwM+/6rl4qNu7FwHnn8f2K7oSenk7Ln7hWX7uf61XXMLS5Ry4+34AWrz9BvVuGMOJ+R+StmUryWvXARDU4hJa/vdtfurSveoJKROm6+/G/vo0SE/BPOll7Hu2Q/zR4hCdEo/9lcnGOaHF5ZhH34d99gSwFWJ/dQoUWMFkxvzwC7D/Z/j7UNXzcWrV/2qim13A483act4VHRjz1ss836lXqbHLJk3nl8+/9Jr/x5YfefPa66uehMmE3z2PkDf1PnRyIgGvLMC2bQv6aMkPQ3P7KzE1aETuf4ZjurgVfvc9St7421ARUfgMGknuXSOhIB+/x2Zh6X4Vtm9XYW5zOeZOceTeMwZshaiwOpVKy79rHD6NmxA/qC++rS+lztQnSLxxpFdc2EMTyfp4AXlfryZ86gyChg4n57PF5G/fRuKmDQD4NLuIui+8QsLQAcXlku64CUd6eqW2U/DEqWQ8cAeOxATCP1hCwZaN2P8+XBzi07kb5kZNSBvRH0vLNgQ/8jgZt48ut6xPu474xvUi/YahUFiIqlO3UtvpjJIxtVUfU6uU0kqpj1ymLUqpJKXUSuf0Lc7pXS5/LZRSTZ1ln3YpG6mUKlRKve6cnqGUOu4sc1Ap9ZZSyuRcNl8pdcRlnT+UUt9BpdR4yuGsQyulLnSZN945r73LvMuc8/p6lLc769qrlPpKKRXunN/UOa+vS47ZSqlDztcfOuOGOtfb3GWdTZVS3t0jpeffSSm13bnOA873c6tLnQVKqT3O18+5vD+rUipMKRXhEhvvsr13KaUu8szDuf6JZdVdkZzL1PhCdEo8pCaC3YZj1/eolh3cY/45BHk5AOh/focw7xOJatYaUhIgLblKaZgvaY3j+L84Th4Dm42C9Wvw6drTLcana08K1q4AwL7/N1RwCCoi0liYl2f8a7EYf5ScYALuf4S8N1864yedDpe3Iyws9IzWUR513sXoxJOQHG/syx3fYbq0s1uM/usA5GY7Xx9EhUeekVwuGNifAwuNns74HTvxCwsjKDbGO2eTiW4zZ7Bl2gy3+YU5OcWvfQID0dXcd+rC5uiE48b2sduw/7gB0+Vd3IMy09F/HQK73X1+QCCq+aXYNzmvQNhtxdvwdIjs35f4T42e0Myff8ESFoZvdLRXXOr6DSWp/roLv3r1jHRycovnmwMDq3+cN70InXzS+DzbbTh+2Yxq4/GD4sjBknPCkYPgehwVWJ3JWMBsPm2fuzaDB7Dtw0+M6rfvICA8jNBSjqkzyXRRSxwnjqHjT4DNhm3zOiyd49xiLJ3isK1fDYDj0F5UUAiqToSx0GwGXz8wmVF+/ugU43xpuWY4hZ8tAFshADojrVJ5+ffoTc5KoxFfsGc3KiQUU2SUV5xfh07kffs1ALlffUFAzz5GfXklx5AKqP4xZGnRGvuxozhOHANbIfnfrMY3zv187hvXC+tq43xu21dyPi+vrP+wkeR9+C4UOrdTWmq18hSnV3VuFMsBWimlApzTVwHHPWKWaK3buvwVXYv4CxjoEjcC2OdR9mWtdVugBdAacP3ZP8llnVd61gd0AaYqpRqd4j3sAUa5TF8HeF4vGQ1sdf7rKs9ZfysgFbjXdaHW+uuiHIGdwFjn9E0e63WtvzIWAOOc628FfKq1/sClzhNAT+f0ZJc6dwBDtdYpLrFv49zezumCytZdxfcAgAqrC+kuDdH0FGNeWfEde6MP/uo9v20XHLu2VjkPU1Q0jsT44mlHUgKmyJgKxDi//E0mQt7/jLAV32HbsQ37/j0AWLr0QCcl4jj8e5VzqzXCIyA1qXhSpydD0ZdpKUxd+qL37jwjqQTXr0fWsZJTUvbxEwTXr+cV1/au/3B41Vpy4hO8ll0w6Bpu/nUbQ5Yt5pu77q9WPqpOFDrFZdukJqHqen/pl1o2uj5kpeNz52R8Z/0Xyx2TTmtPrV9sLPknSq4i5J84iV+92LLzsViIHTGc1A0bi+dFDuhHx++/o83CBRx8aEK18lFhEZBWsq1ISzbmlRV/5dXo/S7HkTJhnvwq5uc+Rh/cBf+cns9eeIP6pB0tuYKUfuw44Q3qlxo7aObjTNv9AyNeehaLr2/x/PM7d2Taru+5b/Xn1GvRvNSy5VERUejkkmNVJyeiItyPIxUZjSOpJMaRnIiKjEanJFG47GOCFqwgaOFqdE429l+NK1um+o0xt2xLwMvvE/D825iaXVKpvMzRMdjjTxZP2xPiMUd7nD/Dw9FZmcU/2oyYkh9P/j37ELN8NZGvvU3ajKklBbUm8q33iF70OUHDK9bLbYqKwZFYko8jMQFTlHs+Zs/zeWIC5qiYcsuaGzfF59LLCXvvE8LenI/lklYVyues0I6z93eOqu7TD9YA1zhfjwY+qWC5POCAS4/oSMpuGPkC/kCFfzZqrVOAPwHvbzB3XwCDAZRS5wMZQPGZVCmlMBq6twBXK6XK+hb5EWhQ0fyUUsEYDe/bqXqjNho4CaC1trv8YCirzguAYGAa3g30M1r3qSnvWWX8SlcXtMTUsReOVR+7LzBbUC3bo3f/eHrzwCMPVVquzn8dDrJuG0Hm8D6YL2mF6bwLwc8f/5vuIO+9N6qRVy1S6vYpY19e3AZT177Yl3mPWz5TuXj2tgbVi6XZsMHseuu/pa7i8IpVLLisEytG3siVj0+pZj6lzKtob5TJjGp6EbZvv6Rgyh2Qn4dl0Jjq5eOaWgW2lauLnp9F+o/bydj+U/G85NVr+alLd/bcfDvnTZ5UzYRKm1nGcdSsNabOV+P4cr5LqAP7cw9gn3YLNLkI6jWpXj5FdVXw+F7+2AxmNL+c5zr0ILBuHa5+1Lhw+O8vu5napCXPtO3Cptfe4e4vKvqV6ZZEKTlUoJzWEByCuVN3cm4dQs4NA1D+AVh69jOWm80QHEre+NvIf+9V/B97tpJ5lVFnJXK3bvyWhKEDSB5/H6H3PFA8P/GWMSSOHk7yvXcQdP0YfNu1915PRfKpwPlca11+WbMZFRpKxu2jyXl9DiEzZTztuaS6jdrFwChnY68N4DmYcaTH8IOAUso2BOwYPYuuxiuldmE0nn7XWu9yWfaiyzoXeiallGqM0RAu+64QQyZwVCnVCqOht8RjeRfgiNb6MLAJGOCxHKWUGegNrDhFXa6GAGu11r8DqUqpdpUoW+Rl4JBSarlS6s5yGtxFin50bAEuVkp5X1s8jXUrpcYppXYqpXbOmzev3JXpjBT3S4fhEejMUn7D1GuCacTd2D943uvSq2p+GfrYEcjOqNIbAmeva3RJ75QpKgZHcqJ7TGIpMSnuMTo7C9uvO/C5ogumBo0w1WtA6AdLCf10LSoqhpD3PkXVLbvXqVZLSwaX3kcVHgnppVyea3Ae5psewvbGk5CTddqqv/TO2xm7bRNjt20i52Q8IQ1LfmsGN6hPzsl4t/joS1sTfsF53Lp3J7cd+BWfwEBu3eN9g9Px738k7Pym+EdUffycTk1y61FTdaPQFRwqo1OTIDUJfdi4icW+/TtU02ZVzgWgwW03037DOtpvWEd+fDx+9Ut6HP3q16OglJ5rgKYTx+MTGcGfj88odXnGtu0ENGmCT93Kjcl0pdNToI5L72OdSHRGKcdR/aaYxjyAfd7TpR9HeTnoP/agWlTlFGvofs8dTP11K1N/3UrGiZPUadSweFl4wwaknzjpVSbTue1sBQX8+MHHNO14OQDWrCzyncNa9q5Zh9nHQlAljymdnIhyuYKkIqON48MjxrVX0uTspTW37WgMW8hMB7sd2/cbMV/SpriM/Qej593x+36jNy40vNxcgkaOIXrJcqKXLMeelIg5tqQfyRwTiz3J4/yZloYKCTUa0GXEABT8shNLo8aYwo36Hc4YR1oq1o3f4tuqTbl5QdG5uiQfU3RM8XqK2D3P59HGOb+8so7EBAo2fQuAbf8ecDhQ4VU/1k8rhz57f+eoajVqtda/AU0xGkyrSwnxHH6Q57JsLcaQhdIak1Ay/CAaCFJKufZoug4/GOsyf6RSah/G8Ia5WmtrBd7GYoze0iHAco9lo53Li+JcezgDnI3uFKAu8E0F6qrIeitEa/0U0B5YB4zB2J7lGQUs1lo7gGUYQz7KXH158ytSt9Z6nta6vda6/bhx48rP7OifqMh6UDcazBZMbbug93k0LMIjMd88Efsnr0Gy95eIatsVXY2hBwD2g3sxNWyCqV4DsFjw7d2fwq2b3GIKv9+Ib79BAJhbtEFnZ6NTklHhdVDBIUaQrx8+7Tth//cIjr/+IHNQDzKv70fm9f3QSQlk3X49OjWlWrmeq/Tfh4xL5RExxr7s0N24UcxV3Sgsd0/H/t6LkOg5Yql6dr/zHgs79WBhpx4c/mo1l4w1blSJ7dCegsxMryEGR9Z+w7zzWvD+JZfx/iWXUZibywetjfHcYeefVxwX3bYNZl9frClVHz+nDx9CxTZERcWC2YK5cy8cP/9QscIZqeiURFQ9Y0SVudXlbjeYVcXx9xews9fV7Ox1Nclrvib2euOO8tDL22HLzKQg0buxUW/saOr27MH+O+9164ULOK9p8evg1q0w+fpQmFq5MZlu/vkdFeVyHLWLQ//m0WdSJwrzHVOwfzgHEl36RIJDISDIeO3ji+nitm43nVbWd2/+l5mXdWXmZV3Z9cUqOt1knK7Pu6ID1ozM4gasK9dxtpcOGciJvcbFrNCYkr6Eph0uR5lM5FTymHL8vh9T/UaomPpgsWCJuxr7ti1uMbbtW7D0NvpgTBe3Qudko9NS0EnxmJq3Aj8/AMxtO+A4+rdRZtt3mC81ekBVg8bG0yMy08vNJWfJIhJHDiVx5FCsG9cTNHAwAL6tL0VnZ+FITvIqk79zOwF9jFtUAq8dQt6m9UYujRoXx/g0b4Hy8cGRno7yD0AFGvtT+Qfg17kLhX+eejiJ7cBezI0aO8/nPvhdNYCCLRvdYgq2bMR/gHE+t7QsOZ+XV7Zg83p8Lr/C2LaNmoCPDzq9Gse6OK1Ox9MPVgCzgR5AhbuftNYFSqmfgQlAS8D7VlsjrlAptRaIo6QhWJYlWuv7lFKdgVVKqTVa6/hTlPkKeBHYqbXOLLq85OyBHQ4MUkpNxbggEaGUCtFaZ+EcU6uUCgNWYoypffVU71spFQH0whiPrAEzoJVSj5yqrCdnD/JbSqn/AklKqQjn0AvPOtsAzYBvnO/PF6PhX9Y18RTA86dnXaD49tqK1l0hDgeO5e9ivmMaKBOOHRsg4Riqs3Gnuv5xHaarroPAEMzD/lNcxj73UeO1jy/qojY4Pn+nStUXs9vJe3kWQXPeNh7ptWo5jr8P4zvYaP8XfPkZth+34NMpjpDFq8FqJffZaYAxzi1wyjMosxmUomDjOmw/bK5ePlXw8ORp/PTzz6SlpxPXdyD333UHI4YOPnsJOBzYP3kTy0MzjUcxfb8OTv6DKc74gnVsXo35mrEQFIJ57H0AxuODZj1Q3lqr5Mjab2ja9ypu3bsTW24e61zGxA5Zvphv7nnIq+fWVbMh19JizEjstkJseVZW3Xh79RJy2LHNn4vP5BfBZMK+aQ36+N+Yextfqvb1KyCsLn7PvAPOG2Us/a4j/5GbIS+XwgWv4nPvNLBY0IknKXznuerl4yLl2/XU7dOLTj99jz03j4MPPly8rM2iDzk4fhIFCQlc9OJz5B87RjvnzTXJq1bz95xXiBo4gNgR1+Gw2XBYrewbd3f1EnI4cHz6NuZ7nzLOCdu+gfh/UV37A6C3rsHUfxQEhWIeeY+zjB37C+MhtC7mG8eDyWSU/WULem/1Hi9WZO/qr2k14Gqe/nO38UivW+8pXnbfqqV89J/7yDgZz20L3yUkKhKU4tiuPSy66yEA2l03hLi7b8dhs1GQZ+XdUbdWPgmHnfy3XiTgmVeNR3qt+wrHv39hGTAMANvqZdh3fI+5w5UEvrfMeKTXy8Z92Y5D+7BvXU/gqx+h7XYcfx2icI3Rl2NbtwK/h6YT8OYnxs1RLz1ZqbSsW77Dv2scsV+tQ1utpD5RMlwn4vV3SHtyOo6kRDJemU3E8y8Rdu+DFBw6QM5y4wbFwN5XE3jtYLTNhrbmk/KIMWTDFBFBxEuvA6AsZnLXrCT/hwp0YNjtZM+eSdjceWAyYV25HPuRw/gPNcbkWpd/SuEPm/G9Mo46S9egrVayn5lWblkA61fLCZ72NOELvwBbIdlPTS0jgRpwDo91PVtUVe/oVUpla62DncMHhmut5yqlegATtdYDlVK3AO211vd5lGsKrNRat1JKtXTGLHCNd95Nn621nu0c1/ohsEtrPUcpNd9ZfqnHet3qU0rNBXK11o+Vkb9rHaMwhjj8opTaBEzEaKA/rLXu61JmAfCt1vqjovfvnH8Z8CVwAcbY2pXOG8iKym1ybpedSqk7gXZa6ztdln+HMdb1qGfZcrb/NcBqrbVWSl2CMawgRmttdy7/27k9kpVSzwKZWutnXcofAXporf9x3RYuy3cCj2qt1yul6gLbgP5a68OnqrsU2jaxYs8VPFsss5eS3q11TafhJnyLcWMZuVUfQnHaBRqPuSoc16+GEynhM8+4MPBy4Lk1hGN8bgrWMT1qOg03/os2sTG6wsP9z4qezt55230DTxF59lheXwnAXarmnhzi6W1tPOM2e0DHGs7EXfDqnzjWtvI3uJ1JDXcdJLlTy5pOw03ktn1QxujcM8Xx45dnbVyAqfPgs/reKqra/02u1vqY1npuGYs9x9Re6VF2n9Z6QRlli8bU7sXoUXZ9kv2LHuv1LaX888CtSqmQCryHxVrrXzxmj8Z7OMLnGJfbPcv/CuymYjd9nWq9Fyuljrn8lTVM4EaMca27gI8wnq5QVqNyVCl1Lj9FvjcB05zr3wA86eydrWzdQgghhDjT5OkHVR9+UNRL6TFvE8YNVWit5wPzyyju1RPpGq+1ngHMKKPeW8pYp1t9WusTQJnPpHHWUdr8Hs6XXvVorVfgvCHM8/1rrV2HT7TyWNajtNcu81yHLfiUlbNHmXIb0Frrpi6vzytl+cMur2eUsnw/0NNzfkXqFkIIIYQ42+R/FBNCCCGEqOWqOpz0f8n/fKPWeZOX5yX8z7TWM2sin8pSSr2B8WgxV3O11h/URD5CCCGEEOei//lGrbPxWisasKXRWt976ighhBBCiP/f/ucbtUIIIYQQ//PO4Ru4zpZqP/1ACCGEEEKImiY9tUIIIYQQtZ3cKCY9tUIIIYQQovaTnlohhBBCiNpOxtRKT60QQgghhKj9pKdWCCGEEKK2c8iYWumpFUIIIYQQtZ701AohhBBC1HYyplZ6aoUQQgghRO0nPbVCCCGEELWdPKdWemqFEEIIIUTtJz21QgghhBC1nYypRWnprhZnnhxkQggh/r9RZ7My+/qPztp3rbn3jWf1vVWUDD8QQgghhKjttD57f6eglOqnlDqklPpTKTW5jJgeSqldSql9SqnvTscmkOEH4qxI69K6plNwU+f7PZxsf0lNp+Gm3s4DABSO61fDmZTwmbfWeJGbUbOJuAoMA2BDdIMaTsRdr8TjHL+seU2n4abBrwfJHd6lptNwE/j59wBkXnV5DWdSIvSbnwH4p/XFNZxJiSZ7DgGQ3KllDWfiLnLbPtK7nVvn8/AtezjU7IKaTsPNxX8crukUaoxSygy8AVwFHAN2KKVWaK33u8SEA28C/bTW/yqlok9H3dJTK4QQQgghTpeOwJ9a67+01gXAYmCwR8wYYJnW+l8ArXXi6ahYemqFEEIIIWo7xzlzo1gD4KjL9DHgCo+YiwAfpdQmIASYq7X+sLoVS6NWCCGEEEJUmFJqHDDOZdY8rfW8osWlFPEciGsBLgd6AwHAj0qpbVrr36uTlzRqhRBCCCFqu7P4NCtnA3ZeGYuPAY1cphsCJ0qJSdZa5wA5SqnNwKVAtRq1MqZWCCGEEEKcLjuAZkqp85RSvsAoYIVHzJdAN6WURSkViDE84UB1K5aeWiGEEEKI2u4c+c8XtNY2pdR9wNeAGXhfa71PKXWXc/nbWusDSqm1wG+AA3hXa723unVLo1YIIYQQQpw2WuvVwGqPeW97TL8IvHg665VGrRBCCCFEbSf/Q6yMqRVCCCGEELWf9NQKIYQQQtR2585zamuM9NQKIYQQQohaT3pqhRBCCCFqOxlTKz21QgghhBCi9pOeWiGEEEKI2u4ceU5tTZKeWiGEEEIIUetJT60QQgghRG3nkDG10qgVNcZyRRcCH3oUTGbyv1pG/sfvecUEPDQZn87d0FYruTOnYf/9ACo6hqDpszDVjQTtIP/LpeR/thAAc7OLCZw0HXz9wG4nd/Yz2A9U7n/eC504Bb8ucWirlfQZU7Ad2u8VY67fgPBZczCFhlN4cD/pjz8KtkLMTc4j/IlZ+DRvQdabr5Dz8QfFZVRwCGHTn8bngmagNelPTaNwz67KbTQPquXlmEfeDSYTjq1rcaz91H15x56Y+10PgM7Pw77wNTh2pFp1VtZjM55m0+atRNStw8qli89q3c1mPkVEn1448vLYf/94svd4Hwst3nqNkEsvRRcWkvnrLg5NfBRtsxHZ72rOnzwJ7dBom40/pj9BxvYdVcoj7JGp+DuPqbQnHqPwYOnHVN3nXsIUFkbBgf2kTTOOKf8evQi9+0G0doDdTsaLsyjY9QsA4U/MxD+uB47UFBJHDKpSbgCmtlfge9tDYDJhW/8VtuUfuy1XDRrje+9UTOdfROGiedhWfGLMj4jG94HpqPC6oDW2b77EtuqzKudhbt8Z/3smokxmCtZ8QcGS+V4xfvdMwqdjF3S+lbwXZ+D486CxICiYgIenY2p6IaCxzn4S+4E9BEx9FlOjJka+QSHonCxy7hpT5RzrTJ5KQLfuaKuVlGmTKTjgvS8tDRoS+ULJvkx+7BGwFeLXviPRr76J7fgxAHLXf0PG229UqF6fTl0JGj8ZZTJjXfE5eR+96xUT9PBj+HaOQ+fnkfX0VOyHDpRbNuSZ2ZgbnweACglBZ2WRftNwAMwXXkTwo0+ggoLB4SD9tpFQUFBmfpaOXQh40DifF6xcRv7CUs7nD07G0qkb5FvJnWWcz/H1Jfi1+ShfXzCbKdz0Ddb333Qr5zfqZgLunUjGwG7ojPQKba8i0dMfJ6h7D3ReHicffYT8/fu8YnwaNqTeK3Mxh4Vj3bePk5MmQGEhptBQYp99Ht/GjXHk5xP/2GQK/vgdS2w96r04G3NUpLFtliwhfcH8SuUlzgwZfiBqhslE4ISpZE+4h8yxg/Ht0x9T0/PdQiydu2Fu2ITMkdeQ+8KTBE6cZiyw28l7bTaZYweTOW4sfsNGFZcNuOdh8t5/m6xbRpD37hsE3PNwpdLy6xKHuVETkob2I2PmE4Q99nipcSH3TyBn0YckDeuHIyuDwMHGF4HOzCBz9kxyPn7fq0zoxCnk/7CVpOuuIWn0UGxHDlcqNy/KhHnMvdhenYbtiXGYOvSAeo3dY5Ljsc2ehO2pu3GsWoT5xgerV2cVDLv2Gt59Y+5Zrzeidy8Czz+PbVd05eCER7n4hWdLjUtYupztV8bxU/femP39qX+D0eBJ27KVn3pcxY5eV3PgoQk0f2l2lfLw6xqHpXETEgb3Je2Zxwmf8kSpcaEPTiR74QISBvdDZ2USNNQ4pvK3byNx5GCSRg0lbcYUwh9/prhM7lfLSbn3jirlVcxkwveOCeTPnID1obFYuvZBNWzqFqKzMil87+XixmzxfLudgvmvYX1wLNbJ47D0G+ZVtjJ5BNw/mdwpD5D9n+vw6dkXk7PBVcTSsQvmBo3IvmUI1leeIeCBx4qX+d8zCdvOH8m5fTg5d47C/q/x4y1v5mPk3DWGnLvGULh1A4VbN1YtP8C/Wxw+TZpy4pqrSXlyOnWnzSg1Lnz8RDI/ms+JgX1xZGYSPOy64mXWX3ZycsQQTo4YUuEGLSYTwROnkjn+LtJGD8Lv6gGYm17gFuLTuRvmRk1IG9Gf7GdnEPzI46csmzVtIuk3DSf9puEUbPyG/E3fGmXMZkJmPEf280+RPmYwGffcAjZbufkFPDyVnIn3kHVjGefzTt0wNWxC1mjjfB4wwXk+Lygg+6Hbybr1OrJuHYHlii6YW7QpLqeiY7B06Iwj/kTFtpWLoO498GnSlCN9ehE/fSoxTz1ValzkpEdI++ADjlzVG0dmBuEjRgAQcfc95B/Yz9/XXkP8IxOJnjYdAG23kfjsLP7u15d/RlxHnbE34HvhhZXOT5x+//ONWqWUVkp95DJtUUolKaVWOqdvcU7vcvlroZRq6iz7tEvZSKVUoVLqdef0DKXUcWeZg0qpt5RSJuey+UqpIy7r/KGU+g4qpcZX4D3coJT6TSm1Tym1Wyn1rlIq3Llsk1LqkEs9S11yy1VKRbusJ9vltd0ZX7TOh11y76GUyvDYJn08yu1VSn1VlEdlmS9pjePYvzhOHAObjcL1a/Dt1tMtxrdrT/LXrgDAvu83VEgIKiISnZJs/MIHyM3F/s8RTFExxrTWqKAg4z0GBaOTkyqVl1/3XuSt/hKAwr27MYWEYoqI8o7r0Anr+q8ByFv5Jf49egPgSEulcP9etMcXgAoKwvey9uR9udSYYStEZ2dVKjdP6ryL0YknITke7DYcO77DdGlntxj91wHIzXa+PogKj6xWnVXR4fJ2hIWFnvV6I/v3Jf5TY3tn/vwLlrAwfKOjveJS1m8ofp356y786tUDwJ6TWzzfHBhY5cflBHTvTe5K5zG1ZzcqJBRTZOnHVN63xjGV+9UX+PfoA4DOK8nDFOCeR8EvO3FkZFQpr+J1XngJOv4YOuEE2GzYtq7H3KGbe1BmOo7DB70bNukp6CO/G6+tuTiO/YOq6/3eKsJ8cUscJ46i448b54RN67Bc2cMtxtK5OwXfrgIwrsAEB6PqRkJgEJbWl1G45gsj0GaDnGw8+cT1wbZxbZXyAwjs2ZvsFUYdBb8Z5wdzKfvSv2Mncr8x9mX2iuUE9upd5ToBLC1aYz921Hm+LCT/m9X4xnmcL+N6YV1tnC9t+35DBRvny4qUBfDt3Zf8b4xt69PxSmx//o79z0OA8WO9vAf7my9pjeP4vzhOGufzgvVr8OnqXodP154UFJ3P95fkB0BenvONWow/So7xgPsfIe/Nl6r0+Qvu04fML5YDYN21C3NIKOYo7/0V2KkzWWvXAJCxbBnBfa4CwPfCC8n98QcACv76C5+GDTBHRGBPSiru8dU5OeQf/hNLTEyl8zvttOPs/Z2j/ucbtUAO0EopFeCcvgo47hGzRGvd1uWv6HrSX8BAl7gRgOe1i5e11m2BFkBroLvLskku67zSsz6gCzBVKdWorOSVUv2A8UB/rXVLoB3wA+D6CRrrUs91LvOTgQllrDrPGd8SY5sMAFy7kLZ4bJNvPcq1AlKBe8vKvTymqGgcifHF047EBFSU+0lBlRJjinJvlJhi62Np1hzbvt8AyJ37PIH3TCBs2TcE3jeBvLdfqVRe5qgY7PElddoT4jF7NIRUWDiOrEyw242YxHhM0eWf0MwNGuFITyXsiVlELvycsGlPo/wDyi1zSuERkFrSaNfpyVAnosxwU5e+6L07q1dnLeIXG4v1REnvTv6Jk/jViy0zXlksxI4YTsqGkp68yAH9uOL777h04QIOPFTWR6l85ugY7PEni6eNY8r9eDGFh6NdjymP486/Zx+il60m4tW3SX9yapXyKIuqG4VOTiye1qmJqFJ+yJ1yPVGxmM5rhuMP78u7FSofGY0jKaEkj+QEr8a/ioxGJ7rGJKIiozDVa4DOSMN/0gyC3lqI/8PTwd/fray59WXo9FQcx49WKT8o2pcl5wdbqfuyjvv5Id49xu/SttRb+iXRb/0Xnwsq1rtniorBkVhyDBnnQvd6zaWcL81RMRUqa2l7OY7UFBxH/zXW1bgpaE3oK/MIX/AZATfcdor8POpOSsAUGVOBGOcxbjIR8v5nhK34DtuObdj37zHy6tIDnZSI4/Dv5dZfFktMDLaTJeeAwvh4LDHu5wBznTo4srKK95fNJSb/wAGCr+4LgH+bNvjUb4Altp57HQ0a4N+iJdbdu6uUozi9/j80agHWANc4X48GPikn1lUecEAp1d45PRL4tIxYX8AfSKtoUlrrFOBPoF45YVOBiVrr484ydq31+1rrQxWo4n1gpFKq7inySATGAfcppVTFsgfgR6BBJeJLlFaNxy/xUlNxDQkIIGjmy+S++jzk5gDgN3Qkua+9QMawq8h99UUCHyv9clNl8tIVyqv8XgRlNuNzcQtyly4meexwdF4uQbdU87JxJfJQF7fB1LUv9mXe49z+Z1VyP138/CzSf9xOxvafiuclr17L9i7d2XPz7Zw/eVIV8yhlnmcepzjWrRu/JXHYAFIevo+Qex6oWh5lqcLx7MU/AL9JMyn84FVw6Vk+7XmUFWM2Y2rWnMKvlpJz91i0NQ+/kbe6hfn07Efhxq+rllt59eOZY2kFjZiCA/s4fnUvTl43mMxFHxE1t4LDD8pZZ3m5aa0rVNbv6gEUfLO6ZFVmMz6XtiPriUdIH3cjvt1749P+ikomWIlj3OEg67YRZA7vg/mSVpjOuxD8/PG/6Q7y3qvgNio1rWocU0DqvHcwh4XRZMVXhN94E9b9+8FecrVCBQbS4PU3SZz5NI5s7ysDZ53WZ+/vHPX/pVG7GBillPIH2gDbPZaP9LjUHlBK2YaAHfAc2DNeKbULOAn8rrXe5bLsRZd1LvRMSinVGKMh/Fs5ubcEfjnF+1voUs+LLvOzMRq2pxxIqbX+C+N4KOoe6uaxTdwGcCmlzEBvYEVp61NKjVNK7VRK7Zw3b57XckdiAqbokl/MpugYt96ismIcRTFmC8EzX6Zg3SoKv1tfHOPXfxCFznFhhRu+xtKi1aneOoEjxhC5cBmRC5fhSErEHFtSpzkmFkeS+xAGR3oappBQMJuNmOhYHEnuuXuyJyZgT0yg0NmjnLd+HT7NW5wyt3KlJYPLpV4VHgnpqd5xDc7DfNND2N54EnKqN+ThXNfgtpvpsGEdHTasoyA+Hv/69YuX+dWvR358Qqnlmk4cj09kBH88PqPU5enbthPQpAk+detUKI+g68cQtXg5UYuXY09KxOzSu2OOicXucbw40tJQrsdUKTFgDDewNGyMKTy8QnlUhE5JREWW9AqrutHo1OSKr8Bsxm/STGxb1mHf/l3V80hy70FUkTE4UpK9YlS0a0w0OiUZnZSITkrEftC4EdC2+VtMzZqXFDSZsXTtSeGmdZXOK3jUGOp99gX1PvsCe6L7+cESE4s90Xtfup0fYktidE5O8XAS65bNKIsFU/ipjynjXFhyDJmiY7zOOfYyzpenLGs249ejD/nfrHVbV+GvO42bsvKtFPywBcvFZZ+vHEkedUe5nKvd3oNHTIp7jM7OwvbrDnyu6IKpQSNM9RoQ+sFSQj9di4qKIeS9T1F1y74aBRA+9gaarPiKJiu+wpaQiKVeyTnAJzYWW6L7OcCemoopJKR4f1lcYhzZ2cRPfpR/Bl1L/KSJWOrWpfCYcZMfFgsNXn+DzBVfkr2u8seVODP+XzRqtda/AU0xemlXlxLiOfwgz2XZWozL86OBJaWULRp+EA0EKaVGuSxzHX4w1mX+SKXUPozhDXO11taKvA+lVGtnA/OwUmqkyyLX4Qee3UmvAjcrpSoyqNH1J6vn8IOiu5oCnI34FKAu8E1pK9Jaz9Nat9datx83bpzXcvvBvZgaNsFUrwFYLPj07k/B1k1uMQVbN+LXz7ij29yyDTo7G+38kgt87Ens//xF/pIP3co4kpOwXGZ0rFsuvwK783JaeXI/W0Ty2GEkjx2GddN6AgYMBsCn1aU4srNwpHiPy83fuR3/3sZlqYCBg7F+t8Erxi2vlGQcCScxN2kKgF/HTtj++vOUuZVH/30IFV0fImLAbMHUoTuO3dvcg+pGYbl7Ovb3XoREz1E3/3uOv7+AHb2uZkevq0la8zWx1xujcUIvb4c9M5OCRO+GYr2xo4no2YN9d97r1gMRcF7T4tfBrVth8vWhMLViF2JyPl1E0qihJI0aSt7G9QQOdB5TrS9FZ2fhKGWsd8HO7QT0MY6pwGuHYN1k/FgzNyq5+c+neQuUjw+O9PQK5VERjj8Pouo1REXXA4sFS9fe2HdurXB533sew3HsH2xflXZ6rDj7of2YGjRCxdY3zgk9rsb2o3sj2fbjZnz7GBfdzJe0gpxsdGoyOi3FaFg1NJ5yYLmsI45//iouZ27XEcfRv71+OFdE9uJFxTd25W34luBBQwDwbWOcH+yl7Evrju0EXmXsy+BBQ8ndaJwfTBElY9p9W7U2nlqSfupjynZgL+ZGjZ3nSx/8rhpAwRb3G94KtmzEf4BxvrS4nC9PVdanQ2fsfx9xG/pRuP17LBdeBH7+YDbj0659uTe2ep7PfXv3p9DjfF74/UZ8i87nLUryU+F1UMEhzo3ih0/7Ttj/PYLjrz/IHNSDzOv7kXl9P3RSAlm3X49OTSl3W6Uv/Jh/Bl3LP4OuJfvbdYQOGQqAf9u22LOysCd576+87dsI6dcfgLBhw8j+1ugYMYWEgI+PMf/6keTu2FHcIxs76znyDx8m7QPvm4JrjIyp/X/1SK8VwGygB1D+Tz0XWusCpdTPGGNTWwLXlhFXqJRaC8Rh9O6WZ4nW+j6lVGdglVJqjdY6vozYfRjjaDdqrfcAbZ03qlVoQKbWOl0ptQi4p7w4pdT5GD3RicAl5YTmaa3bKqXCgJUYY2pfrUgubux2cl+eRfBLb4PZTMHK5TiOHMZ3iHHXacEXn2H7cQv2znGEfroarFZyZhl3y5rbXIZf/0HY/vydkPnG44Py3nkV249byHl+BoEPTjZ+dRfkk/vCk5VKK//77/DrEkfUF1+jrVYynpxSvKzO3HfIeHoajuQksl6bQ/isOYTc/QCFhw6Q67wBzBQRSeSHnxmPwdEOgkbfRNL1A9E5OWS8OJPwp19E+fhgP360+mMjHQ7sn7yJ5aGZxpfj9+vg5D+Y4gYYizevxnzNWAgKwTz2PgC03Y591mm+fH0KD0+exk8//0xaejpxfQdy/113MGLo4DNeb8q364no04vOP32PPTePAw+WPAmjzaIPOTh+EgUJCVz84nPkHzvG5c6bbJJWrebvOa8QNXAAsSOuQ9tsOKxW9o67u0p55G/9Dv+uccSsWGc80mtGyTEV8do7pD01HUdSIhlzZ1P3uZcIvedBCg8dIOcL45gK6H01gQMHGzcf5ueT+mjJvaV1np2D3+UdMIXXIXbtJjLffo3cLz6vXIIOOwXvvozf9JfAZMa2YSX66BEsVw8BwLbuCwivi/8L76ECgkA7sAy8HuuDYzE1uRBLj/44/vkT8+z5ABQsegfHLz9WfkM57Fhff4HAZ183Hun19Zc4/vkLn4HGUyAKV36O7aetWK7oQvCCL41Hes2eUVzc+sYLBDz2DFh8cJw87rbMp2ff6g89APK2fEdAXHfqr/4Gbc0jZVrJvox+cx4pT0zDnpRI+ssvEvnCy4Tf/xAFBw+Qvcw4TwVd3Zfg60eD3Y62WkmeVMGns9jtZM+eSdjceWAyYV25HPuRw/gPNR7XZ13+KYU/bMb3yjjqLF2DtlrJfmZauWWL+F3Vn/xv3Pt6dFYmeZ8sIPyDJaA1BT9uofCHzeXml/fyLILmvG080mvVchx/H8Z3sPN8/qVxPvfpFEfIYuN8nvuskZ+KiCJwyjMosxmUomDjOmzl1VUJOZs2EdS9B+et34DOs3Jy8qPFyxr89z3ipz6GPTGRpBdfoN7Lc4kc/zD5+/eRsdTYX74XXEi9F2cbT/k4/Cfxj00GIODyywkbOpT8gwcJXPEVAMlz5pDz3abTkreoOuU5XvB/jVIqW2sd7Bw+MFxrPVcp1QNjnOpApdQtQHut9X0e5ZoCK7XWrZRSLZ0xC1zjlVIzgGyt9WznWNQPgV1a6zlKqfnO8ks91utWn1JqLpCrtX6MUiilBgBPA4O11sec897D6Emdr5Ta5HwvOz3KueYWCewA6mmt/V23i/N1FLAQ+FFr/YTr9ilrezpfXwZ8CVygtS4sfQ8AoNO6tC5n8dlX5/s9nGxfXtv97Ku303iiQ+G4fjWcSQmfec5LkrnVu8P+tAoMA2BDdNWGc58pvRKPc/yy5qcOPIsa/HqQ3OFdajoNN4Gffw9A5lWX13AmJUK/+RmAf1pfXMOZlGiyx7htIrlTyxrOxF3ktn2kdzu3zufhW/ZwqNkFpw48iy7+4zCUMaL5TLEvfeWsNejM1z10Vt9bRf2/GH4AoLU+prUu62GZnmNqr/Qou09rvaCMskVjavdi9Hy7PjX6RY/1+pZS/nngVqVUSBl5r8boCV2jlNrvfDSYHXDtdnAdU/ttKetIBpYDfi6zA4oe6QV8C6wDXLs1PcfUuj5VoWi9vwK7gVGey4QQQgghzqb/+eEHRb2KHvM2AZucr+cD88so7nWXkWu81noGMKOMem8pY51u9WmtTwBlP2fIiFkAlNqo1lr3KGP+DI/ph4GHXabN5dS3CQgrY1mwx3SpwzGEEEIIcRadw2Ndz5b/Nz21QgghhBDif9f/fE9tbaGUmorxnzu4+kxrPbMm8hFCCCFELfI/fo9URUij9hzhbLxKA1YIIYQQogqkUSuEEEIIUds5pKdWxtQKIYQQQohaT3pqhRBCCCFqO3n6gfTUCiGEEEKI2k8atUIIIYQQotaT4QdCCCGEELWdPNJLemqFEEIIIUTtJz21QgghhBC1ndwoJj21QgghhBCi9pOeWiGEEEKI2k7+8wXpqRVCCCGEELWf9NQKIYQQQtR2MqYWpeUREOLMk4NMCCHE/zfqbFZm//CZs/Zda75p2ll9bxUlPbVCCCGEELWddFJKo1acHX9e0qymU3Bz4YE/yL62U02n4Sb4q20AvBwYUcOZlBifmwLAhugGNZxJiV6Jx40XuRk1m4inwDAesYTXdBZuXrClk3RFy5pOw03U9n0AfBIeXcOZlBidngiAdUyPmk3Ehf+iTQAcv6x5zSbiocGvB0no0KKm03ATs2M/h1ucW98xF+z/o6ZT+H9JGrVCCCGEELWdQ8bUytMPhBBCCCFErSc9tUIIIYQQtZ2MqZWeWiGEEEIIUftJT60QQgghRG0nz6mVnlohhBBCCFH7SaNWCCGEEELUejL8QAghhBCitpMbxaSnVgghhBBC1H7SUyuEEEIIUdvJf74gPbVCCCGEEKL2k55aIYQQQojaTsbUSk+tEEIIIYSo/aSnVgghhBCitpP/fEF6aoUQQgghRO0nPbVCCCGEELWdQ8bUSqNW1KjIKdMJjOuOtuaROOVR8vfv94qxNGhI7JxXMIWHkb9/HwmPToLCQsJv+w8hAwc5g8z4nn8BR7pcgSMjA1NICNFPz8K3WTPQkDhtMtZdu6qVq7ldJ/zuGA8mE4XfrKBw6Uduy1XDJvg/OA3TBRdT8NHbFC5fVK36ytNj9rOc17cPhbl5rLvzPhJ3/VZ27JznaHnjaN6IbgLA+QP7c+X0x9DagbbZ2TRpCid+3F7tnJrNfIqIPr1w5OWx//7xZO/Z6xXT4q3XCLn0UnRhIZm/7uLQxEfRNhuR/a7m/MmT0A6Nttn4Y/oTZGzfUe2cyvPYjKfZtHkrEXXrsHLp4jNal6tBLz9P8/5XUZibx6e338PxX3d7xVz/3pucH9cFa0YmAEtuv4eTu/cQdXEzrn/vDRpcdilrpz/N5pder3C9Pp26EvzwZJTJTN6Kz8n78F2vmKCHH8Pvyji0NY+sp6diO3Sg3LK+va4m6I57MTc9n/RbR2E7uM9YkcWHkMeewNK8JWhN9kvPUvhL5fdnu+dnUv+qPtjz8th2z/2k7d7jFdPxtZepe1lblFJk/nmY7fc8gC0nh+iuV9Jt4Yfk/PsvAEe/WsW+F+ZUOgdXpjYdsdx0H5jM2Deuwv6V+2dc1W+Mz52Popo2w/bpe9hXLSle5jd3MTov13jsksNOwbQ7q5VL2CNT8e8Sh7ZaSXviMQoPep87zfUbUPe5lzCFhVFwYD9p0x4FWyEB/QcScssdADjyckmfNQPb74ewNDmPOs+/VFze0qARmW+9Ss6iD8vMI2TCFHy7GMdM5pNTio8ZV6b6DQifOQcVGobt0H4yHp8MtsIyy5ubNCVsVkke5voNyZn3GrmfGOfcgOvHEnj9GLDbyd/6XbnbKWLKdILiuuPIM75jCg6U/h0TM+cVYzvt30fCZOM7BsC/Q0ciH5uGsliwp6Vx4uaxxva/4WZCR1wPSpH52adkfDS/3DzE2SGNWlFjAuO649OkCf/264PfpW2Jevwpjo26zisuYsIk0j/8gOzVq4h64ilCh48gc/Ei0t9/l/T3jS/XwB69CL/5FhwZGQBETplG7tbNxD90P/j4YPL3r16yJhN+d00kb/oD6JREAl76ANv2Leijf5fEZGWSP+8lLJ26V6+uU2jatw/hF57PB607ENuhPb3mzmZx96tLjY1p1xb/sDC3eUc3bubjlWsAiGzVgms+ep8Fl3WqVk4RvXsReP55bLuiK6GXt+PiF57l5/7XesUlLF3O/rvvB6Dl229Q/4YxHJ//IWlbtvLT2nUABLW4hFb/fZvtXc7sdhx27TXcMHIEj06fcUbrcdW8/1VENjufF5q3o/EV7Rn6xhxev7JPqbGrHp3OnmUr3Oblpqbx5UOP0nLwNZWr2GQiZNJU0u+/A0diAnXmL6Fgy0bsRw4Xh/he2Q1LoyakXtcfS6s2BD/yOOm3jy63rP2vP8l89EGCJz/hVp3/EONznDZ2KKpOXcJeeZv0W0ZW6u7self1JuT881nZ7goi2l9O+zkv8E2f/l5xv0yZji0rG4DLZj5Fsztu48ArrwGQ9OM2No+6oXLbqizKhOXWByl8diI6JQnfZ97G8cv36OP/FIfo7EwKF7yKuX3XUldRMHM8ZGVUOxW/rnFYGjchYXBffFpfSviUJ0i6aaRXXOiDE8leuIC8r1cTPnUGQUOHk/PZYuwnjpP0nxvRWZn4delGnWlPkXTTSGz/HCFp1FCjsMlE7NffYd34bZl5+F4Zh7lxE1KG9cOnVRtCJz9B6q2jvOJC7ptAzqIF5H+zhpDJTxAweBh5ny8ps7z9n79JHTusOI/I1ZuwblwPgM/lHfHr3ouU0UOgsBBVpy5BN91ean6Bcd3xLfqOadOWqCee4ngZ3zEZCz4ge80qIp94itBhI8hcsghTSAhRjz/JyXG3YTt5EnPdusb7vrAZoSOu59jI4ejCQurNe4/czRsp/Ocfr3WfVTKmtvJjapVSWin1kcu0RSmVpJRa6Zy+xTm9y+WvhVKqqbPs0y5lI5VShUqp153TM5RSx51lDiql3lJKmZzL5iuljris84dS6juolBpfwfexWyn1ice8+c76/Vzy+9v5uij/+13iX1dK3eJ8vUkp1d5lWVOl1F6P9c91rt/kMu+WovdfgZz/VkpFOl9rpdQcl2UTlVIzXKZvUkrtVUrtU0rtV0pNdM5XSqlpSqk/lFK/K6U2KqVaetSxxaPeXUXvRSnVQymV4bF/S/9WPoWgXn3I+vILAPJ378IUGoI5KsorLrBTJ7K/XgtA1pfLCO7tXV3INQPJXr3SyDcomID2Hchc+pmxsLAQR1ZWVVIsZmrWAsfJY+iEE2CzYdv8DZYr4txidEYajj8OgM1WrbpO5YKB/Tmw0OgBit+xE7+wMIJiY7zilMlEt5kz2DJthtv8wpyc4tc+gYHo0/AYmMj+fYn/dCkAmT//giUsDN/oaK+4lPUbil9n/roLv3r1ALDn5BbPNwcGnpVH03S4vB1hYaFnvB5XLa4dwC8fGb3C/27fSUBYGCGl7Luy5CQlc2znrzgKK3eMWVq0xn7sKI4Tx8BWiPWb1fjG9XSL8Y3rhXWN0Yi27f0NFRKCKSKy3LL2v//C/u/f3vWddwEFO7YBoNNS0VlZWC5pVamcGw7oz9+LPwUgZefP+IaF4R/jfUwVNWgBzP7+cIYOHXVhc3TCcXTiSbDbsP+4AdPlXdyDMtPRfx0Cu/3MJOEU0L03uSu/BKBwz25USCimSO9zp1+HTuR9+zUAuV99gX8P49xZsPtXdJZxFaDgt92YY2K9y3bsjO3YUewnT5SZh1/3XlhXOfNwOWY8+Xa4gvwNxo9W66ov8Oveu8LlfTt0wn7sXxzxRh6Bw0eRu+Dd4p5UnZZaZn6Brt8xv+3CFBKCuZTtFHBFJ7LXOb9jvlhGkPM7Jviaa8n5Zh22kycBsKcadflccAHW3bvQVivY7Vh37CCod+kdC+LsqsqNYjlAK6VUgHP6KuC4R8wSrXVbl7+i/v6/gIEucSOAfR5lX9ZatwVaAK0B1+6aSS7rvNKzPqALMFUp1ai8N6CUugTjvccppYI8FtuB28oomgg8qJTyLW/9ZdRpAoYCR4G4U4RXRD4wrKiR61FXf+Ah4GqtdUugHVDUPXAvcCVwqdb6IuBZYIVSyrUrM6RoGzq3lactHvu37J/y5bDExGCLP1k8bYuPxxLt/gVvCq+DPTOr+EvCFh+POcY9Rvn7E9i1G9nrjJO3T6NG2FNTiZ71PI0+/5Kop2eiAgKoDhURhU5OLJ7WKYmoCO+T49kQXL8eWcdKPnLZx08QXL+eV1zbu/7D4VVryYlP8Fp2waBruPnXbQxZtphv7rrfa3ll+cXGYj1R8uWXf+IkfvW8vyiLKIuF2BHDSdmwsXhe5IB+XPH9d1y6cAEHHppQ7ZzORWEN6pHusu/Sj58grIH3vgPo9/R0xv/yPdfOmYXZt9KnHDem6BjsCSWfNUdiAuYoj89aVDT2hHi3GFNUTIXKerL9cQi/uF5gNmOq1wBL8xaYSmk4lSegXiw5x0uOqdwTJwisV/q2uuKNuQz9fR+hF13I7/NKhlVEdmxPv60b6f7ZJ4Q2v7hS9XtSdaLQKUnF0zo1CVW34ucArTW+k1/Ed+Y7mHsNPHWBcpijY7C7nDvtCfGYvc6d4UbD1XnuNGK8fxQEDbkO6/ebveYH9B1A3tpV5efhcczYExMweeShwsKNToWiPBITinOtSHn/qwdg/Xp1SZ1NmuLT9nLqfrCYOu8swNKi7B9LlmiP75iEeCwx3t8xrvm5xvg0PQ9TaCj1539Mw8+WEzxoCAAFf/yBf/sOmMLCje+fuO5YyjnfnTVan72/c1RVn36wBii6/jUa+KScWFd5wAGXHs2RwKdlxPoC/kBaRZPSWqcAfwKln/lKjAE+AtYBgzyWvQKMV0qVNjQjCVgP3FzRnFz0BPYCb2Fss+qyAfOA0nqmHwMmaq1PAGitrVrr/zqXPQrcr7XOdS5bB/wAjHUp/ynGvoHK7d/KUcp7nueHpQIxQT17Yf31l+KhB8psxq9FSzIWL+Lo8MHo3Dzq3FG98Wul51G9VVZZKbl49rYG1Yul2bDB7Hrrv16xAIdXrGLBZZ1YMfJGrnx8yhnJqbwT38XPzyL9x+1kbP+peF7y6rVs79KdPTffzvmTJ1U/p3NRBfYdwJqpT/Jiyw682qknAXXq0PORh05/LhX5rJV1kJ/iS8361TLsiQnUmf8pwQ9PpnDPLrBX8gpGBbcVwPZ7H+SL5q3JPPQHjYcNBiB192+saH05a7v25Pd57xK3cEHl6vfKp5R5lfhyL5hxHwVTx1Hw/KOYrxqCat7mzOZSgXOWb/srCBwynMy5HmONLT74d+9F3jdrT5FH1c7hxfvxVOUtPvjF9SR//dclqzObMYWEknrrKLLmzibcZextRfLzOobKiVFmM34tW3Hy7js4ccdt1Ln7XnyaNKXwr8OkvzuP+u/Np96898k/dBBtO7O986JiqtqoXQyMcvbutQE87zIZ6XF5OqCUsg0xekU9r22MV0rtAk4Cv2utd7kse9FlnQs9k1JKNcZoCJd914wzP2AJRmPNs4H5L7AVuLGMss8BE5RS5lPU4amocbgcGKiU8qlk+dK8AYxVSoV5zG8F/OwZrJQKBYK01oc9Fu0EWrpMLwWcA5q4FvjKI76bx/69oJS6ximldiqlds6bN694ftiYsTRatoJGy1ZgS0zAElvy+8MSG4stKdFtPY60VMyhIWA2F8fYE91jggdcQ9aqlcXTtoR4bAnx5P9m3ICTvW4tfi1aUh06OREVWdLLoSKi0alJ5ZQ4vS6983bGbtvE2G2byDkZT0jDBsXLghvUJ+dkvFt89KWtCb/gPG7du5PbDvyKT2Agt+7xvlHn+Pc/EnZ+U/wj6lY6pwa33UyHDevosGEdBfHx+NevX7zMr3498kvpIQZoOnE8PpER/PH4jFKXp2/bTkCTJvjUrVPpnM5Fne/+Dw/t3MJDO7eQeSKecJd9F96gPpkn4r3KZDm3nb2ggJ0LFtKoQ7tq5eBITMAcU/JZM0XHYE9OLCUm1i3GkZRYobJe7HZyXnmetBuHkznpfkzBIdiP/nvKPJv95zb6bdlAvy0byIuPJ6hByTEVWL8+efHe26qIdjj4Z/kXNLrW6AW1ZWVjcw61OfnNepSPBd+6lT/Oi9efmuR2dUbVjUKnJVd8Bekpxr+Z6Th2bsV0QWkXwcoWdP0YohYvJ2rxcuxJiZhdzp3mmFjsXufONFRIaPG50zPG0uwi6jz+NKnj78WRke5W1r9rNwoP7seRmlJqLnUXLqPuwmXYkxPdjhmz85hxpdPTMIWUnMNdY+wex5xneb8rvfOwJ8Zj3fgNALb9e9Ae40hDR4+l4bIVNFy2Arvnd0yM9/eHIy3VLT/XGFtCPLlbN6Pz8nCkp2HduQPf5s0ByFq2lGPXDeHETWNwZKRT+M/fpW6rs0p6aqvWqNVa/wY0xWiorS4lxHP4QZ7LsrUYQxZGYzQsPRUNP4gGgpRSrqPOXYcfuPYsjlRK7cMY3jBXa20tK3elVAcgSWv9D0avazullOe35yxgEqVsH631EeAnjN5et0WlVKeddfoCA4AvtNaZGD8Cqj0Ax7muD4EHqrkqhXv+qUCac9sfAHI94j2HH3g2ktFaz9Nat9datx83blzx/IxFCzk6bBBHhw0iZ/23hAweAoDfpW1xZGVhT/JuKOZt305w334AhAweRvaGktEOpuBgAtp3JMdlnj05GdvJk/g0PQ+AwE6dKfjzz8psDy+OPw5gqt8IFVMPLBYscVdh/2nLqQueJrvfeY+FnXqwsFMPDn+1mkvGGh3psR3aU5CZ6TXE4Mjab5h3Xgvev+Qy3r/kMgpzc/mgdQcAws4/rzguum0bzL6+WFPKHpdWluPvL2BHr6vZ0etqktZ8Tez1xg0YoZe3w56ZSUGid8On3tjRRPTswb4773U7MQac17T4dXDrVph8fShMrfBFmnPaj2+9yyvtu/FK+27sW7GKdjcap7TGV7QnLzOzuAHrynWcbctB1xC/z/uO8sqwHdiLuVFjTPUaGL1wVw2gYPNGt5iCLRvx729cuLK0aoPOzsaRklyhsl78/MHf6Mvw6dgZbbe73ZRWlj/efZ+13Xqxtlsvjq9aQ9NR1wMQ0f5yCjMzsSZ4H1PB55Uczw369SXzD+Oz7u9yqb1uu8tQykRBauWP8yL68CFUbENUVCyYLZg798Lx8w8VK+yyPfDzx9S6PfrokUrVn/PpIpJGDSVp1FDyNq4ncKDRI+3T+lJ0dhaOZO9zZ8HO7QT06QtA4LVDsG4ybrYyx9YjYvZrpE1/FFspY6ID+l1T7tCD1LHDSB07jPxN6/G/xplHqzZGHineDf2CnT/h18v4yvO/Zgj5m42x9fmbN5Rb3r/vAKzr3JsY+Zs24NvhCuN9NG6C8nHvH8r8ZCHHhg3imOd3TBvnd0wp2ynvp+0EX+38jhkyrPj7JGfDevwvbw9mM8rfH/82l1J42DiOi24as9SrR1Cfq4vv6RA1qzpPP1gBzAZ6ABEVLaS1LlBK/QxMwOgd9L5F2ogrVEqtxRh/eqrn7SzRWt+nlOoMrFJKrdFal/WTfjTQvOgGMCAUGA4UD8TSWv/p7C2+vox1zMLozXQdiJTC/7F333FOVF0Dx38nyXa2sGyhCGJBEVFBQWlSFRBRwIZY0VdREUVsNAuK2BWxPCr6KFiwCyJdmogFREHpghSpW2BhW7Ykue8fk91NslnYAizrc7588iGZOXfmzN3J5ObOnQn4No7jgaJ3Z08gFlgt1qmOSKyG4qEHLJXPK8DvwPs+09YC5wELfQONMZkikiMiJxtjtvjMOhcIvC/KZ1g9wQOPQI5B5X6/mMiOnThx7gI8eU5SR40onlfv7XdIfWQ07rRU0l96gbovjSf+3mEUrF9H5pdfFsdFXdSd3J+WYpxOv2WnjRtL8gsvISEhFO7YQeroEVSJx03+Wy8S8cQE65Ze82fg+Wcrjp7WlcKuOVORuHgixk9CIqPA4yHk8mvJHXwtOAO/E1TN1jnf0bjHxdyyZgWuXCfzfMbE9p36Kd8Nvq9Uz62vJn0vo9l1/XG7CnE585h5Y/Arhyti3/wF1LmoK22X/4g718n6ofcXzzt7ygdsGPYQBSkpnP7Cs+Tv3Ml5s6wLktJmzmLbS6+Q2LsXda++CuNy4cnLY82gu6qc0+HcP+IRlv/2GxkHDtCxR2/uufN2ru7X56iuc8OseTTteTHDN66kIDeXL267u3jerd9+zpeD7iVzz14GfPgOUQl1EBF2/7Garwdb9VkrOYl7ly0iPCYa4zF0uPcuXjqrDfmHuxDS7Sb7xXHEvjoRsdnI+3Yq7q1/E97POsTlTf2cgh+XENquI/Ffzcbk5ZE19pFDlgUI7dSNWg+OwhYXT+z4/+D6ayMHhw7CFh9P7ISJ4PHgSUsla0zF33+7582n3sUX0Xvlcty5uSy7e2jxvE6fT2H5vcNwpqTS5s3XCImuBSIcWLOOXx+whq407NObJrcOxON243Y6+en/qjgEyePGNWkCISNeAJsN9+LZmF3bsHezvgi4F0yH2HjCnnobIqyLHR09ryL/4ZuR6FhChnmvkbbbcf+4AM+fyw+xskPLX/o94R06kjx9nnVLrzElQ4jqvPY2GU8+iictlYMTXiT+2ZeJGTyUwo3ryZlmHTujBw3GFhdH7MjHrEJuN2nXW19KJTyc8Avac+Cpx0utN1DBj0sIa9+ROlPnYPLyyHxydPG8uFfeIvOpR/Gkp5H9+kvEjnuRWncNxbVxPc5vvjpsecLCCT2/HZlPj/Fbp3P618Q89hR1Pv0GU1jIwTGjiH/zfYLJXWJ9xjSaY33GpPl8DtR96x3SHrU+Y/a99ALJL44nfugw8tevI/Mrq54Kt/yNc+kPNJw2AzweMr/8goLNmwBInvA69rjamMJC0p96Ak9m5mHr63+JiPQEJgB24F1jzLNlxLUGfgH6G2O+DBZTofVW9MpnEck2xtTyDh+40hgzQUQ6Y43h7O29G0ArY8yQgHKNgRnGmObeq+1bGWMm+8Z7r97PNsa8KFbr7wNglTHmJRGZ5C3/ZcBy/dYnIhOAXGPMyCC524DtQBtjzC7vtC7AI8aYbr7r8OY4E8AY09g3f2+5z4E2wGPGmEkiMgRoDQw0xhhvHvuMMU+KdZeF6caYT7xlo4CtWL3d1wSrrzLqfps3Nr3o7+Cd/jxwLfCeMWaMiPQCngR6G2P2inU3hzuMMa+KyL1YvcRXG2Oc3jsXTATO9L7eBrTCuhBtMDAeqO/zt+uM9299uHx9mM1nNKlA+NF36vpNZF9WtdtYHWm1vrWuFh8fWe7viEfdsFzrtN/CpAaHiTx2uqZ6L7TKrfqtkY6oyFgedsRVdxZ+nncdIO2Cqg29OdISl1nXBn8SV/qipeoy4IDVA5x3XefqTcRH+JTFAOxq2bR6EwnQYOUGUlo3q+40/CT/uo6/mx1fnzGnrNsEwUc/HzXuCcOO2bgA+9DxZW6bd3jmX1hn5XcCvwIDfG4a4Bv3HZCH1X6pcqO20j+Ta4zZaYyZUMbswDG17QLKrjXGlDVqv2hM7RqsnuT/+Mx7IWC5wS4Jfg64RUSig8zrCOwqatB6LQGaiYjfxWXGmLVYPaBlGQec4PN6IpAF/CEifwC1gBdFJBLogU+vrDEmB2vcblEv9UAR2enz8F1uebwEFN8FwRgzC6uXdb53WMZvlPTKv4a1g60WkY3Ao0CfgCEiGGOyjDHPGWMKgqwvcExt6Rv/KaWUUup/0fnAZmPMFm8b4lMg2Gmwe4CvsO4sdURUePhBUe9gwLTFwGLv80nApDKKl7r3hm+8MWYMMKaM9Q4sY5l+6/Ne8R/03hrePNsETHNTcreEgQHzrvB5vs03f2PMH/h8KfD+4crqbS11dYLvsim7vgLLNPZ5XsvneQrWkAbf2PfxH5JQNN0AT3gfh1yHz7RteLfdW4eBF6YppZRSqjodPxdwNcC6fWmRncAFvgEi0gDrNqddsc5yHxGV7qlVSimllFL/e3zvcOR9DPKdHaRIYIv7FWC4t2PxiPnX/kyuiIzG+nEHX18YY8ZVRz4VISLLgLCAyTcaY0r/8LlSSiml1DHsqTXGTMQadhnMTsD3R7BOoPTtW1sBn3ovnk8AeomIyxgzrSp5/Wsbtd7G63HfgA3GGHPB4aOUUkoppY47vwJNROQkrF+cvZaA26AaY4rvxedzkf60qq74X9uoVUoppZT6n3GcjKk1xri8d4Sai3VLr/eMMWtF5E7v/LeO1rq1UauUUkoppY4Y712YZgVMC9qYPcSNACpMG7VKKaWUUjWdx3P4mH85vfuBUkoppZSq8bSnVimllFKqpjtOxtRWJ+2pVUoppZRSNZ721CqllFJK1XTaU6s9tUoppZRSqubTnlqllFJKqZpO736gPbVKKaWUUqrm00atUkoppZSq8XT4gVJKKaVUTacXimlPrVJKKaWUqvnEaMteHX26kymllPpfI8dyZe6nBx2zz1r7qInHdNvKS4cfqGMi9fxm1Z2Cn6Tl60hpfXzllPzrOgDyrutcvYn4CJ+yGIBdLZtWbyI+GqzcAMDDjrjqTSTA864DkHuwutPwFxnLygYnVncWflru2g6Ae9zt1ZxJCfvodwCOq2NC0fFgf7vm1ZyJv/if1rDlzNOqOw0/J6/9i6werao7DT/Rc1dUdwr/k7RRq5RSSilV0+mZdx1Tq5RSSimlaj7tqVVKKaWUqun0xxe0p1YppZRSStV82lOrlFJKKVXT6Zha7alVSimllFI1n/bUKqWUUkrVdNpTqz21SimllFKq5tOeWqWUUkqpmk57arWnVimllFJK1XzaU6uUUkopVcMZvU+t9tQqpZRSSqmaTxu1SimllFKqxtPhB0oppZRSNZ1eKKY9tUoppZRSqubTnlqllFJKqZpOe2q1UauOvVoPjCK0XUfIc5L55ChcG9eXirHVb0DsUy8hMbG4Nq4j8/ER4Co8ZHmpFU306CdxnNIEjCHzqUdwrf6DsG49iLr9buyNTybjlv641q89ZH7RD4witH1HTJ6TzCfKzi9uXEl+Bx+z8rOfeBIxj40jpGkzst+cQO5H71vxyXWJHfMMtjoJYAy5Uz/H+elHlao/29nn47hpCNjsuBfNxP3tFL/5Ur8RIXcMRxo3wfX5f3HP/KxkZmQtQm5/CGl4EhhD4cTnMJvWVSoPgNiHRxPeviMmL4+Mx0dSuKH0suz1GxD/7MvYYmMpWL+OjEeGg6uQ8M5diblrKMZ4wO3m4AtPU7DqdwDiHh9HeMfOePbvI/Xqyyud3+Xjn6PpJRdTmOvk8/8bzK6Vf5SKuea//+Hkju3JO5gJwGf/N5g9f6wm8fQmXPPfN2jQ8hzmPDqWJS+/Xuk8ymvkmLEsXrKUOvG1mfHlp0d9fb4aPDmG2K5d8DidbB/2IM41a0rFJAy8maTbbiXspMb82bwF7owMAGq1bcPJ771D/o4dABycNYe9r7xatYROPhNb92tBbJhVP2B+nuM//7RzsHXsCxjwuPHM+wx2bgbAdvczUJBnfch73HjeG1elVI63Y0LIBe2JvG8E2O3kf/sVeR/+t1RM5LCRhLS9EJOXR85To3H/tR5bUl2iHn0aW50EjMdD/vQvyf/cWmdIl+5E/N9g7I1PJvO2Abg3HPo4GUydkY8Q2bETHqeTtNEjKFhf+njgaHACSS+Oxx4bS/66daSOfAgKrWN7eOvzqTNiNOJw4M7IYM/AGwBoOG8hJifHurrf5WJX/yvLlY+9VVvC73wQ7DYKZ0+j4PPJpWLC7noQx/ntMXl55L00Bs/mjcgJJxIx6uniGFvdBuR/+DaFUz8h9IZBhFzSF3PQ2vfz3/8P7l9/rHBdqaNDG7XqmApt1xF7wxPZf2VPHM3PJnr442Tcem2puFpDHiD3k8nkfzeb6BGPE9HnCpxffXbI8rUeGEnBL0vJHDkMHCFIeDgArr83cfDhe4keOaZ8+TU6kX1X9CSk+dnEjHic/beUzi96yAPkTCmdnyfzIFkvPU1Yp27+BVwusl55HtfG9UhkJPEffEnBsp9xb/27YhUoNhy3DKXwmQcx+9IIfeotPL//iNm1vTjEZGdSOPlV7K06lCoectMQPH8sxz3hcbA7ICy8Yuv3EdahI45GJ5LSpwchZ51D3KjHSbupf6m4mKEPkv3xZJxzZxE3egxR/a4k54tPyV/2C6mLFwLgaHIa8c+9QuoVvQDI/XYqOZ99TO2xz1Y6v6aXXExCk5N5vum5NLqgFf3eeInX210UNHbm8EdZ/fV0v2m5+zP45r7hnNnn0krnUFFXXHYpN/S/muGPjjlm6wSI6dqF8JNOYl2HTkSe25KGzzzFX5f1LRWX8+sKNs9fwKlBGtzZy39ly823HpmERLD1vA7PlPGQmYHt1tGYTX9A+p6SmK0b8Pz1hPU8qQG2fnfgefux4tmej14CZ3aVUznujgk2G5EPPkLW0NvxpO4l5r+fUfDDIjzbthSHhLS9ENsJjTh4TS/sZ55N1EOPknn7dRi3i9zXXsD913qIjCT2vc8pXP4Tnm1bcG/ZTPao+4h6+PFK1VPEhZ0IObExOy65mLCzzyHhsSfYPeDqUnHx9z/IwQ8mkTN7JgmPPUH0FVeR9dkn2KKjSXh0DHvu+D/ce/Zgi4/3K7f7lpvwHMgof0I2G+F3Dyd35N2Y9BQiX/sA1y9L8PyztTjE3ro9tgYNybmlH7amzQm/ZyS5Qwdidm4nd/D1xcuJ+ngWrh8XFZcrmDqFwi8r1ylxVGlPbdXG1IqIEZEPfV47RCRNRGZ4Xw/0vl7l82gmIo29Zcf6lE0QkUIRed37eoyI7PKW2SAib4qIzTtvkohs9VnmT0HWt0FEhpVjGwZ5YzeIyHIR6eAzL0REnhWRTSKyxjv/Eu+8WiLytoj8LSJrRWSJiFzg3bY1AesYIyIPBsn9dxFp6xM3wbvNNhE5y2f79vuUmR+4DhHp4M2taDsGBaw7V0SSfKYd8kgvInVF5FPvtq0TkVkicpp3vU4RWSki673rvPlwdewrrGNX8mZ9A4BrzZ9IdLTVUxEgtNUF5C+cB4Bz5jRCvR8IZZWXqChCW7Yi75uvrAW4CjHZWQC4t23B/c+28uXXqSt5M63lFx4qv9Yl+eXNnFb8gWUy9uNatwZcLr94z7704t4dk5uLa9sW7IlJVJSc2hSTsguTugfcLtw/L8R2Xnv/oMwDmC0bwe32nx4RiTQ9B/fimdZrtwtyK/+hH9GpG7kzvHW1+g8kOgZbQmKpuLDWbXDOnwtA7rfTCO9sNSyNM7c4xhYR6XdALvh9BZ6DByudG0Czy3rx+4dW4+ufZSuIiI0lum5yucvnpKWzc8VKPIWuwwcfIa3PO5fY2Jhjtr4isT0uZv+X1nsn9/eV2GNjcCSV3j+da9dSsHPn0U+o/kmwPw0OpIPHjVn3K3JaC/+YwvyS5yFhRy2V4+2Y4Gh2Fp6d/+DZvRNcLgrmzyb0wq5+MSEXdqFgjvUlzb32T6RWNFInAbMv3WrQAuTm4t6+BVui9Z7wbN+Cp5zHyWCiunYja/pUAPL//ANbdDT2IMeDiAvakjPP6nXP+mYqUd2s40GtSy8jZ/483HusLy6e/fsrnQuA7fQz8ezegdm7C1wuXIvn4WjbyS/G0bYThfNnWevbsAaJikbi6/jF2Fu0xuzZhUndW6V81LFR1QvFcoDmIhLhfX0xsCsg5jNjTAufR9H5iC1Ab5+4q4HA8x3jjTEtgGbAWYDvHvmQzzLbBa4PaA+MFpGGZSUvIr2BO4AOxpimwJ3AFBGp6w0ZC9QDmhtjmgOXAdHeee8C+4EmxpgzgYFA6SNdcA95cxwBvO3NxQb0A3YAHY0xq4u2D5jus71+XU3eXKcAd3q3oQNwh4j4di+lAw+UJzEREWAqsNgYc4oxphkwCihqDfxtjGlpjDkDuBYYJiK3lHO7sSUl4UkpOTh4UlOwJfk3NCQ2Dk9WVnGjzJOSgt174C2rvL1+QzwZ+4l+bBy1P/yK6NFPQngEFWVPTMLts3x3OfJzp6ZgTyp/Y8lWrz4hp59B4do/K5yf1E7E7Esrfm32pyHxpT84gpZNqg9ZBwi5YwShT7+D4/aHqtRTa09Kxr23pOfMnbK3VD3Y4uIwWZkldZWyF7tPYym8y0UkfT2LOq++xYEnRlc6l2BiG9TjwM6Sw9GBXbuJbVAvaGzPsY8y7Pcfueylp7GHhh7RPGqCkLp1Kdi9u/h14Z69hFTgCwBA1Hnn0vS72Zzy4WTCT2tStYSi4zBZPo2azAyIjisdd3pLbHc8ia3/vXhmTPKbZbvuPmy3PoK0vLBKqRxvxwQJyMeTloItoDFsS0z2P06mpRQ3Xotj6tbH3uQMXJU4DgVjT0rGtdennlJSsCcHHg9q4/E5HrhS9uLw1lNI48bYYmKp9/6HNPj8a2pd3rekoDHUe+c9Gnz+NdFXlz4bFIytThKetJTi1570VCQhoJ4SEjFpPvWUnoLU8Y8J6dyDwsVz/aaFXnYNkW9+Qvj9j0GtaI4bHs+xexynjsTdD2YDRQ2oAcAn5SznBNaLSCvv6/7A52XEhgLhQLnPPRhj9gGbsRqlZRmO1VhM95b5HZgM3C0ikcDtwD3GmHzv/BRjzOcicgpwAfCIMcbjnbfFGDOzvPl5LQFO9T7vAqwB3sSqx/K6G5jkzR3vtjyM1WAu8h7QX0Tig5QP1AUoNMa8VTTBGLPKGPNDYKAxZgtwP3Bv+dOV0pMCT5nIoWLKmOew4zi9Gc6vPiPjxisxTidRN99W/rTKte6yY0w5T/tIRCRxz00g6+VnMDk5lcgvyLTynnKy2ZHGp+Ga/w0Fo26HfCeOy6+reA4VySVofZY8zVs0n9QrerHv/iFED67AblQe5fw7zR79BC+c2ZpX23QhonZtujx835HNoyYoz35/CLmr17D2/HZsuPgS0t6fxEnvvVPVhILkEyRs40o8bz+G54s3sHXqUzzZM/lZPP99Cs+nE5DzukDDKjSyj7tjQlWPoUBEBLWeHk/uhOcgtxLHoWBZlaueghQsirE7CGt2JnsHD2LPoP+j9p2DCTmxMQC7bxjArqv7sefO24gZcD3h57UKsqDAhA6xrkMF+cY4HNjbdMS1ZH7xpMIZX5JzS19yB1+HZ3864YMOe0JYHUNHolH7KXCtiIQDZwPLAub3Dxh+EBGk7AmAG9gdUHaYiKwC9gB/GWNW+cx7wWeZHwcmJSKNsBrCh/oaeibwW8C0Fd7ppwL/GGMyyyi3yhjjDjKvIi4DVnufF30hmAr0FpGQci7jUNtQJBurYTu0HMtrHmR5h/I70DRwondYxwoRWbF06VJqf/Q1tT/6Gk96KrbkusVxtqRkPGmpfmXNgQxs0dFgt1sxycm4060YT2pK0PKe1BQ8qSnFvQ75C+fhOL1ZuTYg4uoBxH/8NfEff407PRW7z/Lt5cgvWExQdgexz71C3pwZ5C+af/j4IMz+NKROSc+sxCdiMtLLXZb9aZi/rdOP7mXfI40r9mEfdc11JH46lcRPp+JOS8Vet+Q7oz25Lu6AevBkZCDRMSV1FSQGrOEGjhMaYYuLq1A+gdredRv3rfiB+1b8QObuvcSd0KB4XlyD+mTuLn0KMWuv1ZvjLihgxeSPadj63CrlUFMk3HwTp8+bxenzZlG4N4XQ+vWL54XUq0thSjn2aS9PdjaeXGs4SebCRYjDgb127conl5WBRPt8B4+pDdkHyo7fsQlqJ0FELet1tnfoSm4WZuNKpP5JFVr98XxMMGkpfvnYEpPxpKf5xXhS9/ofJxOT8XiPodgdRD/9CgXzZlL4feWOQ0ViBlxPg6++ocFX3+BKS8VR16eekpNxp5Y+Hth8jgeO5Lq4vPXkStmLc+kPGKcTz4EMnCt+JfR066Ol6Jjh2b+f3PnfEXbW2YfNzZOe6tc7bUtI8jvLVRQjiT71lJBsHSe9HK3b49m8AXOg5KyBObDf6qk0hsLZU7GdfibHDWOO3eM4VeVGrTHmT6AxVqNsVpCQwOEHTp95c7CGLAwAPgtStmj4QRIQJSK+o/N9hx9c7zO9v4isxRreMMEYk1fBTRKC9wmUV1llfae/4G2sDwL+T0RCgV7ANG8jehnQvZzrKyvfwGmvAjeLyJEesBfs+zDGmInGmFbGmFYdOnQg44YryLjhCvK/X0B4L6tHxdH8bEx2Fp59pRtlBb8tJ6yrVQURl/al4HvrgqL8HxYGLe/Zl447dS/2Ro0BCG3dBlc5L8JyfvEJ+6+/gv3XX0H+4gWEX2otP+RQ+a0oyS/80r7kL1l42PXEPDoW17Yt5E4pfQVueZm/NyJ1T7AOxHYH9rZd8fz2U/kKH9yP2ZeK1LNG5Nibn+d3gVl55Hw+hbRr+5F2bT+cixYQ2dtbV2edY9VVwIcrQMGKZURc1AOAyMv6krd4gbX+ho2KY0KaNkNCQvAcOFChfAL9/Oa7vNLqQl5pdSFrp8/k3ButQ0ajC1rhzMwsbsD68h1ne+bll7J3bekr2/+N0id/wMbuvdjYvRcH584j/irrivLIc1vizszClVr+Rq0jseSLVmSLcxCbrfjOCJWyexvEJ0FsgnWGoVlrzF8Bd66o7TPspm4jq6HkzIaQUAj1jrENCUVOboZJCxwVd2jH8zHBtX4NthMaYavXABwOQi+6hMKli/xiCpcuJrSnddcQ+5lnY3KyMd6co0Y9iXvbFvI+/aDc6yxL5icfs+vKPuy6sg85C+YTfXk/AMLOPgdPdjbuIMcD5/JfiOreE4DoPv3IXWgdD3IXLrB6YO12JDyc8LPPoWDL30hEBBIZBYBERBDRrj0FmzcdNjfPxnXYGjREkuuDw4Gjc3dcvyzxi3H98j0hF1kXp9qaNsfkZmP27yue7wgy9MB3zK2jXRc82yp4sa86qo7U3Q+mAy8CnYE6hw4tYYwpEJHfsMZ7nonVcxksrlBE5gAdsXp3D+UzY8wQ7wVYM0VktjGmrBHe64DzAN+jz7ne6ZuBRiISbYzJCii3FjhHRGxFww987AMCuyjiga0+rx8yxnxZ9EJELgdigdXeUziRQC5QnuEMa4FWWH+DIud5t6GYMeaAiEwBBpdjeVeVY71FWgLlbgUU/LiE0HYdqfP1HExeHpljS8ZRxo5/i6xxj+JJTyP7tZeIHfciUXcOxfXXepzTvzps+ewXxhEz9nnEEYJ7904yn7TmhXbuRvQDo7HVjifu5Tcp3LThkPmFte9Inane5T9Zsvy4V94i8ylvfq9b+dW6ayiujetxei9Qs9VJIH7y50hULTAeIq+9kX39L8Nx6ulEXNqHwk0bif/4ayvfN16h4KclQfMok8eNa9IEQka8ADYb7sWzMbu2Ye9mfYC5F0yH2HjCnnobvBdfOXpeRf7DN4Mzl8LJrxJy9yPgcGBS91D4duXvLpC/9HvCO3Qkefo865ZeY0YVz6vz2ttkPPkonrRUDk54kfhnXyZm8FAKN64nZ5q160d0605k7z4Ylwvy89k/vOQ0Xu1nXiLsvNbY4mpTd85iMt96jdxpX1Uovw2z5tG058UM37iSgtxcvrjt7uJ5t377OV8OupfMPXsZ8OE7RCXUQUTY/cdqvh58PwC1kpO4d9kiwmOiMR5Dh3vv4qWz2pCfFXg4OHLuH/EIy3/7jYwDB+jYozf33Hk7V/frc/iCVZS5YCExXbvQ7Mcl1i297n+weN7JH0zin4cexpWSSuKtA0kafCchiYmcMX8uBxcuYsdDw4m7tBcJN90AbheevDy2Db6nagkZD565U7ANuA9sgvnjR0jfjZxrXVZhfv8eaXoeclZb8LihsADP1xOtslEx2K7yHuZsdszaZbCl4renKnLcHRPcbnJffpro8W9bt/SaMRX31r8J63sNAPnTPqfwpyWEtL2Q2C9mY/Kc5Ix7FADH2S0Ju+RyXJv/ImaS9T50vj2Bwp9/IKRjN6LuH4nExRP94n9wb9pA1rA7yl1PziWLiezYiYaz52PynKQ+MrJ4Xt033yHtsdG401LZ//KLJL04nvh77yN//Toyv/oCgMItf5O7dAknTP0WPB4yv/qCws2bcJzQkORX3wBA7HayZ36Lc2mp0XCledzkvfECkU+/BjY7hfOm49m+hZBLrS9vhTO/wr38Rzyt2xP1/jRMfh55Lz1RUj4sDMe555M3wf92cGH/NxTbKaeBMZiUPeS9WrXbxR1Rx3EP6rEi5R33E7SwSLYxppZ3+MCVxpgJItIZeNAY01tEBgKtjDFDAso1BmYYY5qLyJnemMm+8SIyBsg2xrzovXjpA6xT/i+JyCRv+S8Dluu3PhGZAOQaY0YShLcx+SjQ0xizT0RaYDUOLzDG7BGR54FE4A5vA7we0M0Y85GIfA5sBB4zxhgRaQI0M8Z8IyIrgOHGmAXecay/AJcYY/4OlruIfAJMN8Z84n0dhdUIbmyMyQ0sE1B/9bB6di83xqwSkTpYPeBPGmO+DajHBOBXoJ4xJugVQt66/gV41xjzjndaa6yG9vai9frk8TXwmjHm/WDL8zKp55dvKMCxkrR8HSmtj6+ckn+1vofkXde5ehPxET5lMQC7WpYaYVJtGqy0vpQ87Iir3kQCPO86ALlVu2PDERcZy8oGJ1Z3Fn5aes8OuMfdXs2ZlLCPtsYAH0/HhKLjwf52zas5E3/xP61hy5mnVXcafk5e+xdZPcoxzvYYip67Aso4k3m0uIb3P2atWsdznx3TbSuvI/IzucaYncaYCWXMDhxT2y6g7FpjTFnnXorG1K7B6lX+j8+8FwKWG+yS5eeAW0Qk6OWJxpjpWGNNfxKRDcA7wA3GmKJLuh8B0oB13ltoTfO+BrgNqAtsFpHV3rJFY4JvAh7x5r4QeMIYE/QchfeCtB749MoaY3KApZTRcx2wDXuAG4B3vNvwE/CeMebbILHpWGN2y7z/jbG+5fQDLvbe0mstMMZn204puqUX1oV9h2vQKqWUUupo0zG1VRt+YIypFWTaYmCx9/kkYFIZxUt9/fSNN8aMwWpMBVvvwDKW6bc+Y8xurIZnmYwxb2LdcSDYvAKsOwk8HGReJtbdEYKVW4d1F4Fg8wYGvM7FGp4QGHfFIcpsw6f+jDFLgNZlrG9MwOv7se5YUCZvvV1TxuyK3ydLKaWUUuoo018UU0oppZSq6Y7j+8ceK/8TjVoRGY314w6+vjDGHEcjvI8t79jbBUFmdfPe41cppZRSqsb4n2jUehuv/7MN2GC8DdcW1Z2HUkoppdSR8D/RqFVKKaWU+lc7ji/gOlaOyN0PlFJKKaWUqk7aU6uUUkopVdNpT6321CqllFJKqZpPe2qVUkoppWo67anVnlqllFJKKVXzaU+tUkoppVRNpz++oD21SimllFKq5tOeWqWUUkqpmk7H1GpPrVJKKaWUqvm0p1YppZRSqqbTnlrtqVVKKaWUUjWf9tQqpZRSStV02lOLGK0EdfTpTqaUUup/jRzLlbmG9D5mn7WO12cc020rL+2pVUoppZSq6Tzaf6SNWnVMfBKXVN0p+BlwIJUd5zSt7jT8NPxjAwCLkhpUcyYluqTuAiD3yvbVnEmJyK9+BCDtgjOrORN/icvWsrLBidWdhp+Wu7ZD7sHqTsNfZCwAqxo2rt48fLTYsQ2AnL7tqjcRH1HTfgIg+9ILqjkTf7VmLqPwrl7VnYafkDdn8UvdhtWdhp82e3dUdwr/k7RRq5RSSilVw+lwUr37gVJKKaWU+hfQRq1SSimllDpiRKSniGwUkc0iMiLI/OtF5E/v4ycROedIrFeHHyillFJK1XTHyYViImIH3gAuBnYCv4rIdGPMOp+wrUAnY0yGiFwCTASqPIBce2qVUkoppdSRcj6w2RizxRhTAHwK9PENMMb8ZIzJ8L78BTjhSKxYe2qVUkoppWq64+dCsQaA7+0fdnLoXtj/A2YfiRVro1YppZRSSpWbiAwCBvlMmmiMmVg0O0iRoC1uEemC1ajtcCTy0katUkoppVQNZ47hmFpvA3ZiGbN3Ar43Dj4B2B0YJCJnA+8Clxhj9h2JvHRMrVJKKaWUOlJ+BZqIyEkiEgpcC0z3DRCRRsDXwI3GmL+O1Iq1p1YppZRSqqY7TsbUGmNcIjIEmAvYgfeMMWtF5E7v/LeAx4A6wH9EBMBljGlV1XVro1YppZRSSh0xxphZwKyAaW/5PL8NuO1Ir1cbtUoppZRSNd1xcp/a6qRjapVSSimlVI2nPbVKKaWUUjWcOU7G1FYn7alVSimllFI1nvbUKqWUUkrVdDqmVhu16vhx7nPjqH/xRbidTn4ZfA8Zf6wuFXP+a+OJb9kCESFz898sG3wvrpwckjq048KPPyDnn38A2PHtTNY+/1Kl8ogbPprwDh0xeXnsf3QkhRvWlYqxN2hAnedexhYTS+GGdewbNRxchYR37krs3UPB4wG3m4wXnqZg5e8A1LrhZmpdcRUYQ8GmTex/bCQUFFQqxybjniT+oq54nE7W3zOM7NVrSsWc8eZrxJxzDp7CQrJWrmLjg8MxLhcJPbtz0oiHMB6DcbnY/OjjHFz2a6XyKGJrcQGht94HNhuuBd/imvqR33xp0IjQu0djO/k0CqdMxDX9E2t6nSRC730UiYsHY3B99w2umV9UaN0hbTpQ6/4RiM2Oc/pXOD94t1RM1P0jCWvXEZPnJGvsaFwb1x+ybGjX7kTdfjf2xidz4JZrcW1Yay3IEUL0yMdxND0TjCH75Wco/L1iddfgyTHEdu2Cx+lk+7AHca4p/bdLGHgzSbfdSthJjfmzeQvcGdZPpNdq24aT33uH/B3WL1AenDWHva+8WqH1V9TIMWNZvGQpdeJrM+PLT4/qugI1eOJxYrx19c/9D+Jcs7ZUTMLNN5F4262ENW7M6rNbltRVmzac9N+JFOzYCcCB2XNImVC1urK3vIDQ2+4Dmx3Xd99S+PWHfvOlwYmE3TMa2ymnUfDR27i++aR4XuiQUThatccczMA59Iaq5XFeG8IG3Q82G4XzplP4xQelYkLvuB9Hq3aY/Dzyx4/F8/dGAEIu74+jRx8QwTX3Gwq/sf6moTfcgb3NhWAM5kAG+eOfxOxPr1R+0uw87NfcAWLD8+NcPPP839PSujP27lcDYPKduD95A3ZthdoJ2G9+AImpDcbgWToHz6JvKpVDWU586glqd+uK2+nk76H3kxvk2Jl8683Uu/02wk9qzIpmZ+Pab+1T9thYThn/ImGNT8Tk5/P3sAdxbth4RPNTVaPDD9Rxod7F3Yg++WRmnHsBy4c+QKuXng8a9/uoR5nToQuz23cmd+cumtx+a/G8tJ9/Yc6FXZlzYddKN2jDO3TE0ehE9l7Wg4wnH6P2I48HjYsb+iBZH01m7+U98WRmEtXvSgDyl/1CytV9SOnfj/2PjyL+8acAsCclEX3djaQMuIq9V16O2GxE9ry0UjnGd+tKxMknseyCDmx8YDinP/9M0LiUL6eyrF1Hfu3UDVt4OPVuuA6AjB+W8mvni1nRtTsb7nuA019+sVJ5FLPZCL39AfLHPUDefdfj6HARckJjvxCTlUnhf8cXN2aLp7vdFEx6jbyh15M3YhCOnleUKnu4dUc/NJqD993J/msvJ7x7L+wnneIXEtruQhwNT2T/VZeQ9ewYaj382GHLurdsJnP4UApXrvBbVnjfqwDIuL4fB+65jaihD4EE+0XI4GK6diH8pJNY16ET/wwfScNnngoal/PrCjZfe31x49VX9vJf2di9Fxu79zrqDVqAKy67lHffmHDU1xMouktnwk46ifUXdmbH8FGc8PS4oHE5K37j7wE3FDdefWUv/5WNPXuxsWevKjdosdkIveNB8p58AOc912G/MMh+np1JwbvjKZz2SaniroWzyHtyWNVy8OYRdtdDOB+/j9y7rsXRsTvS8CS/EHurdtjqNyT39qvIf+1Zwu5+2Cp64sk4evTBef8tOIfcgP389kh964efCr76COeQG3DecyPu5UsJHfB/lctPbNivHYzr9cdwPXknttadoG5D/5h9KbjGD8c17m48sz/Ffv291nS3G/dX7+J68k5cz9+PrVPv0mWrIK5bFyJOPolVbS9k64PDOfm5p4PGZS1fwfprBpR6/zUYOoSctWtZ3bU7m++5j8Zjxxyx3I4EY8wxexyvqq1RKyJGRD70ee0QkTQRmeF9PdD7epXPo5mINPaWHetTNkFECkXkde/rMSKyy1tmg4i8KSI277xJIrLVZ5k/BVnfBhEZ5rP800VksXfeehGZ6J3euShfn9hJInKV9/liEWnlfb5NRFaLyB8iMk9E6h6ibsqM9U77JCA+RESeFZFNIrJGRJaLyCU+y0rwPj/Pu+0tD7M8h4g87V1eUT2N9pnvDvi7jChrW8rrhF6XsO3TzwHYt+I3QmNjCU9OKhXnysoufm4PDy/j16QrL6JLN3K/tXoGClb/gS06BltCYqm4sPPb4PxuLgA506cR0fUiAIwztzhGIiL9b4ZttyNh4db/ERG401IrlWPCJT3Y+/mXAGT+9juO2FhCk0rX1f4FC4ufZ65cRVi9egC4c0pytEdGVvmG3bZTz8Ds3YlJ2Q0uF66lC7C3vtA/KPMAnr83gMvlP/3APsxW74/J5OXi2bkdiS9d32VxNDsL984deHbvBFched/NIrRjF7+Y0I5dyZtt/ZiNa82fSHQ0tjoJhyzr3rYF9z/bSq/vpFMo+PUXAEzGfkxWFo4zmpc739geF7P/y68AyP19JfbYGBxB/nbOtWsp2Fm6kVYdWp93LrGxMcd8vbHdu7P/q68ByF25EntMNI6k0vvGsaorW5NmePaU7OfupfNxXBCwnx/MwLN5Pbhdpcp71q3CZGdWPY/TmuHZvROz1/t+W/IdjjYd/WIcbTriWjjbWu/GNUhUNFK7DtKwMZ6NayA/Hzxu3KtX4mjbySrkzClZQHhEpY8L0vg0TNpuSN8LbheeFUuwndPWL8ZsWQ+51rHcbN2A1K5jzcjMgB1/W8/znZi9/yBxCZXKI5jaPbqT9rn1/sv+fSX2mBhCgrz/ctesJT/Il6SI05qQ+cOPAORt/puwhg0JSThy+amqq86e2hyguYhEeF9fDOwKiPnMGNPC51F0HngL0Nsn7mog8LzUeGNMC6AZcBbQyWfeQz7LbBe4PqA9MFpEir4ivlq0PGPMGcBrFd5aSxdjzDnACmBURWNF5Aysv1lHEYnyiR0L1AOaG2OaA5cB0b4L8/7G8pdAf2PMysMs7ymgPnCWtz4uBEJ85jsD/i7PlrsGyhBRry45u0p+Gjp3924ivY2wQBe8MYF+f60l5rRT+WtiyanmhPNb0XPpIjp98QkxTU+vVB72pGRcKXuKX7tT9mJPSvaLscXF4cnKBLe7OMa3YRLR9SLqTptFwutvsf9x67uAOzWVrMnvUW/uQurP/wFPVhb5P/9YqRzD6tYlf3dJXeXv3kNYvTK/IyEOB3WvvpL9CxcVT0vo1ZPzf/yesz+ezIb7HqhUHsXLj0/EpJc00M3+VKRO+RumxctJrIvtpCZ4NpU+xVwWW1Iybp+/lyc1BXtiwN8rMQl3yl6/GFticrnKBnJt2khYx65gt2Or1wBH02bYksuu+0AhdetS4PO3K9yzl5C6h15noKjzzqXpd7M55cPJhJ/WpEJla5KQuskUlqqr8tc1WHV1+tzZnPzBpCrXlbWfpxS/NvvSKvQF7EiROkn+eaSXfr9JnUQ8aSUxHm+MZ/sW7M1bQnQMhIXhaNUO8dnnQ2+6k8hJ03F07kH+RxMrl2BcHcgoGbZgMtKtaWWwteuOWftb6RnxSUjDUzDbNlQujyBC6/m//wr27CH0EMfOQLlr1xPf6xIAolq2IOyEBoTWD/45papHdQ8/mA0UnYMdAJQ+ZxOcE1hf1AsK9Ac+LyM2FAgHMsqblDFmH7AZq6GI9/+dPvNLD/asmCXAqZWIvQ74EJgHXA4gIpHA7cA9xph8b34pxhjf+jgDmIb1G8vLfaYfbnl53uVlGWPGVGwTKyjIKdyyTnEsu3so05qeRebGTTS6og8A+//4k+lnncecDl34a+K7dPx48pHLLTCPoLmWPHcunM/evr3Yd98QYu+2TqtJdAwRXbqxp9dF7L64IxIRQeSll1UqHalAXQGc9tzTHPh5GQeXlfzp02fNYXn7Tqy++f84acRDlcrDJ6HS0yrayxMeQdhD4yh8/1Xw6e2ulHL8vcrs4j9M3nnffo07NYXakz6n1v0jKFy9KmivXJmqWFe5q9ew9vx2bLj4EtLen8RJ771T/nXXNFWtqzVrWNemPRt7eOvq3Uo20orzCTaxGk7DliePMobEmB3bKPjyAyKeeo2IJyfg2bqp+Ms5QMEHb5E78HJci+cSetnVlcyv/H83Oe1sbO264576nv+MsHAcd4zG/cVEyHNWLo8q5hbM7tfewB4Xy1nz51D31oHkrFmLCTz7VJ2MOXaP41R1N2o/Ba4VkXDgbGBZwPz+Aae5I4KUPQFwA7sDyg4TkVXAHuAvY8wqn3kv+Czz48CkRKQRVkP4T++k8cBCEZktIsNEJM4n/ELfHPE2Dg+jN1DehrFvbH/gM6zG/wDvtFOBf4wxhzqv9Q0wxBizNGD6oZaXdYjlRQT8XfoHBojIIBFZISIrJk4M/mHS5LZb6fnDQnr+sBDn3r1ENahfPC+yfn2ce/cGLQdgPB62T51Gw8usDntXVjauHOv02Z7vFiAhDkLj4w+xCSVq9b+O5M+mkvzZVNxpqTiSS75525Prlhom4MnIwBYdA3Z7mTEA+b+vwNGwEba4OMLbtMW1ayeejAxwuXAu+I6wc1qWKlOWBrfeTKuF82i1cB75e/cSVr+krsLq16Ngb0rQco0fHEZIQh02PzYm6PyDvywj4sQTCYmvXe5cApl9qUhCSU+1xCdV7AITu52wh8bh+mEe7mXfV2jdntQU7D5/L1tSMu701CAxdf1iPGmp5SpbittNzivPkXHjlWQ+dA+2WtG4d/xzyCIJN9/E6fNmcfq8WRTuTSHU528XUq8uhSnlH4biyc7Gk2s1+jMXLkIcDuy1K/+3O94k3Hwjp8+ZxelzZuFKSSGkVF0F38+D8a2rrEWLEUdIlerK7EtDEkp6NaVOYqUvpKoKk57qn0dCEmZfeqkYm08PrC0hCbMvDQDXvG9xDr0Z5/A7MVmZeHaXHrftWjwXe7supaaXS0Y61C45JS+1E+Dg/tJxDRpjv2EorrfGQo7Px43Njn3QaDzLF2NW/VS5HHwk33IzZ82fw1nz51AQ8P4LrVf2sTMYd3Y2W+57gNUX9eTve+4jpE48+f+Urj9Vfaq1UWuM+RNojNWgmhUkJHD4ge9XtjlYQxYGYDXMAhUNP0gCokTkWp95vsMPrveZ3l9E1mINb5jg01P5PlZv5xdAZ+AXEQnzlvnBN0dg+iE2eZG34RsDBL+6p4xYEWkNpBljtgMLgHNFpLxH6PnAbSJiL5pQ3uWJyC3ehusOn+EYgcMPStW/MWaiMaaVMabVoEGDgia16d33ii/s2jVzNo2vvQaAOq3OozAzk7wgH/a1Tiq5IKJBzx5kbtoMQLjP6f/4c1siYqNgf5ADaRDZn00hpX8/Uvr3w7loAZGXWb2/oWedgyc7C096Wqky+b8uI+LiHgBEXd6XvEULAHA0bFQcE9K0GYSE4DlwAPfePYSdfQ4SHm7le0FbCrduKVd+ALvem8yKrt1Z0bU76bPnUvca64KlmPPOxZWZSUFq6bqqd/0A4rt0Zt0dd/t9s444qXHx81pnNccWGkLh/nKfyCjFs3kDUu8EJKkeOBw4OnTDvSLw+1PZQgePxLNzO65vg72ND821fg32ho2w1WsAjhDCL+5FwZJFfjEFPywi/BLru6aj+dmY7Gw8+9LLVbaUsHBrvCEQcn5bjNuNe+vfhyySPvmD4gu7Ds6dR/xV1kWFkee2xJ2ZhSvI364sjsSS08yRLc5BbLbiq/3/DdInf1h8YdfBufOIv/IKACJbtsSdlYUrtfR7sSyBdYVNqlRXnk3rsfns5/YOF+FaXv79/Ejx/LUeW4OGSLL3/dbxYtzLlvjFuJb9gKOrdZrcdnpzTE42JmMfABJrHeYlMRlHu864vp9nva5fckGWo82FmJ3bK5Wf2f4XklQf6iSD3YGtVUc8f/7iH1Q7EcegR3BPehFS/Ucd2m+8D7N3B54FUyu1/kAp709m9UU9WX1RTzLmzCXxGuv9V+tca58qrMD7zx4Tg4RYI/GSrh9A5i/LcGdnH6bUMeQxx+5xnDoebuk1HXgRq7FY9sCbAMaYAhH5DXgAOBNrHGmwuEIRmQN0xOrdPZTPjDFDRKQtMFNEZhtj9nqXsxt4D3hPRNYA5b86pEQXY0x5v9r7xYrIAKCpiGzzTooBrgSmAI1EJPoQvatDgLeA/wB3eKeVa3neBv373m22c5TsnjefehdfRO+Vy3Hn5rLs7qHF8zp9PoXl9w7DmZJKmzdfIyS6FohwYM06fn3AOnXesE9vmtw6EI/bjdvp5Kf/u6OsVR1S3g/fE96hI/VmzMOTl8f+x0qGPie8/jb7n3gUT1oqB155kTrPv0zs3UMp3LCe7KnWhVsRF3Un6rI+mEIXJj+ffQ9b1xsWrP6T3O/mkfzp1+B2UbBhPdlfVrwRB7Bv/gLiL+pKm+U/4s51smHo/cXzzp7yARuGPURBSgqnvfAs+Tt3cu4s63tW+sxZbHvpFRJ796Lu1Vfhcbnw5OWxdtBdlcqjmMdNwbvjCXv0ZetWRwtnYHZsxdG9LwCuedMgLp7w5/+LRESB8eDofQ15Q6/HduKpODpfgmf7ZuwvTgKgYMrbeH7/uXzrdrvJfnEcsa9ORGw28r6dinvr34T3s74g5U39nIIflxDariPxX83G5OWRNfaRQ5YFCO3UjVoPjsIWF0/s+P/g+msjB4cOwhYfT+yEieDx4ElLJWtMxa6RzFywkJiuXWj24xLrll73P1g87+QPJvHPQw/jSkkl8daBJA2+k5DERM6YP5eDCxex46HhxF3ai4SbbrAuwMnLY9vgeyq0/sq4f8QjLP/tNzIOHKBjj97cc+ftXN2vz1Ffb+bCRUR37cIZS7+3bun1QMkwmZMnv88/Dw/HlZJKwi0DSbrrDkISE2n63RwyFy5ix8MjiOt1CXVuvAHcbquu7q5iXXncFLzzMuGPjwe7Hdd8737eoy8ArrnTkLh4wl98D4m09vOQy/rjvOc6cOYSdv8T2Jq3RGLiiHh3GoWfvotr/oxDr7OMPPLffJGIsa9at/T67ls8/2zFcUk/K4/ZU3H/+iP2Vu2IfPer4lt6FQkf9SwSE4txuch/8wXItj42wgbejTRoBMaDSd1L/hvPVbKePLg/fRPHPU+BzYbnp3mw5x9sF/ayZv8wC/ul10GtaOzXDgasM2/uZ4cipzTD1qYbZudWbKOsS1fc30zGrF1R5uoq4sD8hcR160qLX5bicTr52+d6gtM/nsyW+x+mMCWFuv93C/XuvovQpETOXvgdBxYsZMsDDxPR5FROee0VcLtx/rWJv++v4tAtdcRJdd2aQUSyjTG1vMMHrjTGTBCRzsCDxpjeIjIQaGWMGRJQrjEwwxjTXETO9MZM9o0XkTFAtjHmRbEGIH4ArDLGvCQik7zlvwxYrt/6RGQCkGuMGSkiPYEF3gZyXWAl0BJoWpSvz3KKly8ii73zV3gbj63K06gNjBXrzg3bgTbGmF3eaV2AR4wx3UTkeSARuMPb2K8HdDPGfFS0LCALmIs1RndMOZaX7F1enreHdz3Q3Rizrehvd7jt8GE+iSt9hWl1GnAglR3nNK3uNPw0/MO6IGJRUoNqzqREF28vSu6V7as5kxKRX1kX2KVdcGY1Z+IvcdlaVjY4sbrT8NNy13bIPVjdafiLjAVgVcPG1ZuHjxY7tgGQ07fdoQOPoahp1qn37EsvqOZM/NWauYzCu3pVdxp+Qt6cxS9H8NZfR0KbvTugjBHQR4tzQKdj1qCL+OT7Y7pt5VXdY2oxxuw0xpR1E8TAMbXtAsquNcaUdUVQ0ZjaNVg90v/xmfdCwHJDg5R/DrhFRKKB7sAaEfkDq2H4UFEP7jHSEdhV1AD1WgI08zZgHwHSgHXeHtVp3tfFvBeR9cEa83vXYZY3Gmss8hoRWQn8AEymZNxy4JjaKt/9QCmllFKqKqpt+EGwnj5jzGJgsff5JGBSGcVLnfr3jfdeqT+mjPUOLGOZfuvzDjcourrkfu+jzHyDLd8Y09nneeMy1hssx8YBrxcDbQKmuSm5OwPAw95HmcsyxhwEWnhfvnGY5Y3wPoLld9SGISillFKqEo7jsa7HSrX31CqllFJKKVVVx8OFYv+zRGQZEBYw+cYjcB9cpZRSSv0vOY7vH3usaKO2Ghljjq8rAJRSSimlaiht1CqllFJK1XBGx9TqmFqllFJKKVXzaU+tUkoppVRNp2NqtadWKaWUUkrVfNpTq5RSSilVwxlPdWdQ/bSnVimllFJK1XjaqFVKKaWUUjWeDj9QSimllKrp9EIx7alVSimllFI1n/bUKqWUUkrVdPrjC9pTq5RSSimlaj7tqVVKKaWUquGMjqlFtBLUMaA7mVJKqf81cixXln1Zm2P2WVvr21+O6baVl/bUKqWUUkrVdDqmVhu16tjYfd4Z1Z2Cn/q/rSerZ+vqTsNP9JxfAXAN6V3NmZRwvD4DgMyLz6vmTErEfPcbAJ/EJVVzJv4GHEjFPe726k7Dj330O6xq2Li60/DTYsc260nuwWrNw09kLAAHu7So3jx8xC5aBRxfOYGV11+nnVrdafg57a/N5F7ZvrrT8BP51Y/VncL/JG3UKqWUUkrVdDqcVO9+oJRSSimlaj7tqVVKKaWUquGMjqnVnlqllFJKKVXzaU+tUkoppVRNp2NqtadWKaWUUkrVfNpTq5RSSilVw+mYWu2pVUoppZRS/wLaqFVKKaWUUjWeDj9QSimllKrp9EIx7alVSimllFI1n/bUKqWUUkrVdHqhmPbUKqWUUkqpmk97apVSSimlajijY2q1p1YppZRSStV82lOrlFJKKVXTaU+tNmpV9Yp5aBTh7Tti8vI4MGYUhRvWlYqx129A7WdewhYTR+GGdWQ8OhxchURc0ptaN98GgMnN5cAzT+DatBGAuMeeIuzCznj27yet/+Xlzsd+XlvC73oAbDYK53xDweeTS8WE3fUAjtbtMfl55L30BJ7N1jpD+g0gpGdfMAbPts3kvfQkFBbguLAboTcMwtawMblDB+LZtL4SNVVCzjgX21WDwGbD89M8zHdf+s9v1RnbxVdaL/LzcH/2H9i1FRwh2O97DhwhYLdhVv6IZ9aUSudhb9WW8MEPIjY7BbOnUfDZpFIxYYMfIuR8q66cL4zBs3mDNSOqFhH3P4qt8amAIe/FJ3CvX03E6GewNTzR2o6oaExOFjl3XlfpHM99bhz1L74It9PJL4PvIeOP1aVizn9tPPEtWyAiZG7+m2WD78WVk0NSh3Zc+PEH5PzzDwA7vp3J2udfqnQuAJx8Jrbu14LYMKt+wPw8x3/+aedg69gXMOBx45n3GezcDIDt7megIM/64PK48bw3rmq5BGjwxOPEdO2Cx+nkn/sfxLlmbamYhJtvIvG2Wwlr3JjVZ7fEnZEBQK02bTjpvxMp2LETgAOz55Ay4dUjmp+vkWPGsnjJUurE12bGl58etfUAOFq3I3zIw2C3UThzKvmfvF8qJvyeh3Fc0AHy8sh97jE8m6z9PPqTWZjcHPB4MG4XOXdeb8XfMQxHu45QWIhn905yn3sccrKOm/wqK/GRR4nq1BnjdLJ3xHDy15XehxwnnEC98a9gj40jf91a9jz0IBQWYouJoe4zzxLSsBGmIJ+9I0dQsGkTAMlPP0NUl6649+1je+9elc7P1uICQm+9D2w2XAu+xTX1I7/50qARoXePxnbyaRROmYhr+ifW9DpJhN77KBIXD8bg+u4bXDO/qHQe6ujRRq2qNmHtO+JoeCKpfXsS0vwcYkc+RvrN15aKi7n3AbI//oC8ebOIHfk4kX2vJPfLT3Ht2kn67TdhsjIJa3chcY88UVw+99tp5Hw+hbgnni1/QjYb4Xc/TO6oIZj0FCJfnYzrlyV4/tlaHGJv3Q5b/Ubk3HoFtqbNCR8ygtz7bkHqJBLapz85g/pDQT7ho57G0bk7ru9m4Nn2N86xDxN+78gq1xliw3bNXbhffwQO7MP+0Hjcq5fB3h3FIWbfXtyvjABnDtLsPOwDhuB+8QFwFeJ+dZTVMLLZsd//PKz7DbZtrHgeNhsR94wgZ/hgTHoKUa9/iOvn7/3qynF+e+wNGpI9sC/2M5oTce9Icu69GYDwwQ/hWvEzhWOHg8MBYeEAOMeV1FHYHcMwOdmVrCiod3E3ok8+mRnnXkCdVufR6qXn+e6iS0rF/T7qUVxZ1npajnuSJrffyvpXXgMg7edfWHLtDZXOwY8Itp7X4ZkyHjIzsN06GrPpD0jfUxKzdQOev56wnic1wNbvDjxvP1Y82/PRS+CsfJ2UJbpLZ8JOOon1F3YmsmVLTnh6HJsu71sqLmfFb2QuWMipn5duSGYv/5Wtt/zfEc8tmCsuu5Qb+l/N8EfHHN0V2WyEDx1JzkN3YtJSqPXWxxT+9D2e7VuKQxwXdMDWoBHZN1yO/YyziBg2mpzBNxbPzxl2OybzgN9iXb/9Qt47r4LHTfigoYRffyt5EyccN/lVRlSnToQ2bsy2i7sRfk4Lkp54gh1XX1UqLvHBhzkw6X2yZs4k6Yknib3qag5+MoX4O+8ib/16dt89mJCTTyb58THsvPkmADK//poDH31E3edfqHyCNhuhtz9A/pP3YfalEv7cu7h/XYrZua04xGRlUvjf8dgv6OhX1LjdFEx6DbP1LwiPJPyF/+L+41e/sscFvfvBsR1TKyJGRD70ee0QkTQRmeF9PdD7epXPo5mINPaWHetTNkFECkXkde/rMSKyy1tmg4i8KSI277xJIrLVZ5k/BVnfBhEZVs7t+ENEPgmY5hCRp0Vkk896RvvMdwds14jDrCPRu313eF+/4S23TkScPsspfdQo2earvM97i8hKb97rfJZ5uogs9i5nvYhM9KmX1wOWt1hEWnmfbxOR1T45VKpLJrxTV5wzvwGgcM0f2GrFYEtILBUX2roNeQvmApA74xvCO3ezyvy5CpOVCUDB6j+wJ9UtLlOwcgWegwcqlI/t9DPx7NmB2bsLXC5c33+Ho20nvxhH204ULpgJgGfDGqRWNBJfx5ppd0BoGNjsSFg4Zl+aFbdjG2bn9grlUqbGp2HS98C+FHC78Py+BDm7jX/M1g3gzAHAbN0AcQkl8wrySnK12yt9usp++pl4dpfUVeHieTjadfaLcbTtRMF8q67c69dArVpIfAJERuE4qyWFs6dZgS4XBGm8hnS8CNeiOaWml9cJvS5h26efA7BvxW+ExsYSnpxUKq6oQQtgDw+Ho/W5UP8k2J8GB9LB48as+xU5rYV/TGF+yfOQsKOUSGmx3buz/6uvAchduRJ7TDSOpNLvRefatRTs3HnM8ipL6/POJTY25qivx960ubWf7/Hu5wvnEtK+s1+Mo31nCufNAMC9fjUSFW3t54fgWvEzeNzW83V/IonJx1V+lRHV7SIyp04FIO+PVdijY7Anlt6HItu2IWuO9b7OnDqVWhddDEDoqaeS+/NPABRu2YKjwQnY61jHVueKX3FX8HgeyHbqGZi9OzEpu63j+9IF2Ftf6B+UeQDP3xusY5KvA/usBi1AXi6enduR+NLbpqrfse6pzQGai0iEMcYJXAzsCoj5zBgzxHeCiDQGtgC9gUe9k68GAs9tjDfGvOhtzC4BOgGLvPMeMsZ8SWmfGWOGiEgdYKOIfGmM2REkriiXM7C+DHQUkShjTI531lNAXeAsY0yeiEQDD/gUdRpjWpS13CCuBn4BBgBvG2Pu9q6/MTCjvMsSkRBgInC+MWaniIQBjb2zX8Wqs2+8sWdVIL8uxpj0CsSXYk9Kxp2yt/i1O3Uv9sQkPOlpxdNscXFWw9Xt9okp/QEQ2fdK8n76oSrpYKuTiCctpfi1Jz0F++nNS8W4fGPSUpE6SXg2rafgy4+o9eG3mPx83L8vw/37sirlE4zE1oGMkvohIx1pfHqZ7TBp1x2zboXPBBv24a9AYj3Mkpmw/a/K5ZGQ5FdXJj0Fe9PmpWJMqm9MKpKQiLjdmIMZhD80BvvJTXBv2kDef16AvLziWPtZLTEH9uPZVeZb8bAi6tUlZ9fu4te5u3cTWa8eeSmppWIveGMC9S++iIMbN7LykceLpyec34qeSxfh3LOXlY+OIXNDJXq1i0THYbL2l7zOzIAGJ5WOO70lts79ICoGz2f+3xdt190HBszK7zErq7a/+wqpm0zh7pK6Ktyzl5C6dXGlph2ilL+o887l9LmzKUxJYfdT48j7a9MRy6+6WPtwyTHKk5aC/Qz/w6QtIYlCnxiTnoItIQn3/nQwhqgX3gQM+d9+ReGMr0qtI/SSvhQumnvc5ldejuRkCveWnHVwpezFkZyMO83neF67Nu7MrOLjuWuvFQOQv2ED0d17kPfbb4SffTYh9evjqFsX9759lc7Jl8QnYtJL3vtmfyq2JmdWfDmJdbGd1ATPptJDK6qb3v2geu5+MBu41Pt8APDJIWJ9OYH1Rb2FQH/g8zJiQ4FwIKO8SRlj9gGbgXqHCb0O+BCYB1wOICKRwO3APcaYPO/ysowxY8q7/iAGYDWKTxCRBlVYTjTWl5d93rzyjTFFn8z1gOJuF2NM6QGHR5NI6Wml3pRBYgKacKGtzieyz5VkvlrF8Y7lyaesmFrRONp2JGdgH3KuvwTCw3F0LX2qu8qCVUcZTVppcha2tt3xfDPJJ9SD+9l7cT8yEE48DeqdWMk8qlBXdju2Jk0p/PZLcu66HpPnJKz/LX5hIV16VvqD/lDrL+ugv+zuoUxrehaZGzfR6Io+AOz/40+mn3Ueczp04a+J79Lx49LjqyuYUOlJwdLZuBLP24/h+eINbJ36FE/2TH4Wz3+fwvPpBOS8LtCwSRXz8U2tPO/FsuWuWcO6Nu3Z2OMS0t6fxEnvTjxyuVWnSu7nxvuHzb5nINl3DCBn+N2E9b0G+9nn+sWFXX8buN0Uzp91XOZ3pHORoO8BKybj7bexxcTQ6JvpxN14E/nr12G8jd8joor7OADhEYQ9NI7C918FZ+6RyUsdUdXRqP0UuFZEwoGzgcDurP4Bp+kjgpQ9AXADuwPKDhORVcAe4C9jzCqfeS/4LPPjwKREpBFWQ/jPw+TfH/gMqzE+wDvtVOAfY8yhRvpHBGxX/7ICRaQhUNcYsxyr4V5m7OEYY/YD04HtIvKJiFxfNCwDGA8sFJHZIjJMROIqsOhFPttSatiGiAwSkRUismLixJIPuMirryNxytckTvkad1oq9uSSIQP2pLq40/17hjwHMpDoGOtUeVFMWsm3bceppxH36Fj23z8EU8XTU570VGw+vcC2hGTM/vRSMb6nCm2JSZj9aThano8nZbeVg9uN68dF2M84u0r5BGMO7IPaPqe9aidgDu4vHVi/Mbbr7sU9cWzwC1CcOZhNq5FmlfsQM2kpfnUlCcl49qWXipEk35gkzL50TFoqJi0V94Y1ALiWzMfWpGlJQZsdR4cuFC6eV+G8mtx2Kz1/WEjPHxbi3LuXqAb1i+dF1q+Pc+/eMssaj4ftU6fR8LLeVl5Z2bhyrBMxe75bgIQ4CI2Pr3BOxbIykGif8jG1IftA2fE7NkHtJIioZb3OPmj9n5uF2bgSqR+kl7cCEm6+kdPnzOL0ObNwpaQQUr+krkLq1aUwJeUQpf15srPx5Fof8lmLFiOOEOy1a1cpv+OBtQ+XHKNsicnFw4qKeNJSsPnESEIyxnscK4o1BzIo/GGR39mMkB6X4Wh7IbnjRh2X+ZVH7PU30Oib6TT6Zjru1FRC6pb0CTmS6+JK9T8r4s7Yjz0muvh47qhbEuPJySZl5Aj+6XM5ex96EHvteFw7jtxQF7MvFUkoGX4k8Umlju+HZLcT9tA4XD/Mw73s+yOW15FkPMfucbw65o1aY8yfWKe/BwDBvp5+Zoxp4fNw+sybgzVkYQBWwzLQeO9p+SQgSkR8rzp6yGeZvpd49heRtVjDGyYU9bQGIyKtgTRjzHZgAXCuiJQ6covILd7G3g5vAxW8ww98HsHyL3ItJb3Qn1LSeK4UY8xtQDdgOfAg8J53+vvAGcAXQGfgF+/whLK+vvpO7+KzLeODrHOiMaaVMabVoEGDiqfnfjGFtOuuIO26K8hbvICIS62eqJDm5+DJzvIbelCkYMUywrv1ACCydx/yvl8IgL1uPeJffJWMR4fj/mdb+SukDJ6N67DVb4Qk1weHA0eni3H9ssQvxvXLEkK6WScabE2bY3KyMfv34Undi73pWRBmjYN0tGiNZ8fWUuuosu1/IYn1oU4y2B3Yzu2I+TPge2HtROy3j8L9wUuQ6vO9r1YMRERZz0NCsZ3eAlIq96Hh3rgOW4OGSF2rrkI6d8f1s/+B3vXzEkIvsurKfkZzyMnG7E/HZOyzPmhPsHqJHS3P97uwxX7u+dY45PTSwwQOZ9O77zHnwq7MubAru2bOpvG11wBQp9V5FGZmBh16UOukksZhg549yNxk3W0gPKnkAzD+3JaI2CjYH+QLRHnt3gbxSRCbYI27btYa89cf/jG+X1jqNrI+/J3ZEBJqjdcGCAlFTm6GSQscuVUx6ZM/ZGPPXmzs2YuDc+cRf+UVAES2bIk7K6tCQw8cPmMnI1ucAzYpvjNCTebesBZ7g0Yl+3nXHhT+FLCf//Q9Id2tL0L2M87yHhPSITwcIiKtoPBwHK3a4tlq7VuO1u0Iu3YguaPvg/wyP3KqLb/yOvjxR/zT53L+6XM52fO/I6ZfP2tx57TAk53lN/SgSO4vy4ju2ROAmH79yF4wHwBbdDSEhAAQe01/nCt+xVOFC0UDeTZvQOqdgCTVs47vHbrhXrG03OVDB4/Es3M7rm8P9dGtqlt13f1gOvAiVkOqTnkLGWMKROQ3rNPyZwKXlRFXKCJzgI5YjcJDKRpT2xaYKSKzjTFldecMAJqKyDbv6xjgSmAK0EhEor3DDt4H3heRNYC9vNsXsJ5kESlqfNcXkSbGmEoPUvMOLVgt1oV6W4GB3um7sRq573nzbY41VCGwsR4PVGkMbaD8pd8T3r4jSd/MLb6lV/HKJrzNgbGP4ElPI/PVl6j99EvEDL6Xwo3ryZ1mDY2udftgbLFxxI2wrg43bjfpN14NQNy4FwlrdT62uDiSZy0i6+3Xyf3mMOPFPG7y/vM8keNeBZudwnnT8WzfQkgv68O+cNbXuJf/iKd1e6Lem2rd0uvlJ62iG9fi+mEBka9/BG43nr83UjjbumjC0a4zYXc9iMTWJuLJ8Xi2/IVz9L2VqzSPB8/nb2G/+0kQG55fvoO9/yAdrKEOZulsbJdcC1Ex2PsPLt4u9/PDICYe+43DwGazyv7+A2bNr5XMw03e688T+czr1i295n5j1VVv61ZihTO+wrV8KY4L2lNr8jfWLb1eHFNcPO+N54kY+RQ4QvDs2eU3L6RLj6oPPQB2z5tPvYsvovfK5bhzc1l299DieZ0+n8Lye4fhTEmlzZuvERJdC0Q4sGYdvz7wEAAN+/Smya0D8bjduJ1Ofvq/O6qWkPHgmTsF24D7wCaYP36E9N3IudbFiOb375Gm5yFntbUuIioswPO19yxHVAy2q7x/T5sds3YZbDlyY/oyFy4iumsXzlj6vXVLL28dAJw8+X3+eXg4rpRUEm4ZSNJddxCSmEjT7+aQuXAROx4eQVyvS6hz4w3Wvp+Xx7a77zliuQVz/4hHWP7bb2QcOEDHHr25587bubpfn8MXrCiPG+erzxL1/JvWbf5mf4Nn29+EXmZdn1vw7Ze4fvkBxwUdqPXRt5Cfh/M5a0y21K5D1NiXreXYHRTOn43rV+tCqPChI5CQUKJefAuwLhbLG1+JW7QdpfwqI2fxYqI6dabx/IXWLb1GDi+e1+Cdd9k7ehTu1FTSX3yeeuNfoc5995O/bh2ZX1i3xgo95VTr7gYeN/mbN5MyquROKHVfHk/k+Rdgr12bk5YsZd+rE8j8soK31PK4KXh3PGGPvgw2O66FMzA7tuLo3hcA17xpEBdP+PP/RSKiwHhw9L6GvKHXYzvxVBydL8GzfTP2FycBUDDlbTy//1zp+joadEwtyLGsBBHJNsbU8g4fuNIYM0FEOgMPGmN6i8hAoFUZF4rNMMY0F5EzvTGTfeNFZAyQ7b1QTIAPgFXGmJdEZJK3/JcBy/Vbn4hMAHKNMaXuveQ9Zb8daGOM2eWd1gV4xBjTTUSeB5KBO7wXitmB9UB3Y8y2om0vRx2dDkw3xpzuM+0JwGWMGetbF4dZziRgBlbvditjzGLv9IuAV7x12RNY4P0SUBdYCbTE6pFd5t3Wvd5xzB8DZxhjPN5GfasKXChmdp93RjlDj436v60nq2fr6k7DT/Qcq4HpGtK7mjMp4Xjdumo68+LzqjmTEjHf/QbAJ3Gl72RQnQYcSMU97vbqTsOPffQ7rGrYuLrT8NNixzbrSe7Bas3DT2QsAAe7tKjePHzELloFHF85gZXXX6edWt1p+Dntr83kXtm+utPwE/nVj1DGVRBHy/52zY9Zgy7+pzXHdNvKq1p6ao0xO4GybsrXX0Q6+LwejM/YWWPMWkrf9aDIMBG5AQjBGhv7H595L4jIIz6vzw9S/jngdxF5Osj42I7ArqIGrdcSoJmI1ANGA2OBNSKShXVh22Sf3CO8432LzDHGBLut1wBgasC0r7B6nMeWDj8sAR4Wkbe9OeXg7aUFugMTRKTo/NdDRb3UIjIUmOVtzGcDA4zxG0mzSESKRvH/aYy5qRK5KaWUUkodEce0URusp9Lbg7jY+3wSMKmM4qV6Jn3jvXcaGFPGegeWsUy/9XlPxdcNFujNs03ANDf+d0sY4X0EK1+uYQjB7pjgHYfczPt8G0HqIkiZgT4vg/4EizHmfuD+MuZ9A3xTxrzGh1u/UkoppY4dHX1QPXc/UEoppZRS/1Ii0lNENorIZgnyY1NiedU7/08RqcL95Eroz+QGIdYvgV0dMPkLY8wR/bF1EZkKBN6XZ7gxptxXyYjIG0DgYKIJ3ovVlFJKKfU/4Hi5UMx7TdEbWHer2gn8KiLTjTHrfMIuAZp4HxcAb3r/rxJt1Abhbbwe0QZsGevpdwSWcfeRyEUppZRS6gg4H9hsjNkCICKfAn0A30ZtH+ADY7XEfxGROBGpZ4zZU3px5afDD5RSSimlajhjjt3jMBoAvr9xvtM7raIxFaaNWqWUUkopVW6+vxrqfQzynR2kSGBTuDwxFabDD5RSSimlarhjOabWGDMRmFjG7J1AQ5/XJ+Bza9YKxFSY9tQqpZRSSqkj5VegiYicJCKhwLVYvyTrazpwk/cuCG2Ag1UdTwvaU6uUUkopVeMdJzc/wBjjEpEhwFzADrxnjFkrInd6578FzMK6h/5mIBe45UisWxu1SimllFLqiDHGzMJquPpOe8vnuQGO+N2btFGrlFJKKVXDeY6XrtpqpGNqlVJKKaVUjac9tUoppZRSNZx21GpPrVJKKaWU+hfQnlqllFJKqRrOeLSrVntqlVJKKaVUjaeNWqWUUkopVePJsfxZNfU/S3cypZRS/2vkWK5sZ4umx+yz9oRVG47ptpWXjqlVx8SS5BOqOwU/HVN2knp+s+pOw0/S8nUA3Ckx1ZxJibdMJgDbzzq9mjMpceLqjQDkXde5ehMJED5lMSmtj699KvnXdeT0bVfdafiJmvYTAAe7tKjeRHzELlplPck9WK15+ImMBWBni6bVnIi/E1ZtYE+rM6o7DT/1Vqw/LnNSx542apVSSimlajg98a5japVSSiml1L+A9tQqpZRSStVweo2U9tQqpZRSSql/Ae2pVUoppZSq4bSjVntqlVJKKaXUv4D21CqllFJK1XAe7arVnlqllFJKKVXzaU+tUkoppVQNpx212lOrlFJKKaX+BbSnVimllFKqhtP71GpPrVJKKaWU+hfQnlqllFJKqRpOO2q1p1YppZRSSv0LaKNWKaWUUkrVeDr8QCmllFKqhtMLxbRRq44jp4x7kvhuXXE7nfx17zCyV68pFdP0P69R65yzMa5CslauYtODIzAuF0lX9uOEIYMBcOfksPnhkeSsW1+pPGo9MIrQdh0hz0nmk6NwbSy9HFv9BsQ+9RISE4tr4zoyHx8BrsIyy9uS6hIz5hlsdRLAGJxTP8f52UeVyg/gmgnP07xXdwpyc5k88C52rPyjVMzN779Jk07tcR7MBGDywLvY+cdqTuvUgbu++YT0rdsBWPn1t8wa+1ylcylSe8RoIi7shMnLY98jIyhYv65UjKPBCSQ8/zK22FgK1q8jfeTD4CokrNX5JL36H1y7dgKQu+A7Dr71RpXysZ19Po6bhoDNjnvRTNzfTvGbL/UbEXLHcKRxE1yf/xf3zM+K54VN+BTjzAWPBzxuCh65o0q5RD8witD2HTF5TjKfKHufihtXsk8dfMzap+wnnkTMY+MIadqM7DcnkPvR+1Z8cl1iffap3Kmf4/y0cvuUveUFhN52H9jsuL77lsKvP/SbLw1OJOye0dhOOY2Cj97G9c0nxfNCh4zC0ao95mAGzqE3VGr9RRyt2xE+5GGw2yicOZX8T94vFRN+z8M4LugAeXnkPvcYnk0bAIj+ZBYmNwc8HozbRc6d11vxdwzD0a4jFBbi2b2T3Oceh5ysKuUZzMgxY1m8ZCl14msz48tPj/jyA8U+PJqIDh3x5OWR8dhICjeUfr/Z6zegznMvI7GxFK5fx/7Rw8FVSHjnrsQMHgrGAy43B154moJVv0NoKEnvfQQhoYjDjnP+PDLffK3cOcU8OIqw9h0xeXkcGDMK18bgOcU9/RK2mDgKN6zjwGPDi/fzuMefJqRpM7L+8wo5H5X87aOuu5mIPlcBBtfmvzjwxCgoKKi+nEJDqfPOh0hIKNgd5C2YS/bE18tdT+ro0eEH6rhQu1tXIk46iV/bdGDTg8M59flngsalfDWVFe078Vuni7CFh1P3+gEA5G3/hz/7XsXvXS7mn5cn0OSl5yuVR2i7jtgbnsj+K3uS+czjRA9/PGhcrSEPkPvJZPZfdQkmK5OIPlccurzbRfaE59nf/zIybr2WiKuvw37SKZXKsfkl3UlqcgqPNWnBx4OGct2b48uM/fqhRxnXsgPjWnZg5x+ri6dv+uHn4ulHokEbfmFHQk5szO5Lu7PviUeJf2RM0Li4YQ+S+eEkdvfugSczk1pXXFU8L+/3Fey5ui97ru5b5QYtYsNxy1AKnx9OwUM3Y2/XFWlwol+Iyc6kcPKrfo1ZXwXjhlEw6rYqN2hD23XE3uhE9l3Rk6ynHydmRPB9KnrIA+RMmcy+Ky/Bk1myT3kyD5L10tN+H/IAuFxkvfI8+665jP23XEvkVZXcp2w2Qu94kLwnH8B5z3XYL7wIOaGxX4jJzqTg3fEUTvukVHHXwlnkPTms4usNkkf40JHkjLib7IFXENKtJ7YTT/YLcVzQAVuDRmTfcDnOl8YSMWy03/ycYbeTfXv/4gYtgOu3X8i+5Sqyb7sGz87thF9/a9VzDeKKyy7l3TcmHJVlBwrv0JGQRiey9/IeHBj7GLVHB9+nYu97kKyPJpNyeU88mZlE9bsSgPxlv5B6TR9S+/cjY8woaj/+lFWgoIC02weS2r8vKf37Ed6uA6FnnVOunMLaW8e+tH49OTjucWJHPhY0LvqeB8iZ8gFpV/TEk3WQyD5WTibzIJkvjiPno/f84m2JSUT2v4H0m64ivf/lYLMR0b1XteZEQQH777yF9Ov6kX5dP8LadSCkefnq6WgynmP3OF5Ve6NWRPqJiBGRpt7XjUXEKSIrRWS9iCwXkZt94geKSJp3/iYRmSsi7XzmTxKRq0RkqoisEpHNInLQ+3yViLQTkcUi0sobHysiH4jI397HByIS65OLEZF7fJb/uogM9HntEJF0EfFrhfmu4zDb39m7jv/zmdbSO+1Bn23a6rMNP/nUhRGRbkHq8yqfPDZ6y60XkUE+sdtEZLXPcl8Nsr4/Apbf21v3f4jIOhGp2ie+V0LP7qR88SUAWb/9jiMmhtCkpFJxGQsWFj/PWrmKsPr1AMhc8RuugweLy4fVq1epPMI6diVv1jcAuNb8iURHWz1hAUJbXUD+wnkAOGdOI7RTt0OW9+xLL+6dM7m5uLduwZZYevvK4+w+vfjlA6txsXXZr0TExRJTN7lSyzpSIrt0I3v6NAAK/vwDW3QM9oTEUnHh57ch97u5AGRPn0pk126lYo4EObUpJmUXJnUPuF24f16I7bz2/kGZBzBbNoLbfVRyKBLWqSt5M619ovBQ+1Trkn0qb+Y0wrz7lMnYj2vdGnC5/OID9ynXti3YK7FP2Zo0w7NnJyZlN7hcuJfOx3HBhf5BBzPwbF4Pblep8p51qzDZmRVebyB70+Z4du/A7NkFLheFC+cS0r6zX4yjfWcK580AwL1+NRIVjcSXrktfrhU/g8f6G7vW/YkkHp33SuvzziU2NuaoLDtQeOdu5Myw9qmC1X8g0THYgrzfwlq3wTnfer/lfjuNiC4XAVhnIbwkItLvsvmieeJwgMNR7kvqwzp1xTmraD+3jgG2OsFzyltg5eSc8Q3hna393JOxn8J1azCu0vuY2O1IWDjY7Uh4BO601GrPqbgOHQ7EEaK3HjhOVHujFhgALAWu9Zn2tzGmpTHmDO/0YSJyi8/8z7zzmwDPAl+LyBm+CzXG9DPGtABuA34wxrTwPn4KWP9/gS3GmFOMMacAW4F3feanAkNFJLSM/LsDG4FrREQqsuE+VgP9fV5fCwSeT37IZxva+UxfjVWHhyp7vbcu2gPPBWxLF5/l3hu4PuA+4C0AEQkBJgKXGWPOAVoCi8u9lYcQWq8u+bt2F7/O37OH0Hp1y4wXh4Okq65k/8LSq6973bXsX7ioUnnYkpLwpOwtfu1JTcGW5P8hKLFxeLKyihtDnpQU7N4PyvKUt9Wrj+P0M3Ct/bNSOcY1qE/Gjp3Frw/s3EVcg/pBYy8f9xiP/PETV7/8DI7Qkj/7yW3P55FVPzJk1lfUa9a0Unn4sicl495bst2ulL3YA7c7rjaerMzienPv9Y8JO6cF9b78hqQ33yHklFOrlI/UTsTsSyt+bfanIfGlP8zKYowhdMQLhI57G3vX3lXKxZ6YhNtnn3CXY59yp6aUqr9DsdWrT8jpZ1BYiX1K4hMx6SnFr82+itXVkSIJSZhUn/dOWgqS4N9ItyUk4fGJMekp2IpijCHqhTep9fYUQnpfGXQdoZf0xbVs6ZFP/hiz3m97il+7g77f4jC+77eUvdh9OgrCu1xE8tRZJLz2FhljfHq8bTaSPptKvYU/kv/LTxSsKd8+ZU/0PwYErg+K9nOfnFL3lnovBPKkpZL90fskzVhA0pwlmOwsCpYFfowf25wAsNlI+Phrkr9bSv6ynyr13jvSjDHH7HG8qtZGrYjUwmpo/R/+jdpixpgtwP3AvWXMX4TV0BoUbP5h1n8qcB4w1mfyk0ArESk6j5cGLABuJrgBwATgH6BNRXPw+gcIF5Fkb8O4JzC7nGV/AM4XkRBvfZ4KrCojthaQA1Ska+pnoIH3eTTWOOx9AMaYfGPMxgos6xCCfB84xBvn1Oee5uAvy8hcttxvemz7dtS97lq2jh139PII9t2lOObQ5SUikthnJ5D98jOYnJzKZXjI9ZeYOnIMY5qex7OtOxMZX5vuw61TxP/8/gejTzyTp1q0Z/Frb3NXkFPKlUgqyMTAegtW0IopWL+WXd27sueqPmRO+ZDECVUdfhBsVeU/EBeMGULB6EEUPDcc+8V9kaZnVyGXyu1T5f3gkIhI4p6bQFZl96lD/F2OqcrWkzfX7HsGkn3HAHKG301Y32uwn32uX1zY9beB203h/FlHLOVqU579O2h9ljzNWzSflH69SB82hJjBPh+vHg+p/fuxp0dnQpqfjeOUJuXM6fD7cHmPXX5lomMI79SVtMsvJrVnJyQigohLLqvWnADweEi//gpSe3Uh5Myzyl9P6qiq7p7avsAcY8xfwH4RObeMuN+BQ3UnHW5+WZoBq4wxxY087/NVwJk+cc8CD4iI3bewiEQA3YAZwCf495hW1JfA1UA7rO3JD5j/gs8wgY99phtgPtAD6ANMD7Lsj0XkT6we5bG+2wss8llusIFxPYFpAMaY/d7lbxeRT0TkehEJug+JyCARWSEiKyZOnBh0g+vdcjPnLpjLuQvmUpCSQphPb2NYvXoU7E0JWq7RA8MIqRPPlsee8Jse1ewMTnv5edbefCuujANBywYTcdUAan/0NbU/+hpPeiq25JIeYltSMp6AU13mQAa26GiwW7uDLTkZd7oV40lNKbu83UHMc6+QN3cG+Yvnlzs/gE6Db2f0yqWMXrmUg7v3ULvhCcXz4k5owIHde0qVyfTWn6uggJ/f/4jG558HQF5WFvnexs+a2fOwhziIqhNfoXwAal17HfW+mEa9L6bhTk3FXrdkux3JdXGn+tebJyMDW3RMcb3Z65bEmJyc4tN5eT8sQRwObHG1K5xTEbM/DfE5zSjxiZiM9PIv4MA+6//MA3hWLMV2yhmHjg8QcfUA4j/+mviPv8adnordZ5+wl2OfChYTlN1B7HOvkDdnBvmLKrZPFa97XxqSUNIzJXUSMfsrUFdHiElLQZJ83juJyX697WD13tp8YiQhGZNuxRTFmgMZFP6wCHvT5sVxIT0uw9H2QnLHjTqam3BURfW/jqTPppL02VTcaanY65YMsbIn1y11St6TkYH4vt+CxAAU/L4CR8NG2OLi/KabrCzyVywnvP2FpcoUibz6OhI+/pqEj7/Gk+Z/DLAn18WTFvD3OxBwDEiqe9j9POz8trh378JzIAPcLvIWzSfk7JbVmpMvk51FwW/LCWvbodxljhZjjt3jeFXdjdoBQNFlop9SdqPwcKf1K3vaXwjeJeE33RizFVgOXBcQ1xtYZIzJBb4C+gU2fCvgc6xG7QCsBnIg3+EH1wfM+xSrp/vaMspeb4w5G2gEPCgivlfM+A4/8L3i6AUR2QJ8BDxdNNEYcxtWQ3458CAQMIK+OG6iMaaVMabVoEHBO9H3vD+Z37v14PduPdg3ew7JV1sXDUWfdy6urCwKUksfWOpeP4DaXTqx4c4hfu+ssAb1afbeO2y8eyjOLVuDrq8szi8/IeOGK8i44Qryv19AeK8+ADian43JzsKzr/QHfMFvywnr2h2AiEv7UvC9NdY3/4eFZZaPfnQs7q1bcE6ZXKH8AL7/zzvFF3atmjaTNjdZb5WTLmhN3sHM4gasL99xtuf07c3uNdZVvzHJJaffGrc+D7HZyNm3v8I5ZX86pfjCLufC+dS6vC8AoWefgyc7C3d6Wqkyeb8uI/LiHgDUurwfuYusevMdYxra/Cyw2awPsUoyf29E6p6AJNYFuwN72654fivfKUvCwiE8ovi57axWmB0V3Ke++IT911/B/uuvIH/xAsIvtfaJkEPtUytK9qnwS/uSv2RhqZhAMY+OxbVtC7mV2KeKeDatx1bvBCSpHjgc2DtchGv5sT9F796wFnuDRkjd+uBwENK1B4U/fe8X4/rpe0K6W8NB7GechcnJthrg4eEQEWkFhYfjaNUWz9bNgHVHhbBrB5I7+j7IzzuWm3RE5Xw2hdT+/Ujt34+8RQuI6m3tU6FnnWPtU0Heb/krlhFxkfV+i7ysL87FCwCwN2xUHBPStBkSEoLnwAFstWsj0dHWjLAwwi9oi2vrljJzyv1iCunXX0H69VeQt3gBEb2K9nPrGODZFzyn8G5WThG9+5D3/aH3c/fePdZFWGHh1va2boNr29/VmpMtrjZSq6Sews5vi2tbxY4R6uiotlt6iUgdoCvQXEQMYMdqSP4nSHhL4FD3Zzrc/LKsBVqKiM0Y63o+b8/jOUGW9zRWb+oSn2kDgPYiss37ug7QBavntEKMMXtFpBC4GBiK1WNb3rLLRaQ54DTG/FXW0F5jTJqI/A5cAGw/zGIfAr7GGvYxGWuYRtFyVgOrReRDrDHIA8uba1n2z19IfLeutF62FI8zj41D7y+e1/zjD/jr/ocoSEmhyfPPkLdzJy28F96kz5zNPy+/QqMHhuGoHcepz1ntb+NysbLHpRXOo+DHJYS260idr+dg8vLIHFsy1ix2/FtkjXsUT3oa2a+9ROy4F4m6cyiuv9bjnP7VIcuHnHMuEb364Nq0kdoffQ1Azn9eoeCnJaWTOIw1s+bSvFd3xm7+w7ql1y2Di+cNmfklH942hIN79nLrx+8SnZgAIuxctZopd94HwLlX9aXjXf+Hx+WiwJnHu9feUsaays/5w/dEdOxE/VnfYfKc7HukpEcs6T8T2ff4I7jTUjkw/gUSnh9P3D33UbBhPdlffwFAVPce1LpmALjdmLw80h+6v6xVlY/HjWvSBEJGvAA2G+7FszG7tmHvdjkA7gXTITaesKfethpDxuDoeRX5D9+MRMcSMsw7Islux/3jAjx/Lj/Eyg6t4MclhLXvSJ2p3n3iyZJ9Ku6Vt8h8yrtPvW7tU7XuGopr43qc31j7lK1OAvGTP0eiaoHxEHntjezrfxmOU08n4tI+FG7aSPzH1j6V/UYl9imPm4J3Xib88fFgt+OaPwOzYyuOHn0BcM2dhsTFE/7ie0hkFBgPIZf1x3nPdeDMJez+J7A1b4nExBHx7jQKP30X1/wZFa8ojxvnq88S9fybYLNROPsbPNv+JvQy68tuwbdf4vrlBxwXdKDWR99Cfh7O56yr/qV2HaLGvmwtx+6gcP5sXL9aX2LCh45AQkKJevEta3vW/Une+MoOTyrb/SMeYflvv5Fx4AAde/Tmnjtv5+p+fY74egDyfvie8A4dqfvtPExeHvsfL3m/1Xn9bTKeeBRPWioHX3mROs+9TOzdQynYuJ6cqdbFuJHduhN5WR+My4XJy2ffw9ZJOntCIrXHPgs2O2ITcufNIe+HxeXKKf/H7wlr35HEaXMxeXkcfKIkp9oT3ubg2EfwpKeR9dpLxD39EtF33UvhxvXkfmPlZKuTQMIHXxTv51EDbiLtmt4Urv2TvAVzSfz4K4zbbZX5+vNqzcmWkEjcE8+AzQ42G3nfzSF/afnq6WjyHM9dqMeIVNeAX+9V8+caY+7wmfY98AjwpjGmuXdaY6zG1WvGmPe9dx5oZYwZ4p3fCfgMq8dxvYhMAmYYY770zu8MPGiM6e2znsXeaStE5GusIQhPeuc9BpxjjLnSu+4ZPrl8jjVu9jFvTpuBhsaYfO/8W4AOxpj/813HYeqhOD+x7uKQZIyZJiJjgGxjzIuB2+RTtrguROQSIM8Ys8g3PmBbI7GGVgwwxvzmbYy3MsakByzXt7xgDYcYAfzojV/sjbsIeKWofg7BLEk+4TAhx1bHlJ2knt+sutPwk7Tc6km9U47NFdTl8Zaxrmrfftbp1ZxJiRNXW8O4867rXL2JBAifspiU1sfXPpX86zpy+pb7+/ExETXNamwe7NKiehPxEbtolfUk92C15uEnMhaAnS2qfiHnkXTCqg3saVWx4ThHW70V64/LnKj8WeRKWXfKycesQdfs7y3HdNvKqzp/fGEA1lhVX18Bo4BTRGQlEA5k4W3Q+sT1F5EOQCRWT+GVxpjK3WnfukjtNRHZjLUD/uydFsw4YKX3+RXAwqIGrdc3wPMiEuZ9PdPb+wrwszHm6kMlEuTODL5eEJFHfF6fH1D2UBeWfSwiTiAMmGSM+c1n3iIRKRpj+6cx5qaA5RoReQp4GGsM9MMi8jbgxLrobOAh1quUUkqpY0A7aquxUWuM6Rxk2qvAq4cpNwmYdIj5AwNeLybgtlO+6zbGZABBfwbHGLMNaO7z+g/8xyFPCojfDxRdndKZcgiWn3f6GJ/nA8soPikwh8D4YPXsM69xGdMHBrz+CusLB0D57nqtlFJKKXUM6c/kKqWUUkrVcMfz/WOPFW3UHiMi0gMI/D3SrcaYftWRj1JKKaXUv4k2ao8RY8xcYG5156GUUkqpfx/tqK3++9QqpZRSSilVZdqoVUoppZRSNZ4OP1BKKaWUquH0QjHtqVVKKaWUUv8C2lOrlFJKKVXDaUet9tQqpZRSSql/Ae2pVUoppZSq4bSnVntqlVJKKaXUv4D21CqllFJK1XDGo1212lOrlFJKKaVqPO2pVUoppZSq4bSjVntqlVJKKaXUv4D21CqllFJK1XD6i2IgWgnqGNCdTCml1P8aOZYrW1Gv0TH7rG21559jum3lpT21SimllFI1nPYeaaNWHSNZPVpVdwp+oueu4GDHs6s7DT+xS/4EILvX+dWcSYlas5YDkN7mzGrOpETCL2sB2NWyaTVn4q/Byg3sb9e8utPwE//TGrIvvaC60/BTa+YyAA52aVG9ifiIXbQKgJ0tjp996oRVG6wnuQerN5FAkbHH5Xtv3SknV3cafpr9vaW6U/ifpI1apZRSSqkaTntq9e4HSimllFLqX0AbtUoppZRSqsbT4QdKKaWUUjWc3s1Ke2qVUkoppdS/gPbUKqWUUkrVcNpPqz21SimllFLqGBGReBH5TkQ2ef+vHSSmoYgsEpH1IrJWRIaWZ9naqFVKKaWUquE8x/BRRSOABcaYJsAC7+tALuABY8wZQBvgbhFpdrgFa6NWKaWUUkodK32Ayd7nk4G+gQHGmD3GmN+9z7OA9UCDwy1Yx9QqpZRSStVwNejmB8nGmD1gNV5FJOlQwSLSGGgJLDvcgrVRq5RSSimlyk1EBgGDfCZNNMZM9Jk/H6gbpOjoCq6nFvAVcJ8xJvNw8dqoVUoppZSq4cwxvP+BtwE78RDzLyprnoikiEg9by9tPSC1jLgQrAbtx8aYr8uTl46pVUoppZRSx8p04Gbv85uBbwIDRESA/wLrjTEvl3fB2qhVSimllKrhzDF8VNGzwMUisgm42PsaEakvIrO8Me2BG4GuIrLK++h1uAXr8AOllFJKKXVMGGP2Ad2CTN8N9PI+XwpIRZetjVqllFJKqRqu5tz84OjRRq2qNvZWbQm/80Gw2yicPY2CzyeXigm760Ec57fH5OWR99IYPJs3IiecSMSop4tjbHUbkP/h2xRO/YTQGwYRcklfzMEMAPLf/w/uX3+sdI6O89sTfu9wsNkonPk1+R+/Vyom/N7hONpcCPl55D7zKJ6/1pfMtNmoNfETPOmp5I64p9J52M9rQ9gdD1h5zP2Gwi8+KBUTescDOFq3w+Tnkf/yk3j+3ghASN8BOHr0AWPwbNtM/vixUFhgzbvsGkIuuxrjduP+9UcK3nvtkHmEtOlA1LARiM1O3vSvcH74bqmYqPtHEtq2IybfSdbY0bg3rj9k2einXsTe6CQAJDoak5XFgZuutLb71NOoNfxxJKoWeDwcuLX/Yesq9uHRhLfviMnLI+PxkRRuWFe6Pus3IP7Zl7HFxlKwfh0ZjwwHVyERl/QmeuDtAHicuRx4egyuvzbiOPEkaj9XMqzL0aAhmW++Ss6U0n+HUnV2QXsi7xsBdjv5335F3of/LRUTOWwkIW0vxOTlkfPUaNx/rceWVJeoR5/GVicB4/GQP/1L8j//yFpml+5E/N9g7I1PJvO2Abg3rD1sHn7bf14bwgbdb+1P86aXsT/dj6OVd38aP7Zkf7q8v7U/ieCa+w2F33xqxd9wB/Y2F4IxmAMZ5I9/ErM/vUJ5+XK0bkf4kIet48PMqeR/8n6pmPB7HsZxQQfIyyP3ucfwbNoAQPQnszC5OeDxYNwucu68vtJ5gLVPRXToiCcvj4zHyt6n6jz3MhIbS+H6dewfbe1T4Z27EjN4KBgPuNwceOFpClb9DqGhJL33EYSEIg47zvnzyHzz0O+/yhg5ZiyLlyylTnxtZnz56RFfvq+j8d4DiBpwI1FXXA0i5Hz9Rbned2VJfuwxojt3xuPMY/fDD5G3tvR7p/aNN1LnllsIPbExG1udhzvD+jwJPflk6j/3POFnnknayy+x793Sxz9VvXRMrZeIuL1jNtaIyBciEumd7hCRdBF5xvu6u4j87B3EjIjYveXaicgYETEicqrPcod5p7Xyvt4mIqt9xoi86p0+SUR2iUiY93WCN/Ysn9j9IrLV+3x+GdvR2Lu+sT7TEkSkUERe95k2SEQ2eB/LRaSDz7zFIrJRRP70zn9dROKC1FXRI9ivgRyazUb43cPJfeRecm6/GkeXHti8DZsi9tbtsTVoSM4t/cibMI7we0YCYHZuJ3fw9dZjyI2Y/DxcPy4qLlcwdUrx/Ko0aLHZCB82ipyH7iL7pr6EdLsE24kn+4U42nTAdsKJZF/XG+cLTxJx/yN+80Ovuh739q2Vz8GbR9jgh3E+NpTcO/vj6NQDaRhQV63aYWvQkNzbriT/1WcIGzIcAKmTSMjl/XEOvRnn4AFgt+PodLFV5uzzsLfpSO7g63DedS2FX3102DxqPTiazGF3kjHgcsK698Le+BS/kJC2F2JveCIZV19C9jNjqPXwY4ctm/XIgxy46UoO3HQlBYu+I3+xd9e224ke8yzZzz3Jgev6cHDwQHC5DpliWIeOOBqdSEqfHmQ89Rhxox4PGhcz9EGyP55MSp+emKxMovpZjWj37l2k3XYjqf37kPXOf6j9yJMAuLZvJe3aftbjuisxeU7yFgV9C5aqs8gHHyHrgbs4eN3lhF7UC1tj/30opO2F2E5oxMFrepHz3BiiHnoUAON2kfvaCxy87nIyB11H+BXXFpd1b9lM9qj7cK367fA5BMkp7K6HcD5+H7l3XYujY/fg+1P9huTefhX5rz1L2N0PW0VPPBlHjz44778F55AbsJ/fHqnfEICCrz7COeQGnPfciHv5UkIH/F/Fc/PJMXzoSHJG3E32wCsI6daz9Hvvgg7YGjQi+4bLcb40lohh/ncKyhl2O9m3969ygza8Q0dCGp3I3st7cGDsY9QeHXyfir3vQbI+mkzK5T3xZJbsU/nLfiH1mj6k9u9HxphR1H78KatAQQFptw8ktX9fUvr3I7xdB0LPOqdKuQZzxWWX8u4bE474cgMdrfee45QmRF1xNWk3XkNq/76Ed+yMvdGJlcqxVufOhDVuzOauXdkzehT1nhwbNM75229sv/FGCnbu9JvuPniQvU8+yb7/Hp+NWY85do/jlTZqSziNMS2MMc2BAuBO7/TuwEbgGhERY8w8YDtQdMS+B/jVGPOT9/Vq4Fqf5V4FBH5d7eJdVwtjzL0+093Arb6BxpjVRbFYVww+5H1d5u0ygC1Ab5/XVwPFX0dFpDdwB9DBGNPUu61TRMT3nnLXG2POBs4G8vG/OtHpk38LY8yzh8glKNvpZ+LZvQOzdxe4XLgWz8PRtpNfjKNtJwrnW2PGPRvWIFHRSHwdvxh7i9aYPbswqXsrmsJh2c9ojmfXP5g9Vo6FC+YQ0qGLf44dulA491sA3Ov+RGpFI3USAJDEZELadqRgZrnuRFIm22ln4tm9E7N3t1VXS+bhaNvRP482HXEt8NbVRm9d1fbWld0OoWFgsyNh4Zh9Vu+Z49IrKfxiMrgKAYp7t8viaHYW7p078OzeCa5C8r+bRWhH//oI7diVvFnTAXCtLamP8pQFCO3Wg/zvZgIQcn47XJv/wr3Z6q0xmQfBc+gfaIzo1I3cGdauWrj6DyQ6BltCYqm4sNZtcM6fC0Dut9MI72y9nQr+WInJsm6FWPDnH9iTS99mMez8trh27sC9Z/chcwGrzjw7//Fut4uC+bMJvbCrX0zIhV0omGPVmdunzsy+dNxFvf65ubi3b8GWmAyAZ/sWPP9sO+z6g7Gd1ixgf/oOR5sg+9PC2da6fPYnadgYz8Y1kJ8PHjfu1StL3rfOnJIFhEdU6U7w9qbNreND0Xtv4VxC2nf2z7F9ZwrnzQDAvX619/iQUOl1liW8czdyvPtUQQX2qYgu1j5lnLnFMRIR6VcvRfPE4QCH46jcPb/1eecSGxtzxJcb6Gi99xwnnUzB6j8weXngdlPw26/FdVtR0RddxIGpUwFwrlqFLSYGR2LpHPPWraNw165S09379pG3+k8oPPSXa1V9tFEb3A9AUW/rAGAC8A/W7w8DDANGisiZwBBguE/ZaVg/AYeInAwcBNLKud5XgGEiUtVhIU5gfVHvMNAf+Nxn/nCsxnE6gPen6CYDdwcuyBhTADwMNBKRI9aNYKuThCctpfi1Jz0VSfD/URFbQiImba9PTApSxz8mpHMPChfP9ZsWetk1RL75CeH3Pwa1oiudoyQkY1J9ckxLQRIDc0zC49OgNmkp2LzbEXHPwzjffPmwDbHD5lEnEZNekodJT0Xq+B+IJSF4fZp9aRR+/RFRk6cT9fEsTE427pXWj7LY6jfCfmYLIsa/R8Rzb2FrcsYh87AlJuNJ3VOyjtSU4kZWEXuif314UlOwJyaXq6yjxXl49u/Ds+Mfa1mNGoMxxLwykbjJXxBxg9/3vaDsScm495asx52yF3uS/3pscXHWh6fb7RNT+gdtovpeRd6PS0pNj+jRC+ecmYfNBUASk3Cn+NRHWgq2wH0oMRlPqZiAnOvWx97kDFxr/yzXeg+ZU52kw+9PdRJL7091EvFs34K9eUuIjoGwMByt2iE+uYbedCeRk6bj6NyD/I/KvIXl4XNMSPL7oupJSwlyfAh476WXvPcwhqgX3qTW21MI6X1lpfOAI7NPhXe5iOSps0h47S0yxvj0KNtsJH02lXoLfyT/l58oWFP1v291OVrvNpcH+QAAhTlJREFUPdffmwg7tzW22DgkPJzwDp2w161XqRwdyXUp3F2So2vvXhx1g/0+gKqptFEbwNugvARYLSIRWFfozQA+wWrg4v15t1eAn4GnjDH7fRaRCewQkebe+M+CrGaRz6n7YT7T/wGWYt3Goqo+Ba4VkROweoB9u5XOBALPW67wTi/FGOMG/gCaeidFBAw/KDXQ0Tu8YYWIrJg4MciHW7BrGkv1UgQJ8o1xOLC36YhrSclp4MIZX5JzS19yB1+HZ3864YOGlV5GeZUnRykdZIzB0bYjnoz9/uNrK51HsHooRzljoFY09jadyLmlLzk39ELCI3B06WnNt9uhVgzOYbeS/99XCR/5zGHyCLqSw+ZqjClX2bDuvSj4blbxa7HbCTnnXLIef5gDg24ktFM3QlpdUPEcy/E3C9yM0FYXENn3SjInvOQ/wxFCeKeuOL+bc+g8DpVQufLxiYmIoNbT48md8Bzk5pSOrahK/h0BzI5tFHz5ARFPvUbEkxPwbN1U3EABKPjgLXIHXo5r8VxCL7u6CjlWrt6Kbj6ffc9Asu8YQM7wuwnrew32s8+tQi5BplVwn8pbNJ+Ufr1IHzaEmME+J+c8HlL792NPj86END8bxylNKp9ndTtK7z3X1i1kTXqHOm/+lzpvvEPhXxsOOwyp7BzLsV/VYOYY/jte6YViJSJEZJX3+Q9YN/3tAywyxuSKyFfAoyIyzNvIewN41hgzKciyPsUagtADq1F8S8D8LkW9pEE8jTXMoHxdQWWbA4wFUgjesA4kHLqp5Hs0cHqHQ5Qp4NdGTNZX/g1bT3oqIT49PDZvr2JgjCTWxWpPgy0hGbO/JMbRuj2ezRswB0q+U/g+L5z9/+2dd3hUZfbHP2cmDUIgtAQEBMsqKmLDjoi9oQiuIHbX1Z/ruqtrF3vDVbG79oK9g2BBUYqKHRtIUWlWIAEpSUhIMnN+f7x3kpnJpNDm3uj5PE+e3PLee7/z3jvvnHve8553DC2uu7MhmQ2ixUuQOE9DqGMhujRJY/ESQgWdiP2sS8dCdFkx4f4Hkbl3fzL36AtZ2UhuLi2uGEH5DcPXXsfSIqRDrQ7pUJBQD7EyoY6FxHzCsfoM77ib62ZetQKA6g8nE96mN9WT30KXFhH5yMUiR7+f5QaytM6vKZtMtGgJoYJaD0mooJBoceJEMJEiVx8JZZYWIZmZDR8bDpPd/0BWnDIk4VxVX01DVzo9lR99QMbW29bRlTvkeFoOdgZU1cwZCV6ccGEnIkkao8uXI3mtnVEfidQpk/GXrWh71fUsO+dMoisT6yKn7z5UzZlF9PdlKesoGS1ekhDCEOpYSDT5GSpaTKhOGU9POIO8EXdSOeENqt5rQgxvUzSlep6WLa1TJtXzBFA94TWqJ7iQm6yT/0F0Wd3JgKqnvE3ONbfDMw+vm8biJUhBYp3UaR+Sv3sdar+fsbK6YjlVH0wm3LMXkelfNvn6uUOPdwOTgMoN8EzFqPxyGhndNiWUn090xYraz1tSwpppn5Gz9z6UzvuhyTr9Jl3fvdWvvsLqV18BoPU5/0no/WiMtieeRNuhzu9SPmM6mZt0ptxz6WR06kT1kiUNHG00N8xTW0t8nOi/vG73YcCBIrIQ59lsD+wHoKpR6jcCX8N5W39qylzF8ajqXOBrYEgjRRs7TyVO8wW4aebimQXskrRtZ+rG/gJuMBywPbAB3I6O6HezCHXphhRuAhkZZPQ/mOpPErt6qz95j8wDXa7lUM9e6OpSNM6YyEgRehAfc5ux135EF85bZ42ROTMJd+2OdO4CGRlkHnAoVR9OSdQ4dQqZhxwJQHjb3mhZCbpsKWseupuSvx5EydDDWH3txVR/+dk6GbTgDM7QJnF11e9gIp98kKjj0w/IOMCrq617oWWl6PJlaPFiQj17QXa207jjrkR/XuiO+eQ9wju4CBXpsilkZNZr0AJUz/6WcLdNCXXuAhmZZB90OJUfTE4oU/nBZHIOPwqAjO16o6Wl6LKljR6bueueRBYuSOjyrvr0QzK23AqycyAcJnPnPlQvqHs/y158tmYQV/nkibQcMNCdc/sd0NKSOkYkQOW0T2lx4CEAtDzyaCqmTHT106kz7Ufew/IrL6E6Rcxqi0OPaHLoQazOQl1jnzuDrAMPo2pqYp1VTZ1C1qGuzsLb9Xb3zjMyc4dfR2ThfCqeX/fR3slEv5/tffc6e8/TQUQ+TfruffoBGfsfBiQ+TwDSpq3737GQjL36U/3eBLfuDRgDyNhjH/SXH9dZY2TOTMJdNkU6uWc+c/9DqProvUSNH71H5sFu6EB4m+2dxt+XQk4OtGjpCuXkkNFnT6IL5q7V9cteeJaioYMoGjqIiskTyfWeqawGnqk1Sc9UeeyZ6rZpTZnMntsimZlEV6wg1LYtkueFR2Vnk7P7nlQvmL9WOv0mXd+9UNt2NWVy9j+I1WvxHVz+9FPMP3IA848cQMmEd8gfNAiAFjvuSLSkhOripkYHBp9mNPnCRsM8tfUgIq2BvkA3VV3jbTsNZ+g26DJR1XIRuQT4fh0vfyPr76kFuA14T1WXSWK3yy3AzSJyqLdvR+BUoE7frjf38o3Az6q64QK+ohEq/ncrLUfcA6EwVRPGEf1xPplHuPi3qjdeIfLZh0R33Zvcx19F11RQcdu1tcdnZ5Ox825U3HVjwmmzTz+X0BZbubRCSxZRcXfi/rUiEqH8zhHkjrzfaXzzVaIL55F1lOfBGfcS1Z98QMae+9DquTdgTQXlN1257terj2iENfffSosb7vZSML1G9Kf5ZBw+GIDqN0cT+fxDwrvuRctHR9ekYAKIfjeTyNSJtLz7KTQSITr/O6rGu4ES1RPGkX3elbS47zk3eOv2a+uVEKuP0pE30uauhyAUouL1MUQWzCNnkHv/qhjzIlUfvU/WXv1o+/J4tKKC0huuaPDYGNkHHcaauNADAC1ZRflzT5D/+AugSuXHH1D1Ud0Y13jWTH2PnL79KBw3waUVuqb2RaL9PQ+y/LoriRYXsfKukbT77+20Pvtcqr6bTdmrLwOQd+bZhPLzaXPZVTW6i0/4K4CL59t9b1bckHpUd311tvr2EeTd8aBL6eV97uyjXZ2tedXVWeae+9DmpfFoRTllN7pnKKP3TmQfdhTVc7+n9Sinr/zBu6j6+AMy+x1A7vmXIfntyBt5H5Ef5lDyn/9rmqZohDX3j6TF9d7z9M5rRH9aQMZh7se+evwY9zz12YuWj7yS8DwB5Az/L9K6DVpdzZr7b4XSEgCyT/2neznSKFq0mDX/u7np9ZRCY/nd/yX3lvudxvFj3XfvSHcvKl972X33du9Lq6dfc9+9m919kbbtyb3eS78WzqDq3fFUf/5RfVdqlIoP3DPV6TX3TP1+ddwzde+DLL/We6buHEn7m2+nzT/PpfK72ZSNcfes5QEH0/LIgWh1NVqxhmUXu5CocIeOtL3+v24AZ0hYPeEtKj6Yss466+P8S6/gsy++YPmKFfQ7ZAD/OusMjh00cINfZ2N+99qNvJtQfj5UV7Pyv9fVDChbW0qnTKZV//5sOWky0YoKfrvk4pp93R59jEWXXUp1URHtTjmF9mecSUbHjmz+xpuUTpnCouGXEe7Qgc1fHUuoVStQpd2ppzHv0EOIlpauW6UZGxzRP1A8yfogIqWq2ipu/VTgUFU9Lm5bO1wmhK6quibFMdcApao6MuncU4ALVXWa5/UtgZpes+mqerKIjAJeV9WXvWNGAzurao+48ySUqedz9PDK9ErafirQR1XP8db/AZyHe+kqAS5Q1ffj9HbGZT3Ixhnxl6vqCm9/BJflIcZbqtpQWi8tOaRPA7vTT97b01jZr7ffMhJo8757Zyg9fDefldTS6s3PAFi6R8pwa1/o8IlL5PHrTj0bKZleunw1h9/36tV4wTTS7qNvKT2ikTjkNNPqDTdQceV+O/orJI42k78G4Jcdg/NMdf3a5dxl9Up/hSTTsk0gv3uztti88YJpZNt582EdZsRaHyZ27JI2g+6A4l/T+tmainlqPeKNU299FDAqadvvQMcGjrmmnnP3j1vuUU+ZU5PWBzdWpp7zLATq/LImfx5VvR+4vzG99ewPN6bDMAzDMAwjnZhRaxiGYRiG0cyxfnczapstIrI98FTS5jWqGqy+RsMwDMMwjDRgRm0zRVVnADv6rcMwDMMwDP+Jmq/WUnoZhmEYhmEYzR/z1BqGYRiGYTRzzE9rnlrDMAzDMAzjD4B5ag3DMAzDMJo5Nu2AeWoNwzAMwzCMPwDmqTUMwzAMw2jmmKPWPLWGYRiGYRjGHwDz1BqGYRiGYTRz1Hy15qk1DMMwDMMwmj9m1BqGYRiGYRjNHgs/MAzDMAzDaOZELfrAPLWGYRiGYRhG88c8tYZhGIZhGM0cc9SCqE1BYWx87CEzDMMw/mxIOi/2WvvOafutPXLZorR+tqZinlrDMAzDMIxmjnmPzKg10sTPO/T0W0IC3b6Zw6r9d/JbRgKtJ30FwC87Bqeuun49B4AV+2zvs5Ja8j+YAcCSXbf1WUkihZ/PYv52W/ktI4HNZ35P1T8O91tGApn3vwnA91tt6bOSWrb6fi4Ai/ps47OSWjpPmw3ArzsFpz0A6PLVHFi90m8ZibRsw8p+vf1WkUCb96f7LeFPiRm1hmEYhmEYzRybfMGyHxiGYRiGYRh/AMxTaxiGYRiG0cyxcf/mqTUMwzAMwzD+AJin1jAMwzAMo5kT9VtAADBPrWEYhmEYhtHsMU+tYRiGYRhGM8dCas1TaxiGYRiGYfwBME+tYRiGYRhGM0ct/YF5ag3DMAzDMIzmjxm1hmEYhmEYRrPHwg8MwzAMwzCaORZ8YJ5awzAMwzAM4w+AeWoNwzAMwzCaOeapNU+tYRiGYRiG8QfAPLWGYRiGYRjNHPPUmlFr+Ez+JZeT07cfWlHB71deRtWcWXXKhLt0of3NtxNq3YaqObNYNvwSqK6q2Z+1XS8KnnqBZRefT/m7bwPQ9tobadGvP9Hfl7H4mKOarCe8617knHMREgpR+earVD73eJ0y2edcTObue6MVFZTfcjXRH+YA0OrZN9DVZRCNQiRC2T9OSDgua8hJ5Jx1PiVH74euWtFkTTHaXHw5Lfr2I1pRwfKr6qmrTVxdSZs2VM2exe+Xu7rK6b8/rc8+FzQK1RFW3DqCyq+/BKDTmxPRsjI0GoHqCEUn/LVJejJ225sW514CoTCVr49mzTOP1inT4txLydhjH1hTweoRVxD5fjZkZdHqnlFIVhaEw1RNeYeKx+5LOC77uFNo8c8LWTlgH3Rl43WVd8Fwsvbuh1aUs+ra4VR/N7tOmdAmXci/8TakdRuqv5vFyqsurXmOUh0f7t6DNiNuj6vbrpQ9dA+rn3vKfbYhJ9ByyPEQibBm6nsN6mt/2RW07Lcv0fJyii+/lMrZde9dRpeuFIy8g3CbNqyZNYuiyy6CKqcvZ9fdaH/p5UhGBpHly1l06okAdJswybt3Uaiu5tehxzRaV6mQbXchPOT/QEJEP3yb6ISXEvfv2p/wwccCoGvKiTz3P/h1AbTtQPiUC5DWbUGV6NS3iE4eu04aYnS84kpy9+2Plpez+NJLWDNrZp0yGV270vmOOwm3yWfNrJksuuhCqKoi1Lo1nW76L5ndNkUr17D4skup/OEHAApH3ETufvsTWbaMHwccvlaaWl84nOy9XTu14prhVH+X+ruXP+I2Qq3zqZozixVXue9euPtm5F89gsye21Jy352UPV3bpuQefwotBv4VUKrnfs+Ka4dDZWWTNLW5+HJyPE3Lr66/PWj339sJtWlD5exZLL/CaWpx2ADyTj0DgGj5alaMuIbq779zmoadRO7gY0GEstEvUfbsk2tVV03hsmuuZ8r7U2nfri2vv/z8Bj9/jIzd9ibn35dAKETVG6NZ88xjdcrk/PuS2jbqpiuJem1U7j2PI5mxNupd1jxe20ZlDR5G1uBhEKmm+uMPqHjgjo32GYy1w8IPDN/I6duPjE27s/jIQ1h+3VW0veLqlOXyz72QkqefYPFRhxJdtYrcQXE/3KEQbc67kIqPpiYcs3rsGIr/ccbaCQqFaHHupay+9BxKTzuGzP0PJdR984QiGbv3JdxlU0pPGkjF7TfQ4rzhidc9/0zKzjyujkErHQvJ2GUPoksWrZ0mj5y+/cjctDuLjzqEFddfRdvLU9dVm/NcXS1Jqqs1n35C0ZCBFA0dxPJrhtP26hsSjis+42SKhg5qskFLKESL8y+n7MKzKTlpIFkHHkaoR1Jd7bEPoa7dKRl2BKtvuZYWF1zhdlRWUnre6ZSc9ldKTjuWjN33Jrxt75rjpKCQjF33JLr4tyZJydqrH+FNu7Ns8KGUjLia1pemrpu8cy6g7NknWHbMYURXraLFwMENHh/5cSG/nzDY/Z30V3RNBRWTJwKQuctuZO+7P8uGHc2yoUclGCrJtNhnXzK79+Dnww5i6TVX0uGqa1OWa3f+hax8chQ/H34w0VUryRvs7kUoL48OV17D4nPO4peBR7Dk/H8nHPfbaSfz6zED19mgRUKEjzub6nuvovq6swjtui906pZYZtkSqu+4hOob/0l0/POET/A0RCJEXnmE6uvOovqW8wntO6DusWtB7r77ktWjBwsPOoAlV15BwbWp66rjhRezYtTjLDz4QCIrV9Lmr87gbnfWP6iYPZsfjxrAoosvouCKK2uOWTV6NL+e/re11pS9dz/C3bpTPOhQVt54NW0uuyplubx/XUDZs09SPPhQoiUraTnQ3Q9dtZJVI2+k7OlEgyrUsYCWQ09k6cl/ZenQo9x36uCmGdvZXtu5ZOAhLL/hKvKHp37mW597IaXPPMGSgYeiJbXtQeS3Xyn++0kUDR1IycP30faK6wDI2OIv5A4+luKThlA09Ghy+vUnvGn3JmlaGwYfeQSP/O+uDX7eBEIhcv4znLKL/kHpyUeTecBhddvzPfoS6tqd0uMHUH7rdbQ4v7aNKjvv75T+7VhK/zYkoY0K77QrmX33o/S0Yyg9ZTBrnn9i436OtSCqmra/oBJoo1ZEVESeilvPEJFiEXndWz/VW/867m9bEenhHXt93LEdRKRKRO711q8RkV+9Y+aIyP0iEvL2jRKRBXHn/CjF9eaIyH/izr+1iEzx9s0WkYe87f1jeuPKjhKRv3rLU0Skj7e8UERmiMg3IjJBRDo1UDd/88pOF5FvRWSgiPzPu/4sESmP0x+71lgR+dhbPiRuf6mIfOctP+l9znuTrhevs8611/7uQov9DmD1a86rUznjG0J5rQl16FinXPZue1D+jvPAlo17lRb7H1izr9WwEyl/dwLR339POGbNl9OIrlq5VnrCPXsR/fVndNGvUF1N1aS3ydirf0KZjL32pfIddzsjs2dAqzykXYdGz51z9oVUPHgXrGNjkNP/AMper60rqa+udt2jxlu9+rVXabGfqystX11TRlq0XGcdMcLbbE/015+ILvoFqqupnDiezL77JZTJ7LsflW+NAyAyazrSKg9p79VVebn7n5Hh/uI6zlr862LK77u9yRqz992fijdc3VR9Ox3JyyPUvu49ydp1d9ZMmgBAxRuvkr3vAU0+PmvXPYj88lONod3ymONY/cQjNZ5UXZ74/MWTu/8BlIwbA8Ca6d8QyssjnOLetdh9T8omvAVAydgx5B7g7l2rI46k7N0JRBa5F6LkZ319kR5bocW/wdLFEKkmOu19QjvsmVBG58+G1aVuecEcpG17t2PVcvh5nlteU44u/gnJb/z7UB+5BxzIqjGuriq++ZpwXmvCHevWVcs996DkLVdXq8aModWBBwGQteWWrP74IwCq5s8no0tXwu2d1vJpnxNpgtc/mex996f8zdjz4bVT7VN/9yomuu9e+etjyenvnq/o8t+pmvUtWl1d5xgJh5HsHAiHkZwWRIqLmqSpxb4HsNprD6rWoj3I6e+eqcpvvkJLVrnl6d8QLnQ/NRmbbU7ljG/QigqIRKj84vOaNmRDsusuO9OmTesNft54wtv0IvrrT7Xt+cS36rRRGX33o+rt14CG2yjJyKhpj7IGDqHimUdrv/srNuz30Vg/Am3UAmVALxFp4a0fBPyaVOYFVd0x7i/WBzMfGBBX7lgguR/rDlXdEdgW2B7YN27fRXHn3Cv5esDewOUiEnNL3B07n6puA9yz1p/WsZ+q7gBMA4anKiAiXYHLgb6q2hvYA5iuqv/0tB0OzIvT/7KI5AM7A/kispmqvh3b713rBG/95IbE1Xftdfmg4YJCquM8l5EliwkXFCaUCeXnEy1ZBZFITZmMggLv+AJa7H8QpS9tmO4r6VBAtGhJzbouXUIo6QdVOhSgRYtryxQvQToUeCtKy1vvI/eBZ8g8YnBNmYy99iW6tIjo/O/XWVu4oJDI4sbrSpPqKuzVFUDOfgdSOOZNOtzzAMuvubz2QFU63P8oBc++Qu4xQ5qkJ9SxgGhcPUSLlxDqUNiEMp6eUIi8x16izbj3qP78EyKzZgCQsXd/tLiI6Lym11W4YwGRJbXXiRQtIZRUN9Imn2hJSW3dFC2pqb+mHJ9z8OFUvP1m7TW79yBzx11o9/jztH3wCTK27VW/voJCqhfHnX/JEsKFyfeubcJzXr1kMRmehswePQi1bkPnx5+iy4ujaXXU0bUHqtL54cfo8uJo8o4dWq+GBslvD8uX1p5y+VK3rR5Cex2Mzvyi7o52BUi3LdCFc9ZNB5BRWEhV3HNevWQxGcl11bYtkVW197J6cW2ZNXPmkHfwIQDk9O5N5iabkNGpXt9Akwh3LCSScP8Sv1cQe77ivntFi+s8Q8lEi4soffpxCl6fSMFb76OlJVR++lHTNG2A9iBG7tF/peLD9wGonvcD2TvvSqhNPpKTQ07ffQl36twkTUFDOhSice15tHgJ0jHx84c6JLZRmtRGtXr0RVqPnUL1tI+dEwMId+tORu9dyH3gGXLvfoxwz+02/odpIprGv6DSHGJqxwNHAC8Dw4DngH2acFw5MFtE+qjqNGAo8CKwSYqyWUAOsLypolR1mYjMBToDP3v/f4nbP6Op56qH94F/17OvACgBSr1rlcaWG+AY4DVgCXAccNM66lqXazedZO+cSL1F8i8azso7R7oY1g1B3UvV/fam0BMTVPbv09BlxUh+W1re+gDRnxcS+W4W2SecTtnFZ28EbY3XVbz+isnvUjH5XbJ27kPrs//N0rNcV2zRqccTLS4i1LYdHR54jKoF86n8ctq6CGq6nmiUkr8di7TKo+WNdxLabEuiv/1CzslnUHr+/zVy7WQp9d+ThsrUzJPe2PEZmWT324/S/9XGzUk4TCivNb+fdhwZ225PflzsbV15TdGX4sBYmXAG2dtux6LTT0Gyc+jy7Aus+eZrqn5cyG8nDiNSXESoXTs6PzKKqvnzqPiisXtXR2Dj+mJFt+pNaK+Dqb7tosQd2Tlk/N/lRF56CCrK1+76a6lFUlWWV2b5gw/S8Yor2HTsOCq//541s2ehnlG3ITVpsqa1qMOaY/Jak7Pv/hQfdRDRkhLa3nwHLQ47kvLxrzVBU4pta9keAGT12Z2WRx/D0r+5cKnqBfMpGfUw7e9/FC1fTdX3cyCFh7lZsI51VHNvo1FKTx8CrfLIveEO10YtmAvhDCQvj7KzTiC8TS9aXjuSkqGHbXj9xjrRHIza54GrvC783sBjJBq1Q0Wkb9z6nknHHicii4EI8BuJRu1/ROREoDswXlW/jtt3q4h4ATbMVNWEIEkR2RRnCMe8lHcAk7xQhQnA46q6wtu3j4jEn3tTICEkIQUDgPoM429wxukCEZkIjFbVxlrCYcC13nEvs+5GbZOuLSJnAmcCPPjgg8S+8q2GHu8GIQCVM2eQUdiZ2LCIcGGnOt1v0eXLCeW1hnAYIpGEMlnb9aL9zc6YCLXNJ2effhCpptyLe1xbtLgowbsiHQqJLi1OKrMEKaj1/EjHQnSZK1Pzf8VyqqdOItxzO7RkFdKpC60efsErX0Dug89SdvZJ6PJlDerJTaqreI9JfXUl9dRVPJVfTiOj26bOC75iBVGvTHT5787o7dW7UaM2WryEUFw9hDoWEl2apKfIlYnEl1mWWEZLS6j+6nMyd9+bqs8+ItS5C60ffxlwdZv36IuUnDkM/b1uXbV7ZjQAVbNmEC7sRGzoYLigsOYz1VxnxXJCeXm1dRNXJlK0pMHjs/fah6o5s4jGaYgULaZi8jsAVM+agWrii1XrYSeQ91fn9V7z7QwyOnViTez8hYVEihp+zjMKO1Htaahespjo8uVoeTlaXk75tM/J2ronVT8urLm/0d9/Z/W775C9fe+1N2qXL4W2tSED0rYDrEzRpdqlB+ETz6X63qugrKR2eyhM+MzLiX42Bf26aZ7GeNqccCJthnh1NWMGmZ06U+HtyyjsRHVSXUWW/064de29zOhUWyZaVsqSyy6tKbvZpClU//wLa0vLY4+n5dEuprlq1reEO3Wi6hu3L1zYiWhxYrsQXZHUThV0qvMMJpO9255EfvuV6ArnS6mY/C6ZvXeq16jNHXI8Lb32oGoDtAcZf9mKtlddz7JzziQaF5ax+tVXWP3qKwC0Puc/Cb0YzQnXVte256GOhWhSex5rx2JtVHx7XkNpCdVfTyNj972pXDCXaPESqt53vzGR2d+i0SjSpi26ssk+sY3GBnLvNGuCHn6Aqk4HeuCMsjdTFEkOP4h3E7yFC1kYBryQ4thY+EEBkCsix8Xtiw8/iDdoh4rITFx4w12qWuHpfBzYBngJ6A98IiLZ3jEfxGsExjXwkSd7BnBr6jE8VTUCHAr8FfgeuENErqnvhCJSCGwJTFXV74FqEam/v7T+3gVt6rVV9SFV7aOqfc4888ya7aUvPMuSoYNYMnQQ5ZMn0vJIF46btf0OREtL6hiRAGs+/5QWB7kuxdyjjq4ZrLPo8ANZdPgBLDr8AMrfmcDyG69bZ4MWIDJnJqEumyKdNoGMDDL3P4Tqj6cklKn+6D2yDnJRLeFttoeyUvT3pZCTAy1aukI5OYT77ElkwTyiC+ZSeswBlB5/BKXHH4EWF1H2f8c3atAClL3wrBu8NXQQFZMnkjugtq60vrqa9iktDnR11fLIoymf4uoj3G3TmjKZPbdFMjOJrliB5LRAWuYCIDktyN5zb6rmNt71H5nzLaGu3Ql17gIZGWQdcBhVUxPrqurDyWQd6jJPhLftjZaWosuWIvltkVZ5rlBWNpl99iDy0wKi839g1VH9WTXkUFYNORQtXkLJ6UNSGrRAzSCuNVMmknOEq5vMXr1d3SxbWqd85bTPyN7/YAByjjiaNe9PcnX2/qQGj8855HAqJiQ2PWumTCJr193dZ9u0O5KZmbB/1XPPuMFbxwykbOK75B01CIDs3jsQLS0lkuLelX/2CbkHHwpA3sBBrJ7k7t3qSRPJ2aWPF3eZQ07vHaicPw9pEXfvWrSgxV57Uzn3h5R11RD64/dIwSbQvhDCGYT69CM6/ZPEQm07knHmFURGjYSixAiw8EnnoYt/JjpxzFpfG2DlM0/z08Cj+GngUZS++w6tB7m6ytlhR6KlJUSK69bV6k8+Je9QV1etBw2idOK7gBtUh3cv2gwZSvm0z4mWrX1H0uqXnmXpCYNZesJgKqZMpMXhsefDa6eSDR/cdy/nAPfdazFgIBXvTWrwGpHFi8jstQNk5wAubrt64bx6y5e9+CzFxw2i+Div7fTag8wG2oPKpPagItYedOpM+5H3sPzKS6j+aWHCMaG27WrK5Ox/EKvfeqPBzxFUInNmEu7aHfHaqMwDDqXqwykJZaqnTiHzkCMBr40qK3FtVJu2ENdGZeyyB9EfF7hjPphExs67ARDq6r77QTBoDUdz8NSCMwJH4ozF+oO9klDVShH5ArgA2A44sp5yVSLyFtAP591tiBdU9RwR2RN4Q0TGq+pi7zy/4TzJj4nIt0BDhmN97KeqdX+R62pW4DPgMxF5B3gcuKae4kOBtjjvKjiD+TjginrKL/PKx9MOWLoO166Xig/eI6dvPzq/PoFoRQW/X1UbQtzh3gf5/doriRYXseLOkbS/5Xba/PNcqubMpnTMy42eu91/byOnz66E8tvSecIUVt1/D2VjXmn4oGiEintupuXN9yHhEJXjxxJdOJ/MIz2PzWsvU/3pVDJ270urp8d5Kb3cx5a27Wl5ndcFHQ5TNXE8kc/X3mtVH7G66vTaBJf+7Oraump/74Ms9+pq5Z0jaX+zq6vK72ZT5tVVywMOpuWRA9HqarRiDcsudmMcQ+3b0/52NyZQMsKsHv86a5IySaQkEqH8jhHk3vaAS+n1xhiiC+eRNdDzLI99ieqPPyBzj37kPf8mVFSw+ib3uEn7jrQcfgMSDoMIlZMnUP3R++tcN5Ufvk/23v1oP+YttKKCVdfVxgvn3/kAq264kujSYkrvvY02N46k1T/Opfq72ZSPfaXR48nOIWu3vVg14pqEa5aPG03rq26g/fNj0aoqVl4znHb3p86AUP7+FFr225du499FK8opuuKymn2d7n+Y4qsuJ1JcxO+3j6Rg5B20+/d5rJk9i1WvuLRaVfPnsXrq+3Qd8xpEo6x65SWq5v5ARtduFN79P1en4TClb7xG+dQP1r4Co1Eiz99Pxr9ugFCI6EcTYNFPhPZxI/GjH7xJ+IjjoVUe4eNcGI1Go0T+ey6yxbaE9jgA/WUBoeFuGEFk7BPozLX0FnuUTZlC7r796fHuJJfS67JLavZ1efgRFl8+nEhREUtH3kLnO+6k/Xnns2bWLFa95Ooqa4st6XTLrRCNsGbuXJYMj6vr2++g5W67E27bls3en8qyu+9i1csv1dGQzJoP3yN77350fPVttKKCldfWfvfa3vUgK6+/gujSYkruuY38EbeR949/U/XdbFaPdd+9UPsOdHjyJSS3FWiU3GEnUzxkAFUzp1Mx8W06PvMKGom4Y0a/2KR6WjPVtQeF41x7sPyauPbgngdZfp3XHtw1knb/vZ3WZ59L1XezKXvVaco782xC+fm1mRwiEYq9zCftRt5NKD8fqqtZ+d/ragaUbUjOv/QKPvviC5avWEG/Qwbwr7PO4NhB6zTeuH4iEcrvHEHuyPshFKbqzVddG3WU10aNe4nqTz4gY899aPXcG7CmgvKbXLYMad+B3OE3OC+3hKia/DbVH7s2qvLNMbS49DpajRoN1VWsHlHfz2j6iQY52DVNSHJsUJAQkVJVbeUNTjpGVe8Skf7Ahao6QEROBfqo6jlJx/UAXlfVXiKynVfmifjynnexVFVHirP0ngS+VtXbRGSUd/zLSedNuJ6I3AWsVtXLRORQYKJnIHcCvgJ2AnrG9Madp+b8IjLF2z9NRBZ652/QqBWRTYBOqvqlt/534OjYNeI/v7f+MXC+qsYyH2wGvKOqW3rrNRq89ULgU2APVV3sZT14BueJ7tTQtetBf96hZ0MfKe10+2YOq/bfyW8ZCbSe9BUAv+wYnLrq+rUb9LNin+19VlJL/gcuKmfJrtv6rCSRws9nMX+7rfyWkcDmM7+n6h9rl5N1Y5N5v/N6f7/Vlj4rqWWr7+cCsKjPNj4rqaXzNJdr+dedgtMeAHT5ag6sXrvMMhudlm1Y2a934+XSSJv3p0PqyN6NxpNtCtJm0J28siitn62pNAtPrar+AtSX1C45pvZsXOxs7NiZ1M16ECMWU5uJi42NzwAfH1MLsFuK428GvhSREcDBwF0iEgsHu8gzCDdGi5QJjPSM2wqgGDgrVUHPwN0UqOlPVNUFIrJKRHZX1U+Tj1HVJSJyLvCmuDRnpcAwVY2KSJOvbRiGYRhGeogGOi9Begi0UauqrVJsmwJM8ZZHAaPqObxO1398eVW9hnq6zFX11HrOmXA9L9wgNlrmfO+vXr2pzq+q/eOWe9Rz3eRz/gjs38D+hXif31vukqLMzqk0xG0bC9SZGqixaxuGYRiGYfhB4AeKGYZhGIZhGEZjBNpTa4CIfApkJ20+aQPkwTUMwzAM4w+CDRQzozbwqOrufmswDMMwDMMIOmbUGoZhGIZhNHPMUWsxtYZhGIZhGEaaEJF2IvKOiPzg/U/Oix9fNiwiX3mzyjaKGbWGYRiGYRjNnKim7289uRSX1/8vwERvvT7OBWY39cRm1BqGYRiGYRjpYiDwhLf8BHB0qkLexFtHAI809cQWU2sYhmEYhtHMaUaTLxSq6iIAVV0kIgX1lLsTuBjIa+qJzag1DMMwDMMwmoyInAmcGbfpIVV9KG7/u9ROThXP5U08/wCgSFW/EJH+TdVlRq1hGIZhGEYzJ515aj0D9qEG9h9Y3z4RWSIinT0vbWegKEWxvYGjRORwIAdoLSJPq+qJDemymFrDMAzDMAwjXYwDTvGWTwHGJhdQ1ctUtauq9gCOAyY1ZtCCGbWGYRiGYRjNnmga/9aT/wIHicgPwEHeOiKyiYi8uT4ntvADwzAMwzAMIy2o6jLggBTbfwMOT7F9CjClKec2o9YwDMMwDKOZk86Y2qBi4QeGYRiGYRhGs8c8tYZhGIZhGM2cZpSndqMhqlYJxkbHHjLDMAzjz4ak82J35bZP22/tuWXL0vrZmop5ao208OtOPf2WkECXr+awav+d/JaRQOtJXwGwdI/tfFZSS4dPZgLw3V+28FlJLVv/MA+Aedv+xWcliWwx6wdKDunjt4wE8t6exieduvktI4E9Fv8MwOpj9vZZSS0tX/kQgEV9tvFZSS2dp7np7mdtsbnPShLZdt58Vvbr7beMBNq8Px1Wr/RbRiIt2/it4E+JGbWGYRiGYRjNHBsoZgPFDMMwDMMwjD8A5qk1DMMwDMNo5myASRGaPeapNQzDMAzDMJo95qk1DMMwDMNo5lhMrXlqDcMwDMMwjD8A5qk1DMMwDMNo5tjkC+apNQzDMAzDMP4AmKfWMAzDMAyjmWPZD8xTaxiGYRiGYfwBME+tYRiGYRhGM8eyH5in1jAMwzAMw/gDYJ5awzAMwzCMZo7F1Jqn1jAMwzAMw/gDYJ5awzAMwzCMZk5ULajWPLWGYRiGYRhGs8eMWsNX2lx8OYVj36bghbFk9tw2ZZnwJl3o+OQLFI59i7b/vR0yMgFocdgACl4YS8ELY+kw6jkyttq65hhplUe7W++iYPSbFLzyBlm9d2ySnvCue5H7xBhaPTWWrGGnpSyTfc7FtHpqLLkPv0DoLz1rtrd69g1yH3mR3IeeJ/f+Z+oclzXkJFpP+gppnd8kLfFk7tGX/Bdep+1L42lx0t9Tlsk9/zLavjSe/KdHE956myYdm3Ps8eS/8Dr5z46l5TkXrLWugiuvYrN3J9HjtTfI3na71Nq7dmXTl19hs3cm0vnOuyHT3b9Q69Zs8r/76fHaG2z68miy/rIVABmdOtPtqWfo8dbb9HhzPPmnnLpWmtoPv5JN33qXrmNeI2ub1M9URpeudHn+ZbqNf4fC2+6s0QSQs+tudB09jm7j3mSTJ2rvY5sTT6Hb2DfoNu5N2pzUdE3hPnuS+8gr5D4+hqwhp6Qsk/2PC8l9fAwt73+O0JbuOZau3Wl53zM1f61GTyFz0DAAsk48k9xn3qzZF9517ybrqY/uN1zLjh9/wPaTJtBy+14pyxT+7RR2/PgD9lj8Mxnt2tZ+xjZt2Oqxh9l+0gR6jX+NFj23Tnn82hDacXdy7n6OnHtfIGPQiXX2S5dNyR7xIC2en0zGUcNqt7cvIPvae8i56xly7nyajCOOXW8trS8cTscxb9HhuVfJ2Lr+dqr9qOfpOPot8kfUtlPh7pvR/rHn6PTRN+SeGNemZGXR/okX6PDsGDq88BqtzjxnnfUVXnUVW06axOZvvEnOdqm/h21POoktJ01i23nzCbetvXdZm29Oj5depues2bT/e+q2pSlk7LY3rZ4eR6tnXyf7hL+lLJPz70to9ezrtHr8ZUJbeW1UVha5Dz5Dq8deotUTo8k+7eyEY7IGD3PnfWI0OWf9Z531NcZl11zPnvsfwoC/HrfRrmFsfCz8wPCN7L79yNi0O0sGHkLm9juQP/xqik8eWqdc63MvpPSZJyh/+03yL7+G3EHHUPbS80R++5Xiv5+Elqwie+99aHvFdTXH5198ORUffcDqi86FjEwkJ6dxQaEQLc69lLKL/oEWLyH3/meo/ug9oj/OrymSsXtfwl02pfSkgYS32Z4W5w2n7J8n1+xfff6Z6KoVdU4tHQvJ2GUPoksWrX1FhUK0uvByVv77DKJFS8h//AUqP5hMZOG8miKZe+5DuFt3lh97GBnb9abVxVex8vRhDR6bufNuZPXbnxUnDoKqKqRtu7WSlbtvfzK792DBgfuTs+OOFF53HT/99Zg65TpcdDHLH3+ckjdep/C668k/9lhWPPss7f9xNmtmz+K3f/6DrM03p+Dqa/nllJPQSDVFN41gzayZSG4uPcaMZfWHU6mcO7dRTS377UtW9+78dOiBZPfekY5XX8evx/21Trn2F1zEyicep3T8G3S4+jpaDz6WVS88Sygvj45XXcuiM/9G9aJFhNu5Osna8i+0PnYIvww9Bq2qovNDj7L6/clU/fhjw4JCIXL+eQmrL/snunQJLe95kupP3if604KaIuFd9ybUpRtlpw0i1LMXOf+6jNXnnor+8iOrzz6h5jy5z7xJ9YeTa46rHPMsVS8/3WidNIX8A/ajxeab8fWe+9Bq553Y/OYRfHv4UXXKlXw2jRXvTGTb0S8mbO9y7jmUzZzJ9387g5wtt2Czm25g9rHD6hzfZEIhss64gDXXnYcuKyLn5keIfD4V/WVhTREtWUXVo3cQ3r1fwqEaiVA56h50wfeQ05KcWx8l8s3nCceuDdl79yPcrTvFgw4ls9cOtLnsKpadWtfwyfvXBZQ9+yQVE96k9WVX03LgMax+5Xl01UpWjbyRnP4HJB5QWcnvZ52Glq+GcAbtH32aNR99QNW336yVvlb9+5Pdowdz99+fFjvuSOfrrmfBMYPrlCv/4gt+nDSJ7s8+l7A9snIli6+7jryDD1qr6yYQCpHzn+GUnX8mWryEVg89R9XUKYlt5x59CXXtTunxAwhv25sW519B2VknQGUlZef9HcrLIZxB7v+eoPrTqURmTSe8065k9t2P0tOOcW1U/tq1UWvD4COP4MShx3LJlddstGtsbGygWBM9tSLSSUSeF5F5IjJLRN4Uka1EZDsRmSQi34vIDyJypYiId8w1InJh0nkWikgHb1lF5La4fRd6x1wuIl97f5G45X83oO9kEflWRGZ6+i6M25chIktF5KakY6aIyLS49T4iMiVufTcReV9EvhOROSLyiIi0FJFTRaQ4TtfXIrKtiPQQkW9TaBslIn9N2tZDRMqTznFyXB3N8P5micgNIpLdhHv0HxGpEJE2SdsPFZHPvM/wtYi8ICKbxmlbEKfhI2/7qSISFZHecef51tP9qVf2p6R66NGYxmRa7HsAq18fC0DVjG+QvNaEOnSsUy571z0of/dtAFa/9io5/Q8EoPKbr9CSVW55+jeECzs5rbm5ZO3ch9VjXnYnqK5CS0sa1RPu2Yvorz+ji36F6mqqJr1Nxl79E8pk7LUvle+8DkBk9gxolYe069DouXPOvpCKB++CdYh5yth2eyK//Ez0t1+guoo177xJVr/9Espk9dufijfHAVA9czrSKg9p36HBY3MGD6X8yUegqgoAXf77WulqdeCBrHp1DAAVX39NOK814Y5171/LPfak5K3xAKwcPZpWB7ofz6wtt2T1xx8BUDl/PplduxBu355IcTFrZs10msrKWDNvLhmFhU3S1HL/AykZ+yoAa6Z/TSgvj3CKZ6rF7ntQOuEtAEpeHU3uAe6ZanXEkZS9M4HqRe7lI/K7q5PMLbag4puv0YoKiESo+Pxzcg84uFE9oa23I/rbz+hi90xVT5lAxp77JpTJ2HNfqt59E4DonG+R3DykXfuEMuEdd0UX/YoWLW5SPawtbQ85mOIXXwGg9MuvCLduTWZBQZ1yq7+dyZqff6mzvcVWf2HVBx8CUDF3HtndupHZofHvRX2EttwGXfwLuuQ3V29TJxLedZ/EQqtWEJ03B6qrE7evWOYMWoCK1UR/+RFpV/cZaCrZ++5P+ZteO/XtN4TyWhNqn7qdqpjo2qny18fWGLHR5b9TNetbNFknOIMWICMDychcp/Yh78ADWTHGfQ/Lv/6aUOvWZKT4HlbMmkXVr7/W2R5ZtoyKGdOhqq6+phLephfRX3+qbTsnvkVm38Q2KqPvflS9/Zq75qzaNsoJL/cKZSAZGTX1kDVwCBXPPFrbRq1YuzZqbdh1l51p06b1Rju/kR4aNWo9I3UMMEVVt1DVbYHhQCEwDvivqm4F7ADsBZxd78kSWQMMjhm5MVT1RlXdUVV3BMpjy6p6dz36DgPOAw5W1e2AnYGVcUUOBr4DhsQM7jgKvOOTz1kIvARcoqpbA9sAbwF5XpEX4nTtqKqzmviZ45mXdI4n4/btp6rbA7sBmwMPNeF8w4DPgUFxn6MXcA9wiqr29Or0GaBH3HEXxWnYK277L8DlyRdR1d2981xFYj0sbILGBMIFhUQW13ouI0sWEy5INF5C+fnOcI1E4srU/bHNPfqvVHz4PgAZXboRXf47+dfeRMfnRpN/1fVITotG9UiHAqJFS2o/69IlhJJ+HKRDQYJhocVLkA6eHlVa3nofuQ88Q+YRtZ6SjL32Jbq0iOj87xvVkIpQx0KiRbX1FC1aQqhjYj2FOxYQjdMVLVpCuGNhg8eGN+1B5g670ObR52hz3ygytknd5VwfGYWFVC/6rWa9avFiMrwXixpdbdsSLSmpuX/VcWXWzJ5Nq4MPASCnd28yN+lCRqfOidfo0oWcbbej4pumea8yCgqpjnumqpcsrmMQh/KTNMWVyeyxmQuLGPU0XV8aQ6ujjgag8ocfyOmzK6E2+UhODi377UtG58TPmopQ+wKixbXPVHRpUe3zEivToSNaHHfvli5B2ieWyex/CFVT3k7YlnXkEFre/xw5518FrfJYH7I6d6Lyt9p7WbloEVlN+HwxVs+cTbvDXVOau9OOZHftQtYmnRs5qn6kXUd0aVHNuv5ehKQwJBs9T8dOhDb7C9EfZq6zlnDHQiKLa+9PqjZI2uQTjW+nihYTKmjCi1goRIdnRlP4zlTWfPoRVTOnr7W+jMJOVP0W98wvXkxGp6bfuw2BdChE49rOaPESpGPyc57YRmnxEkKx70IoRKtHX6T12ClUT/vYOQyAcLfuZPTehdwHniH37scI90wdWmE4opq+v6DSFE/tfkCVqj4Q26CqXwNbAR+q6gRv22rgHODSJl67GmesrW+QzGXAhar6m6ejQlUfjts/DLgL+AnYI+nYW4ErUpzzn8ATqvqxd05V1ZdVdUmKshsNVS0FzgKOFpF6+11EZAugFe6zxPf5XQKMUNXZceccp6rvN+HyrwPbicj6B8fVR/IrBtT1VNR5DwGSimT12Z2WRx/Dqrs8x39GBpk9t6XspecoHjYYLS+n1d/OWEc9yWVS6XGFyv59GmX/dzyrLz2HrKOHEu69M2TnkH3C6awZdX/j118bXcnCUuhS1YaPDYeR1q1Zefowyu69jbwbb0tVuAFd9ddFU8r8/tCDhNu0ofu418g/6WQqZs2CSK23SFq2pMu991F04/VES0vXWZM2QVOsjITDZG/Xi0X/OIPfzvgbbf/xTzK796Bq/jxWPPIQmzw6is4PPcaa7+ag1ZEm6EmxrY43rpF6zMggvEc/qt9/t2ZT1esvU3ba0aw++3iivy8l58z1bEabci8b4Ld7/kc4vw3bv/sWnf52KmXfzkzpmUyXHgByWpB90Y1UPX43xDyiG0hL8jNV119C0/RGoyw9YTBFh+9H5nbbk7HFXzaIvnXx+K4X69iW19RjNErp6UNY9deDCPfsRWizLd32cAaSl0fZWSdQcf/ttLx25IbVbfzhaEpMbS/gixTbt0verqrzRKSViDTVh/8/YLqI3NLE8mujDxFpARwA/B+QjzP4Po4r8jEwSET2A+L7p3sBTzRwzaEi0jdufc+1l80WIvJ13Pq/VPWD5EKqukpEFgB/AT6t51zDgOeAD4CtRaRAVYtw96ixVuBWEYkZ9jNV1QviIwrcgvPKpx7d0gAiciZwJsCDDz7IEd723CHH03KwG7hRNXMG4TjPXLiwE5HiooTzRJcvR/JaQzgMkUidMhl/2Yq2V13PsnPOJLpyBeA8KZGiJVR967we5e++Td5pjRu1WlyU4F2RDoVElxYnlVmCFNR6QaRjIbrMlan5v2I51VMnEe65HVqyCunUhVYPv+CVLyD3wWcpO/skdPmyRjWB510tqK2nUEEh0aR6ihQtIRSnK1RQ6LyCmZn1HhstWkLlFGcoVc+aAdEokt8WXbG8Xi35J5xIm6Eubrli+gwyOm9C7OuX2akT1UWJ732R338nlJdXc/8y4spES0tZfOklNWU3n/weVb94XdsZGXS593+sGjeW0gkTGqyf1sNOoPWxTtOaGdMTvL0ZhZ2IFCU/U0ma4spUL1lMZMVytLwcLS+nYtrnZPXsSdWPCykZ/TIlo11IS7vzzqd6ceOhANGlRWTGedVDHQpqnpP4MtKxE/CNV6YQ/b22TMauexOdOyeh6zV+uWr8GFpcd2ejWpIpPO0UCk5w78ClX39D1iab1OzL6tyZysVNf4ePlJYy/7zagYY7ff4Ra376ea01xdBliR5taVeA/r606ScIh8m+6EaqP5hA5NP31vr6LY89npZHu6ixqlnfEu7UiSqvsyBc2IlocdI9XLGcUHw7VdCpzne0IbS0hMovPiN7z75Uz/uh0fJtTzyJtt73sHzGdDI36Uy59yuY0akT1UvS6n/x2sW457xjIZrUdkaLXRsVexWMbztrKC2h+utpZOy+N5UL5hItXkLV+xMBiMz+Fo1GkTZt0ZX1t1F/Ziymdv2yHwh1/VgxtJF9bkF1FfAkUG+87HoyAJjseZFfwRmw4aQyN5DaW9sQyeEH5eugLTn8oI5BG0dKf1scxwHPq2oUGA3UGe4rIu292Nfvk2Kd48MPTkg67FlgDxHZrCkfKB5VfUhV+6hqnzPPPLNme9mLz1J83CCKjxtE+eSJtBwwEIDM7XdAS0vqGJEAldM+pcWBrpu65ZFHUzHFNXLhTp1pP/Iell95CdU/LawpH122lMjiRWR0d7Kzd9uTqvnz6pw3mcicmYS6bIp02sR5e/c/hOqPpySUqf7oPbIOGuCuv832UFbqfmxzcqBFS1coJ4dwnz2JLJhHdMFcSo85gNLjj6D0+CPQ4iLK/u/4Jhu0ANWzvyXcbVNCnbtARibZBx1O5QeTE8pUfjCZHG9gT8Z2vdHSUnTZ0gaPrXx/Ipm77A5AqFt3yMxs0KAFWPHM0/x41JH8eNSRlL47gdZHu2iXnB13JFJSQqS47v0r//QT8g51XdNtBg+m9F1nSIfy8mqyDrQZMpTVn39e45HtNOK/rJk3j+WPP9Zo/ax67hl+GXwUvww+irKJ75I38GgAsnvvSLSkhEiKZ6r8s09pdfChAOQdPZiySU5T2aSJ5OzSx3mxc3LI6b0DVfPcsxMbNJbRuTO5Bx5M6ZuvN6ot+t0sQl26IYXumcrofzDVnyR2lFR/8h6ZBx7u6qRnL3R1Kfp77fORkSL0ID7mNmOv/YgubPz5TmbJ408w48BDmXHgoSx/6206DnGD/FrtvBORkhKqippulIVbt0a8e1lwwjBWffIpkaZ611MQnTsH6dwVKejs6q3vAUSmTW3y8VlnX0b0lx+pfu2Fdbr+6peeZekJg1l6wmAqpkykxeFeO9VrB6KlJUSTjTFgzbRPyTnAtVMtBgyk4r1JDV4jlN8WiYWNZGeTvdueVC9c0OAxMZY//RTzjxzA/CMHUDLhHfIHue9hix3dM1+d4nu4MYnMmUm4a3ekcxfXdh5wKFUfTkkoUz11CpmHHAlAeNveaFkJumwp0qZtbfhMVrYbUPujq4fqDyaRsfNuAIS6dkcyM82gNRqkKZ7amUDd4cNue8KwUxHZHChV1RIRWQYkB1XlASuStt0JfAk83gQt9enbBUjVggwD9haRhd56e1w4RU0/nqpOEpHrSQxNiJ1z7Dpq2mCISB4uBjZlQKY3mOsvwDteF1gWMB/nBZ+JizH+RlWXATt6Bm2rplxbVau9wXyXNFp4HVgz9T1y+vajcNwEtKKC5dcMr9nX/p4HWX7dlUSLi1h510ja/fd2Wp99LlXfzabsVectyzvzbEL5+bS57Cp3UCRC8QnuUV158w20HXErkpFJ9a8/s/zq4XWuX4dohIp7bqblzfch4RCV48cSXTifzCM9j81rL1P96VQydu9Lq6fHoRUVlN9yDQDStj0tr7vdnSccpmrieCKff7RhKioSoXTkjbS56yEIhah4fQyRBfPIGTQEgIoxL1L10ftk7dWPti+PRysqKL3higaPBah4bQytrrie/GdeheoqSq+rE0LdIGVTppC7b382mzgJLa9gUZzXtcvDj7L48suIFBVRfOstdL7jLjr853zWzJrJypdfAiBriy3pfOtIN1p93lwWX+Yil1rssgttBg1izZw5tBznBpYsve02yt6b0qim1e9PoWW/fdn0rYlEK8opvrw2GqrTAw9TfOXlRIqLWHbbrRSOvIN25/6HNbNnseoV90xVzZ9H+dQP6Pbq6xCNsurll6ic6zxnhXfdSzi/LVpVxdIbriW6alXjlRSNUPG/W2k54h4IhamaMI7oj/PJPMIZkFVvvELksw+J7ro3uY+/iq6poOK2a2uPz84mY+fdqLjrxoTTZp9+LqEttgJVdMkiKu5O3L+2rHh3EvkH7M+On0wlWl7OvDiv69bPPMH88y+maskSOp1+Gp3/+Q+yCjrSe9I7rJg4ifkXXEyLv2zJFvfcCZEI5d//wLzzL1ovPUQjVD5yB9lX3g6hMNWTXkd/XkDGwUcDUD3hVchvR84tjyItckGjZAwYQsW5JxDqviUZ/Q8j+uNcwiNHAVD57INEv/y43ss1xJoP3yN77350fPVttKKCldfWtiVt73qQlddfQXRpMSX33Eb+iNvI+8e/qfpuNqvHumcq1L4DHZ58CcltBRold9jJFA8ZQKhDR/KvvQlCYffdfOct1kydstb6SqdMplX//mw5aTLRigp+u+Timn3dHn2MRZddSnVREe1OOYX2Z5xJRseObP7Gm5ROmcKi4ZcR7tCBzV8dS6hVK1Cl3amnMe/QQ5oe8gPuvt85gtyR97vn/M1XiS6cR9ZRzr9SOe4lqj/5gIw996HVc2/AmgrKb7oSAGnfgdzhNzgvt4Somvw21R+7F7/KN8fQ4tLraDVqNFRXsXrE2vqfms75l17BZ198wfIVK+h3yAD+ddYZHDto4Ea73sagTqjVnxBprBK8wVWfAI/EYlVFZFegJc4QPVNV3/W6+l8C3lbVezxj6xlgL8/IHQyco6r7e+coVdVW3vItOG/jY6p6Tdy1a8o0oO9w4DpggKou9jIF/B8wCpgLdFPVNV7Z04C+qnq6l+ngQlWd5p3jAWC+qvb3Bop9BgxR1U+9Y0/EGcOHAn1U9ZwkHT2A11W1V9L2Ud72lxsr6+1b6J1/qYi0Au4HoqqaMgTAy+qwSlVvitu2AOgPtMYN8jsyFlcrIlcBIVW9JpU2r8ypsc8oIlnALNwLye6xAWHxZVLpSkJ/3aln46XSSJev5rBq/538lpFA60lfAbB0j+AMhujwiRtg891ftvBZSS1b/+CM8nnbrkP84UZki1k/UHJIH79lJJD39jQ+6dTNbxkJ7LHYhSWsPmb9c+tuKFq+4jI3LOqzTSMl00fnaW4oxKwtNvdZSSLbzpvPyn69Gy+YRtq8Px1Wr2y8YDpp2QYa72XdoAzPzE+bVTuiakVaP1tTaTT8QJ3VOwg4SFxKr5nANcBvwEDgChH5DpiBG31/r3fcdG95qhc7ehZQX2bn24B1yv+iqm/ivJLvetq+wHmgBwOTYgatx1jgqOQUWd45iuPWl+CM7JFeSq/ZwD5AzDUzNCkdVyxrwNYi8kvcXywM4MG4bTF3wRZJ54gPwZgsLj3YZ7gBbv/XQBUchzNc4xkDHKeqM4BzgSe9lF4f4jI5PBtX9tYkHVlJdVMJ3A3UTTlgGIZhGEYgiKbxL6g0afIFL7PAkHp292/guAeBB+vZ1ypueQnO81tvmUb0PU7q8IVRSeV+B2J5Yfon7dslaf1jnCGb6pyjUmwHyEyx7aV6yqbMMaWqPeopnxJVrRPvqqrnxy2/AbxRz7Gn1nPaUcR9Ri+dWkJKNVVNKGMYhmEYhuEnNqOYYRiGYRhGMyfI+WPTRbMxakXkcuqO6n9JVddvhEQzQUS2B55K2rxGVXf3Q49hGIZhGEaQaDZGrWe8/ikM2FR48bE7+q3DMAzDMIzgEeRY13SxPnlqDcMwDMMwDCMQNBtPrWEYhmEYhpGaqOWpNU+tYRiGYRiG0fwxo9YwDMMwDMNo9lj4gWEYhmEYRjPHBoqZp9YwDMMwDMP4A2CeWsMwDMMwjGaOTb5gnlrDMAzDMAzjD4B5ag3DMAzDMJo5FlNrnlrDMAzDMAzjD4B5ag3DMAzDMJo5NvmCeWoNwzAMwzCMPwDmqTUMwzAMw2jmWEwtiJq72tj42ENmGIZh/NmQdF7sLGmdtt/aB3RVWj9bUzGj1mhWiMiZqvqQ3zriMU1NJ4i6TFPTME1NJ4i6TFPTCKImo+lYTK3R3DjTbwEpME1NJ4i6TFPTME1NJ4i6TFPTCKImo4mYUWsYhmEYhmE0e8yoNQzDMAzDMJo9ZtQazY0gxjqZpqYTRF2mqWmYpqYTRF2mqWkEUZPRRGygmGEYhmEYhtHsMU+tYRiGYRiG0ewxo9YwDMMwDMNo9phRaxh/UESkrYgEMkG2YRiG34jIpn5rMDYsZtQagUVEuotIm7j1/UTkLhE5X0SyTFOCrqtEpKe3nC0ik4F5wBIROdAvXakQkbCInODTtfePW94sad/g9CuqufYpIvKliJR5f9NE5GS/9HiaLo5bPjZp34j0KwIRuTNu+dykfaN80HOGiPzFWxYReVxEVonIdBHZOd164nQF8d4dKSLd49avEpFvRGRc8ncxjbzq03WNjYQZtUaQeRHIBRCRHYGXgJ+AHYD7TFMCQ4HvvOVTvP8dgX0Bv37EWovIZSJyr4gc7P3o/wuYDwzxQxMwMm75laR9V6RTSAzPeD0PuADYBOgCXAyc67Nhe1zc8mVJ+w5Np5A4+sUtn5K0r3c6hXicCyz0lod5GjYDzgfu8kFPjCDeuxuBYgARGQCcCPwNGAc84JMm68n6g5HhtwDDaIAWqvqbt3wi8Jiq3iYiIeBr05RApdamMjkEeF5VI8BsEfHre/4UsBz4GPg7cBGQBQxU1a990iT1LKdaTxdnA4NUdWHctkkicgzwPPCkL6qCWVcNafKDalWt8pYHAE+q6jLgXRG5xUddQbx3qqqrveXBwKOq+gXwhYic7ZOmLiJyd307VfXf6RRjrD9m1BpBJr7x3R/P46CqUR9DRYOoCWCNiPQClgD7ARfG7WvpjyQ2V9XtAUTkEWApsKmqlvikB0DrWU61ni5aJxm0AKjqQhFp7YOeGgn1LKdaTxchEWmL62WMLce+eGEf9ERFpDPu5e0AnDcyRgsf9MQI4r0TEWkFrMbVVXzPVo4/kigHvvDp2sZGwIxaI8hMEpEXgUVAW2ASgPcjUmmaEjgPeBkXcnCHqi7wdB0OfOWTppgHC1WNiMgCnw1agM1FZBzOEIot4637FddXvo77NjY7iMgqXN208Jbx1v0yQtrgjJCYIftl3D4/jLWrgGk4g3qcqs4EEJF9cWE2fhHEe3cnrjdrFTBbVacBiMhOuPbUD5ap6hM+XdvYCNjkC0Zg8UbuDwU6Ay+q6q/e9p2AAlV92zQFFxGJAGWxVZznarW3rKqadi+kZ2zUi6q+ly4tMURkNTA31S6ctzs3zZKMtcAL78lT1eVx23IBVLWs3gP/hIhIF6AA+EZVo962zkCmqv7kg55PVHWPdF/X2HiYUWs0O0QkDBynqs/4cO2eqjrHW85W1TVx+/ZQ1U/Srcm79vlJmxTX3T815rU1gkn8iPBUqOqP6dLSEJ5BEuvi/01Vq33QkJxRQIGlqvpzurU0hIgcBFysqgf5rGN7oKe3OivmSfZJS+DunTSS0ssPQ9tYP8yoNQKLF0/4T9xo8HHAO8A5uHjRr1V1oA+avlTVnZOXU62nWdfVKTa3ww0au0ZVn0+zJERkf1WNhWdsFm9ci8hgVR3tg6bpDe1X1bSPoBeRLYFCVf0wafs+OONxXro1ede/DOdBu85b/wlYCWQCT6jqTT5ompxiczvcAMRh6R6A6KWIewCXteJVXKaRJ3Fe9hv9eMY9XW2AscCmwDeenu1xmVoGquqqBg7fWJoCde8ARGQGzriOHxChuDCuAlX1I07bWA/MqDUCi4iMpXb0/AG4GNYs4Fy/Rs+LyFequlPycqr1ICAi7YB3/TC2g/gCICJf4360ngVeIylm1Q+vqIi8DgxX1elJ2/sAV6vqkenW5F3/S2CfWBd67Pn2ekreU9W+fuhKhVdXt6tqv0YLb9jrfgX8B9dGHYYzaK9UVT/TeeGN6K/EeYtj3fwh4L+4DC7/8lNfPH7du3q09AAuAQ4E7lbVe/xVZKwtNlDMCDI2en49UdXfxb+0DIFLK6SqO4qbpGIYzrCd5f2f4Ed3ukePZIMWQFWneT+yvpEUE3qXty0iIn6O7K+DV1et/Lm0TvGWXxWRYr8NWo8Dgd4xgxZqMrQMB2b4J6suPt67GsRNoHE5sDtwG/DvuFRtRjPCjFojyARx9HxXzwsicct46138k5Uar3t0eaMFNw6BfAHwYqKvBq4WkaE479rNwK0+SWpoNLqfxmMrEcmM/bir6ihwseSAn6nG6iAihfjzTOVL4kx0Er/uV/gBLm91nZc0Va0WkTWpDvALH+8dXhrEy4HtgFuA07383kYzxYxaI8jE0tJAYmoa30bP4yYQiDEtaV/yetqIiw2Lpx3wG+DXrFRBTJ8VG/B0HDAIZ/D/Bxjjlx7gcxE5Q1Ufjt8oIqfjbw7Nl4EHReScWNJ8b1T/vd6+tCMi95D6Od8LN7tXunkfiA8PeS9uXQG/jNocLyNLqh6SbB/0BPHegYs3/hl4A9gN2C2+Y8smX2h+WEytYWwgRCTDry5sr/ssPk+u4nIw+pZSKKDps94D8nDTHb8M/J6k6fdUx21kTYU4o7qSWiO2Dy5+fJCqLk63Jk9XGDeZwN+BH3EGUTfgMeByn7IfJE+Nq8Ay4HNVLUq3nqBSz6CsGlR1v3RpiRHEeycip9KAl9hy2DY/zKg1mhWep+ho4HhVPcKH60+NDZARkadU9aS4fX5mP/Dt2k1BRDoCqGqxzzoWUjcsIuaaUVXdPO2iPERkP6CXtzozljkibn/b+FyoadTVAtjSW52rquUiUqiqS9KtJRkRycTV2a9+GEYicqeqnuctnxsfTysio1T11HRrCirNrT78dFIY607IbwGG0RgikiUiR0vtTF4H4tLo+EF8Ivztkvb5OU+ur3P0pkIcV4vIUmAO8L2IFIvIVX5pUtUeqrpZ3N/m8ct+6fK0TVbVe7y/SSmKTEy7KEBVy1V1Bi4d1DAReZfEmbzShog8ICLbecttcN3HTwJficgwHyTFj9hP9kSmPT1cPCJSICLXisjLIvKSt1zgoyRf6yMVIjI1bvmppN2fpVmOsQGwmFojsIhLYD4Ml2t1MvAUsJuqnuajrIa6Nvzs9ugodSdgqEFVb0+nGI/zgL7Arlo7be/mwP0i8h9VvcMHTYhIFnAC7qVE8TIgaNxEGgEl7S8unpf2KOB4YGdc6MbRuFhSP9hHVc/ylk8DvlfVo0WkEzAeeC7NehrK8OEbIrI3LqvHKGrz5u4MfCYiJyTnRE4TLeuJ8wVAVf14UQqqk8JYR8yoNYLM28AHQN84o8jvdDn5IjII18sRP/JZcPPS+0UYaEWwGuKTgYNUdWlsg6rOF5ETgQlA2o1aEdkWN5HHh7j4VQH6A5eLyED1ccalJpDWlyYReQbniZyAGxw2CRd+MCWdOpKIjxs/CHgJQFUX+5S5LiQibXHtQWw5JsTPxP23AUer6ldx28aKyBjgQVzqqnTTxdOV6kYpsH965dRcd132GQHFjFojyOyCG6X+rojMB57H3x8KcB6qo7zl+JHOsX1+sUi9mZ8CRGa8QRtDVYu9WEg/uAf4h6q+E79RRA7EGW5pH0ATYHrhskPMBuZ4afX8/qFfISIDgF+BvYHTwcU/4k/6szbUvhxBYliGn3XVOsmgBUBVvxaRPD8E4V6I/DBcGyKoTgpjHTGj1ggsXqP8FXCJ1502DMgSkfHAGFV9yAdNp6b7mk0kpZtKRLoBx6mqHzlYK9dx38akS7JBC6Cq73oph4JMWl2RqrqDN1HF8bgXyyIgT0Q6+ZWRAfg/4G6gE3BenI4DcGmZ0oqq9kj3NZuIpBpYKG6GwcCNpRGRXVX1cx8u/R7BdFIY64hlPzCaFeKmejwIGKqqf/Ph+jUjeEXklKCkfBGRdrF0VCLSATgW9xLQFRitqhf6oCkCpEopJkCOqqbdWysi3wPbJ8fPikgOMENV/5JuTU0l/h77dP0+uGfqWOAXVd3LLy1BwvMSR1RVvZfI3XFeya991HQmcAZwIbXe411wk4w8pqoP+qDpYFWdELe+La4nbhiwUlX7pFuT8cfDjFojsIjIiar6tLe8d/zgBi8h/L0+aPpKVXfylgOTRsvrUhyE86pthct7OlRVu/oqLGCIyBXAHsA5qrrQ29YD5/2b5kcIh4iUUNtVXZNeDNeTlqWqvvSoicgOqvpNiu2CC+G4zwdNZwBTVPUHT8djwDHAQuCUVF3uadBzM1AKXI+bnOVLYCec8XhzOvUkaRsAXEztAKiZwK2q+pqPmrrjjNhhQDXQHegT+y76oKcrbprqqd76+bixCeAGj871Q5ex7phRawSWeKMx2YD0y6BsSJOfiEg5LgXNFcBUz2s03+80VUFERM7B/di39DaVASNVNRDhB94Lytm4rvYxqnqBTzrmA8eq6hdJ268BjvLp+/ctsJOqVonI8cAFwME4I/JqVd0nzXpm4jJ85OFij7ur6lIRaYmbVCB5RP2fFhH5EMjHjY143nsxWaCqfs4u+BzwjKq+7q1/BzyEaxt6quoJfmkz1g2LqTWCTEPpcvwa5d9VRO72rh9brkH9m1ZxOK4r737gWRF5wScdNcR5IOPvle8eSM/Df29swIyqlvihIxkRycelQTsZl45pV1Vd5qOkY4GXvBRQH3ue0ftxPQH9fdJUrapV3vIA4Emvjt4VkVt80FPpxa0uF5G5sYGRqrpaRPyKGye5XUrGp3ZqKW5GukKgI/AD/mcY2Dpm0HqsVtXbAETkA580GeuBGbVGkEme+am+fenkorjlaT5pqIOX8/UOLw/sMOBVYBMRuQTn7fveB00Jo6yTPZDp1uNpOB8Xv/dovDErIv8Cwqp6pw+aOuA8jkNx3ek7qerKdOtIRlW/EJGjgTEi8k9cjCbAoarql8EWFZHOuKwMB+Cm8Y3hR/aDFl7u1RBuEGssD6sAOT7oiXEW8C1uOujfCECqP1UdKG7CjGOAa0VkS1zGgd1U1a+JDpLv0QFxy+3TKcTYMFj4gRFYRGQ1MBfXIG/hLeOtb66qufUd6zcico+q/iuN1xuhqsOTtm2PM3CHquoW6dKSTAoP5B1+eSC97uudk40yEcnGdRenfdYjESkDioHHgTpeY/Vn4ozYSHmAbXEvSe8C5wBRT1faB615caIP4lL7vaaqZ3jb9wUu1jRPnS0iU2jgBVtVfUkRJyLtcZ72objY1ReAV5KzIaRZ02BVHR23XuDpGwZ0U9VuPmj6FDgp+aXfy/rxpKrulm5NxvphRq0RWLxBBfWiqj+mS8vaku542yDF98ZI4YG8x28PpIjMUNXt13bfRtZ0DQ0bRtemT00tIrKA1APYxMnyJ17byzaQF2+giUgu7ves1A9NQUZEuuAMx/OBS1Q1eTrYdOmot40Ske5+tOcicihukOiNJGaJGA6cq6rj063JWD8s/MAIMpcAl6rqKr+FNAPCkjibUQI+pYL6kVoP5GrgdImb9clHD2Shqi5J3uaHFgBVvcavazeEnwN46kNqk+MjqWcQG51q48YiXk8q4j2TfiAiO+MM2oNw0wh/0fAR/uCXg0JV3/Lu4cVALM54JjBYVb/1Q5OxfphRawSZhcAXInK1qj7rt5iA05PEmY3iUcAPr9qt1Hr6/JrFKJlbgTdE5AISPTO3ACP9EiUihwGX4br6FZgF3Kyqb/qo6RCcR/TlpO3HA8WaYhKLNHBkA/uUNBu1wMvA194f1B0U6YtRKyLX4gbSzcZlG7hMVav90BJHTxGZnmJ7zPOf9tAf3IW/xYVG1QoS6SYiF6k/k9YY64GFHxiBxus6ux3ogBt5HY3t89sL0hDx+Wz/iNdrzngG5KW4aWDBDaj5r19djV6u0//DeYtigw/7AP8FHlEfZs7zdH0CHKmqxUnbO+EGH+7ph66mIGmaGEXcFKtDgS2BscBzQchtKiJRYD5Q7m2KDyPxxYD00p8dXt9+v8PJJHHSmi64Zzztk9YY64cZtUbgEZGTcTFPk6g1alV9mFGsIURkZKwRFJFTVXVUGq8dOKNWRF5U1SHe8s2qekncvgmqerB/6oKDiMwC+iaHiHiDfaaq6jY+6Zpen/HT0L4g4ENMey4wEGfgtgcuV9X30nX9FHoCNx4hoG2UTVrzB8PCD4zAIiLb4byzvwG7qeoinyU1xhDctJSk06D1uCt5gxdju0L9e3ONn3L2IFyMdIyOadYCgIhc1cBuVdXr0yamFkkV86yqy+qJG00XOSKSkdxtLSKZ+JM+a21Id8VVACuBVcCm+JvOq8lGq4h8nEaP+4eNF0k7RdSdtGaQz5qM9SDktwDDaICXgRtU9bhmYNCCv7kgN/XS0CAi2SIyGZgHLBGRA33S1JAx7ZehXZbiD+B0Eo3udLJKRHZI3uht83NiiNHAw54XEqjxSD6AT7Gia0Fani8R2U9EHsLFs+8H3KWqO6nq2+m4/gYgncb32/EeZBG5SkS+EZFxIuLXoMThuDq4H7hMRHxLfWhsGCz8wAgsIpKtqmuaUC5t3oa43J11dgHf+NVt5cWr9fI8DWfi4sIOxHWpPeFHvkURmePpCAFP47r4Yonpn/arWz2G1/V4Ls6gfRG4TVWLfNDRF3gGlyXiC5xBtitwCnCievPS+6ArA7gB+DsukwU4L+SjwJVaO7NX4EhXV7cXuzodmIq7bwk/qOrfDINNIp1hGt4gsT3UzbY2ADdWYhhuiuNjVfWQdOioR1ts0prjcD1MV+PTpDXG+mHhB0ZgaYpB65FOb0PM6EjllfXzR74yLszgENzc6hFgtmec+MEi3A8XwOK45di6L3gvJucDJwBP4CZj8C0pvapOFZHdcbOtnYp7tmbiDADf6skLO7jUG0m/pbd5rqqWeynQltR/9MYhOYF/A6Srq/tv+D/Va3NBVXW1tzwYeFRVv8BluDnbR12o6nzcuI0b4yatGY+b9MdoRpin1mj2BHHigXTjjVT/O87Q+A7YRVUXePvmqGpPP/UFBRG5FfeD+hDwP0vW33SkdorT44FtVLWLDxqazXc9VTxy0Ejn4C3PU7sXLmf1AuAYVZ3m7ZulqtumQ8e6kObYY2M9ME+tYawnXhzWccAwVe3VWPmNxLm4GOSOuGloYwbt4cBXfggSkdZAoar+4K0fS+0Ao7eTJ0BIExcAa3ADQy6PG4gVS3XUOt2CRGQGqb19vubvBBCRFsBROEN2Z1y+4aOB9/3SFCREZKqq9vWWn1LVk+J2f4arMz90NTW7yEmNF9lg3InL57sKmB1n0O6E69UJMr4O/DOajnlqjWaPH6liRKQzLn3P8UBv4CZgtKrOSKeOtSVd+Tu9az0EfBTLBCEic3Fdei2AalU9Kx06gk4Q0y8BiMgzQD9gAi6B/yRc+IFvM42JyGogVR5YX14A4tueZC+ynymsgpg+C2ryjhfgxh9EvW2dgUxV/clb305VZ/oosw7NqYfgz455ao0/AmnzNniJ8ocBXXGDi/4OjFXVa9OlYT05FxdHmg52xU0qEKNEVf8FzsOVJg0JNDDQD/BtOuGHA5qztxewHDcr1RxVjYiI316QBTQ8q1i6CWKGD4A20sAUvk2MS97gqOqvwK9J25K9tE/hk4fbaP6YUWsEFhEpIfGHQagdpFXTVazpnaP7f8DHwPFx3Wd+/9CvDelMO5aRlCM3/uUjP4064mlooJ9f0wn7krO3MVR1By9N3PHAuyJSDOSJSCcfB7BV+uW5rod8L69pyFuOGZICtPFPFm1w0+TW95wHOSWbr8mZ6yGImowUmFFrBJmJQCdcA/x8rHvKZzbBTaV4uzcC/EUg019Ja0U6DfBovAEUe/nwuiCjDR65kWhq13mau0AD6VXzrj0HuAq4SkT64HopPhORX1R1Lx8k1clq4MW0DwOO8yGm/T1czHFsOd6L7Gfc8Y8asBkX14K0OwlEJJ/ayWK+V9WVSUXSGXtsrAcWU2sEGm/E9WDcQKwc4AWcgetHN3ECItIVb4AY0BKX13C4v6oaJs2jnU/EhTtcQO1gtZ2BkcDdqvpUOnSsC2nO37kMGEs9XjW/jBMRKcAlp98Sl4v1v6q6Stzoun7q7zSwzTKmPV0ENaa2KaT5u5eFy4RyNC60RYDuuOlyz1LVynToMDYcZtQazQIRCeF+xO4BRqjq7Y0cklZEZGucpyhwsbUicoyqvuIt36uq56Tx2ofiDKPtcB6YmTjjaHy6NKwLaTb+AzkIRUTewoVrvI/rys5T1VN91pQc0/4iLqbdl8FrInJ+Q/v9aqeCONiqqYjIJ6q6R5qudR0uF+1ZqlribcvDhZn9qKpXpkOHseEwo9YINCKyF+5HbB/crD0vqOoHPupJ7iZWYCnwdaxRDBoi8pOqbuq3jvoQkctU9Sa/dcSTZm9RSgNaRHKAI1X1pXToSHH9r1V1x7h1341vEanExbRfEBfTPl9V/YiFjs0o9jUuq8cakrztfr3kisgCUo9HAOf9T/ukAkme/xnATaq6Kt06kjR9C+ymtZNCxLa3Aj7xMUWjsY5YTK0RWERkIbACl07oTKDa274zgKp+6YOsVCOv2wG9ReR0VZ2UbkFNIOiDHI7FdR//WamJ1xORMHAw7kXuEOADwBej1smRttQ+P+H4dZ9CgIIW074zLgTpCJxX+zlgovrvLeqTtB4ChgAX4lPeauBJXB3dg/P8342bQc9PoskGLYCqljazAcCGh3lqjcAiIlOI8y6QaJypqu6fdlH14OUafVFVd/dbSzLNwFMbiPg/EdlEVX/zltPWBepdrx8uPvQIXNL+vYHNU/3gplHTQtyAvvpifX3xjsYIWkx7XK/SgcAlqjrOLy0xvLCtk4CLcB7lEao6yyctQfT8fwP0J/UzPllVd0ivImN9MU+tEVhUtb/fGpqKqv4oIr55jBqZlaowzXLWlqC8WX8CbAqQZoP2F+An4H7gIlUtEZEFfhq0AKraoynl/IrfVNVfcIMOR8Zi2uM0HaSq76RLi4h0BHYCtgd+AYrSde169GQCfwP+gwvbGqiq8/zURDA9/21w3uP6Up8ZzQzz1BrNDhE5CLhYVQ/yW0sM70d1lPo0P3hQZ6VqCgHy1P6sqt18uO5duNHXM4BncZkQZvjtCW0qQfC4JZMuTSJyGm4Aaw5umuoXVdVXgxZqXpSqcVPT1kmF6EeauKB7/o0/BmbUGoFFRPYHHsDF0b0KjMDFZQlwo08N82vUfYNvB3QGTlTVj9OtqSFEZG/cRBH/9FtLPCKSq6pl3vJwVR0RAE2+hWl4abL2w3VfHw60Bk4H3lTVUj80NZWgvJTEky5N3kCxGdQajgltg6oeVeegNCAio5K1xOFbmrigISInqurT3vLeqvph3L5zVPVe/9QZ64IZtUZgEZGvcN1nHwOH4QzaK1X1Lh817Zu0SYFlwA9ByWkoIjvi4jOH4HIvjlbVe3zS0gVn8E9X1UpvBPR5wKmquokPeu6h/jCNU9Sbpc5PvK7jQ3EG7sGq2sFnSQ3yJ/fUJrcHCfiZyzdoxAb41ocfA3/jn5PkZyaIz7XROBZTawQZVdUp3vKrIlLsp0HrCQrkj5SIbEXtoJlluEkqRFX381HTecDlwFwg2+tmvx33crKLT7KmreO+jYaI7AE8iMuXOQP4m6q+BrwmIi380GQ0jaa2ByLyiqoes7H1xF3vTlU9z1s+N77dFJFRPuUbvq2BfQr4MfBX6llOtW40A8yoNYJM/Fzq4Hppa9Z9Cj9Izv8Yjy/5Hz3m4NI/HamqcwFE5D8+aYlxJrC1qv4uIpvijNt+qvqJX4JU9YlU22M5YdMsJ8a9uFRL7+OmXL0Tl84LVS33SdPaEIgeiiQW+i0giXTHi/aLWz4FiHcG9E6zFgD8fMFuAK1nOdW60Qwwo9YIMu+TaGjEz62uQNqNWoKZ/xHgGJyndrI3E9Tz+O9pqIiNaFbVn0Tkez8N2mQClBM2FDdS/yURucwHDXVoarL8NGeKuFhVb/GWj42fmEJERsRSeqlq8iQpfpNuA6khD6QvpJi4JgE/nBRATxGZjqujLbxlvHUbuNYMMaPWCCw+dZE1iKoug5T5H4/wK/+jp2sMMEZEcnEj6f8DFIrI/bj8nRN8kNVVRO6OWy+IX1fVf/ugqb6csJv5mEIruUci3+8eCY8gJss/DrjFW76MxJeQ2JTMBoS8dFmhuOWaVFo+aToyafm1uHW/nBTb+HBNYyNiA8WMwBLEuLAU+R9vCkD+x5T1ISLtcLMvDfVjogoROaWh/fWFAmxMknLCvhqXE3azdGuJ0/R4A7t9G6ke0GT5NVkNkjMcBDELQ4x0awt6+qwg36sYIvKhqu7ttw5j7TBPrRFkAhcXhssmEJ//cQcRqZl1xkevWp368Lr+H/T+0k5DRquI+NX2vILzZA8FIiIyFp9j51T1ND+v3wBBTJbfbGIgReQFVR3qrV6SzmtrEyfO8JFA3at6COwsjEb9mFFrBJnAxYUB7+Ia5B28v3j86kIDaCkiO1FPPfmULmeqqvb1lp9S1ZPidn8GpN3rp6rnelkZYjlhbwVai8gQfMoJKyLnJ21SYCkwVVUXpFtPHKlmW4o9R4o/MYc7iMgqnKYW3jLeeo4PehqiZiKWdIf/BDF9VjOkORjeRhJm1BpBJnBxYUGM8/XogkuZU990j36ky8mNW94uaZ9vLynqYq4mAZO8cJLDcLGa9wF+5ITNS7GtB3C5iFyjqs+nWQ8QTG+fqvoVD9rcmAbMBIq99fjvmy/tQdLENZuLyLj4/X5MVNHA4DUBLJ1eM8SMWiPIJHuK4r0LvrxFi8jJDexWVX0qbWISmetH3GwjNHSPAuEFUdUqYBwwzq+csKp6bartXkz0u7hMFmmnOXj7vMk9Yobub6panebr11dHAmSmU0sSF+AyopTjnp8xAZiZbmTcckM5a9NJQ2n8Xk+bCmODYUatEWT2VdUf/RaRxK4ptgmucewC+GXUBpF8ERmE87THj+gX3AtL2hGRGdSNy1wKTCbxR9d3vPy+fobdBC5ZvpfuLFNVr/M2fQysxBmQTwA3pVlSQ3U0J20qklDVO4A7RGQzXJjNRBH5ERihql/7pClhogqvl6QX8KuqFvmkqd54dhFJ22QZxobDsh8YgSUIo60bwjM4TsANApkF3Kiq0xs+aqNpOSgu12kgaGRUvy8DpESke4rN7XADEXNV9Yw0S6oXEdkfuCKAHnjfEJEvgX1Utcxb/0pVd/JyDr8Xi+EOAiKS6fUE+K1jO1x4zUnAxar6ok86HgDuUdWZItIG90ISwX3/LlTV5/zQVR8i8pOq2mCxZoZ5ao0gE5TBYQl4I/dPxXXxfQr8VVW/81UU3C4iqd5QBRcWkfZsEUEc1V+P5/9H4CsR8WXyjBTeY3A/9L/hjG1fCGiyfGIGrcdd3rZIEKYU9l5098PlQT4SKPRJx+Y4Q3Yg8DMuBOFGVa3wQ4/HPqp6lrd8GvC9qh4tIp2A8UCgjFoC+vtjNIwZtUaQ6ZKUvD8BP5L3i8g/gXOBicChAQqPGOC3gFSIyL7AclWd7mUY6AfMA+5T1TX+qqtDyKfrJt87BZYlGW9+EMRk+a3iPaCqOgpARLKB1j7owbv+7jhDdhDuheSfuIlZ/GIuMB0YC6zCpac6OxbNoqq3+6Apfjrlg/AmzlDVxf5G2dSLdWM3Q8yoNYJMOW6gWJC4BygC+gKvxTXGAkRVNTnNV1qoz7j2umWPw3kj04qI/A+XPzdHRL4DWgFvAXsBj+FCN9KtKVU4S1vgRNy0zH5QAHRQ1fHxG0XkSNzgJ1++A/Gedq+bPwie95eBB0XknNgMcN4sevd6+9KKiNyImyb7J5yn8Tpgmh8TiyRxHbVGWSs/hcSxQkQGAL/iZvE7HWp6vnzxstfTSwKuPffFy26sH2bUGkFmWQB+HJJJNfOUAF3xcYpOEWmN8w51wY3mfwc4B7gQN43vMz7I2k9VtxWRHNwPWYHXTfwgzovkB8kDexRYBkwBHkq7GsetpJ5+djZOUxBiaoPitboSuBH4yRv4JEA33EvSlT7oORP4DjdD3euqWlFPGFC6eUtVP/FbRBL/h5tquRNwnqou9rYfALzhk6ZA9nAZ644ZtUaQqWy8iBsIoaozN7YYSPSIisiOuC7HIbiZxl5Jh4Z6eApYjht88Xdc12cWMNCv0c5ABYD3Q/+jqka8dRURXwbQqOp+fly3Edqr6sLkjao6V0Ta+6AnsHjP0KUici2wpbd5rqqWi0ghsCTNkjoBB+MyDNwpIpNxk0JkpDu9WBL3i8hnuIFhK33UUYOqfg8cmmL72yIy1QdJAC1UdQ64EJb4kCgR2QMferiM9cOMWiOwqOoeTSz6FGmanUpEtsJ15w/DefhewGUR8dtY2lxVtwcQkUdwaao2VdUSHzUVeLNlSdwy3npHPwQ1kmcYVX0yXVriaKjrNbeBfRuVICbLj7t2OTDDG0U/TESOB7bB9VSkU0cEN8hpvNcjMQBoCfwqIhNV9fh06oljF+DfwOcicr2P+bMT8PIKdwamq2qliBQA5+F6KjbxQdKz1P52fEzi78h9+DDrobF+mFFr/BFI5yiDOcAHwJGqOhdARP6TxuvXR43n0+viX+CzQQvwMLWzZcUvAzySfjlA43mG/TBq3/ViM6/QuByLnjdykg96YgQxWT5eloOjcL0kO+Oeq6PxLyYacD0SuLjel0UkD2gwe8RG1hLFeY4nAB+LyH24F5RYNpS0D6rzpqe+HDeILVtE7gJux33ndkm3npisepZTrRvNADNqjT8C6YxhOwbnqZ0sIm/hUuUEofHbQURWecuC6wJdhY8/YvXNlOUnqvqv2HJSnuFPcLGafnABzsifKyJfe9t2wE11+nefNAUyWb6IPIPLoDEBNzhsEi78YIpPehqcYTBtQlIgIqcDl+IMyf/FvzD5xJnA1t6kIpvijNt+Psf+Jk/EUt8+o5lgRq1hrAWqOgYY4424Phr4D1AoIvfjpqKc4JOucOOl0ktD6djAn5RsELw8w17qrmFebtHtvM0zVXW+X5qg4WT5IuJXsvxeuNjx2cAcr1fCT+MjiJ5/ROQjYCEuN+zipH1+TQpRoaq/A6jqTyLyfQAGs3X12imJW8ZbT2soi7FhsBnFjGaPiHyyFvG3G+P67YBjgaFBmv0pzvA+XlWP8OH6lcC3wIu4iQQSPNp+ZLZIyjP83yDkGRaRQ4A8VX05afsJQJFfM8WJyExV3c5bPg/oH58sX1V38klXT1zowVBcer2ewPbJxpsPugI7w2DypBCqmvZ0VSJShOvZinFc/LpPeccbnNwkgNl3jEYwo9YILN4gguG4Uc4zgJtUdVXDR/25EZEs4HDcj9ehuIwMo1X1tQYP3Dha2uMZ+0A1blDdK6q6PN1a4jRFcYZQMYndi77NvCYin+AMjeKk7Z1w3v89063Ju/5XMcNVRN4AXoqb7OArv4zaeESkD27Q5rHAL6q6lw8akj3/N/np+Y+nnkkhxvnxHQyiAekN7stL8d0rAFapvzOwGeuAGbVGYPFiVr/ADQAZgGt8TvVVVEARkYNwP+6HAJNxBuQ9qtrDT10xvFHPw4DzgUv8Go0tIt0b2u+H51ZEptdnTDe0b2Pjpae6DZdjeDLQ05v9KQP4VlV7+qErFZ4nsl8sDlhELlPVm9Jw3cB5/iHlpBBjcJNCpMqz7Tt+pUATkYdwOX1HJ20/Aeirqv9ItyZj/TCj1ggsIvK1qu4Yt/6lqlqKlRR4HsgPgFNVdYG3bb6qbu6vsppZvIbhpsb8ArhNVWf5qyo4iMj3wLbJP+rewKxZqvoXn3RtRW2y/DvjvLSHAAer6gV+6GoK6Worguj593QV4yaFuJPaSSF8bQ9EZKqq9vWWn1LVk+L2+dK2i8gsVd22nn014TdG88EGihlBRkSkLbWxmOH49digAwNwKXGOw6WHmo+LVfN18JiXkmoAblDP88BlPiekR0QWkML48JZVVbdIvypGAw+Lm/q1DGrioe/29vmCBjNZflNJV0aSQHo+CeakEPE5l5ONRb8yyDR03VDaVBgbDDNqjSDTBufZi294vvT+K+C7FzIoqOpXwFfAJSKyN+7HLEtExuPiMv2YAvZKYD4uPdUOwAjXS+yrF6tP0noI1017Ia7+/OAK4AbgR0mc+vVR/Jn6tYYAJstvKmnpgoyFG4jIZjhDTYHZfmeu0GBOCtHQPfGry7hIRHZT1c/iN4rIrjjvu9HMMKPWCCxBiQdtbqjqh8CHIvJvXJf/cYAfRm3gvFiqugxARELASbjphL8GjvArJMLznKWc+tUPPTECmiy/qaTF8ycirXE5hvvgniPB5Yz+Ajjdr4GtniF7Fu55mg48pqove3oH+aEJyBeRQbgXyXwRiU1OITgHhh9cBLwoIqNwDhRw9/JkXLtpNDMsptYILF4sZr2o6pcN7f8zEcS6EpGe2sC86n7kqPTiVP+Gyy88FTdSfV66dSTjeUD/Sa23bxYuYb4vkxx4mmbhBssEKVl+vYhIblz4xnBVHZGGa47C5YO9Tt0sXrFBa1cCW6pqg9Myb0RdL+BmGfwAOAxYqKrn+aElTtPjDe1X1dPSpSUeESkEzsblQAaYCdzr53fPWHfMqDUCixcHVh8apJywfuMNWJlJbZdZvKfKl7qKH/yRPBDEx4Ehv+DSi92JGxmeQPIo6DRp2hs3B/0oasNtdgZOAU7wPO9pJ8U9+1ZVezV0TDpoKCRCVdMaEiEiP9Q3kK+hfRsbEZmhqtt7yxnAZzbI1vgzYOEHRmBR1f381tCMuAA3hW85blDWGFUt9VdSIOdVfxfnCY3F+caj+DMw6zbgaC8uOsZYERkDPAjs7oMmSJxhCaAgft2nZPnnEayQiCBMkZ2KmhnDVLXai2X3HRHZF1iuqtNFZAhuyuN5wH3xPTlp1DOZ+uN5VVUPSKceY/0xT60RWOJirlLih1ct6HgDVoYBA4EfgRGq+rVPWgLnqW0IESlU1SU+XLehtEL17tvYBDRZfqBCIkTkCZxRdr3G/ZiKyJXAVvFpq9KsKwKUxVaBFsBqagdptvZB0/+A3kAOLt1YK+AtYC8grKon+KAp1YvQHsDFuNn8Uk2DbAQY89QaQebIpOX4WbH88qoFGlVdICJjcT9iJwFb4Qaw+EHg51UXkTY4D/fxwDb4o0tEpK0mzfIkbvpl39IKNWS0el3aflARS+Wnqj+JyPc+x/j+C5elYq6IfI1rl3bCZdL4u1+iVNXXdH71sJ+qbusNYvsVKFDViIg8iBvMlnZUNTY4LOZFvhLIBs5S1fF+aDLWD/PUGs0CCci0nEFFRDbHjdYdCPyMC0F4XX2c5jGInj4AEWkBHIUzZHcG8oCjgfdjg33SrOdM4AxcWrHYgL5dgJtxo9YfTLcmT1cQk+UX4Z7tGMfFr/sREgEgIlsA2+Je2GYGYfBh0Ahqz424yUSuBCqAG1W1obEcRsAxT63RXLC3r4aZi/N2jAVWAZsCZ8di6VT19nQL8stobQgReQYXxzcBuBeYhEufNcUvTar6kIj8BlxPYvaDG1T1tQYP3rgEMVn+RUnrX6QslSaSso786v1vE9tuGVoSKBCR83HPTmwZb72jH4JE5HPv2rcCH3vbau6p3b/mhxm1hvHH4DpqDf9WfgqJISLjGtqvqkelS0scvYDluFnO5njdn76/MKnq68DrDZURkctU9aY0SYIAJssPYEjEbQ3sU8AytNTyMK5XJHkZXK5fPygDSoG/4sKQErLGYPev2WHhB0ZgEZHXqP3x7Ae8H7/fJ6OoWZNOw0jc/PM/A88Bn5Lk3VPV99KhI4WunrjQg6FAEdAT2F5VF/uhp6mku4tW3HTLF+Diem/FhUeAu4+3qA9TCgctJEJE9lTVj9N5TSM9iEimqlY1XtIIEmbUGoHFC9yvF7+MouZMOn/4RSSMm9FsGG7U8xvAc6o6Mx3Xbwoi0gen71jgF1Xdy2dJ9ZLuuPIgJsuPr4MUcZlpj7sPYhaPoJKUHq4OfsVDx+NNnLEf7qX3SFUt9FmSsZZY+IERWJKNVm82qF7ArzbbyzqTtlhIdfPPvwW8JSLZOONxiohcp6r3pEtHQ6jqNGCaiFyI6w0AfOnqbwpp9UD4NcNTIwQtJCIYCWCbB2cB3wIvAr8RoLoTkd1xhuwgoB1udr/k+G2jGWBGrRFYROQB4B5VnemlXvoYiADtRORCVX3OX4XNkrT+8HvG7BE4g7YHcDcBTMXm5RiNf4k6FgiaUZt2IyBoyfKBfBEZhAuJyI/LZS1AGx/0bNZQ7LiFSCXQGfe9Goqb1e8F4JXkVHbpRERuBIbgZhd8Djc2YVoQB7kaTcPCD4zAIiIzVXU7b/k8oL+qHi0inYDxluJr7UlnF62XmL4XMB54XlW/Tcd1NwRBSSEnIrmqWuYtD1fVEWm8dhCT5QcqJEJEfqCBfLQWIpUab6rjYcD5wCWq+pRPOopxz/adeCkQRWS+qm7uhx5j/TFPrRFkKuOWDwJeAlDVxUGZ9rE5EG8Y4dVhmjgJN7p4K+DfcffMt1mN1oJ0e7S74DxZ01W1UkQKgPOAU4FNANJp0HoEMVl+0EIiSs1wXTu8lFnDcG36ePxNy9YJONjTc6c3bW4LEclQ1WofdRnriBm1RpBZISIDcD+oewOnQ03qnhZ+CgsiQTOMVNW32bA2AGl7a/J6IS7H5RrOFpG7gNuBJ3GTMPhFBYDnvfrRi5FGVVVEfBsVHrCQiAVpvl6zRUSuBQbg0uk9D1zmt+HoPdPjgfHey9sAoCXwq4hMVNXj/dRnrD0WfmAEFhHZCheD2Qm4U1VHedsPAQ5W1Qt8lBcokg0jIN4wukVVF/mnrnngV1e/iMwC+qrq7yKyKe4e9vN5+ldE5BfcMyTAf7xlvPXzVLWbD5oCFRIhIsfQgFdfVQMXP+4XIhIF5gPl3qZYvcV6bnr7IiwFIpIHDLbY2uaHGbVGsySpS/1PT1ANoyDSkEdbVTfxQU9yaqpvVbVXunUkIyJXN7RfVa9Nl5YYIjKrnpAIwd3P7dOsp6EYX1XVv6VNTMARke4N7VfVH9OlJYY3q9lKVX00afu/cC9Jd6Zbk7F+WPiBEWia0qVuAFChqr8DqOpPIvK9GbR1CWhXf9ekHJ4F8et+5e/0w2htAoEKiQhgjG+QaaGqc8BlRYkPFRGRPYC0G7XA34BUeYYfAj7HDSAzmhFm1BqBJaAGSFAJpGEUQM4Etg6YRzs5H6afA2dqCGiy/ALPuyZxy3jrHX3Qg4hsjXuuenqbZgMPqer3fugJMM9Sa0B+TKIxeR+pjcuNjapqZYqNa8RGIzdLzKg1gkwQDZCgEkjDKIAEzqPdUNyeNyjSL4KYLP9hIC/FMsAj6RYjInvi8i4/5P0JsBNukpHBfj9bAUPqWU61njZEpFBVlyRv80uPsX6YUWsEmcAZIEElwIZR0AicR1tEpqpqX2/5KVU9KW73Z/jjwYIAJssPYEjEVcAwVZ0St+1VEZkEXA0c5ouqYKL1LKdaTxe3Am+IyAXAl962XYBbgJE+aTLWA/uxM4JM4AyQoBJgwyhoBNGjnRu3vF3SPt88WKq6DHgAeCAuWf5MEfEzWX7QQiK2SDJoYzreE5GH0qwl6MTacyGxbRegix+CVPVJbwKG63ATxSgwE7haVcf7oclYP8yoNYJMEA2QoBJIwyhoBNSj3ZCXyvf0NAFLlh+0kIiSBvZZdpZE4tvzaUn7ktfThme8NmjAishlqhq0abONFJhRawSWgBogQSXQhlFQCKhHO19EBgEhb3mwt12ANj7ocRcPYLJ8ghcS0a0e77Fv3seg0sxzvh4LmFHbDDDDwAgsATVAgkogDaMAEkSP9nvAUXHLR8btez/9cmq4Epcsfwfvb4Q3INy3ZPkBDIlI7k2KxzfvYxARkXEN7VfVoxra7zN+9wgYTcSMWiPIBNEACSpBNYyCRuA82gHOdbqZ3wLqIyghEc3c+5hu9gR+Bp4DPqV5teHW29VMMKPWCDKBM0CCSoANo6ARSI+2iOwLLFfV6SIyBOgHzAPui09Sn2YClyw/iCERInIKcC6wtbdpNnC3qj7pn6pA0gn3EjIMOB54A3hOVWf6qqppNCcD/E+NTZNrBBYRmQ9cgDNAbgUujO0CblHVLfzSFkQCahgFikamNfXl5UBE/gf0BnKA74BWwFvAXripOk9ItyZPV830vSmm8k1YT6OmKC4kotzbFPsB8yUkQkROBv4DnI9LCSW4sKhbgbvMsE2NiGTjjNtbgetU9R6fdJyjqvc2odxwVR2RDk3G+mFGrRFYgmiABJWgGkZG44jILFXdVkRygF+BAlWNeDMaTVfV7X3S9ZWq7pS8nGo9jZq6N7RfVdPqPRaRT4DjVHVh0vYewPOqukc69QQdz5g9AmfQ9gDGAY+p6q8+6fHl5czYeFj4gRFYzGhdK/arxzB6EJjus7ZAEUCPdgWAqlaIyI+qGvHWVUSqfNATI4jJ8oMWEtE62aAFUNWFItI6zVoCjYg8gcsFOx64VlW/9VmS8QfEjFoj0ATQAAkqQTWMAkW8R1tEkj3ajwF+eLQLROR8XNd1bBlvvaMPemIELlk+8Cy1WU8+JjEDyn2kPyNK+Tru+zNyEi5371bAv71MGlAbOuLHS0BvEVmVYrufmoz1wIxaI7AE1AAJKkE1jIJGED3aDwN5KZYBHkm/nBqCmCxf6llOtZ4OthGRVM+NAJunW0yQUdWQ3xpSMMOPMBpj42FGrRFkgmiABJWgGkZBI3AebVW91o/rNkZA01UFLSRimxTbBOgKDE+zFsP402NGrRFkAmeABJWgGkYBJHAe7XpmpKpBVf+dLi3xBDRZfqBCIuIHponIjrhUVUOABcAr6dZjrDUv+S3A2LCYUWsEmcAZIEElqIZRAAmiR/ss4FvgReA3gpMTM4jJ8gMVEiEiWwHH4UbzL8NN2yuqul+6tRjrRKaIXFXPPlXV69OqxlhvLKWXEVhE5OqG9pt3shYRqaQBwyigXckGICLtcXPLDwWqcYbRK6q63GddYWqT5femeSXLTwte3twPgNNVda63bb6qWjxtM0BELkixuSXwd6C9qrZKsyRjPTGj1jD+AATVMAoaQfdoi0gXnBF5PnCJqj7lp54YAUqWH6iQCG92uuNwg1ffws1y9oiqBnaKYSM1IpKHmxnudJxz4DZVLfJXlbG2mFFrBJagGyBBJaiGURAIskdbRHbG3beDgC9wP6qz/NLjaQpasvxiGgiJUNX3fNKVCxyNq6f9gSeAMao6wQ89RtMRkXa4tvIE3H27y5wBzRczao3AEmQDJKgE0TAKEkH0aIvItcAAYDbO0/eWqlb7pSdGUrL854OQLL85hER4RtKxwFBV3d9vPUb9iMitwGDgIeB/qlrqsyRjPTGj1ggsQTRAgkpQDaMgExSPtheXOZ/aZP2xRjmWAL63j7rKkjRBQBLTByUkwmi+eM/4GtzvS+CecWPtMaPWaBYExQAJKkE1jIJKkDzaItK9of3xaaOM4IVEGIYRHCyllxF4kgyQ8TgjxEjEBqY0gRQe7csC4NFuoapzwBls8dM/i8gegBm1HkkhEdcGISTCaL54oSLxKLBCzdvXbDFPrRFYrEu96YhIz4YMI1X9xD91wSGIHm0R+VJVd05eTrX+ZyfoIRFG80JEFuCeo/jxGnnA18DfVXWhD7KM9cCMWiOwBNEACSpmGDWNIHb1i8hXsfnn45dTrRuGsfERkcHAmap6qN9ajLXDwg+MIGNd6k1H6llOtf5nJohd/VrPcqp1wzA2Mqo6WkSu8FuHsfaYUWsEmSAaIEHFDKOm8SwQ81p/HLcMcF/Serro6uVklrhlvPUuPugxjD81ItIKCPmtw1h7zKg1gkwQDZCgYoZR0wiiR/uiuOVpSfuS1w3D2ECIyPkpNrcFjgLuTbMcYwNgRq0RZIJogAQVM4yaRuA82jaJiGH4Rl7SugKLgRNVdYYPeoz1xIxaI8gEzgAJKmYYNZnAebRFZFxD+1X1qHRpMYw/E6p6bWzZCzlQVS1r4BAj4JhRawSZwBkgQcUMoyYTRI/2nsDPwHPAp1gvhGGkDRH5B3AZkOutlwI3q+p9vgoz1glL6WUEFhE5paH95p2sRUSKacAwUtX3/NBlNI6IhHETiwwDegNvAM+p6kxfhRnGHxwvw8FewDmqOt/btjlwF/Cpqt7gpz5j7TGj1jD+AJhh1DSC7tH2poAdBtwKXKeq9/ipxzD+yIjId8AOqlqRtL0F8I2qbuWPMmNdsfADI7AE3QAJEqoaAd4C3oozjKaIiBlGiQSyq9+7Z0fg7lsP4G5gtJ+aDOPPQLJB620r9yb/MZoZZtQaQSaQBkhQMcOoSXSi1qN9PAHwaIvIE0AvYDxwrap+65cWw/iT8YuIHKCqE+M3isgBwCKfNBnrgYUfGIHFutSbTpJh9LwZRo0TlK5+zyMUG3Ed3yDHpoNunX5VhvHHR0S2A8YCU4EvcN+/XYG9gYH2W9P8MKPWaBYExQAJKmYYNZ0UHu1xwGOq+qufugzDSC8isiWu92YrYDtcezkT+AH4VVXn+SjPWAfMqDUCjRkgxobEPNqGYcQQkdeB4ao6PWl7H+BqVT3SH2XGumJGrRFYzAAxNjTm0TYMI4aIfKuqverZN0NVt0+3JmP9MKPWCCxmgBiGYRgbCxGZq6pbru0+I7hY9gMjsKhqyG8NhmEYxh+Wz0XkDFV9OH6jiJyOGzhmNDPMU2sYhmEYxp8OESkExgCV1BqxfYAsYJCqLvZLm7FumFFrGIZhGMafFhHZDzd+A2Cmqk7yU4+x7phRaxiGYRiGYTR7LGbRMAzDMAzDaPaYUWsYhmEYhmE0e8yoNQzDMAzDMJo9ZtQahmEYhmEYzR4zag3DMAzDMIxmz/8DpGkuAPIUFD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rUAAALECAYAAAAW3sglAAAAOXRFWHRTb2Z0d2FyZQBNYXRwbG90bGliIHZlcnNpb24zLjMuNCwgaHR0cHM6Ly9tYXRwbG90bGliLm9yZy8QVMy6AAAACXBIWXMAAAsTAAALEwEAmpwYAAEAAElEQVR4nOzdd3gUVdvA4d/Z3fQKqXQsKNJEBASBUJUiUkWa3VfsBQFFimIBG6jY5bWACoIiKNJEKQIqCCpIVxGVlt7LJtnd8/0xm2RLElKAkPd77uvKxc7Mc+Y8OzM7e/bMmUFprRFCCCGEEKI2M9V0AkIIIYQQQlSXNGqFEEIIIUStJ41aIYQQQghR60mjVgghhBBC1HrSqBVCCCGEELWeNGqFEEIIIUStJ41aIYQQQghx2iil3ldKJSql9paxXCmlXlVK/amU+k0p1e501CuNWiGEEEIIcTrNB/qVs7w/0Mz5Nw5463RUKo1aIYQQQghx2mitNwOp5YQMBj7Uhm1AuFKqXnXrlUatEEIIIYQ4mxoAR12mjznnVYuluisQogLk/2IWQgjx/406q7XlZpy171oVFH4nxrCBIvO01vMqs4pS5lU7f2nUirMjN6OmM3AXGEbqla1qOgs3dX8wxtPbJl5Xw5mUsMxeCkBal9Y1nEmJOt/vAeDPS5rVcCbuLjzwB4kdW9R0Gm6if9rPJ+HRNZ2Gm9HpiQCcuPySGs6kRP2fDwCwOaZhDWdSIi7hGABZfdvXcCbuQr7eydFLm9d0Gm4a7T7I8cvOrZwa/HqwplM4o5wN2Mo0Yj0dAxq5TDcETlQrKWT4gRBCCCGEOLtWADc5n4LQCcjQWp+s7kqlp1YIIYQQorbT585IP6XUJ0APIFIpdQx4AvAB0Fq/DawGBgB/ArnAraejXmnUCiGEEEKI00ZrPfoUyzVw7+muVxq1QgghhBC13rnTU1tTZEytEEIIIYSo9aSnVgghhBCitjuHxtTWFOmpFUIIIYQQtZ701AohhBBC1HbSUys9tUIIIYQQovaTnlohhBBCiFpPemqlp1YIIYQQQtR60lMrhBBCCFHbyZha6akVQgghhBC1n/TUCiGEEELUdtJTKz21QgghhBCi9pNGrRBCCCGEqPVk+IGoFR6b8TSbNm8lom4dVi5dfMbq8bmiC4EPTQazmfyvPsf60XteMYHjH8Oncze01UrOM1Ox/34AU3QsQdNnYYqIRDsc5K9YSv6nHwMQcO8EfLt2RxfacBw/Ss7MaejsrCrnqC5ui2nwrWAy4di+Hr3xC/fll3XD1HOIMVFgxf75PDj5D0TVx3zD+JLAiBgcXy9Bb1lVpTwsV3Qh8KFHwWQm/6tl5H/sva0CHppcvK1yZ07D/vsBVHSMsa3qRoJ2kP/lUvI/WwiAudnFBE6aDr5+YLeTO/sZ7Af2ViqvyCnTCYzrjrbmkTjlUfL37/fOvUFDYue8gik8jPz9+0h4dBIUFhJ+238IGTjIGWTG9/wLONLlChwZGZhCQoh+eha+zZqBhsRpk7Hu2lVmHsETpuB7ZRxY88h8agq2Qwe8Ykz1GxD2zBxUaBi2Q/vJfGIy2ArLLa+CQwiZ+hSWC5qB1mQ+Mw3bnt349e5L0B33Ym56Pmm3jsR2YF+ltlu752dS/6o+2PPy2HbP/aTt3uMV0/G1l6l7WVuUUmT+eZjt9zyALSeH6K5X0m3hh+T8+y8AR79axb4X5lSq/iKhk6bg3yUObbWSPmMKhQe995+5fgPqPDsHU2g4hQf3kzb9UbAVEtB/IME3/wcAnZtL+rNPYvvjEADhjz+DX7ceOFJTSRo5qEq5AVww8ynq9u6FPS+P3x8YT/Ye7+Oz+ZuvEXxpG7StkKxfd/HHxMlom43o4UNpeN89ANhzcvjzkcfI2e99XJyKuX1n/O+aCGYThWu+oODTBV4xfndPxNKxC9pqxTpnBo4/D6EaNiFgyqziGFNsA/I/eofC5Z/ge8M4fPoPQWekAZD/wZvYd3xfqbzCH52Kf1dj36VOf6z0fdegARHPv4QpNIzCg/tJmfJo8TEP4NuyFdEfLSHlkYfJ+/ZrAOo8OZOAuB44UlOIH165fRf2yNTi4yntiTJyqt+Aus+9hCksjIID+0mbVnI8hdxyBwCOvFzSZ83A9rtxPKngEOo88Uzx5zD9yakU/LarUrmdfjL8QHpqRa0w7NprePeNuWe2EpOJwInTyJpwNxljBuHbZwCmpue7hfh07oapYWMyrh9AzvMzCJo0HQBtt5H72otkjBlE5rgx+A8bVVy2cMePZNwwlMybhmE/+jf+N/2n6jkqE6ah/8H+7kzsL47HdFlXiGnoFqJTE7G/9Tj2lybg+HYp5hF3GQuSTmB/eZLx98qjUJCP3ru9anmYTAROmEr2hHvIHDsY3z79vbaVpXM3zA2bkDnyGnJfeJLAidOMBXY7ea/NJnPsYDLHjcXPZVsF3PMwee+/TdYtI8h79w0C7nm4UmkFxnXHp0kT/u3Xh8QnphP1+FOlxkVMmET6hx/wb7+rcGRkEjp8BADp77/L0WGDODpsECkvzSFvx084MjIAiJwyjdytm/n3mn78O/RaCg4fLjMP3yvjMDdqQurwfmQ++wQhjz5RalzwfRPI/WQBqdf1R2dlEjB42CnLB094jIJtW0m9fiCpY4dhP/IXALbDf5DxyAMU/rqzUtsMoN5VvQk5/3xWtruCnx6cQPs5L5Qa98uU6azt2pM1XXqQe+w4ze64rXhZ0o/bWNutF2u79apyg9avSxyWRk1IHNKP9GeeIOyxx0uNC31gAtkLPyRxaD8cmRkEDhkOgO34MZLvuImkUUPIevctwqc9WVwm96svSL1/XJXyKlKndy8CzjuPHZ268sfER7nwhWdLjUv4fDk7u3Tn5+59MPn7Ezt2NADWf/7ltyHX8UvPq/j3pbk0K2M7l8tkwv/eR8md9gA5d4zA0rMvpsbnuYWYO3TB1KARObcOxTp3Jv73PwaAPvYPufeMNf7uuxGdb8X2/cbicgXLFxUvr2yD1r9rHJbGTYi/ti9pTz1OnWmlH/PhD04k6+MFxA/qhyMzk6Chw93eW9hDE7H+sNWtTO6Xy0m6+45K5QPg58wpYXBf0p55nPAppecU+uBEshcuIGFwP3RWSU72E8dJ+s+NJI4cTNZ/36TOtJLzSfgjU7H+sIXEYQNIHDmEwr/KPh+Is6dSjVqllFZKfeQybVFKJSmlVjqnb3FO73L5a6GUauos+7RL2UilVKFS6nXn9Ayl1HFnmYNKqbeUUibnsvlKqSMu6/yhlPoOKqXGu6z/YqXUJueyA0qpec75PYrydYmdr5S6zvl6k1KqvfP130qpPUqp3UqpdUqp2DK2y3ZnPf96vP+mLusomvdqKe9pt1Kqt8v6NjnXpVzmfaGUyi6jfn/n+2/tMu8RpdTbzhzyPPbJTS5xlzn3TV+PddqdsXuVUl8ppcKd801KqVed8/copXYopdzPqGdAh8vbERYWekbrsLRojePYvzhOHAObjYJv1+DbrZdbjE+3nhSsXQGAfd9vqOAQVEQkOiUZ++/OHpfcXOz//IUpKgYA208/gN1uvN77W/H8Kml8ITolHlITwW7Dset7VMsO7jH/HIK8HAD0P79DWF2v1ahmrSElAdKSq5SG+RL3bVW4fg2+3Xq6xfh27Um+67YKKWtbHSnZJlqjgoKMHIOC0clJlcorqFcfsr78AoD83bswhYZgjoryigvs1Insr9cCkPXlMoJ79/GKCblmINmrVxbnEtC+A5lLPzMWFhbiyCq7t90vrhfW1V8Cxj5XISGYIiK94nzbX0H+hnUA5K36At/uvcstr4KC8L2sPdYvPzdWYCss7vW3//0X9n//Lm/zlKnhgP78vfhTAFJ2/oxvWBj+MdFecbasklOQ2d//tHcM+XfvRd4q430X7t2NKTgUU6T3/vPt0AnreqMXL3fll/j3MLZb4W+70FmZABTs2Y05uuSUXfDrThwZ6dXKL7Lf1SR8thSArJ9/wRIaim+093ZKW7+h+HXWr7vwq18PgMydP2Nz/kjK+vkX/OrVq3QOpotb4jhxFB1/HGw2bJvWYenc3S3G0rk7hd+uBsBxcC8qKARVN8Itxty2A/rkcXRifKVzKE1Az97kfmXsu4I9uzGFlL7v/Dp2Iu8bY9/lrPiCgF4ln73g0TeQ9+06HKmpbmXyf9mJIzOj8jl1703uSufxtGc3qqycOnQq7hXO/eoL/HsYORXs/rXkePptN+YY43hSQUH4tmtP7nLjWHD9HNYofRb/zlGV7anNAVoppQKc01cBxz1ilmit27r8FfX1/wUMdIkbAXheH3tZa90WaAG0Blw/qZNc1nmlZ31AF2CqUqqRc/6rRevTWl8CvFbJ91qkp9b6UmAnMKW0AK31Fc4cHsf9/f/tso6ieQ94vifgIeBtj9WmO98TzgZlmWc/rbXVuY43laEBcCfwmDPksMc++dCl+Ghgq/NfV3nO2FZAKnCvc/5IoD7QRmvdGhjqzLXWU1HR2BNKTvCOpARMUe5fWKaoGBxeMe6NVFNsfczNLsG27zevOvwGDqVw21av+RXOMawupLs0RNNTjHllxXfsjT74q/f8tl1w7Kp6HqaoaBwuX4aOxASUx3ZQpcR4bc/Y+liaNS/eVrlznyfwngmELfuGwPsmkPf2K5XKyxITgy3+ZPG0LT4eS7TH/gmvgz0zq+SHRnw85hiP3P39Cezajex1xhedT6NG2FNTiZ71PI0+/5Kop2eiAgIoiyk62v04SUzA5JGHCgs3GsbOPBwJCZid27Cs8ub6jXCkpRLy+EzqfPQ5IVOfAv+y86iogHqx5Bw/UTyde+IEgWU0uK54Yy5Df99H6EUX8vu8d4vnR3ZsT7+tG+n+2SeENr+4SnmYo2PcPoP2xHjMnsdMeLjR0HBuNyPG+4di4JDhWH/YUqU8yuJbL5Z8l+2Uf/IkvvVK7esAQFksRF83nNQNm7yWxY4ZReqGjd6FTsEUEY0jKaF42pGciIr02EaRUegkl+MnOQEV4R7j06MvhZu+dpvne+31BL71Cf4PPw7BIZXKyxwdgy2h5LNnT4jH7PXZC8fhuu8S4rE4fxSYo6MJ6HUV2Z+dvuFl5ugY7PGnzkl75GQu5YdK0JDrsH6/GQBLA+NzGP7ks0R9sozwx59GnYbPoai+qgw/WANc43w9GvikguXygANFvaAYjaNPy4j1BfyBtIompbVOAf6kpPFXDzjmstx7gFjlbAYurOY6yvIj0MBj3mJglPP1MGBZeSvQWq8FTgI3AS8DM7TW5W4/Z0/wdcAtwNVKKf8K5FcPOKm1djjrPXaqemoP5T3L8xEp6hQxAQEEz3qZ3LnPQ26OW5j/zePAbqfg65VUXQVyLIq8oCWmjr1wrPrYfYHZgmrZHr37x2qkceo8VKkxLq8DAgia+TK5r5ZsK7+hI8l97QUyhl1F7qsvEvhY6cMHqpNXRWKCevbC+usvxUMPlNmMX4uWZCxexNHhg9G5edS5487yEqlmHmUss5ixXNyCvM+XkHbjcHReHkE3V2M4Szm56DKOq+33PsgXzVuTeegPGg8bDEDq7t9Y0fpy1nbtye/z3iVuofcYz6rm4X18lxLj0XXk274jgYOHk/lq1YZBlK3inz+AC5+fRca27WRu/8ltfliXK4kdM4ojT888LSlUaBu5xlgsmDvFYdv8bfGswpVLybl1CLn3jMGRmoz/uPHe66isChzzRSHhk6aQ8cpscDiqX29xfVXLybMn0rf9FQQOGU7mXOfxZLHg07wFOZ99QtLoYei8PIJvq/zwiNNO67P3d46qSqN2MTDK2QBqA3gOyhvpcak7oJSyDQE7cMKj7Hil1C6MxtnvWutdLstedFnnQs+klFKNMRrCRd1jLwMblFJrlFLjiy6fO3VzzRGoyMjzgUBVG8YbXeor7UzRD/jCY956IE4pZcZo3C6pQD0PATOBKK31Ry7zL/DYJ92c87sAR7TWh4FNwADPFTrr7w2scM76FLjWuZ45SqnLSktEKTVOKbVTKbVz3rx5FUi95umkhOLLS+DslfW4/O1IjMfkFZNoTJgthMx6hYJ1qyj87lu3cr79B+HbJY7sGY9WL8eMFAh3uYwdHoHOLOU3Rb0mmEbcjf2D5yHXfdSKan4Z+tgRyK785bwiRs+hy3aIjkEXbYdyYly3VfDMl53ban1xjF//QRRuMrZd4YavsbRodcpcwsaMpdGyFTRatgJbYgKW2JIeRktsLLYkj7zSUjGHhoDZXBxjT3SPCR5wDVmrSn582BLisSXEk//bbgCy163Fr0VLr1zqfLyMOh8vw5Gc6H6cRMfg8MhDp6dhCinJwxQTg925fRyJCaWWdyQm4EhMKO7Zzt+wDsvFLU65jUrT7D+30W/LBvpt2UBefDxBDeoXLwusX5+8+LIvS2uHg3+Wf0Gja42Lb7asbGw5xg+Tk9+sR/lY8K1b9hUEV4EjxhC1aBlRi5ZhT0p0+wyao2Oxe34G09NQIaHF280cHYvdZdtaLryI8OlPk/rwfehqDjcAqHfrzbRb/zXt1n9NQUICfi7bya9ePQriE0ot13jCeHwi6vLX40+6zQ9qcQkXvfQC+26+DVta5fNzJCe6XR0yRUajU5K8YlSUy/ETGYNOLYmxdOiC48+D6PSSy/w6PdVoUGpN4ZrlmC72Pr49BY8cQ8yS5cQsWY49KRFLTMlnzxzjvl8AHGlpmFz3nUuMb8tWRDz/EvVWryfgqqupM/VxAnr2prKCrh9D1OLlRC02cjLHnjonVUZOAJZmF1Hn8adJHX9v8fAVe0I89sQECvcan8O8b7/Gt3nVPofi9Kp0o1Zr/RvQFKOXdnUpIZ7DD/Jclq3FGLIwmtIbaUXDD6KBIKXUKJdlrsMPxrrMH6mU2ocxvGGu81I8WusPgEuAz4AewDallJ+zzBbXHClpsJVmo7PhGwqUflfAqbkOP3jZZf6LSqm/gI+BWR5l7BjDAkYCAS5DGcqktT4BbADe8ljkOfyg6JrcaIwfGjj/dR2CEOB83ylAXeAbZx3HgIsxhjY4gPWu44FdcpmntW6vtW4/blz1bs44W2wH9mJq2BhTvQZgseDbpz+FW90vDxZu3YRvP+M3kLllG3RONjrFGA4QNOUp7H//hXXxh25lfK7oQsANt5P1yP2Qb61ekkf/REXWg7rRYLZgatsFvW+He0x4JOabJ2L/5DVIPum1CtW2K7oaQw8A7Af3YmrYpHhb+fTuT8HWTW4xBVs34ue6rbJLtlXgY09i/+cv8pe4bytHchKWy4yLOZbLr8B+9N9T5pKxaGHxzV05678lZPAQAPwubYsjKwt7kve43Lzt2wnu2w+AkMHDyN5Q8iPEFBxMQPuO5LjMsycnYzt5Ep+mxvDxwE6dKfjzT6/1pt0wjLQbhpH/3Xr8Bxi9mJZWbdDZWThSvMcvF/z8E369rgYg4JohFHxnjMXM37Kh1PKOlGTjcnvjpoAxttR2pGo3qPzx7vvFN3YdX7WGpqOuByCi/eUUZmZiTUj0KhN8Xsnw+Qb9+pL5h7EN/F0u19ZtdxlKmSjwGBdZltzPFpE0ZhhJY4Zh3bSegGuM9+3T6lIc2VlePywBCnZux7+3cRtA4MDBWJ3bzRxbj7qzXyVt+qNVHl/s6eQHC/ild19+6d2XlDVriRlxHQAhl7fDlpVFQaL3doodO5o6Pbtz8K773Hq1/BrUp8X7/+XQvQ+S99eRKuXjOLQfU4NGqJj6YLFg6XE1tm2b3WJs277Dp4/RR2Fq3gqdm41OTSlebill6IHrmFvLlT1x/H3q4yp7ySISRg4lYeRQ8jauJ/BaY9/5ti573+Xv2E7AVca+Cxo0BOtG40ftyQF9ODmgNycH9Cbvm3WkzXyKvI3rvcqfSs6ni0gaNZSkUc6cBjqPp9aXGp+jMo6ngD7O4+naIVg3GfWaY+sRMfs10qY/is3leHKkJGOPP4mlifF58OvY+Ry5UUwG1Vb1kV4rgNkYjcWI8kNLaK0LlFI/AxOAlsC1ZcQVKqXWAnGUNLrKskRrfZ9SqjOwSim1Rmsd71zPCeB94H2l1F7g1N0+3npqrat2N82pTcIYVvAAsAC43GP5YmA5MKMS63Q4/8rl7IEdDgxSSk3FuFAToZQK0Vpn4RxTq5QKA1ZijKl9FUBrnY8xDGWNUioBGILRs3zGPDx5Gj/9/DNp6enE9R3I/XfdwYihg09vJXY7uS/NIuTld4xHeq1cjv3IYfyGGF/2+V98SuEPm/Hp3I2wz9agrXnkzDSefmBpcxl+/Qdh+/N3QucbNw/kvTOXwh+3EDhhKvj4EvLKfwGw7fuN3BcreVm9iMOBY/m7mO+YBsqEY8cGSDiG6mw0jPSP6zBddR0EhmAe9p/iMva5zh5iH1/URW1wfP5OFTeSk91O7suzCH7pbTCbKVi5HMeRw/gOMZ4iUPDFZ9h+3IK9cxyhn64Gq5WcWcbTD8wu2ypkvnHjVd47r2L7cQs5z88g8EHjkWoU5JP7wpNlplCa3O82ERjXnSZfr8dhzSNxyuTiZfXe+S+J06ZiT0okec6LxM55mboPjKfgwH4yly4tjgvqczW5P2xF5+W5rTtp5tPEvDgH5eND4dGjJE6dTFkKvt+M75VxRCxbi7ZayXx6avGysJffJmvmdBzJSWS/NoewmbMJuutBbL8fIG/F56csn/3iTEKffgFl8cF+4hiZTxnLfHv0JmTCVEx16hL+0lsU/nGwwtvtxLpvqXdVHwb++hP23Fy23/tg8bLuny7ipwfGk5eQSKe3XsMnJBiUIn3vfnZMmARAo8EDaXbbLTjsdux5efxwe3lDM8qWv/U7/LvEEf3l18WP9CpSd+47pD89DUdyEpmvzqHOrDmE3vMAhYcOkPuFsf+C77gHU1g44ZONpyZou53kG41jMnzmbPzad8QUHk7M6o1kvfM6uUU33FVQ6rcbqNu7Fx22b8WRZ+XQgyVP52i18EN+f3gSBQkJNHvhWazHjtHWedNb8qo1/PvSKzSeMB5LnXAufN7ow9A2G7/2vabUusrksGN940UCZ70GJjOF61bg+OcvfK4x7tgvXPU59p++x9GhC0EffIHOt2Kd4/I58vPD0q4j1rnuQx/8bn8Q0wUXgdbohJNYX63c0Ajrlu/w7xpHvZXrcFitpD5esu8iX3+H1Cen40hKJP2V2US88BJh9z5I4cEDZC9fWs5aDXWfm4N/+w6YwutQb90mMt96jZzlp953+VuNnGJWrDMe6eVyPEW89g5pTxk5ZcydTd3nXiL0ngcpPHSAHOfxFDLuHkzh4SVP4bDbSRpr/KjJeP4Z6sx6EWXxwXb8KGlPlHrLjTjLVFnjpkoNVipbax3sHD4wXGs9VynVA5iotR6olLoFaK+1vs+jXFNgpda6lVKqpTNmgWu8UmoGkK21nu0c6/khsEtrPUcpNd9ZfqnHet3qU0rNBXK11o8ppfoB650N5FjgV+AyoHlRvi7rKV6/UmqTc/lOpdTfzvVXqFFb2vsvax0edSrgF2Cy1vrrohyAoh8A87XWyUXb/xQ5uG0r123vEdcXeFhr3ddl3gLgW631R651OYcYfAlcgHEDX7zW+oQynk4xH/hNaz27nLQ0uVW/1H1GBIaRemVVfuOcOXV/MJ53aZt4XQ1nUsIy2/jIpXVpfYrIs6fO98YooD8vaVbDmbi78MAfJHY8ty5BRv+0n0/CvW96qUmj042ezROXX1LDmZSo/7PxNI7NHo/Hq0lxCcYtIVl9258i8uwK+XonRy9tXtNpuGm0+yDHLzu3cmrw60EofVTvmZN64ux1odatf3bfWwVVqafWeQm6rIeGjlRKdXWZvgeXsbNa6314P/WgyHil1A2AD8bY2Dddlr2olJrmMt2xlPLPA78opWYBVwNzlVJF13snaa3jlVI1ceRvVErZna9/01rf5LpQa62VUs8AjwBfu87H6BGvrgucQwmKvA+0w+gFdvU5cDfgOh4XrfWvSqndGGN7k4D/ugzl+Al4/TTkKIQQQghRZZVq1JbWS6i13oRxkxFa6/kYPXel8eoWc43XWs+gjMvsWutbylinW33O4QZFo+Mfdv6VmW9p69da93B53bSMektV2vsvax2e70lr/TlGo9ItB4+Ycntpy1jv30CFnjWitV6Bc3yxZ11aa9ehImsrsj4hhBBCnCXn8FMJzhb5H8WEEEIIIUStV9Ubxf7fUkptB/w8Zt94Gp6DW9H6W+MxPADI11pfcTbqF0IIIcS5SHpqpVFbSTXdeHQ2ntvWZA5CCCGEEOcaadQKIYQQQtR2MqZWxtQKIYQQQojaTxq1QgghhBCi1pPhB0IIIYQQtVxl/jOt6jon/+cFpKdWCCGEEEL8D5CeWiGEEEKIWk9uFJOeWiGEEEIIUetJT60QQgghRG0nj/SSnlohhBBCCFH7SU+tEEIIIURtJz210lMrhBBCCCFqP+mpFUIIIYSo9aSnVnpqhRBCCCFErafO5v9AIf7fkoNMCCHE/zdn9T/e0vGHz9p3rYq94Jz8T8Vk+IE4K1KvbFXTKbip+8NeyM2o6TTcBYYBkN6tdQ0nUiJ8yx4ATra/pIYzKVFv5wEAsq/tVMOZuAv+ahsJHVrUdBpuYnbs5+ilzWs6DTeNdh8EIKtfhxrOpETI2h0AJHY8d/Zf9E/7AciIa1PDmbgL2/wbmb0uq+k03IRu+PWczEmcfdKoFUIIIYSo9eSiqIypFUIIIYQQtZ701AohhBBC1HZyj5T01AohhBBCiNpPGrVCCCGEEKLWk+EHQgghhBC1nQw/kJ5aIYQQQghR+0lPrRBCCCFErSc9tdJTK4QQQgghaj3pqRVCCCGEqO2ko1Z6aoUQQgghRO0nPbVCCCGEELWdPP1AemqFEEIIIUTtJz21QgghhBC1nvTUSk+tEEIIIYSo9aSnVgghhBCitpMxtdJTK2qOzxVdCPvkK8I+XY3/jbeXGhM4/jHCPl1N6IfLMF90CQCm6FhCXnufsEUrCP34C/yuv6E4PuDeCYR9soLQD5cR/OxcVHDIGcv/sRlP07lXXwZeN+qM1VHE0rELIQtXEPLJKvzGlr6tAh6cTMgnqwiZ/3nxtsLXl+B3FhHywVJCPlyO/233eJXzG3Uz4Vv2oMLCK51X6MQpRC1fS+QnX2C5uEWpMeb6DYiYv5ioZWsJn/USWHyM+U3OI+L9T4j9YTdBN9zqVkYFhxD+/CtELV1F1Gcr8WndttK5ueXQrhOBby0h8J3P8LnuRq/lqmETAl78L0HLNuMzdEy16ipNyIQpRCxbS91Fy7FcfEmpMab6Daj7wWIiPl9D2Kw5btupznuLiP5+F4Eu28kUE0udtz4g4tOviFiygoBRN5S63rKEPzqV2K++JuazL/FpXsa+a9CA6I+XELtiLREvlOw7/x69iPnsS2KWLCdm0VJ8L2tXXCb4hpuJXfYVsZ+voO5zc8DXt8I5mS/vTNC7Swl6fxm+199caozf3RMIen8ZgW8twnThxcXzfYaOJvCdJQS+vRj/yc+Aj1GvpVtvAt9ZQvDq7Zialb7tTyV4whTqfr6WugvL33913l9M3aVrCJ1Zsv/KKm+KjiX8zQ+ou+Qr6i5eQcDIyu2/IpaOXQj+eAXBi1biN/a2UmP8H3iU4EUrCf5gKaaLPPI3mQh+dwmBz71WpfqLmDtcSdCC5QR/9CW+o28tNcbvvkcI/uhLgv67BFOz5sXzgxetIujdTwmat5igtxZ6lfO9/kZCN/yKCg2v9TmJM0sataJmmEwETpxG1oS7yRgzCN8+AzA1Pd8txKdzN0wNG5Nx/QBynp9B0KTpAGi7jdzXXiRjzCAyx43Bf9io4rKFO34k44ahZN40DPvRv/G/6T9n7C0Mu/Ya3n1j7hlbfzGTiYCHp5Iz8R6ybhyMb5/+XtvK0qkbpoZNyBp9DbkvPEnAhGnGgoICsh+6naxbryPr1hFYruiCuUWb4nIqOgZLh8444k9UOi2/LnGYGzUhaWg/MmY+Qdhjj5caF3L/BHIWfUjSsH44sjIIHDwcAJ2ZQebsmeR8/L5XmdCJU8j/YStJ111D0uih2I4crnR+xUwm/O6aSN6M8eTeOxpL3NWoRk3dY7IyyZ/3EoXLF1W9njL4XhmHuXETUob1I2vWE4ROfqLUuJD7JpCzaAEpw/vjyMwkYPAwAByZGWTNmUXOxx+4F7DZyHrlBVKuv5bUW0cReN0YzOddUKGc/LvGYWnchPhr+5L21OPUmVZ6TuEPTiTr4wXED+qHIzOToKHGvsvfvo2EEYNJGDmU1CemUPeJZwAwR0cTMuZGEkZfR/zwQSiTicB+11QoJ0wm/O99hNxpD5Iz7nosPa7G1Pg8txBzhysx1W9Mzm3DsM6dhf99kwFQEVH4Dh5J7v03kXvXKDCZsPS42th+fx8m7+lHsO/9tWJ5ePC90jjOU4f3I/PZJwh5tPRtFXzfBHI/WUDqdf3RWSX7r8zydhvZc18gdeS1pN02ioARFd9/xUwm/MdPIWfS3WTfNASf3v0xNfE8N3TF1LAJ2WMGkvfiUwQ8PM39/V03Fvs/RypXbyl5BDw4mdzJ95F963B8evXzzuOKrpgbNCb7xsFYX3qGgIemuC3PfXgcOeNGkXP3WLf5KioGy+WdcCScrP05nWlan72/c5Q0aqtAKTVUKaWVUs2d002d0/e7xLyulLrF+Xq+Uuq4UsrPOR2plPrb+bqHUmqlx/rnK6Wuc5mOUkoVKqXu9Ij7WykVWYF8b1FKJSmldjn/PnSp54jL/B/KiN+llGqhlDIppV5VSu1VSu1RSu1QSp1Xfu2ls7RojePYvzhOHAObjYJv1+DbrZdbjE+3nhSsXQGAfd9vqOAQVEQkOiUZ++8HjKDcXOz//IUpKgYA208/gN1uvN77W/H8M6HD5e0ICws9Y+svYr6kNY7j/+I46dxW69fg07WnW4xPV5dttb9kWwGQl2f8a7EYfy43EwTc/wh5b75UpZOUX/de5K3+EoDCvbsxhYRiiojyjuvQCev6r41UVn6Jf4/eADjSUincvxdts7nFq6AgfC9rT96XS40ZtkJ0dlal8ytiatYCx8lj6IQTYLNh2/wNlivi3GJ0RhqOPw6ARy6ng1/3XlhXFW2n31AhIZgivD+2vh2uIH/DOgCsq77Ar7uxnXRaKrb9e71yc6QkYztkfA50bi62v//CHBVdoZwCevYm9ysjp4I9zn0XWcq+69iJvG+MfZez4gsCevUx6svLLY5RAYHux4/ZjPLzN/4NCMCelFihnEwXt8Rx8ig6/rixn777Bkvn7m4xls7dKVy/ynj/B/cax3ndCGe9FvD1A5NRv05JMuKO/o0+9k+FciiNX1wvrM7j3Fbe/mtfsv/yVn2Br3P/lVXec//Zj/yFqYL7r4j5klY4jv+LPmlss8L1a73ODZauPSn8+ivA+9ygomLw6RxHwapllarXK4/mrXAcP1qSx4avsVzZwz2PK7tT8I3xVWc/sAeCQ1B1T/n1hf89E7G+M7fS56hzMSdx5kmjtmpGA1sB1+vOicCDSqmyrrXZgdKvDZ3aCGCbs96qWqK1buv8u8ll/iSX+VeWEd9Wa70fGAnUB9porVsDQ4H0qiSjoqKxJ8QXTzuSErxO6KaoGBxeMe6NVFNsfczNLsG27zevOvwGDqVw29aqpHdOMUVF40j02A6RMRWIcW5Pk4mQ9z8jbMV32HZsw75/DwCWLj3QSYk4Dv9epbzMUTHY40vqtCfEY45234cqLBxHVmbxDw17Yjym6PJ/aJgbNMKRnkrYE7OIXPg5YdOeRvkHVClHMHrxdHJJw0qnJKJKaXyfKWaPY92emOC1DYztlOWynRIwn2I7uTLVq4/PxZdQWMrnoNScomOwufQyGfvO45gK99h3CfFYXPZvQK8+xH6xmsjX3yb1ianOvBPJWvA+9b7eQP1vt+DIyiL/x+8r9h4ionAkJRRPO5ITvPaTKSIK7RqTlIiKiEanJFGw9GOCP/qKoEVr0Dk52H/ZXqF6T5lXdLT7eagC+8+RkIDZea6qSHlTvfpYLi79PFYeFRmDTnTdHgkoz/NopPu5QbucGwLuf4S8t14Ch6NS9XrnEY3DJQ+dnIApKsorRnvkoYrOUVoT+OKbBL29EJ9rhhXHWK7sjiM5EcdflT9HnYs5nXn6LP6VTynVTyl1SCn1p1JqcinLw5RSXymldiul9imlSh8fUknSqK0kpVQw0AW4HfdGbRKwHih9IBi8AoxXSlXl5rzRwASgoVKqQRXKny71gJNaaweA1vqY1jqtaqtS3rM8f/WqU8QEBBA862Vy5z4PuTluYf43jwO7nYKvV1L7lbIdPE8qpW4r578OB1m3jSBzeB/Ml7TCdN6F4OeP/013kPfeG9VIy7tO7bEP1an2YWmrNZvxubgFuUsXkzx2ODovl6Bb7jiteZ7VJ99UZBtUYFuWufqAQMKfn0vWS8+ic3JOXaAsFcqp5HXehm+JHzKAlIfuI+zeB4wiIaEE9OzNyQF9OHFVHCoggMBrrq1Y/VXcTmgNwSFYOseRc8tgcsb2B39/LL36V6zeUydW9bwqUF4FBBL23Fyyq7L/Sj01VOzYsnSOw5GWiqPoqld1VOAUVd42ynngVnLuHEPu5PvwHTISc5t24OeP39jbyZ//1v9OTv9PKKXMwBtAf6AFMFop5Tlw/15gv9b6UqAHMKecTsEKk0Zt5Q0B1mqtfwdSlVLtXJY9B0xw7lBP/2L07nrfpVIOpVQjIFZr/RPwKUZvaVWMdBlK4PqL6EWX+QvLiN+llApw1n+tc3qOUuqycvIep5TaqZTaOW/ePK/lOikBc0xs8bQpKgZHcpJbjCMxHpNXjLPHzWwhZNYrFKxbReF337qV8+0/CN8ucWTPePSUG6U2cCQlYIouYzsUxSSWEpPiHqOzs7D9ugOfK7pgatAIU70GhH6wlNBP16KiYgh579OSS7llCBwxhsiFy4hcuAxHUiLm2JI6zTGxOJI89mF6GqaQUDAbHwlzdCyOU1yOticmYE9MKO51zFu/rswbmSpCJyeW9L6A0bOXmlROieoLGDGauguXUXfhMuzJiW7Hujk6xmsb6PQ0TCEhLtvJO6ZUZgthz7+Cde1K8jd+W25o8Mgxxo1dS5ZjT0rEElOvZDUxsV7DBBxpHvuulBiA/F92YmnUGFN4OP6dOmM7fgxHWhrYbOSt/wa/S8s8TbjXl5zodiXGFBmDTk32ilGuMVHGvrRc1hFHwgl0RjrY7di+34j5kjZUVcB1o6nz8TLqfLzMyMv1PFSB/WeKicHu/Iw6EhPKLm+2EPr8K1i/Xkn+pvL3X2l0UgIq2nV7xKA9z6Me5w8VFYNOScLcui0+XXoQsmQNgU+8gKVdRwKmzap0DkYeiW69zyrS+3xu5OqdB1Dyb3oatq0bMDdvial+Q1RsA4L/u4TgRatQUdEEvbMIVaf8c9S5nNP/Ix2BP7XWf2mtC4DFwGCPGA2EKKPnIxhIBao9/ksatZU3GmMH4fy3eEiA1voI8BNQ1u3Ts4BJuG/3srpjiuaPwmhMetVXSa7DCVzvOHEdfjC2jPi2Wus8rfUx4GLgMcABrFdK9S41ea3naa3ba63bjxs3zmu57cBeTA0bY6rXACwWfPv0p3DrRreYwq2b8O03CABzyzbonGx0ivElFzTlKex//4V18YduZXyu6ELADbeT9cj9kG+t5CY6N9kP7sXUsEnJturdn8Ktm9xiCr/fWLKtWrRBZxvbSoXXKXkChK8fPu07Yf/3CI6//iBzUA8yr+9H5vX90EkJZN1+PTo1pdxccj9bRPLYYSSPHYZ103oCBhjnKZ9Wl+LIzsKR4t1YzN+5Hf/efQEIGDgY63cbyq3DkZKMI+Ek5iZNAWNcp+2vP0+1mcpe3x8HMNVvhIqpBxYLlrirsP+0pcrrq4i8zz4hdewwUscOI3/TevyvKdpObdDZWThSkr3KFOz8Cb9exs1N/tcMIX9z+dsJIHT609j+/ovcRQtOGZu9ZBEJI4eSMHIoeRvXE3itkZNva+e+Sy5l3+3YTsBVxr4LGjQE68b1AFgaNS6O8WneAnx8cKSnY48/iV+bS1H+/sb7uKIzhUf+OmVuAI5D+zHVb4yKqW/sp+5XYdu22S3Gtm0zPr2NG89MzVsZ54TUFByJ8ZibtwY/PyO/th1wHK36zU95Sz8h7YZhpN0wjPzv1uPvPM4t5e2/n0v2X8A1QyhwHuf5WzaUWT5k+tPYj/xFXgX2X2nsB/dhbtgE5Tw3+PTuR+H3m9xibFs34dPX6C03t2iDzslCpySTP+9Vsq67iqyR/cl98hFsv/xE3jNTSqmlYnmYGjRGxRr7zqdXX2w/euTxw3f4XjXQyOOS1pCTbfxo8feHgEAjyN8fc/vO2I8cxnHkT7KH9yZ7zDVkj7kGnZRIzp1j0Gnln6PO5ZzOuHPnRrEGwFGX6WPOea5eBy4BTgB7gAeLrgJXhzynthKUUhFAL6CVUkoDZozG55suYbOApcBmz/Ja6z+VUruA611mpwB1PELrAkVnzdFAjFKqqMFZXynVTGv9RzXfTpVorfOBNcAapVQCRs/1+kqvyG4n96VZhLz8DpjN5K9cjv3IYfyGGJsm/4tPKfxhMz6duxH22Rq0NY+cmcbTDyxtLsOv/yBsf/5O6HzjZqK8d+ZS+OMWAidMBR9fQl75LwC2fb+R++JT1X/jpXh48jR++vln0tLTies7kPvvuoMRQz1/jJ4Gdjt5L88iaM7bYDJTsGo5jr8P4zt4BAAFX36G7cct+HSKI2TxarBayX3WuMNZRUQROOUZlNkMSlGwcR22H7wOzSrJ//47/LrEEfXF12irlYwnS74Q68x9h4ynp+FITiLrtTmEz5pDyN0PUHjoALnOG8BMEZFEfvgZKigYtIOg0TeRdP1AdE4OGS/OJPzpF1E+PtiPHyX9yalVT9RhJ//t2QQ8ORdMJgq/XYnj3yNY+g0FwLZ2OSq8LgEvz0cFBoHDgc+gUeTeMwpcboiqqoLvN+PXJY6I5WvRViuZT5W8l/BX3ibzmek4kpPIfn0OYTNnE3z3g9gOHSDvy88BYzvVXfBp8XYKHHUjKSOvxXLhxQRcM5jCPw5Rd6Fxo0/2G69QUIH9a93yHf5d46i3ch0Oq5XUx0v2XeTr75D65HQcSYmkvzKbiBdeIuzeByk8eIDs5ca+C+hzNUHXDkYX2tD5+aQ8Mt54r3t+I/ebdcQsXgZ2GwUHD5C9dEnFNpTDjvXNFwic+SqYzBSuW4Hjn7/wGWCMZyxcvQz7T9/j6NCFoPeXo/OtWF8yPtuOQ/uwbVlP4Osfg92O4/AhCtcsB8ByZQ/87p6ICqtDwFMv4/jrd/KmPlCxnDD2n++VcUQsc+6/p0v2X9jLb5M107n/XjP2X9BdD2L7/QB5Kz4vt7zPpe0IGDAY2x+HqPOxsf9y3qzY/itmt5P3yiyCZr9lbLPVXxjnhkHOc8OKz7Bt24KlczeCP1kF+Vbynp1e8fVXlMOO9bXnCXz+TZTZRMGaL3H8/Rc+1xr3Oxd+tRTb9q1YruhK8Mcr0FYreS/MAEDViSDwqZeM9ZjNFK5fg33HD/+bOf0PUUqNA1x7rOZprYsuy1Zk8EdfYBdGm+oC4Bul1BatdWa18qrouC0BzqcPtNNa3+ky7ztgGvCW1rqVc96nQCfgca31fKXUfGCl1nqpUqolsApAa93U+USEg8AArfUBpVQTjAZxGyAWWKG1vtilvicBm9b6aecTFNprrb27DdzzvsUZd5/H/OK8KhjfDojXWp9QSpmA+cBvWuvZp9h0OvXKVqcIObvq/rAXcjNqOg13gWEApHdrXcOJlAjfYtxUdrJ91Z7veSbU22mMAcy+tlMNZ+Iu+KttJHSo+jCJMyFmx36OXtr81IFnUaPdBwHI6tehhjMpEbJ2BwCJHc+d/Rf9034AMuKqPoziTAjb/BuZvSo2pORsCd3w6zmZE6U37s4Y/ffus9agU00vLfO9KaU6AzO01n2d048BaK2fdYlZBTyntd7inN4ATHYOtawyGX5QOaOB5R7zPgc8r9nMBBqWtgKt9T7gF5fpfOAG4ANnL+5S4D9a64xy6nMdgvCbUuqY8++lyr0dwH1M7S6XgdqeY2qvBKKBr5RSe4HfMMa/vF6FOoUQQgjxv2kH0EwpdZ6zTTEKWOER8y/QG0ApFYMxtLFiY5XKIcMPKkFr3aOUea8Cr3rM243LDwat9S0ey4d5TH+P0bPrue4Zpcz7DeNuQrTWTSuY93yMXlXP+bd4znMqNd5pbUXqFEIIIcRZdI5cedda25RS9wFfYwzTfF9rvU8pdZdz+dvA08B8pdQejB7tR0911bkipFErhBBCCCFOG631amC1x7y3XV6fAK4+3fVKo/Z/iPNRXQ96zP5ea31vTeQjhBBCiLOkmv+Jxv8CadT+D3E+quuDUwYKIYQQQvyPkUatEEIIIURtd46Mqa1J8vQDIYQQQghR60lPrRBCCCFEbVf9/5Cr1pOeWiGEEEIIUetJT60QQgghRG0nY2qlp1YIIYQQQtR+0lMrhBBCCFHbyZha6akVQgghhBC1nzRqhRBCCCFErSfDD4QQQgghajl9Fm8UU2etpsqRnlohhBBCCFHrSU+tEEIIIURt55AbxaSnVgghhBBC1HrqbI7BEP9vyUEmhBDi/5uzOvTUsW/LWfuuNbXsdk4Oq5XhB+KssE28rqZTcGOZvZT0bq1rOg034Vv2GC9yM2o2EVeBYQAUjutXw4mU8Jm3FoCXAyNqOBN343NTsI7pUdNpuPFftImN0Q1qOg03PROPA2C7b2ANZ1LC8vpKAO5SoTWcSYm3dSYA2QM61nAm7oJX/8Sxts1rOg03DXcdJLlTy5pOw03ktn01ncL/S9KoFUIIIYSo7eTKu4ypFUIIIYQQtZ/01AohhBBC1Hby3+RKT60QQgghhKj9pKdWCCGEEKK2kzG10lMrhBBCCCFqP+mpFUIIIYSo7WRMrfTUCiGEEEKI2k96aoUQQgghajuHjKmVnlohhBBCCFHrSU+tEEIIIURtJ2NqpadWCCGEEELUftKoFUIIIYQQtZ4MPxBCCCGEqO3kP1+QnlohhBBCCFH7SU+tEEIIIURtJzeKSaNWnBvUxW0xDb4VTCYc29ejN37hvvyybph6DjEmCqzYP58HJ/+BqPqYbxhfEhgRg+PrJegtq6qUh6VjFwIefBRMZgpWLiN/4XteMQEPTsbSqRvkW8mdNQ377wfA15fg1+ajfH3BbKZw0zdY33/TrZzfqJsJuHciGQO7oTPSq5TfqTw242k2bd5KRN06rFy6+IzUcSqq5eWYR95t7Muta3Gs/dR9eceemPtdD4DOz8O+8DU4duSM5NJj9rOc17cPhbl5rLvzPhJ3/VZ27JznaHnjaN6IbgLA+QP7c+X0x9DagbbZ2TRpCid+3F6tfExtOmK56T4wmbFvXIX9q0Vuy1X9xvjc+SiqaTNsn76HfdWSkoWBwfjcMQnV6DzQmsJ5z6P/2F+tfFw1m/kUdfv0wpGXx4H7x5O9Z69XzCVvvUbopZfiKCwk69ddHJr4KNpmI7Lf1Zw3eRLaodE2G39Of4KM7TuqlY+6pB2m68YZx9EP69DfLHVf3r4HpquGGxP5VuxL3oTjR8Dig/mh58HiA2YT+tfvcaxeVEoNVXP93BdoNeBqCnJzWXDL3Rz9dbdXzM0fvEWz7l3Iy8gEYMEtd3Ns9x4u6t6Vu7/8hOQj/wDw67KvWP3085XOwXx5J/zunAAmE4Vff0nhZx96xfjeOQFLhyvR+VbyX3oKx+FDAPgMGY2l72DQGsfff5L/8tNQWGAsu/Z6fK4dgbbbse/4noL3X6tUXmGPTCWgaxwOq5W0xx+j8KD38Wmu34CI519ChYVReGA/qVMfBVsh/j16EXrPg0bDzGYn/cVZFOz6BYDY1evROTlohx1sdhLHXlehfHw6dSVo/GSUyYx1xefkffSuV0zQw4/h2zkOnZ9H1tNTsR86cMqy/iPG4H/dGLDbKfhhM7mvz6nUdhJnjjRqRc1TJkxD/4N93lOQkYr5weew798JCceKQ3RqIva3Hoe8HFTzyzCPuAv7q49B0gnsL08qXo95+jvovVVseJhMBDw8lZzx43AkxRPy38UUfr8Rx99/FYdYOnXD1LAJWaOvwdyiDQETppF951goKCD7odshLw/MFoLfXIB521bs+41GlIqOwdKhM474E1XeTBUx7NpruGHkCB6dPuOM1lMmZcI85l5sL0+BtGQsU17FsXsbnPy3JCY5HtvsSZCbjWrVHvOND2J/9qHTnkrTvn0Iv/B8PmjdgdgO7ek1dzaLu19damxMu7b4h4W5zTu6cTMfr1wDQGSrFlzz0fssuKxT1RNSJiy3PkjhsxPRKUn4PvM2jl++Rx//pzhEZ2dSuOBVzO27ehX3uek+HLt/wj73CTBbwM+/6rl4qNu7FwHnn8f2K7oSenk7Ln7hWX7uf61XXMLS5Ry4+34AWrz9BvVuGMOJ+R+StmUryWvXARDU4hJa/vdtfurSveoJKROm6+/G/vo0SE/BPOll7Hu2Q/zR4hCdEo/9lcnGOaHF5ZhH34d99gSwFWJ/dQoUWMFkxvzwC7D/Z/j7UNXzcWrV/2qim13A483act4VHRjz1ss836lXqbHLJk3nl8+/9Jr/x5YfefPa66uehMmE3z2PkDf1PnRyIgGvLMC2bQv6aMkPQ3P7KzE1aETuf4ZjurgVfvc9St7421ARUfgMGknuXSOhIB+/x2Zh6X4Vtm9XYW5zOeZOceTeMwZshaiwOpVKy79rHD6NmxA/qC++rS+lztQnSLxxpFdc2EMTyfp4AXlfryZ86gyChg4n57PF5G/fRuKmDQD4NLuIui+8QsLQAcXlku64CUd6eqW2U/DEqWQ8cAeOxATCP1hCwZaN2P8+XBzi07kb5kZNSBvRH0vLNgQ/8jgZt48ut6xPu474xvUi/YahUFiIqlO3UtvpjJIxtVUfU6uU0kqpj1ymLUqpJKXUSuf0Lc7pXS5/LZRSTZ1ln3YpG6mUKlRKve6cnqGUOu4sc1Ap9ZZSyuRcNl8pdcRlnT+UUt9BpdR4yuGsQyulLnSZN945r73LvMuc8/p6lLc769qrlPpKKRXunN/UOa+vS47ZSqlDztcfOuOGOtfb3GWdTZVS3t0jpeffSSm13bnOA873c6tLnQVKqT3O18+5vD+rUipMKRXhEhvvsr13KaUu8szDuf6JZdVdkZzL1PhCdEo8pCaC3YZj1/eolh3cY/45BHk5AOh/focw7xOJatYaUhIgLblKaZgvaY3j+L84Th4Dm42C9Wvw6drTLcana08K1q4AwL7/N1RwCCoi0liYl2f8a7EYf5ScYALuf4S8N1864yedDpe3Iyws9IzWUR513sXoxJOQHG/syx3fYbq0s1uM/usA5GY7Xx9EhUeekVwuGNifAwuNns74HTvxCwsjKDbGO2eTiW4zZ7Bl2gy3+YU5OcWvfQID0dXcd+rC5uiE48b2sduw/7gB0+Vd3IMy09F/HQK73X1+QCCq+aXYNzmvQNhtxdvwdIjs35f4T42e0Myff8ESFoZvdLRXXOr6DSWp/roLv3r1jHRycovnmwMDq3+cN70InXzS+DzbbTh+2Yxq4/GD4sjBknPCkYPgehwVWJ3JWMBsPm2fuzaDB7Dtw0+M6rfvICA8jNBSjqkzyXRRSxwnjqHjT4DNhm3zOiyd49xiLJ3isK1fDYDj0F5UUAiqToSx0GwGXz8wmVF+/ugU43xpuWY4hZ8tAFshADojrVJ5+ffoTc5KoxFfsGc3KiQUU2SUV5xfh07kffs1ALlffUFAzz5GfXklx5AKqP4xZGnRGvuxozhOHANbIfnfrMY3zv187hvXC+tq43xu21dyPi+vrP+wkeR9+C4UOrdTWmq18hSnV3VuFMsBWimlApzTVwHHPWKWaK3buvwVXYv4CxjoEjcC2OdR9mWtdVugBdAacP3ZP8llnVd61gd0AaYqpRqd4j3sAUa5TF8HeF4vGQ1sdf7rKs9ZfysgFbjXdaHW+uuiHIGdwFjn9E0e63WtvzIWAOOc628FfKq1/sClzhNAT+f0ZJc6dwBDtdYpLrFv49zezumCytZdxfcAgAqrC+kuDdH0FGNeWfEde6MP/uo9v20XHLu2VjkPU1Q0jsT44mlHUgKmyJgKxDi//E0mQt7/jLAV32HbsQ37/j0AWLr0QCcl4jj8e5VzqzXCIyA1qXhSpydD0ZdpKUxd+qL37jwjqQTXr0fWsZJTUvbxEwTXr+cV1/au/3B41Vpy4hO8ll0w6Bpu/nUbQ5Yt5pu77q9WPqpOFDrFZdukJqHqen/pl1o2uj5kpeNz52R8Z/0Xyx2TTmtPrV9sLPknSq4i5J84iV+92LLzsViIHTGc1A0bi+dFDuhHx++/o83CBRx8aEK18lFhEZBWsq1ISzbmlRV/5dXo/S7HkTJhnvwq5uc+Rh/cBf+cns9eeIP6pB0tuYKUfuw44Q3qlxo7aObjTNv9AyNeehaLr2/x/PM7d2Taru+5b/Xn1GvRvNSy5VERUejkkmNVJyeiItyPIxUZjSOpJMaRnIiKjEanJFG47GOCFqwgaOFqdE429l+NK1um+o0xt2xLwMvvE/D825iaXVKpvMzRMdjjTxZP2xPiMUd7nD/Dw9FZmcU/2oyYkh9P/j37ELN8NZGvvU3ajKklBbUm8q33iF70OUHDK9bLbYqKwZFYko8jMQFTlHs+Zs/zeWIC5qiYcsuaGzfF59LLCXvvE8LenI/lklYVyues0I6z93eOqu7TD9YA1zhfjwY+qWC5POCAS4/oSMpuGPkC/kCFfzZqrVOAPwHvbzB3XwCDAZRS5wMZQPGZVCmlMBq6twBXK6XK+hb5EWhQ0fyUUsEYDe/bqXqjNho4CaC1trv8YCirzguAYGAa3g30M1r3qSnvWWX8SlcXtMTUsReOVR+7LzBbUC3bo3f/eHrzwCMPVVquzn8dDrJuG0Hm8D6YL2mF6bwLwc8f/5vuIO+9N6qRVy1S6vYpY19e3AZT177Yl3mPWz5TuXj2tgbVi6XZsMHseuu/pa7i8IpVLLisEytG3siVj0+pZj6lzKtob5TJjGp6EbZvv6Rgyh2Qn4dl0Jjq5eOaWgW2lauLnp9F+o/bydj+U/G85NVr+alLd/bcfDvnTZ5UzYRKm1nGcdSsNabOV+P4cr5LqAP7cw9gn3YLNLkI6jWpXj5FdVXw+F7+2AxmNL+c5zr0ILBuHa5+1Lhw+O8vu5napCXPtO3Cptfe4e4vKvqV6ZZEKTlUoJzWEByCuVN3cm4dQs4NA1D+AVh69jOWm80QHEre+NvIf+9V/B97tpJ5lVFnJXK3bvyWhKEDSB5/H6H3PFA8P/GWMSSOHk7yvXcQdP0YfNu1915PRfKpwPlca11+WbMZFRpKxu2jyXl9DiEzZTztuaS6jdrFwChnY68N4DmYcaTH8IOAUso2BOwYPYuuxiuldmE0nn7XWu9yWfaiyzoXeiallGqM0RAu+64QQyZwVCnVCqOht8RjeRfgiNb6MLAJGOCxHKWUGegNrDhFXa6GAGu11r8DqUqpdpUoW+Rl4JBSarlS6s5yGtxFin50bAEuVkp5X1s8jXUrpcYppXYqpXbOmzev3JXpjBT3S4fhEejMUn7D1GuCacTd2D943uvSq2p+GfrYEcjOqNIbAmeva3RJ75QpKgZHcqJ7TGIpMSnuMTo7C9uvO/C5ogumBo0w1WtA6AdLCf10LSoqhpD3PkXVLbvXqVZLSwaX3kcVHgnppVyea3Ae5psewvbGk5CTddqqv/TO2xm7bRNjt20i52Q8IQ1LfmsGN6hPzsl4t/joS1sTfsF53Lp3J7cd+BWfwEBu3eN9g9Px738k7Pym+EdUffycTk1y61FTdaPQFRwqo1OTIDUJfdi4icW+/TtU02ZVzgWgwW03037DOtpvWEd+fDx+9Ut6HP3q16OglJ5rgKYTx+MTGcGfj88odXnGtu0ENGmCT93Kjcl0pdNToI5L72OdSHRGKcdR/aaYxjyAfd7TpR9HeTnoP/agWlTlFGvofs8dTP11K1N/3UrGiZPUadSweFl4wwaknzjpVSbTue1sBQX8+MHHNO14OQDWrCzyncNa9q5Zh9nHQlAljymdnIhyuYKkIqON48MjxrVX0uTspTW37WgMW8hMB7sd2/cbMV/SpriM/Qej593x+36jNy40vNxcgkaOIXrJcqKXLMeelIg5tqQfyRwTiz3J4/yZloYKCTUa0GXEABT8shNLo8aYwo36Hc4YR1oq1o3f4tuqTbl5QdG5uiQfU3RM8XqK2D3P59HGOb+8so7EBAo2fQuAbf8ecDhQ4VU/1k8rhz57f+eoajVqtda/AU0xGkyrSwnxHH6Q57JsLcaQhdIak1Ay/CAaCFJKufZoug4/GOsyf6RSah/G8Ia5WmtrBd7GYoze0iHAco9lo53Li+JcezgDnI3uFKAu8E0F6qrIeitEa/0U0B5YB4zB2J7lGQUs1lo7gGUYQz7KXH158ytSt9Z6nta6vda6/bhx48rP7OifqMh6UDcazBZMbbug93k0LMIjMd88Efsnr0Gy95eIatsVXY2hBwD2g3sxNWyCqV4DsFjw7d2fwq2b3GIKv9+Ib79BAJhbtEFnZ6NTklHhdVDBIUaQrx8+7Tth//cIjr/+IHNQDzKv70fm9f3QSQlk3X49OjWlWrmeq/Tfh4xL5RExxr7s0N24UcxV3Sgsd0/H/t6LkOg5Yql6dr/zHgs79WBhpx4c/mo1l4w1blSJ7dCegsxMryEGR9Z+w7zzWvD+JZfx/iWXUZibywetjfHcYeefVxwX3bYNZl9frClVHz+nDx9CxTZERcWC2YK5cy8cP/9QscIZqeiURFQ9Y0SVudXlbjeYVcXx9xews9fV7Ox1Nclrvib2euOO8tDL22HLzKQg0buxUW/saOr27MH+O+9164ULOK9p8evg1q0w+fpQmFq5MZlu/vkdFeVyHLWLQ//m0WdSJwrzHVOwfzgHEl36RIJDISDIeO3ji+nitm43nVbWd2/+l5mXdWXmZV3Z9cUqOt1knK7Pu6ID1ozM4gasK9dxtpcOGciJvcbFrNCYkr6Eph0uR5lM5FTymHL8vh9T/UaomPpgsWCJuxr7ti1uMbbtW7D0NvpgTBe3Qudko9NS0EnxmJq3Aj8/AMxtO+A4+rdRZtt3mC81ekBVg8bG0yMy08vNJWfJIhJHDiVx5FCsG9cTNHAwAL6tL0VnZ+FITvIqk79zOwF9jFtUAq8dQt6m9UYujRoXx/g0b4Hy8cGRno7yD0AFGvtT+Qfg17kLhX+eejiJ7cBezI0aO8/nPvhdNYCCLRvdYgq2bMR/gHE+t7QsOZ+XV7Zg83p8Lr/C2LaNmoCPDzq9Gse6OK1Ox9MPVgCzgR5AhbuftNYFSqmfgQlAS8D7VlsjrlAptRaIo6QhWJYlWuv7lFKdgVVKqTVa6/hTlPkKeBHYqbXOLLq85OyBHQ4MUkpNxbggEaGUCtFaZ+EcU6uUCgNWYoypffVU71spFQH0whiPrAEzoJVSj5yqrCdnD/JbSqn/AklKqQjn0AvPOtsAzYBvnO/PF6PhX9Y18RTA86dnXaD49tqK1l0hDgeO5e9ivmMaKBOOHRsg4Riqs3Gnuv5xHaarroPAEMzD/lNcxj73UeO1jy/qojY4Pn+nStUXs9vJe3kWQXPeNh7ptWo5jr8P4zvYaP8XfPkZth+34NMpjpDFq8FqJffZaYAxzi1wyjMosxmUomDjOmw/bK5ePlXw8ORp/PTzz6SlpxPXdyD333UHI4YOPnsJOBzYP3kTy0MzjUcxfb8OTv6DKc74gnVsXo35mrEQFIJ57H0AxuODZj1Q3lqr5Mjab2ja9ypu3bsTW24e61zGxA5Zvphv7nnIq+fWVbMh19JizEjstkJseVZW3Xh79RJy2LHNn4vP5BfBZMK+aQ36+N+Yextfqvb1KyCsLn7PvAPOG2Us/a4j/5GbIS+XwgWv4nPvNLBY0IknKXznuerl4yLl2/XU7dOLTj99jz03j4MPPly8rM2iDzk4fhIFCQlc9OJz5B87RjvnzTXJq1bz95xXiBo4gNgR1+Gw2XBYrewbd3f1EnI4cHz6NuZ7nzLOCdu+gfh/UV37A6C3rsHUfxQEhWIeeY+zjB37C+MhtC7mG8eDyWSU/WULem/1Hi9WZO/qr2k14Gqe/nO38UivW+8pXnbfqqV89J/7yDgZz20L3yUkKhKU4tiuPSy66yEA2l03hLi7b8dhs1GQZ+XdUbdWPgmHnfy3XiTgmVeNR3qt+wrHv39hGTAMANvqZdh3fI+5w5UEvrfMeKTXy8Z92Y5D+7BvXU/gqx+h7XYcfx2icI3Rl2NbtwK/h6YT8OYnxs1RLz1ZqbSsW77Dv2scsV+tQ1utpD5RMlwn4vV3SHtyOo6kRDJemU3E8y8Rdu+DFBw6QM5y4wbFwN5XE3jtYLTNhrbmk/KIMWTDFBFBxEuvA6AsZnLXrCT/hwp0YNjtZM+eSdjceWAyYV25HPuRw/gPNcbkWpd/SuEPm/G9Mo46S9egrVayn5lWblkA61fLCZ72NOELvwBbIdlPTS0jgRpwDo91PVtUVe/oVUpla62DncMHhmut5yqlegATtdYDlVK3AO211vd5lGsKrNRat1JKtXTGLHCNd95Nn621nu0c1/ohsEtrPUcpNd9ZfqnHet3qU0rNBXK11o+Vkb9rHaMwhjj8opTaBEzEaKA/rLXu61JmAfCt1vqjovfvnH8Z8CVwAcbY2pXOG8iKym1ybpedSqk7gXZa6ztdln+HMdb1qGfZcrb/NcBqrbVWSl2CMawgRmttdy7/27k9kpVSzwKZWutnXcofAXporf9x3RYuy3cCj2qt1yul6gLbgP5a68OnqrsU2jaxYs8VPFsss5eS3q11TafhJnyLcWMZuVUfQnHaBRqPuSoc16+GEynhM8+4MPBy4Lk1hGN8bgrWMT1qOg03/os2sTG6wsP9z4qezt55230DTxF59lheXwnAXarmnhzi6W1tPOM2e0DHGs7EXfDqnzjWtvI3uJ1JDXcdJLlTy5pOw03ktn1QxujcM8Xx45dnbVyAqfPgs/reKqra/02u1vqY1npuGYs9x9Re6VF2n9Z6QRlli8bU7sXoUXZ9kv2LHuv1LaX888CtSqmQCryHxVrrXzxmj8Z7OMLnGJfbPcv/CuymYjd9nWq9Fyuljrn8lTVM4EaMca27gI8wnq5QVqNyVCl1Lj9FvjcB05zr3wA86eydrWzdQgghhDjT5OkHVR9+UNRL6TFvE8YNVWit5wPzyyju1RPpGq+1ngHMKKPeW8pYp1t9WusTQJnPpHHWUdr8Hs6XXvVorVfgvCHM8/1rrV2HT7TyWNajtNcu81yHLfiUlbNHmXIb0Frrpi6vzytl+cMur2eUsnw/0NNzfkXqFkIIIYQ42+R/FBNCCCGEqOWqOpz0f8n/fKPWeZOX5yX8z7TWM2sin8pSSr2B8WgxV3O11h/URD5CCCGEEOei//lGrbPxWisasKXRWt976ighhBBCiP/f/ucbtUIIIYQQ//PO4Ru4zpZqP/1ACCGEEEKImiY9tUIIIYQQtZ3cKCY9tUIIIYQQovaTnlohhBBCiNpOxtRKT60QQgghhKj9pKdWCCGEEKK2c8iYWumpFUIIIYQQtZ701AohhBBC1HYyplZ6aoUQQgghRO0nPbVCCCGEELWdPKdWemqFEEIIIUTtJz21QgghhBC1nYypRWnprhZnnhxkQggh/r9RZ7My+/qPztp3rbn3jWf1vVWUDD8QQgghhKjttD57f6eglOqnlDqklPpTKTW5jJgeSqldSql9SqnvTscmkOEH4qxI69K6plNwU+f7PZxsf0lNp+Gm3s4DABSO61fDmZTwmbfWeJGbUbOJuAoMA2BDdIMaTsRdr8TjHL+seU2n4abBrwfJHd6lptNwE/j59wBkXnV5DWdSIvSbnwH4p/XFNZxJiSZ7DgGQ3KllDWfiLnLbPtK7nVvn8/AtezjU7IKaTsPNxX8crukUaoxSygy8AVwFHAN2KKVWaK33u8SEA28C/bTW/yqlok9H3dJTK4QQQgghTpeOwJ9a67+01gXAYmCwR8wYYJnW+l8ArXXi6ahYemqFEEIIIWo7xzlzo1gD4KjL9DHgCo+YiwAfpdQmIASYq7X+sLoVS6NWCCGEEEJUmFJqHDDOZdY8rfW8osWlFPEciGsBLgd6AwHAj0qpbVrr36uTlzRqhRBCCCFqu7P4NCtnA3ZeGYuPAY1cphsCJ0qJSdZa5wA5SqnNwKVAtRq1MqZWCCGEEEKcLjuAZkqp85RSvsAoYIVHzJdAN6WURSkViDE84UB1K5aeWiGEEEKI2u4c+c8XtNY2pdR9wNeAGXhfa71PKXWXc/nbWusDSqm1wG+AA3hXa723unVLo1YIIYQQQpw2WuvVwGqPeW97TL8IvHg665VGrRBCCCFEbSf/Q6yMqRVCCCGEELWf9NQKIYQQQtR2585zamuM9NQKIYQQQohaT3pqhRBCCCFqOxlTKz21QgghhBCi9pOeWiGEEEKI2u4ceU5tTZKeWiGEEEIIUetJT60QQgghRG3nkDG10qgVNcZyRRcCH3oUTGbyv1pG/sfvecUEPDQZn87d0FYruTOnYf/9ACo6hqDpszDVjQTtIP/LpeR/thAAc7OLCZw0HXz9wG4nd/Yz2A9U7n/eC504Bb8ucWirlfQZU7Ad2u8VY67fgPBZczCFhlN4cD/pjz8KtkLMTc4j/IlZ+DRvQdabr5Dz8QfFZVRwCGHTn8bngmagNelPTaNwz67KbTQPquXlmEfeDSYTjq1rcaz91H15x56Y+10PgM7Pw77wNTh2pFp1VtZjM55m0+atRNStw8qli89q3c1mPkVEn1448vLYf/94svd4Hwst3nqNkEsvRRcWkvnrLg5NfBRtsxHZ72rOnzwJ7dBom40/pj9BxvYdVcoj7JGp+DuPqbQnHqPwYOnHVN3nXsIUFkbBgf2kTTOOKf8evQi9+0G0doDdTsaLsyjY9QsA4U/MxD+uB47UFBJHDKpSbgCmtlfge9tDYDJhW/8VtuUfuy1XDRrje+9UTOdfROGiedhWfGLMj4jG94HpqPC6oDW2b77EtuqzKudhbt8Z/3smokxmCtZ8QcGS+V4xfvdMwqdjF3S+lbwXZ+D486CxICiYgIenY2p6IaCxzn4S+4E9BEx9FlOjJka+QSHonCxy7hpT5RzrTJ5KQLfuaKuVlGmTKTjgvS8tDRoS+ULJvkx+7BGwFeLXviPRr76J7fgxAHLXf0PG229UqF6fTl0JGj8ZZTJjXfE5eR+96xUT9PBj+HaOQ+fnkfX0VOyHDpRbNuSZ2ZgbnweACglBZ2WRftNwAMwXXkTwo0+ggoLB4SD9tpFQUFBmfpaOXQh40DifF6xcRv7CUs7nD07G0qkb5FvJnWWcz/H1Jfi1+ShfXzCbKdz0Ddb333Qr5zfqZgLunUjGwG7ojPQKba8i0dMfJ6h7D3ReHicffYT8/fu8YnwaNqTeK3Mxh4Vj3bePk5MmQGEhptBQYp99Ht/GjXHk5xP/2GQK/vgdS2w96r04G3NUpLFtliwhfcH8SuUlzgwZfiBqhslE4ISpZE+4h8yxg/Ht0x9T0/PdQiydu2Fu2ITMkdeQ+8KTBE6cZiyw28l7bTaZYweTOW4sfsNGFZcNuOdh8t5/m6xbRpD37hsE3PNwpdLy6xKHuVETkob2I2PmE4Q99nipcSH3TyBn0YckDeuHIyuDwMHGF4HOzCBz9kxyPn7fq0zoxCnk/7CVpOuuIWn0UGxHDlcqNy/KhHnMvdhenYbtiXGYOvSAeo3dY5Ljsc2ehO2pu3GsWoT5xgerV2cVDLv2Gt59Y+5Zrzeidy8Czz+PbVd05eCER7n4hWdLjUtYupztV8bxU/femP39qX+D0eBJ27KVn3pcxY5eV3PgoQk0f2l2lfLw6xqHpXETEgb3Je2Zxwmf8kSpcaEPTiR74QISBvdDZ2USNNQ4pvK3byNx5GCSRg0lbcYUwh9/prhM7lfLSbn3jirlVcxkwveOCeTPnID1obFYuvZBNWzqFqKzMil87+XixmzxfLudgvmvYX1wLNbJ47D0G+ZVtjJ5BNw/mdwpD5D9n+vw6dkXk7PBVcTSsQvmBo3IvmUI1leeIeCBx4qX+d8zCdvOH8m5fTg5d47C/q/x4y1v5mPk3DWGnLvGULh1A4VbN1YtP8C/Wxw+TZpy4pqrSXlyOnWnzSg1Lnz8RDI/ms+JgX1xZGYSPOy64mXWX3ZycsQQTo4YUuEGLSYTwROnkjn+LtJGD8Lv6gGYm17gFuLTuRvmRk1IG9Gf7GdnEPzI46csmzVtIuk3DSf9puEUbPyG/E3fGmXMZkJmPEf280+RPmYwGffcAjZbufkFPDyVnIn3kHVjGefzTt0wNWxC1mjjfB4wwXk+Lygg+6Hbybr1OrJuHYHlii6YW7QpLqeiY7B06Iwj/kTFtpWLoO498GnSlCN9ehE/fSoxTz1ValzkpEdI++ADjlzVG0dmBuEjRgAQcfc95B/Yz9/XXkP8IxOJnjYdAG23kfjsLP7u15d/RlxHnbE34HvhhZXOT5x+//ONWqWUVkp95DJtUUolKaVWOqdvcU7vcvlroZRq6iz7tEvZSKVUoVLqdef0DKXUcWeZg0qpt5RSJuey+UqpIy7r/KGU+g4qpcZX4D3coJT6TSm1Tym1Wyn1rlIq3Llsk1LqkEs9S11yy1VKRbusJ9vltd0ZX7TOh11y76GUyvDYJn08yu1VSn1VlEdlmS9pjePYvzhOHAObjcL1a/Dt1tMtxrdrT/LXrgDAvu83VEgIKiISnZJs/MIHyM3F/s8RTFExxrTWqKAg4z0GBaOTkyqVl1/3XuSt/hKAwr27MYWEYoqI8o7r0Anr+q8ByFv5Jf49egPgSEulcP9etMcXgAoKwvey9uR9udSYYStEZ2dVKjdP6ryL0YknITke7DYcO77DdGlntxj91wHIzXa+PogKj6xWnVXR4fJ2hIWFnvV6I/v3Jf5TY3tn/vwLlrAwfKOjveJS1m8ofp356y786tUDwJ6TWzzfHBhY5cflBHTvTe5K5zG1ZzcqJBRTZOnHVN63xjGV+9UX+PfoA4DOK8nDFOCeR8EvO3FkZFQpr+J1XngJOv4YOuEE2GzYtq7H3KGbe1BmOo7DB70bNukp6CO/G6+tuTiO/YOq6/3eKsJ8cUscJ46i448b54RN67Bc2cMtxtK5OwXfrgIwrsAEB6PqRkJgEJbWl1G45gsj0GaDnGw8+cT1wbZxbZXyAwjs2ZvsFUYdBb8Z5wdzKfvSv2Mncr8x9mX2iuUE9upd5ToBLC1aYz921Hm+LCT/m9X4xnmcL+N6YV1tnC9t+35DBRvny4qUBfDt3Zf8b4xt69PxSmx//o79z0OA8WO9vAf7my9pjeP4vzhOGufzgvVr8OnqXodP154UFJ3P95fkB0BenvONWow/So7xgPsfIe/Nl6r0+Qvu04fML5YDYN21C3NIKOYo7/0V2KkzWWvXAJCxbBnBfa4CwPfCC8n98QcACv76C5+GDTBHRGBPSiru8dU5OeQf/hNLTEyl8zvttOPs/Z2j/ucbtUAO0EopFeCcvgo47hGzRGvd1uWv6HrSX8BAl7gRgOe1i5e11m2BFkBroLvLskku67zSsz6gCzBVKdWorOSVUv2A8UB/rXVLoB3wA+D6CRrrUs91LvOTgQllrDrPGd8SY5sMAFy7kLZ4bJNvPcq1AlKBe8vKvTymqGgcifHF047EBFSU+0lBlRJjinJvlJhi62Np1hzbvt8AyJ37PIH3TCBs2TcE3jeBvLdfqVRe5qgY7PElddoT4jF7NIRUWDiOrEyw242YxHhM0eWf0MwNGuFITyXsiVlELvycsGlPo/wDyi1zSuERkFrSaNfpyVAnosxwU5e+6L07q1dnLeIXG4v1REnvTv6Jk/jViy0zXlksxI4YTsqGkp68yAH9uOL777h04QIOPFTWR6l85ugY7PEni6eNY8r9eDGFh6NdjymP486/Zx+il60m4tW3SX9yapXyKIuqG4VOTiye1qmJqFJ+yJ1yPVGxmM5rhuMP78u7FSofGY0jKaEkj+QEr8a/ioxGJ7rGJKIiozDVa4DOSMN/0gyC3lqI/8PTwd/fray59WXo9FQcx49WKT8o2pcl5wdbqfuyjvv5Id49xu/SttRb+iXRb/0Xnwsq1rtniorBkVhyDBnnQvd6zaWcL81RMRUqa2l7OY7UFBxH/zXW1bgpaE3oK/MIX/AZATfcdor8POpOSsAUGVOBGOcxbjIR8v5nhK34DtuObdj37zHy6tIDnZSI4/Dv5dZfFktMDLaTJeeAwvh4LDHu5wBznTo4srKK95fNJSb/wAGCr+4LgH+bNvjUb4Altp57HQ0a4N+iJdbdu6uUozi9/j80agHWANc4X48GPikn1lUecEAp1d45PRL4tIxYX8AfSKtoUlrrFOBPoF45YVOBiVrr484ydq31+1rrQxWo4n1gpFKq7inySATGAfcppVTFsgfgR6BBJeJLlFaNxy/xUlNxDQkIIGjmy+S++jzk5gDgN3Qkua+9QMawq8h99UUCHyv9clNl8tIVyqv8XgRlNuNzcQtyly4meexwdF4uQbdU87JxJfJQF7fB1LUv9mXe49z+Z1VyP138/CzSf9xOxvafiuclr17L9i7d2XPz7Zw/eVIV8yhlnmcepzjWrRu/JXHYAFIevo+Qex6oWh5lqcLx7MU/AL9JMyn84FVw6Vk+7XmUFWM2Y2rWnMKvlpJz91i0NQ+/kbe6hfn07Efhxq+rllt59eOZY2kFjZiCA/s4fnUvTl43mMxFHxE1t4LDD8pZZ3m5aa0rVNbv6gEUfLO6ZFVmMz6XtiPriUdIH3cjvt1749P+ikomWIlj3OEg67YRZA7vg/mSVpjOuxD8/PG/6Q7y3qvgNio1rWocU0DqvHcwh4XRZMVXhN94E9b9+8FecrVCBQbS4PU3SZz5NI5s7ysDZ53WZ+/vHPX/pVG7GBillPIH2gDbPZaP9LjUHlBK2YaAHfAc2DNeKbULOAn8rrXe5bLsRZd1LvRMSinVGKMh/Fs5ubcEfjnF+1voUs+LLvOzMRq2pxxIqbX+C+N4KOoe6uaxTdwGcCmlzEBvYEVp61NKjVNK7VRK7Zw3b57XckdiAqbokl/MpugYt96ismIcRTFmC8EzX6Zg3SoKv1tfHOPXfxCFznFhhRu+xtKi1aneOoEjxhC5cBmRC5fhSErEHFtSpzkmFkeS+xAGR3oappBQMJuNmOhYHEnuuXuyJyZgT0yg0NmjnLd+HT7NW5wyt3KlJYPLpV4VHgnpqd5xDc7DfNND2N54EnKqN+ThXNfgtpvpsGEdHTasoyA+Hv/69YuX+dWvR358Qqnlmk4cj09kBH88PqPU5enbthPQpAk+detUKI+g68cQtXg5UYuXY09KxOzSu2OOicXucbw40tJQrsdUKTFgDDewNGyMKTy8QnlUhE5JREWW9AqrutHo1OSKr8Bsxm/STGxb1mHf/l3V80hy70FUkTE4UpK9YlS0a0w0OiUZnZSITkrEftC4EdC2+VtMzZqXFDSZsXTtSeGmdZXOK3jUGOp99gX1PvsCe6L7+cESE4s90Xtfup0fYktidE5O8XAS65bNKIsFU/ipjynjXFhyDJmiY7zOOfYyzpenLGs249ejD/nfrHVbV+GvO42bsvKtFPywBcvFZZ+vHEkedUe5nKvd3oNHTIp7jM7OwvbrDnyu6IKpQSNM9RoQ+sFSQj9di4qKIeS9T1F1y74aBRA+9gaarPiKJiu+wpaQiKVeyTnAJzYWW6L7OcCemoopJKR4f1lcYhzZ2cRPfpR/Bl1L/KSJWOrWpfCYcZMfFgsNXn+DzBVfkr2u8seVODP+XzRqtda/AU0xemlXlxLiOfwgz2XZWozL86OBJaWULRp+EA0EKaVGuSxzHX4w1mX+SKXUPozhDXO11taKvA+lVGtnA/OwUmqkyyLX4Qee3UmvAjcrpSoyqNH1J6vn8IOiu5oCnI34FKAu8E1pK9Jaz9Nat9datx83bpzXcvvBvZgaNsFUrwFYLPj07k/B1k1uMQVbN+LXz7ij29yyDTo7G+38kgt87Ens//xF/pIP3co4kpOwXGZ0rFsuvwK783JaeXI/W0Ty2GEkjx2GddN6AgYMBsCn1aU4srNwpHiPy83fuR3/3sZlqYCBg7F+t8Erxi2vlGQcCScxN2kKgF/HTtj++vOUuZVH/30IFV0fImLAbMHUoTuO3dvcg+pGYbl7Ovb3XoREz1E3/3uOv7+AHb2uZkevq0la8zWx1xujcUIvb4c9M5OCRO+GYr2xo4no2YN9d97r1gMRcF7T4tfBrVth8vWhMLViF2JyPl1E0qihJI0aSt7G9QQOdB5TrS9FZ2fhKGWsd8HO7QT0MY6pwGuHYN1k/FgzNyq5+c+neQuUjw+O9PQK5VERjj8Pouo1REXXA4sFS9fe2HdurXB533sew3HsH2xflXZ6rDj7of2YGjRCxdY3zgk9rsb2o3sj2fbjZnz7GBfdzJe0gpxsdGoyOi3FaFg1NJ5yYLmsI45//iouZ27XEcfRv71+OFdE9uJFxTd25W34luBBQwDwbWOcH+yl7Evrju0EXmXsy+BBQ8ndaJwfTBElY9p9W7U2nlqSfupjynZgL+ZGjZ3nSx/8rhpAwRb3G94KtmzEf4BxvrS4nC9PVdanQ2fsfx9xG/pRuP17LBdeBH7+YDbj0659uTe2ep7PfXv3p9DjfF74/UZ8i87nLUryU+F1UMEhzo3ih0/7Ttj/PYLjrz/IHNSDzOv7kXl9P3RSAlm3X49OTSl3W6Uv/Jh/Bl3LP4OuJfvbdYQOGQqAf9u22LOysCd576+87dsI6dcfgLBhw8j+1ugYMYWEgI+PMf/6keTu2FHcIxs76znyDx8m7QPvm4JrjIyp/X/1SK8VwGygB1D+Tz0XWusCpdTPGGNTWwLXlhFXqJRaC8Rh9O6WZ4nW+j6lVGdglVJqjdY6vozYfRjjaDdqrfcAbZ03qlVoQKbWOl0ptQi4p7w4pdT5GD3RicAl5YTmaa3bKqXCgJUYY2pfrUgubux2cl+eRfBLb4PZTMHK5TiOHMZ3iHHXacEXn2H7cQv2znGEfroarFZyZhl3y5rbXIZf/0HY/vydkPnG44Py3nkV249byHl+BoEPTjZ+dRfkk/vCk5VKK//77/DrEkfUF1+jrVYynpxSvKzO3HfIeHoajuQksl6bQ/isOYTc/QCFhw6Q67wBzBQRSeSHnxmPwdEOgkbfRNL1A9E5OWS8OJPwp19E+fhgP360+mMjHQ7sn7yJ5aGZxpfj9+vg5D+Y4gYYizevxnzNWAgKwTz2PgC03Y591mm+fH0KD0+exk8//0xaejpxfQdy/113MGLo4DNeb8q364no04vOP32PPTePAw+WPAmjzaIPOTh+EgUJCVz84nPkHzvG5c6bbJJWrebvOa8QNXAAsSOuQ9tsOKxW9o67u0p55G/9Dv+uccSsWGc80mtGyTEV8do7pD01HUdSIhlzZ1P3uZcIvedBCg8dIOcL45gK6H01gQMHGzcf5ueT+mjJvaV1np2D3+UdMIXXIXbtJjLffo3cLz6vXIIOOwXvvozf9JfAZMa2YSX66BEsVw8BwLbuCwivi/8L76ECgkA7sAy8HuuDYzE1uRBLj/44/vkT8+z5ABQsegfHLz9WfkM57Fhff4HAZ183Hun19Zc4/vkLn4HGUyAKV36O7aetWK7oQvCCL41Hes2eUVzc+sYLBDz2DFh8cJw87rbMp2ff6g89APK2fEdAXHfqr/4Gbc0jZVrJvox+cx4pT0zDnpRI+ssvEvnCy4Tf/xAFBw+Qvcw4TwVd3Zfg60eD3Y62WkmeVMGns9jtZM+eSdjceWAyYV25HPuRw/gPNR7XZ13+KYU/bMb3yjjqLF2DtlrJfmZauWWL+F3Vn/xv3Pt6dFYmeZ8sIPyDJaA1BT9uofCHzeXml/fyLILmvG080mvVchx/H8Z3sPN8/qVxPvfpFEfIYuN8nvuskZ+KiCJwyjMosxmUomDjOmzl1VUJOZs2EdS9B+et34DOs3Jy8qPFyxr89z3ipz6GPTGRpBdfoN7Lc4kc/zD5+/eRsdTYX74XXEi9F2cbT/k4/Cfxj00GIODyywkbOpT8gwcJXPEVAMlz5pDz3abTkreoOuU5XvB/jVIqW2sd7Bw+MFxrPVcp1QNjnOpApdQtQHut9X0e5ZoCK7XWrZRSLZ0xC1zjlVIzgGyt9WznWNQPgV1a6zlKqfnO8ks91utWn1JqLpCrtX6MUiilBgBPA4O11sec897D6Emdr5Ta5HwvOz3KueYWCewA6mmt/V23i/N1FLAQ+FFr/YTr9ilrezpfXwZ8CVygtS4sfQ8AoNO6tC5n8dlX5/s9nGxfXtv97Ku303iiQ+G4fjWcSQmfec5LkrnVu8P+tAoMA2BDdNWGc58pvRKPc/yy5qcOPIsa/HqQ3OFdajoNN4Gffw9A5lWX13AmJUK/+RmAf1pfXMOZlGiyx7htIrlTyxrOxF3ktn2kdzu3zufhW/ZwqNkFpw48iy7+4zCUMaL5TLEvfeWsNejM1z10Vt9bRf2/GH4AoLU+prUu62GZnmNqr/Qou09rvaCMskVjavdi9Hy7PjX6RY/1+pZS/nngVqVUSBl5r8boCV2jlNrvfDSYHXDtdnAdU/ttKetIBpYDfi6zA4oe6QV8C6wDXLs1PcfUuj5VoWi9vwK7gVGey4QQQgghzqb/+eEHRb2KHvM2AZucr+cD88so7nWXkWu81noGMKOMem8pY51u9WmtTwBlP2fIiFkAlNqo1lr3KGP+DI/ph4GHXabN5dS3CQgrY1mwx3SpwzGEEEIIcRadw2Ndz5b/Nz21QgghhBDif9f/fE9tbaGUmorxnzu4+kxrPbMm8hFCCCFELfI/fo9URUij9hzhbLxKA1YIIYQQogqkUSuEEEIIUds5pKdWxtQKIYQQQohaT3pqhRBCCCFqO3n6gfTUCiGEEEKI2k8atUIIIYQQotaT4QdCCCGEELWdPNJLemqFEEIIIUTtJz21QgghhBC1ndwoJj21QgghhBCi9pOeWiGEEEKI2k7+8wXpqRVCCCGEELWf9NQKIYQQQtR2MqYWpeUREOLMk4NMCCHE/zfqbFZm//CZs/Zda75p2ll9bxUlPbVCCCGEELWddFJKo1acHX9e0qymU3Bz4YE/yL62U02n4Sb4q20AvBwYUcOZlBifmwLAhugGNZxJiV6Jx40XuRk1m4inwDAesYTXdBZuXrClk3RFy5pOw03U9n0AfBIeXcOZlBidngiAdUyPmk3Ehf+iTQAcv6x5zSbiocGvB0no0KKm03ATs2M/h1ucW98xF+z/o6ZT+H9JGrVCCCGEELWdQ8bUytMPhBBCCCFErSc9tUIIIYQQtZ2MqZWeWiGEEEIIUftJT60QQgghRG0nz6mVnlohhBBCCFH7SaNWCCGEEELUejL8QAghhBCitpMbxaSnVgghhBBC1H7SUyuEEEIIUdvJf74gPbVCCCGEEKL2k55aIYQQQojaTsbUSk+tEEIIIYSo/aSnVgghhBCitpP/fEF6aoUQQgghRO0nPbVCCCGEELWdQ8bUSqNW1KjIKdMJjOuOtuaROOVR8vfv94qxNGhI7JxXMIWHkb9/HwmPToLCQsJv+w8hAwc5g8z4nn8BR7pcgSMjA1NICNFPz8K3WTPQkDhtMtZdu6qVq7ldJ/zuGA8mE4XfrKBw6Uduy1XDJvg/OA3TBRdT8NHbFC5fVK36ytNj9rOc17cPhbl5rLvzPhJ3/VZ27JznaHnjaN6IbgLA+QP7c+X0x9DagbbZ2TRpCid+3F7tnJrNfIqIPr1w5OWx//7xZO/Z6xXT4q3XCLn0UnRhIZm/7uLQxEfRNhuR/a7m/MmT0A6Nttn4Y/oTZGzfUe2cyvPYjKfZtHkrEXXrsHLp4jNal6tBLz9P8/5XUZibx6e338PxX3d7xVz/3pucH9cFa0YmAEtuv4eTu/cQdXEzrn/vDRpcdilrpz/N5pder3C9Pp26EvzwZJTJTN6Kz8n78F2vmKCHH8Pvyji0NY+sp6diO3Sg3LK+va4m6I57MTc9n/RbR2E7uM9YkcWHkMeewNK8JWhN9kvPUvhL5fdnu+dnUv+qPtjz8th2z/2k7d7jFdPxtZepe1lblFJk/nmY7fc8gC0nh+iuV9Jt4Yfk/PsvAEe/WsW+F+ZUOgdXpjYdsdx0H5jM2Deuwv6V+2dc1W+Mz52Popo2w/bpe9hXLSle5jd3MTov13jsksNOwbQ7q5VL2CNT8e8Sh7ZaSXviMQoPep87zfUbUPe5lzCFhVFwYD9p0x4FWyEB/QcScssdADjyckmfNQPb74ewNDmPOs+/VFze0qARmW+9Ss6iD8vMI2TCFHy7GMdM5pNTio8ZV6b6DQifOQcVGobt0H4yHp8MtsIyy5ubNCVsVkke5voNyZn3GrmfGOfcgOvHEnj9GLDbyd/6XbnbKWLKdILiuuPIM75jCg6U/h0TM+cVYzvt30fCZOM7BsC/Q0ciH5uGsliwp6Vx4uaxxva/4WZCR1wPSpH52adkfDS/3DzE2SGNWlFjAuO649OkCf/264PfpW2Jevwpjo26zisuYsIk0j/8gOzVq4h64ilCh48gc/Ei0t9/l/T3jS/XwB69CL/5FhwZGQBETplG7tbNxD90P/j4YPL3r16yJhN+d00kb/oD6JREAl76ANv2Leijf5fEZGWSP+8lLJ26V6+uU2jatw/hF57PB607ENuhPb3mzmZx96tLjY1p1xb/sDC3eUc3bubjlWsAiGzVgms+ep8Fl3WqVk4RvXsReP55bLuiK6GXt+PiF57l5/7XesUlLF3O/rvvB6Dl229Q/4YxHJ//IWlbtvLT2nUABLW4hFb/fZvtXc7sdhx27TXcMHIEj06fcUbrcdW8/1VENjufF5q3o/EV7Rn6xhxev7JPqbGrHp3OnmUr3Oblpqbx5UOP0nLwNZWr2GQiZNJU0u+/A0diAnXmL6Fgy0bsRw4Xh/he2Q1LoyakXtcfS6s2BD/yOOm3jy63rP2vP8l89EGCJz/hVp3/EONznDZ2KKpOXcJeeZv0W0ZW6u7self1JuT881nZ7goi2l9O+zkv8E2f/l5xv0yZji0rG4DLZj5Fsztu48ArrwGQ9OM2No+6oXLbqizKhOXWByl8diI6JQnfZ97G8cv36OP/FIfo7EwKF7yKuX3XUldRMHM8ZGVUOxW/rnFYGjchYXBffFpfSviUJ0i6aaRXXOiDE8leuIC8r1cTPnUGQUOHk/PZYuwnjpP0nxvRWZn4delGnWlPkXTTSGz/HCFp1FCjsMlE7NffYd34bZl5+F4Zh7lxE1KG9cOnVRtCJz9B6q2jvOJC7ptAzqIF5H+zhpDJTxAweBh5ny8ps7z9n79JHTusOI/I1ZuwblwPgM/lHfHr3ouU0UOgsBBVpy5BN91ean6Bcd3xLfqOadOWqCee4ngZ3zEZCz4ge80qIp94itBhI8hcsghTSAhRjz/JyXG3YTt5EnPdusb7vrAZoSOu59jI4ejCQurNe4/czRsp/Ocfr3WfVTKmtvJjapVSWin1kcu0RSmVpJRa6Zy+xTm9y+WvhVKqqbPs0y5lI5VShUqp153TM5RSx51lDiql3lJKmZzL5iuljris84dS6juolBpfwfexWyn1ice8+c76/Vzy+9v5uij/+13iX1dK3eJ8vUkp1d5lWVOl1F6P9c91rt/kMu+WovdfgZz/VkpFOl9rpdQcl2UTlVIzXKZvUkrtVUrtU0rtV0pNdM5XSqlpSqk/lFK/K6U2KqVaetSxxaPeXUXvRSnVQymV4bF/S/9WPoWgXn3I+vILAPJ378IUGoI5KsorLrBTJ7K/XgtA1pfLCO7tXV3INQPJXr3SyDcomID2Hchc+pmxsLAQR1ZWVVIsZmrWAsfJY+iEE2CzYdv8DZYr4txidEYajj8OgM1WrbpO5YKB/Tmw0OgBit+xE7+wMIJiY7zilMlEt5kz2DJthtv8wpyc4tc+gYHo0/AYmMj+fYn/dCkAmT//giUsDN/oaK+4lPUbil9n/roLv3r1ALDn5BbPNwcGnpVH03S4vB1hYaFnvB5XLa4dwC8fGb3C/27fSUBYGCGl7Luy5CQlc2znrzgKK3eMWVq0xn7sKI4Tx8BWiPWb1fjG9XSL8Y3rhXWN0Yi27f0NFRKCKSKy3LL2v//C/u/f3vWddwEFO7YBoNNS0VlZWC5pVamcGw7oz9+LPwUgZefP+IaF4R/jfUwVNWgBzP7+cIYOHXVhc3TCcXTiSbDbsP+4AdPlXdyDMtPRfx0Cu/3MJOEU0L03uSu/BKBwz25USCimSO9zp1+HTuR9+zUAuV99gX8P49xZsPtXdJZxFaDgt92YY2K9y3bsjO3YUewnT5SZh1/3XlhXOfNwOWY8+Xa4gvwNxo9W66ov8Oveu8LlfTt0wn7sXxzxRh6Bw0eRu+Dd4p5UnZZaZn6Brt8xv+3CFBKCuZTtFHBFJ7LXOb9jvlhGkPM7Jviaa8n5Zh22kycBsKcadflccAHW3bvQVivY7Vh37CCod+kdC+LsqsqNYjlAK6VUgHP6KuC4R8wSrXVbl7+i/v6/gIEucSOAfR5lX9ZatwVaAK0B1+6aSS7rvNKzPqALMFUp1ai8N6CUugTjvccppYI8FtuB28oomgg8qJTyLW/9ZdRpAoYCR4G4U4RXRD4wrKiR61FXf+Ah4GqtdUugHVDUPXAvcCVwqdb6IuBZYIVSyrUrM6RoGzq3lactHvu37J/y5bDExGCLP1k8bYuPxxLt/gVvCq+DPTOr+EvCFh+POcY9Rvn7E9i1G9nrjJO3T6NG2FNTiZ71PI0+/5Kop2eiAgKoDhURhU5OLJ7WKYmoCO+T49kQXL8eWcdKPnLZx08QXL+eV1zbu/7D4VVryYlP8Fp2waBruPnXbQxZtphv7rrfa3ll+cXGYj1R8uWXf+IkfvW8vyiLKIuF2BHDSdmwsXhe5IB+XPH9d1y6cAEHHppQ7ZzORWEN6pHusu/Sj58grIH3vgPo9/R0xv/yPdfOmYXZt9KnHDem6BjsCSWfNUdiAuYoj89aVDT2hHi3GFNUTIXKerL9cQi/uF5gNmOq1wBL8xaYSmk4lSegXiw5x0uOqdwTJwisV/q2uuKNuQz9fR+hF13I7/NKhlVEdmxPv60b6f7ZJ4Q2v7hS9XtSdaLQKUnF0zo1CVW34ucArTW+k1/Ed+Y7mHsNPHWBcpijY7C7nDvtCfGYvc6d4UbD1XnuNGK8fxQEDbkO6/ebveYH9B1A3tpV5efhcczYExMweeShwsKNToWiPBITinOtSHn/qwdg/Xp1SZ1NmuLT9nLqfrCYOu8swNKi7B9LlmiP75iEeCwx3t8xrvm5xvg0PQ9TaCj1539Mw8+WEzxoCAAFf/yBf/sOmMLCje+fuO5YyjnfnTVan72/c1RVn36wBii6/jUa+KScWFd5wAGXHs2RwKdlxPoC/kBaRZPSWqcAfwKln/lKjAE+AtYBgzyWvQKMV0qVNjQjCVgP3FzRnFz0BPYCb2Fss+qyAfOA0nqmHwMmaq1PAGitrVrr/zqXPQrcr7XOdS5bB/wAjHUp/ynGvoHK7d/KUcp7nueHpQIxQT17Yf31l+KhB8psxq9FSzIWL+Lo8MHo3Dzq3FG98Wul51G9VVZZKbl49rYG1Yul2bDB7Hrrv16xAIdXrGLBZZ1YMfJGrnx8yhnJqbwT38XPzyL9x+1kbP+peF7y6rVs79KdPTffzvmTJ1U/p3NRBfYdwJqpT/Jiyw682qknAXXq0PORh05/LhX5rJV1kJ/iS8361TLsiQnUmf8pwQ9PpnDPLrBX8gpGBbcVwPZ7H+SL5q3JPPQHjYcNBiB192+saH05a7v25Pd57xK3cEHl6vfKp5R5lfhyL5hxHwVTx1Hw/KOYrxqCat7mzOZSgXOWb/srCBwynMy5HmONLT74d+9F3jdrT5FH1c7hxfvxVOUtPvjF9SR//dclqzObMYWEknrrKLLmzibcZextRfLzOobKiVFmM34tW3Hy7js4ccdt1Ln7XnyaNKXwr8OkvzuP+u/Np96898k/dBBtO7O986JiqtqoXQyMcvbutQE87zIZ6XF5OqCUsg0xekU9r22MV0rtAk4Cv2utd7kse9FlnQs9k1JKNcZoCJd914wzP2AJRmPNs4H5L7AVuLGMss8BE5RS5lPU4amocbgcGKiU8qlk+dK8AYxVSoV5zG8F/OwZrJQKBYK01oc9Fu0EWrpMLwWcA5q4FvjKI76bx/69oJS6ximldiqlds6bN694ftiYsTRatoJGy1ZgS0zAElvy+8MSG4stKdFtPY60VMyhIWA2F8fYE91jggdcQ9aqlcXTtoR4bAnx5P9m3ICTvW4tfi1aUh06OREVWdLLoSKi0alJ5ZQ4vS6983bGbtvE2G2byDkZT0jDBsXLghvUJ+dkvFt89KWtCb/gPG7du5PbDvyKT2Agt+7xvlHn+Pc/EnZ+U/wj6lY6pwa33UyHDevosGEdBfHx+NevX7zMr3498kvpIQZoOnE8PpER/PH4jFKXp2/bTkCTJvjUrVPpnM5Fne/+Dw/t3MJDO7eQeSKecJd9F96gPpkn4r3KZDm3nb2ggJ0LFtKoQ7tq5eBITMAcU/JZM0XHYE9OLCUm1i3GkZRYobJe7HZyXnmetBuHkznpfkzBIdiP/nvKPJv95zb6bdlAvy0byIuPJ6hByTEVWL8+efHe26qIdjj4Z/kXNLrW6AW1ZWVjcw61OfnNepSPBd+6lT/Oi9efmuR2dUbVjUKnJVd8Bekpxr+Z6Th2bsV0QWkXwcoWdP0YohYvJ2rxcuxJiZhdzp3mmFjsXufONFRIaPG50zPG0uwi6jz+NKnj78WRke5W1r9rNwoP7seRmlJqLnUXLqPuwmXYkxPdjhmz85hxpdPTMIWUnMNdY+wex5xneb8rvfOwJ8Zj3fgNALb9e9Ae40hDR4+l4bIVNFy2Arvnd0yM9/eHIy3VLT/XGFtCPLlbN6Pz8nCkp2HduQPf5s0ByFq2lGPXDeHETWNwZKRT+M/fpW6rs0p6aqvWqNVa/wY0xWiorS4lxHP4QZ7LsrUYQxZGYzQsPRUNP4gGgpRSrqPOXYcfuPYsjlRK7cMY3jBXa20tK3elVAcgSWv9D0avazullOe35yxgEqVsH631EeAnjN5et0WlVKeddfoCA4AvtNaZGD8Cqj0Ax7muD4EHqrkqhXv+qUCac9sfAHI94j2HH3g2ktFaz9Nat9datx83blzx/IxFCzk6bBBHhw0iZ/23hAweAoDfpW1xZGVhT/JuKOZt305w334AhAweRvaGktEOpuBgAtp3JMdlnj05GdvJk/g0PQ+AwE6dKfjzz8psDy+OPw5gqt8IFVMPLBYscVdh/2nLqQueJrvfeY+FnXqwsFMPDn+1mkvGGh3psR3aU5CZ6TXE4Mjab5h3Xgvev+Qy3r/kMgpzc/mgdQcAws4/rzguum0bzL6+WFPKHpdWluPvL2BHr6vZ0etqktZ8Tez1xg0YoZe3w56ZSUGid8On3tjRRPTswb4773U7MQac17T4dXDrVph8fShMrfBFmnPaj2+9yyvtu/FK+27sW7GKdjcap7TGV7QnLzOzuAHrynWcbctB1xC/z/uO8sqwHdiLuVFjTPUaGL1wVw2gYPNGt5iCLRvx729cuLK0aoPOzsaRklyhsl78/MHf6Mvw6dgZbbe73ZRWlj/efZ+13Xqxtlsvjq9aQ9NR1wMQ0f5yCjMzsSZ4H1PB55Uczw369SXzD+Oz7u9yqb1uu8tQykRBauWP8yL68CFUbENUVCyYLZg798Lx8w8VK+yyPfDzx9S6PfrokUrVn/PpIpJGDSVp1FDyNq4ncKDRI+3T+lJ0dhaOZO9zZ8HO7QT06QtA4LVDsG4ybrYyx9YjYvZrpE1/FFspY6ID+l1T7tCD1LHDSB07jPxN6/G/xplHqzZGHineDf2CnT/h18v4yvO/Zgj5m42x9fmbN5Rb3r/vAKzr3JsY+Zs24NvhCuN9NG6C8nHvH8r8ZCHHhg3imOd3TBvnd0wp2ynvp+0EX+38jhkyrPj7JGfDevwvbw9mM8rfH/82l1J42DiOi24as9SrR1Cfq4vv6RA1qzpPP1gBzAZ6ABEVLaS1LlBK/QxMwOgd9L5F2ogrVEqtxRh/eqrn7SzRWt+nlOoMrFJKrdFal/WTfjTQvOgGMCAUGA4UD8TSWv/p7C2+vox1zMLozXQdiJTC/7F333FOVF0Dx38nyXa2sGyhCGJBEVFBQWlSFRBRwIZY0VdREUVsNAuK2BWxPCr6KFiwCyJdmogFREHpghSpW2BhW7Ykue8fk91NslnYAizrc7588iGZOXfmzN3J5ObOnQn4No7jgaJ3Z08gFlgt1qmOSKyG4qEHLJXPK8DvwPs+09YC5wELfQONMZkikiMiJxtjtvjMOhcIvC/KZ1g9wQOPQI5B5X6/mMiOnThx7gI8eU5SR40onlfv7XdIfWQ07rRU0l96gbovjSf+3mEUrF9H5pdfFsdFXdSd3J+WYpxOv2WnjRtL8gsvISEhFO7YQeroEVSJx03+Wy8S8cQE65Ze82fg+Wcrjp7WlcKuOVORuHgixk9CIqPA4yHk8mvJHXwtOAO/E1TN1jnf0bjHxdyyZgWuXCfzfMbE9p36Kd8Nvq9Uz62vJn0vo9l1/XG7CnE585h5Y/Arhyti3/wF1LmoK22X/4g718n6ofcXzzt7ygdsGPYQBSkpnP7Cs+Tv3Ml5s6wLktJmzmLbS6+Q2LsXda++CuNy4cnLY82gu6qc0+HcP+IRlv/2GxkHDtCxR2/uufN2ru7X56iuc8OseTTteTHDN66kIDeXL267u3jerd9+zpeD7iVzz14GfPgOUQl1EBF2/7Garwdb9VkrOYl7ly0iPCYa4zF0uPcuXjqrDfmHuxDS7Sb7xXHEvjoRsdnI+3Yq7q1/E97POsTlTf2cgh+XENquI/Ffzcbk5ZE19pFDlgUI7dSNWg+OwhYXT+z4/+D6ayMHhw7CFh9P7ISJ4PHgSUsla0zF33+7582n3sUX0Xvlcty5uSy7e2jxvE6fT2H5vcNwpqTS5s3XCImuBSIcWLOOXx+whq407NObJrcOxON243Y6+en/qjgEyePGNWkCISNeAJsN9+LZmF3bsHezvgi4F0yH2HjCnnobIqyLHR09ryL/4ZuR6FhChnmvkbbbcf+4AM+fyw+xskPLX/o94R06kjx9nnVLrzElQ4jqvPY2GU8+iictlYMTXiT+2ZeJGTyUwo3ryZlmHTujBw3GFhdH7MjHrEJuN2nXW19KJTyc8Avac+Cpx0utN1DBj0sIa9+ROlPnYPLyyHxydPG8uFfeIvOpR/Gkp5H9+kvEjnuRWncNxbVxPc5vvjpsecLCCT2/HZlPj/Fbp3P618Q89hR1Pv0GU1jIwTGjiH/zfYLJXWJ9xjSaY33GpPl8DtR96x3SHrU+Y/a99ALJL44nfugw8tevI/Mrq54Kt/yNc+kPNJw2AzweMr/8goLNmwBInvA69rjamMJC0p96Ak9m5mHr63+JiPQEJgB24F1jzLNlxLUGfgH6G2O+DBZTofVW9MpnEck2xtTyDh+40hgzQUQ6Y43h7O29G0ArY8yQgHKNgRnGmObeq+1bGWMm+8Z7r97PNsa8KFbr7wNglTHmJRGZ5C3/ZcBy/dYnIhOAXGPMyCC524DtQBtjzC7vtC7AI8aYbr7r8OY4E8AY09g3f2+5z4E2wGPGmEkiMgRoDQw0xhhvHvuMMU+KdZeF6caYT7xlo4CtWL3d1wSrrzLqfps3Nr3o7+Cd/jxwLfCeMWaMiPQCngR6G2P2inU3hzuMMa+KyL1YvcRXG2Oc3jsXTATO9L7eBrTCuhBtMDAeqO/zt+uM9299uHx9mM1nNKlA+NF36vpNZF9WtdtYHWm1vrWuFh8fWe7viEfdsFzrtN/CpAaHiTx2uqZ6L7TKrfqtkY6oyFgedsRVdxZ+nncdIO2Cqg29OdISl1nXBn8SV/qipeoy4IDVA5x3XefqTcRH+JTFAOxq2bR6EwnQYOUGUlo3q+40/CT/uo6/mx1fnzGnrNsEwUc/HzXuCcOO2bgA+9DxZW6bd3jmX1hn5XcCvwIDfG4a4Bv3HZCH1X6pcqO20j+Ta4zZaYyZUMbswDG17QLKrjXGlDVqv2hM7RqsnuT/+Mx7IWC5wS4Jfg64RUSig8zrCOwqatB6LQGaiYjfxWXGmLVYPaBlGQec4PN6IpAF/CEifwC1gBdFJBLogU+vrDEmB2vcblEv9UAR2enz8F1uebwEFN8FwRgzC6uXdb53WMZvlPTKv4a1g60WkY3Ao0CfgCEiGGOyjDHPGWMKgqwvcExt6Rv/KaWUUup/0fnAZmPMFm8b4lMg2Gmwe4CvsO4sdURUePhBUe9gwLTFwGLv80nApDKKl7r3hm+8MWYMMKaM9Q4sY5l+6/Ne8R/03hrePNsETHNTcreEgQHzrvB5vs03f2PMH/h8KfD+4crqbS11dYLvsim7vgLLNPZ5XsvneQrWkAbf2PfxH5JQNN0AT3gfh1yHz7RteLfdW4eBF6YppZRSqjodPxdwNcC6fWmRncAFvgEi0gDrNqddsc5yHxGV7qlVSimllFL/e3zvcOR9DPKdHaRIYIv7FWC4t2PxiPnX/kyuiIzG+nEHX18YY8ZVRz4VISLLgLCAyTcaY0r/8LlSSiml1DHsqTXGTMQadhnMTsD3R7BOoPTtW1sBn3ovnk8AeomIyxgzrSp5/Wsbtd7G63HfgA3GGHPB4aOUUkoppY47vwJNROQkrF+cvZaA26AaY4rvxedzkf60qq74X9uoVUoppZT6n3GcjKk1xri8d4Sai3VLr/eMMWtF5E7v/LeO1rq1UauUUkoppY4Y712YZgVMC9qYPcSNACpMG7VKKaWUUjWdx3P4mH85vfuBUkoppZSq8bSnVimllFKqpjtOxtRWJ+2pVUoppZRSNZ721CqllFJK1XTaU6s9tUoppZRSqubTnlqllFJKqZpO736gPbVKKaWUUqrm00atUkoppZSq8XT4gVJKKaVUTacXimlPrVJKKaWUqvnEaMteHX26kymllPpfI8dyZe6nBx2zz1r7qInHdNvKS4cfqGMi9fxm1Z2Cn6Tl60hpfXzllPzrOgDyrutcvYn4CJ+yGIBdLZtWbyI+GqzcAMDDjrjqTSTA864DkHuwutPwFxnLygYnVncWflru2g6Ae9zt1ZxJCfvodwCOq2NC0fFgf7vm1ZyJv/if1rDlzNOqOw0/J6/9i6werao7DT/Rc1dUdwr/k7RRq5RSSilV0+mZdx1Tq5RSSimlaj7tqVVKKaWUqun0xxe0p1YppZRSStV82lOrlFJKKVXT6Zha7alVSimllFI1n/bUKqWUUkrVdNpTqz21SimllFKq5tOeWqWUUkqpmk57arWnVimllFJK1XzaU6uUUkopVcMZvU+t9tQqpZRSSqmaTxu1SimllFKqxtPhB0oppZRSNZ1eKKY9tUoppZRSqubTnlqllFJKqZpOe2q1UauOvVoPjCK0XUfIc5L55ChcG9eXirHVb0DsUy8hMbG4Nq4j8/ER4Co8ZHmpFU306CdxnNIEjCHzqUdwrf6DsG49iLr9buyNTybjlv641q89ZH7RD4witH1HTJ6TzCfKzi9uXEl+Bx+z8rOfeBIxj40jpGkzst+cQO5H71vxyXWJHfMMtjoJYAy5Uz/H+elHlao/29nn47hpCNjsuBfNxP3tFL/5Ur8RIXcMRxo3wfX5f3HP/KxkZmQtQm5/CGl4EhhD4cTnMJvWVSoPgNiHRxPeviMmL4+Mx0dSuKH0suz1GxD/7MvYYmMpWL+OjEeGg6uQ8M5diblrKMZ4wO3m4AtPU7DqdwDiHh9HeMfOePbvI/Xqyyud3+Xjn6PpJRdTmOvk8/8bzK6Vf5SKuea//+Hkju3JO5gJwGf/N5g9f6wm8fQmXPPfN2jQ8hzmPDqWJS+/Xuk8ymvkmLEsXrKUOvG1mfHlp0d9fb4aPDmG2K5d8DidbB/2IM41a0rFJAy8maTbbiXspMb82bwF7owMAGq1bcPJ771D/o4dABycNYe9r7xatYROPhNb92tBbJhVP2B+nuM//7RzsHXsCxjwuPHM+wx2bgbAdvczUJBnfch73HjeG1elVI63Y0LIBe2JvG8E2O3kf/sVeR/+t1RM5LCRhLS9EJOXR85To3H/tR5bUl2iHn0aW50EjMdD/vQvyf/cWmdIl+5E/N9g7I1PJvO2Abg3HPo4GUydkY8Q2bETHqeTtNEjKFhf+njgaHACSS+Oxx4bS/66daSOfAgKrWN7eOvzqTNiNOJw4M7IYM/AGwBoOG8hJifHurrf5WJX/yvLlY+9VVvC73wQ7DYKZ0+j4PPJpWLC7noQx/ntMXl55L00Bs/mjcgJJxIx6uniGFvdBuR/+DaFUz8h9IZBhFzSF3PQ2vfz3/8P7l9/rHBdqaNDG7XqmApt1xF7wxPZf2VPHM3PJnr442Tcem2puFpDHiD3k8nkfzeb6BGPE9HnCpxffXbI8rUeGEnBL0vJHDkMHCFIeDgArr83cfDhe4keOaZ8+TU6kX1X9CSk+dnEjHic/beUzi96yAPkTCmdnyfzIFkvPU1Yp27+BVwusl55HtfG9UhkJPEffEnBsp9xb/27YhUoNhy3DKXwmQcx+9IIfeotPL//iNm1vTjEZGdSOPlV7K06lCoectMQPH8sxz3hcbA7ICy8Yuv3EdahI45GJ5LSpwchZ51D3KjHSbupf6m4mKEPkv3xZJxzZxE3egxR/a4k54tPyV/2C6mLFwLgaHIa8c+9QuoVvQDI/XYqOZ99TO2xz1Y6v6aXXExCk5N5vum5NLqgFf3eeInX210UNHbm8EdZ/fV0v2m5+zP45r7hnNnn0krnUFFXXHYpN/S/muGPjjlm6wSI6dqF8JNOYl2HTkSe25KGzzzFX5f1LRWX8+sKNs9fwKlBGtzZy39ly823HpmERLD1vA7PlPGQmYHt1tGYTX9A+p6SmK0b8Pz1hPU8qQG2fnfgefux4tmej14CZ3aVUznujgk2G5EPPkLW0NvxpO4l5r+fUfDDIjzbthSHhLS9ENsJjTh4TS/sZ55N1EOPknn7dRi3i9zXXsD913qIjCT2vc8pXP4Tnm1bcG/ZTPao+4h6+PFK1VPEhZ0IObExOy65mLCzzyHhsSfYPeDqUnHx9z/IwQ8mkTN7JgmPPUH0FVeR9dkn2KKjSXh0DHvu+D/ce/Zgi4/3K7f7lpvwHMgof0I2G+F3Dyd35N2Y9BQiX/sA1y9L8PyztTjE3ro9tgYNybmlH7amzQm/ZyS5Qwdidm4nd/D1xcuJ+ngWrh8XFZcrmDqFwi8r1ylxVGlPbdXG1IqIEZEPfV47RCRNRGZ4Xw/0vl7l82gmIo29Zcf6lE0QkUIRed37eoyI7PKW2SAib4qIzTtvkohs9VnmT0HWt0FEhpVjGwZ5YzeIyHIR6eAzL0REnhWRTSKyxjv/Eu+8WiLytoj8LSJrRWSJiFzg3bY1AesYIyIPBsn9dxFp6xM3wbvNNhE5y2f79vuUmR+4DhHp4M2taDsGBaw7V0SSfKYd8kgvInVF5FPvtq0TkVkicpp3vU4RWSki673rvPlwdewrrGNX8mZ9A4BrzZ9IdLTVUxEgtNUF5C+cB4Bz5jRCvR8IZZWXqChCW7Yi75uvrAW4CjHZWQC4t23B/c+28uXXqSt5M63lFx4qv9Yl+eXNnFb8gWUy9uNatwZcLr94z7704t4dk5uLa9sW7IlJVJSc2hSTsguTugfcLtw/L8R2Xnv/oMwDmC0bwe32nx4RiTQ9B/fimdZrtwtyK/+hH9GpG7kzvHW1+g8kOgZbQmKpuLDWbXDOnwtA7rfTCO9sNSyNM7c4xhYR6XdALvh9BZ6DByudG0Czy3rx+4dW4+ufZSuIiI0lum5yucvnpKWzc8VKPIWuwwcfIa3PO5fY2Jhjtr4isT0uZv+X1nsn9/eV2GNjcCSV3j+da9dSsHPn0U+o/kmwPw0OpIPHjVn3K3JaC/+YwvyS5yFhRy2V4+2Y4Gh2Fp6d/+DZvRNcLgrmzyb0wq5+MSEXdqFgjvUlzb32T6RWNFInAbMv3WrQAuTm4t6+BVui9Z7wbN+Cp5zHyWCiunYja/pUAPL//ANbdDT2IMeDiAvakjPP6nXP+mYqUd2s40GtSy8jZ/483HusLy6e/fsrnQuA7fQz8ezegdm7C1wuXIvn4WjbyS/G0bYThfNnWevbsAaJikbi6/jF2Fu0xuzZhUndW6V81LFR1QvFcoDmIhLhfX0xsCsg5jNjTAufR9H5iC1Ab5+4q4HA8x3jjTEtgGbAWYDvHvmQzzLbBa4PaA+MFpGGZSUvIr2BO4AOxpimwJ3AFBGp6w0ZC9QDmhtjmgOXAdHeee8C+4EmxpgzgYFA6SNdcA95cxwBvO3NxQb0A3YAHY0xq4u2D5jus71+XU3eXKcAd3q3oQNwh4j4di+lAw+UJzEREWAqsNgYc4oxphkwCihqDfxtjGlpjDkDuBYYJiK3lHO7sSUl4UkpOTh4UlOwJfk3NCQ2Dk9WVnGjzJOSgt174C2rvL1+QzwZ+4l+bBy1P/yK6NFPQngEFWVPTMLts3x3OfJzp6ZgTyp/Y8lWrz4hp59B4do/K5yf1E7E7Esrfm32pyHxpT84gpZNqg9ZBwi5YwShT7+D4/aHqtRTa09Kxr23pOfMnbK3VD3Y4uIwWZkldZWyF7tPYym8y0UkfT2LOq++xYEnRlc6l2BiG9TjwM6Sw9GBXbuJbVAvaGzPsY8y7Pcfueylp7GHhh7RPGqCkLp1Kdi9u/h14Z69hFTgCwBA1Hnn0vS72Zzy4WTCT2tStYSi4zBZPo2azAyIjisdd3pLbHc8ia3/vXhmTPKbZbvuPmy3PoK0vLBKqRxvxwQJyMeTloItoDFsS0z2P06mpRQ3Xotj6tbH3uQMXJU4DgVjT0rGtdennlJSsCcHHg9q4/E5HrhS9uLw1lNI48bYYmKp9/6HNPj8a2pd3rekoDHUe+c9Gnz+NdFXlz4bFIytThKetJTi1570VCQhoJ4SEjFpPvWUnoLU8Y8J6dyDwsVz/aaFXnYNkW9+Qvj9j0GtaI4bHs+xexynjsTdD2YDRQ2oAcAn5SznBNaLSCvv6/7A52XEhgLhQLnPPRhj9gGbsRqlZRmO1VhM95b5HZgM3C0ikcDtwD3GmHzv/BRjzOcicgpwAfCIMcbjnbfFGDOzvPl5LQFO9T7vAqwB3sSqx/K6G5jkzR3vtjyM1WAu8h7QX0Tig5QP1AUoNMa8VTTBGLPKGPNDYKAxZgtwP3Bv+dOV0pMCT5nIoWLKmOew4zi9Gc6vPiPjxisxTidRN99W/rTKte6yY0w5T/tIRCRxz00g6+VnMDk5lcgvyLTynnKy2ZHGp+Ga/w0Fo26HfCeOy6+reA4VySVofZY8zVs0n9QrerHv/iFED67AblQe5fw7zR79BC+c2ZpX23QhonZtujx835HNoyYoz35/CLmr17D2/HZsuPgS0t6fxEnvvVPVhILkEyRs40o8bz+G54s3sHXqUzzZM/lZPP99Cs+nE5DzukDDKjSyj7tjQlWPoUBEBLWeHk/uhOcgtxLHoWBZlaueghQsirE7CGt2JnsHD2LPoP+j9p2DCTmxMQC7bxjArqv7sefO24gZcD3h57UKsqDAhA6xrkMF+cY4HNjbdMS1ZH7xpMIZX5JzS19yB1+HZ3864YMOe0JYHUNHolH7KXCtiIQDZwPLAub3Dxh+EBGk7AmAG9gdUHaYiKwC9gB/GWNW+cx7wWeZHwcmJSKNsBrCh/oaeibwW8C0Fd7ppwL/GGMyyyi3yhjjDjKvIi4DVnufF30hmAr0FpGQci7jUNtQJBurYTu0HMtrHmR5h/I70DRwondYxwoRWbF06VJqf/Q1tT/6Gk96KrbkusVxtqRkPGmpfmXNgQxs0dFgt1sxycm4060YT2pK0PKe1BQ8qSnFvQ75C+fhOL1ZuTYg4uoBxH/8NfEff407PRW7z/Lt5cgvWExQdgexz71C3pwZ5C+af/j4IMz+NKROSc+sxCdiMtLLXZb9aZi/rdOP7mXfI40r9mEfdc11JH46lcRPp+JOS8Vet+Q7oz25Lu6AevBkZCDRMSV1FSQGrOEGjhMaYYuLq1A+gdredRv3rfiB+1b8QObuvcSd0KB4XlyD+mTuLn0KMWuv1ZvjLihgxeSPadj63CrlUFMk3HwTp8+bxenzZlG4N4XQ+vWL54XUq0thSjn2aS9PdjaeXGs4SebCRYjDgb127conl5WBRPt8B4+pDdkHyo7fsQlqJ0FELet1tnfoSm4WZuNKpP5JFVr98XxMMGkpfvnYEpPxpKf5xXhS9/ofJxOT8XiPodgdRD/9CgXzZlL4feWOQ0ViBlxPg6++ocFX3+BKS8VR16eekpNxp5Y+Hth8jgeO5Lq4vPXkStmLc+kPGKcTz4EMnCt+JfR066Ol6Jjh2b+f3PnfEXbW2YfNzZOe6tc7bUtI8jvLVRQjiT71lJBsHSe9HK3b49m8AXOg5KyBObDf6qk0hsLZU7GdfibHDWOO3eM4VeVGrTHmT6AxVqNsVpCQwOEHTp95c7CGLAwAPgtStmj4QRIQJSK+o/N9hx9c7zO9v4isxRreMMEYk1fBTRKC9wmUV1llfae/4G2sDwL+T0RCgV7ANG8jehnQvZzrKyvfwGmvAjeLyJEesBfs+zDGmInGmFbGmFYdOnQg44YryLjhCvK/X0B4L6tHxdH8bEx2Fp59pRtlBb8tJ6yrVQURl/al4HvrgqL8HxYGLe/Zl447dS/2Ro0BCG3dBlc5L8JyfvEJ+6+/gv3XX0H+4gWEX2otP+RQ+a0oyS/80r7kL1l42PXEPDoW17Yt5E4pfQVueZm/NyJ1T7AOxHYH9rZd8fz2U/kKH9yP2ZeK1LNG5Nibn+d3gVl55Hw+hbRr+5F2bT+cixYQ2dtbV2edY9VVwIcrQMGKZURc1AOAyMv6krd4gbX+ho2KY0KaNkNCQvAcOFChfAL9/Oa7vNLqQl5pdSFrp8/k3ButQ0ajC1rhzMwsbsD68h1ne+bll7J3bekr2/+N0id/wMbuvdjYvRcH584j/irrivLIc1vizszClVr+Rq0jseSLVmSLcxCbrfjOCJWyexvEJ0FsgnWGoVlrzF8Bd66o7TPspm4jq6HkzIaQUAj1jrENCUVOboZJCxwVd2jH8zHBtX4NthMaYavXABwOQi+6hMKli/xiCpcuJrSnddcQ+5lnY3KyMd6co0Y9iXvbFvI+/aDc6yxL5icfs+vKPuy6sg85C+YTfXk/AMLOPgdPdjbuIMcD5/JfiOreE4DoPv3IXWgdD3IXLrB6YO12JDyc8LPPoWDL30hEBBIZBYBERBDRrj0FmzcdNjfPxnXYGjREkuuDw4Gjc3dcvyzxi3H98j0hF1kXp9qaNsfkZmP27yue7wgy9MB3zK2jXRc82yp4sa86qo7U3Q+mAy8CnYE6hw4tYYwpEJHfsMZ7nonVcxksrlBE5gAdsXp3D+UzY8wQ7wVYM0VktjGmrBHe64DzAN+jz7ne6ZuBRiISbYzJCii3FjhHRGxFww987AMCuyjiga0+rx8yxnxZ9EJELgdigdXeUziRQC5QnuEMa4FWWH+DIud5t6GYMeaAiEwBBpdjeVeVY71FWgLlbgUU/LiE0HYdqfP1HExeHpljS8ZRxo5/i6xxj+JJTyP7tZeIHfciUXcOxfXXepzTvzps+ewXxhEz9nnEEYJ7904yn7TmhXbuRvQDo7HVjifu5Tcp3LThkPmFte9Inane5T9Zsvy4V94i8ylvfq9b+dW6ayiujetxei9Qs9VJIH7y50hULTAeIq+9kX39L8Nx6ulEXNqHwk0bif/4ayvfN16h4KclQfMok8eNa9IEQka8ADYb7sWzMbu2Ye9mfYC5F0yH2HjCnnobvBdfOXpeRf7DN4Mzl8LJrxJy9yPgcGBS91D4duXvLpC/9HvCO3Qkefo865ZeY0YVz6vz2ttkPPkonrRUDk54kfhnXyZm8FAKN64nZ5q160d0605k7z4Ylwvy89k/vOQ0Xu1nXiLsvNbY4mpTd85iMt96jdxpX1Uovw2z5tG058UM37iSgtxcvrjt7uJ5t377OV8OupfMPXsZ8OE7RCXUQUTY/cdqvh58PwC1kpO4d9kiwmOiMR5Dh3vv4qWz2pCfFXg4OHLuH/EIy3/7jYwDB+jYozf33Hk7V/frc/iCVZS5YCExXbvQ7Mcl1i297n+weN7JH0zin4cexpWSSuKtA0kafCchiYmcMX8uBxcuYsdDw4m7tBcJN90AbheevDy2Db6nagkZD565U7ANuA9sgvnjR0jfjZxrXVZhfv8eaXoeclZb8LihsADP1xOtslEx2K7yHuZsdszaZbCl4renKnLcHRPcbnJffpro8W9bt/SaMRX31r8J63sNAPnTPqfwpyWEtL2Q2C9mY/Kc5Ix7FADH2S0Ju+RyXJv/ImaS9T50vj2Bwp9/IKRjN6LuH4nExRP94n9wb9pA1rA7yl1PziWLiezYiYaz52PynKQ+MrJ4Xt033yHtsdG401LZ//KLJL04nvh77yN//Toyv/oCgMItf5O7dAknTP0WPB4yv/qCws2bcJzQkORX3wBA7HayZ36Lc2mp0XCledzkvfECkU+/BjY7hfOm49m+hZBLrS9vhTO/wr38Rzyt2xP1/jRMfh55Lz1RUj4sDMe555M3wf92cGH/NxTbKaeBMZiUPeS9WrXbxR1Rx3EP6rEi5R33E7SwSLYxppZ3+MCVxpgJItIZeNAY01tEBgKtjDFDAso1BmYYY5qLyJnemMm+8SIyBsg2xrzovXjpA6xT/i+JyCRv+S8Dluu3PhGZAOQaY0YShLcx+SjQ0xizT0RaYDUOLzDG7BGR54FE4A5vA7we0M0Y85GIfA5sBB4zxhgRaQI0M8Z8IyIrgOHGmAXecay/AJcYY/4OlruIfAJMN8Z84n0dhdUIbmyMyQ0sE1B/9bB6di83xqwSkTpYPeBPGmO+DajHBOBXoJ4xJugVQt66/gV41xjzjndaa6yG9vai9frk8TXwmjHm/WDL8zKp55dvKMCxkrR8HSmtj6+ckn+1vofkXde5ehPxET5lMQC7WpYaYVJtGqy0vpQ87Iir3kQCPO86ALlVu2PDERcZy8oGJ1Z3Fn5aes8OuMfdXs2ZlLCPtsYAH0/HhKLjwf52zas5E3/xP61hy5mnVXcafk5e+xdZPcoxzvYYip67Aso4k3m0uIb3P2atWsdznx3TbSuvI/IzucaYncaYCWXMDhxT2y6g7FpjTFnnXorG1K7B6lX+j8+8FwKWG+yS5eeAW0Qk6OWJxpjpWGNNfxKRDcA7wA3GmKJLuh8B0oB13ltoTfO+BrgNqAtsFpHV3rJFY4JvAh7x5r4QeMIYE/QchfeCtB749MoaY3KApZTRcx2wDXuAG4B3vNvwE/CeMebbILHpWGN2y7z/jbG+5fQDLvbe0mstMMZn204puqUX1oV9h2vQKqWUUupo0zG1VRt+YIypFWTaYmCx9/kkYFIZxUt9/fSNN8aMwWpMBVvvwDKW6bc+Y8xurIZnmYwxb2LdcSDYvAKsOwk8HGReJtbdEYKVW4d1F4Fg8wYGvM7FGp4QGHfFIcpsw6f+jDFLgNZlrG9MwOv7se5YUCZvvV1TxuyK3ydLKaWUUuoo018UU0oppZSq6Y7j+8ceK/8TjVoRGY314w6+vjDGHEcjvI8t79jbBUFmdfPe41cppZRSqsb4n2jUehuv/7MN2GC8DdcW1Z2HUkoppdSR8D/RqFVKKaWU+lc7ji/gOlaOyN0PlFJKKaWUqk7aU6uUUkopVdNpT6321CqllFJKqZpPe2qVUkoppWo67anVnlqllFJKKVXzaU+tUkoppVRNpz++oD21SimllFKq5tOeWqWUUkqpmk7H1GpPrVJKKaWUqvm0p1YppZRSqqbTnlrtqVVKKaWUUjWf9tQqpZRSStV02lOLGK0EdfTpTqaUUup/jRzLlbmG9D5mn7WO12cc020rL+2pVUoppZSq6Tzaf6SNWnVMfBKXVN0p+BlwIJUd5zSt7jT8NPxjAwCLkhpUcyYluqTuAiD3yvbVnEmJyK9+BCDtgjOrORN/icvWsrLBidWdhp+Wu7ZD7sHqTsNfZCwAqxo2rt48fLTYsQ2AnL7tqjcRH1HTfgIg+9ILqjkTf7VmLqPwrl7VnYafkDdn8UvdhtWdhp82e3dUdwr/k7RRq5RSSilVw+lwUr37gVJKKaWU+hfQRq1SSimllDpiRKSniGwUkc0iMiLI/OtF5E/v4ycROedIrFeHHyillFJK1XTHyYViImIH3gAuBnYCv4rIdGPMOp+wrUAnY0yGiFwCTASqPIBce2qVUkoppdSRcj6w2RizxRhTAHwK9PENMMb8ZIzJ8L78BTjhSKxYe2qVUkoppWq64+dCsQaA7+0fdnLoXtj/A2YfiRVro1YppZRSSpWbiAwCBvlMmmiMmVg0O0iRoC1uEemC1ajtcCTy0katUkoppVQNZ47hmFpvA3ZiGbN3Ar43Dj4B2B0YJCJnA+8Clxhj9h2JvHRMrVJKKaWUOlJ+BZqIyEkiEgpcC0z3DRCRRsDXwI3GmL+O1Iq1p1YppZRSqqY7TsbUGmNcIjIEmAvYgfeMMWtF5E7v/LeAx4A6wH9EBMBljGlV1XVro1YppZRSSh0xxphZwKyAaW/5PL8NuO1Ir1cbtUoppZRSNd1xcp/a6qRjapVSSimlVI2nPbVKKaWUUjWcOU7G1FYn7alVSimllFI1nvbUKqWUUkrVdDqmVhu16vhx7nPjqH/xRbidTn4ZfA8Zf6wuFXP+a+OJb9kCESFz898sG3wvrpwckjq048KPPyDnn38A2PHtTNY+/1Kl8ogbPprwDh0xeXnsf3QkhRvWlYqxN2hAnedexhYTS+GGdewbNRxchYR37krs3UPB4wG3m4wXnqZg5e8A1LrhZmpdcRUYQ8GmTex/bCQUFFQqxybjniT+oq54nE7W3zOM7NVrSsWc8eZrxJxzDp7CQrJWrmLjg8MxLhcJPbtz0oiHMB6DcbnY/OjjHFz2a6XyKGJrcQGht94HNhuuBd/imvqR33xp0IjQu0djO/k0CqdMxDX9E2t6nSRC730UiYsHY3B99w2umV9UaN0hbTpQ6/4RiM2Oc/pXOD94t1RM1P0jCWvXEZPnJGvsaFwb1x+ybGjX7kTdfjf2xidz4JZrcW1Yay3IEUL0yMdxND0TjCH75Wco/L1iddfgyTHEdu2Cx+lk+7AHca4p/bdLGHgzSbfdSthJjfmzeQvcGdZPpNdq24aT33uH/B3WL1AenDWHva+8WqH1V9TIMWNZvGQpdeJrM+PLT4/qugI1eOJxYrx19c/9D+Jcs7ZUTMLNN5F4262ENW7M6rNbltRVmzac9N+JFOzYCcCB2XNImVC1urK3vIDQ2+4Dmx3Xd99S+PWHfvOlwYmE3TMa2ymnUfDR27i++aR4XuiQUThatccczMA59Iaq5XFeG8IG3Q82G4XzplP4xQelYkLvuB9Hq3aY/Dzyx4/F8/dGAEIu74+jRx8QwTX3Gwq/sf6moTfcgb3NhWAM5kAG+eOfxOxPr1R+0uw87NfcAWLD8+NcPPP839PSujP27lcDYPKduD95A3ZthdoJ2G9+AImpDcbgWToHz6JvKpVDWU586glqd+uK2+nk76H3kxvk2Jl8683Uu/02wk9qzIpmZ+Pab+1T9thYThn/ImGNT8Tk5/P3sAdxbth4RPNTVaPDD9Rxod7F3Yg++WRmnHsBy4c+QKuXng8a9/uoR5nToQuz23cmd+cumtx+a/G8tJ9/Yc6FXZlzYddKN2jDO3TE0ehE9l7Wg4wnH6P2I48HjYsb+iBZH01m7+U98WRmEtXvSgDyl/1CytV9SOnfj/2PjyL+8acAsCclEX3djaQMuIq9V16O2GxE9ry0UjnGd+tKxMknseyCDmx8YDinP/9M0LiUL6eyrF1Hfu3UDVt4OPVuuA6AjB+W8mvni1nRtTsb7nuA019+sVJ5FLPZCL39AfLHPUDefdfj6HARckJjvxCTlUnhf8cXN2aLp7vdFEx6jbyh15M3YhCOnleUKnu4dUc/NJqD993J/msvJ7x7L+wnneIXEtruQhwNT2T/VZeQ9ewYaj382GHLurdsJnP4UApXrvBbVnjfqwDIuL4fB+65jaihD4EE+0XI4GK6diH8pJNY16ET/wwfScNnngoal/PrCjZfe31x49VX9vJf2di9Fxu79zrqDVqAKy67lHffmHDU1xMouktnwk46ifUXdmbH8FGc8PS4oHE5K37j7wE3FDdefWUv/5WNPXuxsWevKjdosdkIveNB8p58AOc912G/MMh+np1JwbvjKZz2SaniroWzyHtyWNVy8OYRdtdDOB+/j9y7rsXRsTvS8CS/EHurdtjqNyT39qvIf+1Zwu5+2Cp64sk4evTBef8tOIfcgP389kh964efCr76COeQG3DecyPu5UsJHfB/lctPbNivHYzr9cdwPXknttadoG5D/5h9KbjGD8c17m48sz/Ffv291nS3G/dX7+J68k5cz9+PrVPv0mWrIK5bFyJOPolVbS9k64PDOfm5p4PGZS1fwfprBpR6/zUYOoSctWtZ3bU7m++5j8Zjxxyx3I4EY8wxexyvqq1RKyJGRD70ee0QkTQRmeF9PdD7epXPo5mINPaWHetTNkFECkXkde/rMSKyy1tmg4i8KSI277xJIrLVZ5k/BVnfBhEZ5rP800VksXfeehGZ6J3euShfn9hJInKV9/liEWnlfb5NRFaLyB8iMk9E6h6ibsqM9U77JCA+RESeFZFNIrJGRJaLyCU+y0rwPj/Pu+0tD7M8h4g87V1eUT2N9pnvDvi7jChrW8rrhF6XsO3TzwHYt+I3QmNjCU9OKhXnysoufm4PDy/j16QrL6JLN3K/tXoGClb/gS06BltCYqm4sPPb4PxuLgA506cR0fUiAIwztzhGIiL9b4ZttyNh4db/ERG401IrlWPCJT3Y+/mXAGT+9juO2FhCk0rX1f4FC4ufZ65cRVi9egC4c0pytEdGVvmG3bZTz8Ds3YlJ2Q0uF66lC7C3vtA/KPMAnr83gMvlP/3APsxW74/J5OXi2bkdiS9d32VxNDsL984deHbvBFched/NIrRjF7+Y0I5dyZtt/ZiNa82fSHQ0tjoJhyzr3rYF9z/bSq/vpFMo+PUXAEzGfkxWFo4zmpc739geF7P/y68AyP19JfbYGBxB/nbOtWsp2Fm6kVYdWp93LrGxMcd8vbHdu7P/q68ByF25EntMNI6k0vvGsaorW5NmePaU7OfupfNxXBCwnx/MwLN5Pbhdpcp71q3CZGdWPY/TmuHZvROz1/t+W/IdjjYd/WIcbTriWjjbWu/GNUhUNFK7DtKwMZ6NayA/Hzxu3KtX4mjbySrkzClZQHhEpY8L0vg0TNpuSN8LbheeFUuwndPWL8ZsWQ+51rHcbN2A1K5jzcjMgB1/W8/znZi9/yBxCZXKI5jaPbqT9rn1/sv+fSX2mBhCgrz/ctesJT/Il6SI05qQ+cOPAORt/puwhg0JSThy+amqq86e2hyguYhEeF9fDOwKiPnMGNPC51F0HngL0Nsn7mog8LzUeGNMC6AZcBbQyWfeQz7LbBe4PqA9MFpEir4ivlq0PGPMGcBrFd5aSxdjzDnACmBURWNF5Aysv1lHEYnyiR0L1AOaG2OaA5cB0b4L8/7G8pdAf2PMysMs7ymgPnCWtz4uBEJ85jsD/i7PlrsGyhBRry45u0p+Gjp3924ivY2wQBe8MYF+f60l5rRT+WtiyanmhPNb0XPpIjp98QkxTU+vVB72pGRcKXuKX7tT9mJPSvaLscXF4cnKBLe7OMa3YRLR9SLqTptFwutvsf9x67uAOzWVrMnvUW/uQurP/wFPVhb5P/9YqRzD6tYlf3dJXeXv3kNYvTK/IyEOB3WvvpL9CxcVT0vo1ZPzf/yesz+ezIb7HqhUHsXLj0/EpJc00M3+VKRO+RumxctJrIvtpCZ4NpU+xVwWW1Iybp+/lyc1BXtiwN8rMQl3yl6/GFticrnKBnJt2khYx65gt2Or1wBH02bYksuu+0AhdetS4PO3K9yzl5C6h15noKjzzqXpd7M55cPJhJ/WpEJla5KQuskUlqqr8tc1WHV1+tzZnPzBpCrXlbWfpxS/NvvSKvQF7EiROkn+eaSXfr9JnUQ8aSUxHm+MZ/sW7M1bQnQMhIXhaNUO8dnnQ2+6k8hJ03F07kH+RxMrl2BcHcgoGbZgMtKtaWWwteuOWftb6RnxSUjDUzDbNlQujyBC6/m//wr27CH0EMfOQLlr1xPf6xIAolq2IOyEBoTWD/45papHdQ8/mA0UnYMdAJQ+ZxOcE1hf1AsK9Ac+LyM2FAgHMsqblDFmH7AZq6GI9/+dPvNLD/asmCXAqZWIvQ74EJgHXA4gIpHA7cA9xph8b34pxhjf+jgDmIb1G8vLfaYfbnl53uVlGWPGVGwTKyjIKdyyTnEsu3so05qeRebGTTS6og8A+//4k+lnncecDl34a+K7dPx48pHLLTCPoLmWPHcunM/evr3Yd98QYu+2TqtJdAwRXbqxp9dF7L64IxIRQeSll1UqHalAXQGc9tzTHPh5GQeXlfzp02fNYXn7Tqy++f84acRDlcrDJ6HS0yrayxMeQdhD4yh8/1Xw6e2ulHL8vcrs4j9M3nnffo07NYXakz6n1v0jKFy9KmivXJmqWFe5q9ew9vx2bLj4EtLen8RJ771T/nXXNFWtqzVrWNemPRt7eOvq3Uo20orzCTaxGk7DliePMobEmB3bKPjyAyKeeo2IJyfg2bqp+Ms5QMEHb5E78HJci+cSetnVlcyv/H83Oe1sbO264576nv+MsHAcd4zG/cVEyHNWLo8q5hbM7tfewB4Xy1nz51D31oHkrFmLCTz7VJ2MOXaP41R1N2o/Ba4VkXDgbGBZwPz+Aae5I4KUPQFwA7sDyg4TkVXAHuAvY8wqn3kv+Czz48CkRKQRVkP4T++k8cBCEZktIsNEJM4n/ELfHPE2Dg+jN1DehrFvbH/gM6zG/wDvtFOBf4wxhzqv9Q0wxBizNGD6oZaXdYjlRQT8XfoHBojIIBFZISIrJk4M/mHS5LZb6fnDQnr+sBDn3r1ENahfPC+yfn2ce/cGLQdgPB62T51Gw8usDntXVjauHOv02Z7vFiAhDkLj4w+xCSVq9b+O5M+mkvzZVNxpqTiSS75525Prlhom4MnIwBYdA3Z7mTEA+b+vwNGwEba4OMLbtMW1ayeejAxwuXAu+I6wc1qWKlOWBrfeTKuF82i1cB75e/cSVr+krsLq16Ngb0rQco0fHEZIQh02PzYm6PyDvywj4sQTCYmvXe5cApl9qUhCSU+1xCdV7AITu52wh8bh+mEe7mXfV2jdntQU7D5/L1tSMu701CAxdf1iPGmp5SpbittNzivPkXHjlWQ+dA+2WtG4d/xzyCIJN9/E6fNmcfq8WRTuTSHU528XUq8uhSnlH4biyc7Gk2s1+jMXLkIcDuy1K/+3O94k3Hwjp8+ZxelzZuFKSSGkVF0F38+D8a2rrEWLEUdIlerK7EtDEkp6NaVOYqUvpKoKk57qn0dCEmZfeqkYm08PrC0hCbMvDQDXvG9xDr0Z5/A7MVmZeHaXHrftWjwXe7supaaXS0Y61C45JS+1E+Dg/tJxDRpjv2EorrfGQo7Px43Njn3QaDzLF2NW/VS5HHwk33IzZ82fw1nz51AQ8P4LrVf2sTMYd3Y2W+57gNUX9eTve+4jpE48+f+Urj9Vfaq1UWuM+RNojNWgmhUkJHD4ge9XtjlYQxYGYDXMAhUNP0gCokTkWp95vsMPrveZ3l9E1mINb5jg01P5PlZv5xdAZ+AXEQnzlvnBN0dg+iE2eZG34RsDBL+6p4xYEWkNpBljtgMLgHNFpLxH6PnAbSJiL5pQ3uWJyC3ehusOn+EYgcMPStW/MWaiMaaVMabVoEGDgia16d33ii/s2jVzNo2vvQaAOq3OozAzk7wgH/a1Tiq5IKJBzx5kbtoMQLjP6f/4c1siYqNgf5ADaRDZn00hpX8/Uvr3w7loAZGXWb2/oWedgyc7C096Wqky+b8uI+LiHgBEXd6XvEULAHA0bFQcE9K0GYSE4DlwAPfePYSdfQ4SHm7le0FbCrduKVd+ALvem8yKrt1Z0bU76bPnUvca64KlmPPOxZWZSUFq6bqqd/0A4rt0Zt0dd/t9s444qXHx81pnNccWGkLh/nKfyCjFs3kDUu8EJKkeOBw4OnTDvSLw+1PZQgePxLNzO65vg72ND821fg32ho2w1WsAjhDCL+5FwZJFfjEFPywi/BLru6aj+dmY7Gw8+9LLVbaUsHBrvCEQcn5bjNuNe+vfhyySPvmD4gu7Ds6dR/xV1kWFkee2xJ2ZhSvI364sjsSS08yRLc5BbLbiq/3/DdInf1h8YdfBufOIv/IKACJbtsSdlYUrtfR7sSyBdYVNqlRXnk3rsfns5/YOF+FaXv79/Ejx/LUeW4OGSLL3/dbxYtzLlvjFuJb9gKOrdZrcdnpzTE42JmMfABJrHeYlMRlHu864vp9nva5fckGWo82FmJ3bK5Wf2f4XklQf6iSD3YGtVUc8f/7iH1Q7EcegR3BPehFS/Ucd2m+8D7N3B54FUyu1/kAp709m9UU9WX1RTzLmzCXxGuv9V+tca58qrMD7zx4Tg4RYI/GSrh9A5i/LcGdnH6bUMeQxx+5xnDoebuk1HXgRq7FY9sCbAMaYAhH5DXgAOBNrHGmwuEIRmQN0xOrdPZTPjDFDRKQtMFNEZhtj9nqXsxt4D3hPRNYA5b86pEQXY0x5v9r7xYrIAKCpiGzzTooBrgSmAI1EJPoQvatDgLeA/wB3eKeVa3neBv373m22c5TsnjefehdfRO+Vy3Hn5rLs7qHF8zp9PoXl9w7DmZJKmzdfIyS6FohwYM06fn3AOnXesE9vmtw6EI/bjdvp5Kf/u6OsVR1S3g/fE96hI/VmzMOTl8f+x0qGPie8/jb7n3gUT1oqB155kTrPv0zs3UMp3LCe7KnWhVsRF3Un6rI+mEIXJj+ffQ9b1xsWrP6T3O/mkfzp1+B2UbBhPdlfVrwRB7Bv/gLiL+pKm+U/4s51smHo/cXzzp7yARuGPURBSgqnvfAs+Tt3cu4s63tW+sxZbHvpFRJ796Lu1Vfhcbnw5OWxdtBdlcqjmMdNwbvjCXv0ZetWRwtnYHZsxdG9LwCuedMgLp7w5/+LRESB8eDofQ15Q6/HduKpODpfgmf7ZuwvTgKgYMrbeH7/uXzrdrvJfnEcsa9ORGw28r6dinvr34T3s74g5U39nIIflxDariPxX83G5OWRNfaRQ5YFCO3UjVoPjsIWF0/s+P/g+msjB4cOwhYfT+yEieDx4ElLJWtMxa6RzFywkJiuXWj24xLrll73P1g87+QPJvHPQw/jSkkl8daBJA2+k5DERM6YP5eDCxex46HhxF3ai4SbbrAuwMnLY9vgeyq0/sq4f8QjLP/tNzIOHKBjj97cc+ftXN2vz1Ffb+bCRUR37cIZS7+3bun1QMkwmZMnv88/Dw/HlZJKwi0DSbrrDkISE2n63RwyFy5ix8MjiOt1CXVuvAHcbquu7q5iXXncFLzzMuGPjwe7Hdd8737eoy8ArrnTkLh4wl98D4m09vOQy/rjvOc6cOYSdv8T2Jq3RGLiiHh3GoWfvotr/oxDr7OMPPLffJGIsa9at/T67ls8/2zFcUk/K4/ZU3H/+iP2Vu2IfPer4lt6FQkf9SwSE4txuch/8wXItj42wgbejTRoBMaDSd1L/hvPVbKePLg/fRPHPU+BzYbnp3mw5x9sF/ayZv8wC/ul10GtaOzXDgasM2/uZ4cipzTD1qYbZudWbKOsS1fc30zGrF1R5uoq4sD8hcR160qLX5bicTr52+d6gtM/nsyW+x+mMCWFuv93C/XuvovQpETOXvgdBxYsZMsDDxPR5FROee0VcLtx/rWJv++v4tAtdcRJdd2aQUSyjTG1vMMHrjTGTBCRzsCDxpjeIjIQaGWMGRJQrjEwwxjTXETO9MZM9o0XkTFAtjHmRbEGIH4ArDLGvCQik7zlvwxYrt/6RGQCkGuMGSkiPYEF3gZyXWAl0BJoWpSvz3KKly8ii73zV3gbj63K06gNjBXrzg3bgTbGmF3eaV2AR4wx3UTkeSARuMPb2K8HdDPGfFS0LCALmIs1RndMOZaX7F1enreHdz3Q3Rizrehvd7jt8GE+iSt9hWl1GnAglR3nNK3uNPw0/MO6IGJRUoNqzqREF28vSu6V7as5kxKRX1kX2KVdcGY1Z+IvcdlaVjY4sbrT8NNy13bIPVjdafiLjAVgVcPG1ZuHjxY7tgGQ07fdoQOPoahp1qn37EsvqOZM/NWauYzCu3pVdxp+Qt6cxS9H8NZfR0KbvTugjBHQR4tzQKdj1qCL+OT7Y7pt5VXdY2oxxuw0xpR1E8TAMbXtAsquNcaUdUVQ0ZjaNVg90v/xmfdCwHJDg5R/DrhFRKKB7sAaEfkDq2H4UFEP7jHSEdhV1AD1WgI08zZgHwHSgHXeHtVp3tfFvBeR9cEa83vXYZY3Gmss8hoRWQn8AEymZNxy4JjaKt/9QCmllFKqKqpt+EGwnj5jzGJgsff5JGBSGcVLnfr3jfdeqT+mjPUOLGOZfuvzDjcourrkfu+jzHyDLd8Y09nneeMy1hssx8YBrxcDbQKmuSm5OwPAw95HmcsyxhwEWnhfvnGY5Y3wPoLld9SGISillFKqEo7jsa7HSrX31CqllFJKKVVVx8OFYv+zRGQZEBYw+cYjcB9cpZRSSv0vOY7vH3usaKO2Ghljjq8rAJRSSimlaiht1CqllFJK1XBGx9TqmFqllFJKKVXzaU+tUkoppVRNp2NqtadWKaWUUkrVfNpTq5RSSilVwxlPdWdQ/bSnVimllFJK1XjaqFVKKaWUUjWeDj9QSimllKrp9EIx7alVSimllFI1n/bUKqWUUkrVdPrjC9pTq5RSSimlaj7tqVVKKaWUquGMjqlFtBLUMaA7mVJKqf81cixXln1Zm2P2WVvr21+O6baVl/bUKqWUUkrVdDqmVhu16tjYfd4Z1Z2Cn/q/rSerZ+vqTsNP9JxfAXAN6V3NmZRwvD4DgMyLz6vmTErEfPcbAJ/EJVVzJv4GHEjFPe726k7Dj330O6xq2Li60/DTYsc260nuwWrNw09kLAAHu7So3jx8xC5aBRxfOYGV11+nnVrdafg57a/N5F7ZvrrT8BP51Y/VncL/JG3UKqWUUkrVdDqcVO9+oJRSSimlaj7tqVVKKaWUquGMjqnVnlqllFJKKVXzaU+tUkoppVRNp2NqtadWKaWUUkrVfNpTq5RSSilVw+mYWu2pVUoppZRS/wLaqFVKKaWUUjWeDj9QSimllKrp9EIx7alVSimllFI1n/bUKqWUUkrVdHqhmPbUKqWUUkqpmk97apVSSimlajijY2q1p1YppZRSStV82lOrlFJKKVXTaU+tNmpV9Yp5aBTh7Tti8vI4MGYUhRvWlYqx129A7WdewhYTR+GGdWQ8OhxchURc0ptaN98GgMnN5cAzT+DatBGAuMeeIuzCznj27yet/+Xlzsd+XlvC73oAbDYK53xDweeTS8WE3fUAjtbtMfl55L30BJ7N1jpD+g0gpGdfMAbPts3kvfQkFBbguLAboTcMwtawMblDB+LZtL4SNVVCzjgX21WDwGbD89M8zHdf+s9v1RnbxVdaL/LzcH/2H9i1FRwh2O97DhwhYLdhVv6IZ9aUSudhb9WW8MEPIjY7BbOnUfDZpFIxYYMfIuR8q66cL4zBs3mDNSOqFhH3P4qt8amAIe/FJ3CvX03E6GewNTzR2o6oaExOFjl3XlfpHM99bhz1L74It9PJL4PvIeOP1aVizn9tPPEtWyAiZG7+m2WD78WVk0NSh3Zc+PEH5PzzDwA7vp3J2udfqnQuAJx8Jrbu14LYMKt+wPw8x3/+aedg69gXMOBx45n3GezcDIDt7megIM/64PK48bw3rmq5BGjwxOPEdO2Cx+nkn/sfxLlmbamYhJtvIvG2Wwlr3JjVZ7fEnZEBQK02bTjpvxMp2LETgAOz55Ay4dUjmp+vkWPGsnjJUurE12bGl58etfUAOFq3I3zIw2C3UThzKvmfvF8qJvyeh3Fc0AHy8sh97jE8m6z9PPqTWZjcHPB4MG4XOXdeb8XfMQxHu45QWIhn905yn3sccrKOm/wqK/GRR4nq1BnjdLJ3xHDy15XehxwnnEC98a9gj40jf91a9jz0IBQWYouJoe4zzxLSsBGmIJ+9I0dQsGkTAMlPP0NUl6649+1je+9elc7P1uICQm+9D2w2XAu+xTX1I7/50qARoXePxnbyaRROmYhr+ifW9DpJhN77KBIXD8bg+u4bXDO/qHQe6ujRRq2qNmHtO+JoeCKpfXsS0vwcYkc+RvrN15aKi7n3AbI//oC8ebOIHfk4kX2vJPfLT3Ht2kn67TdhsjIJa3chcY88UVw+99tp5Hw+hbgnni1/QjYb4Xc/TO6oIZj0FCJfnYzrlyV4/tlaHGJv3Q5b/Ubk3HoFtqbNCR8ygtz7bkHqJBLapz85g/pDQT7ho57G0bk7ru9m4Nn2N86xDxN+78gq1xliw3bNXbhffwQO7MP+0Hjcq5fB3h3FIWbfXtyvjABnDtLsPOwDhuB+8QFwFeJ+dZTVMLLZsd//PKz7DbZtrHgeNhsR94wgZ/hgTHoKUa9/iOvn7/3qynF+e+wNGpI9sC/2M5oTce9Icu69GYDwwQ/hWvEzhWOHg8MBYeEAOMeV1FHYHcMwOdmVrCiod3E3ok8+mRnnXkCdVufR6qXn+e6iS0rF/T7qUVxZ1npajnuSJrffyvpXXgMg7edfWHLtDZXOwY8Itp7X4ZkyHjIzsN06GrPpD0jfUxKzdQOev56wnic1wNbvDjxvP1Y82/PRS+CsfJ2UJbpLZ8JOOon1F3YmsmVLTnh6HJsu71sqLmfFb2QuWMipn5duSGYv/5Wtt/zfEc8tmCsuu5Qb+l/N8EfHHN0V2WyEDx1JzkN3YtJSqPXWxxT+9D2e7VuKQxwXdMDWoBHZN1yO/YyziBg2mpzBNxbPzxl2OybzgN9iXb/9Qt47r4LHTfigoYRffyt5EyccN/lVRlSnToQ2bsy2i7sRfk4Lkp54gh1XX1UqLvHBhzkw6X2yZs4k6Yknib3qag5+MoX4O+8ib/16dt89mJCTTyb58THsvPkmADK//poDH31E3edfqHyCNhuhtz9A/pP3YfalEv7cu7h/XYrZua04xGRlUvjf8dgv6OhX1LjdFEx6DbP1LwiPJPyF/+L+41e/sscFvfvBsR1TKyJGRD70ee0QkTQRmeF9PdD7epXPo5mINPaWHetTNkFECkXkde/rMSKyy1tmg4i8KSI277xJIrLVZ5k/BVnfBhEZVs7t+ENEPgmY5hCRp0Vkk896RvvMdwds14jDrCPRu313eF+/4S23TkScPsspfdQo2earvM97i8hKb97rfJZ5uogs9i5nvYhM9KmX1wOWt1hEWnmfbxOR1T45VKpLJrxTV5wzvwGgcM0f2GrFYEtILBUX2roNeQvmApA74xvCO3ezyvy5CpOVCUDB6j+wJ9UtLlOwcgWegwcqlI/t9DPx7NmB2bsLXC5c33+Ho20nvxhH204ULpgJgGfDGqRWNBJfx5ppd0BoGNjsSFg4Zl+aFbdjG2bn9grlUqbGp2HS98C+FHC78Py+BDm7jX/M1g3gzAHAbN0AcQkl8wrySnK12yt9usp++pl4dpfUVeHieTjadfaLcbTtRMF8q67c69dArVpIfAJERuE4qyWFs6dZgS4XBGm8hnS8CNeiOaWml9cJvS5h26efA7BvxW+ExsYSnpxUKq6oQQtgDw+Ho/W5UP8k2J8GB9LB48as+xU5rYV/TGF+yfOQsKOUSGmx3buz/6uvAchduRJ7TDSOpNLvRefatRTs3HnM8ipL6/POJTY25qivx960ubWf7/Hu5wvnEtK+s1+Mo31nCufNAMC9fjUSFW3t54fgWvEzeNzW83V/IonJx1V+lRHV7SIyp04FIO+PVdijY7Anlt6HItu2IWuO9b7OnDqVWhddDEDoqaeS+/NPABRu2YKjwQnY61jHVueKX3FX8HgeyHbqGZi9OzEpu63j+9IF2Ftf6B+UeQDP3xusY5KvA/usBi1AXi6enduR+NLbpqrfse6pzQGai0iEMcYJXAzsCoj5zBgzxHeCiDQGtgC9gUe9k68GAs9tjDfGvOhtzC4BOgGLvPMeMsZ8SWmfGWOGiEgdYKOIfGmM2REkriiXM7C+DHQUkShjTI531lNAXeAsY0yeiEQDD/gUdRpjWpS13CCuBn4BBgBvG2Pu9q6/MTCjvMsSkRBgInC+MWaniIQBjb2zX8Wqs2+8sWdVIL8uxpj0CsSXYk9Kxp2yt/i1O3Uv9sQkPOlpxdNscXFWw9Xt9okp/QEQ2fdK8n76oSrpYKuTiCctpfi1Jz0F++nNS8W4fGPSUpE6SXg2rafgy4+o9eG3mPx83L8vw/37sirlE4zE1oGMkvohIx1pfHqZ7TBp1x2zboXPBBv24a9AYj3Mkpmw/a/K5ZGQ5FdXJj0Fe9PmpWJMqm9MKpKQiLjdmIMZhD80BvvJTXBv2kDef16AvLziWPtZLTEH9uPZVeZb8bAi6tUlZ9fu4te5u3cTWa8eeSmppWIveGMC9S++iIMbN7LykceLpyec34qeSxfh3LOXlY+OIXNDJXq1i0THYbL2l7zOzIAGJ5WOO70lts79ICoGz2f+3xdt190HBszK7zErq7a/+wqpm0zh7pK6Ktyzl5C6dXGlph2ilL+o887l9LmzKUxJYfdT48j7a9MRy6+6WPtwyTHKk5aC/Qz/w6QtIYlCnxiTnoItIQn3/nQwhqgX3gQM+d9+ReGMr0qtI/SSvhQumnvc5ldejuRkCveWnHVwpezFkZyMO83neF67Nu7MrOLjuWuvFQOQv2ED0d17kPfbb4SffTYh9evjqFsX9759lc7Jl8QnYtJL3vtmfyq2JmdWfDmJdbGd1ATPptJDK6qb3v2geu5+MBu41Pt8APDJIWJ9OYH1Rb2FQH/g8zJiQ4FwIKO8SRlj9gGbgXqHCb0O+BCYB1wOICKRwO3APcaYPO/ysowxY8q7/iAGYDWKTxCRBlVYTjTWl5d93rzyjTFFn8z1gOJuF2NM6QGHR5NI6Wml3pRBYgKacKGtzieyz5VkvlrF8Y7lyaesmFrRONp2JGdgH3KuvwTCw3F0LX2qu8qCVUcZTVppcha2tt3xfDPJJ9SD+9l7cT8yEE48DeqdWMk8qlBXdju2Jk0p/PZLcu66HpPnJKz/LX5hIV16VvqD/lDrL+ugv+zuoUxrehaZGzfR6Io+AOz/40+mn3Ueczp04a+J79Lx49LjqyuYUOlJwdLZuBLP24/h+eINbJ36FE/2TH4Wz3+fwvPpBOS8LtCwSRXz8U2tPO/FsuWuWcO6Nu3Z2OMS0t6fxEnvTjxyuVWnSu7nxvuHzb5nINl3DCBn+N2E9b0G+9nn+sWFXX8buN0Uzp91XOZ3pHORoO8BKybj7bexxcTQ6JvpxN14E/nr12G8jd8joor7OADhEYQ9NI7C918FZ+6RyUsdUdXRqP0UuFZEwoGzgcDurP4Bp+kjgpQ9AXADuwPKDhORVcAe4C9jzCqfeS/4LPPjwKREpBFWQ/jPw+TfH/gMqzE+wDvtVOAfY8yhRvpHBGxX/7ICRaQhUNcYsxyr4V5m7OEYY/YD04HtIvKJiFxfNCwDGA8sFJHZIjJMROIqsOhFPttSatiGiAwSkRUismLixJIPuMirryNxytckTvkad1oq9uSSIQP2pLq40/17hjwHMpDoGOtUeVFMWsm3bceppxH36Fj23z8EU8XTU570VGw+vcC2hGTM/vRSMb6nCm2JSZj9aThano8nZbeVg9uN68dF2M84u0r5BGMO7IPaPqe9aidgDu4vHVi/Mbbr7sU9cWzwC1CcOZhNq5FmlfsQM2kpfnUlCcl49qWXipEk35gkzL50TFoqJi0V94Y1ALiWzMfWpGlJQZsdR4cuFC6eV+G8mtx2Kz1/WEjPHxbi3LuXqAb1i+dF1q+Pc+/eMssaj4ftU6fR8LLeVl5Z2bhyrBMxe75bgIQ4CI2Pr3BOxbIykGif8jG1IftA2fE7NkHtJIioZb3OPmj9n5uF2bgSqR+kl7cCEm6+kdPnzOL0ObNwpaQQUr+krkLq1aUwJeUQpf15srPx5Fof8lmLFiOOEOy1a1cpv+OBtQ+XHKNsicnFw4qKeNJSsPnESEIyxnscK4o1BzIo/GGR39mMkB6X4Wh7IbnjRh2X+ZVH7PU30Oib6TT6Zjru1FRC6pb0CTmS6+JK9T8r4s7Yjz0muvh47qhbEuPJySZl5Aj+6XM5ex96EHvteFw7jtxQF7MvFUkoGX4k8Umlju+HZLcT9tA4XD/Mw73s+yOW15FkPMfucbw65o1aY8yfWKe/BwDBvp5+Zoxp4fNw+sybgzVkYQBWwzLQeO9p+SQgSkR8rzp6yGeZvpd49heRtVjDGyYU9bQGIyKtgTRjzHZgAXCuiJQ6covILd7G3g5vAxW8ww98HsHyL3ItJb3Qn1LSeK4UY8xtQDdgOfAg8J53+vvAGcAXQGfgF+/whLK+vvpO7+KzLeODrHOiMaaVMabVoEGDiqfnfjGFtOuuIO26K8hbvICIS62eqJDm5+DJzvIbelCkYMUywrv1ACCydx/yvl8IgL1uPeJffJWMR4fj/mdb+SukDJ6N67DVb4Qk1weHA0eni3H9ssQvxvXLEkK6WScabE2bY3KyMfv34Undi73pWRBmjYN0tGiNZ8fWUuuosu1/IYn1oU4y2B3Yzu2I+TPge2HtROy3j8L9wUuQ6vO9r1YMRERZz0NCsZ3eAlIq96Hh3rgOW4OGSF2rrkI6d8f1s/+B3vXzEkIvsurKfkZzyMnG7E/HZOyzPmhPsHqJHS3P97uwxX7u+dY45PTSwwQOZ9O77zHnwq7MubAru2bOpvG11wBQp9V5FGZmBh16UOukksZhg549yNxk3W0gPKnkAzD+3JaI2CjYH+QLRHnt3gbxSRCbYI27btYa89cf/jG+X1jqNrI+/J3ZEBJqjdcGCAlFTm6GSQscuVUx6ZM/ZGPPXmzs2YuDc+cRf+UVAES2bIk7K6tCQw8cPmMnI1ucAzYpvjNCTebesBZ7g0Yl+3nXHhT+FLCf//Q9Id2tL0L2M87yHhPSITwcIiKtoPBwHK3a4tlq7VuO1u0Iu3YguaPvg/wyP3KqLb/yOvjxR/zT53L+6XM52fO/I6ZfP2tx57TAk53lN/SgSO4vy4ju2ROAmH79yF4wHwBbdDSEhAAQe01/nCt+xVOFC0UDeTZvQOqdgCTVs47vHbrhXrG03OVDB4/Es3M7rm8P9dGtqlt13f1gOvAiVkOqTnkLGWMKROQ3rNPyZwKXlRFXKCJzgI5YjcJDKRpT2xaYKSKzjTFldecMAJqKyDbv6xjgSmAK0EhEor3DDt4H3heRNYC9vNsXsJ5kESlqfNcXkSbGmEoPUvMOLVgt1oV6W4GB3um7sRq573nzbY41VCGwsR4PVGkMbaD8pd8T3r4jSd/MLb6lV/HKJrzNgbGP4ElPI/PVl6j99EvEDL6Xwo3ryZ1mDY2udftgbLFxxI2wrg43bjfpN14NQNy4FwlrdT62uDiSZy0i6+3Xyf3mMOPFPG7y/vM8keNeBZudwnnT8WzfQkgv68O+cNbXuJf/iKd1e6Lem2rd0uvlJ62iG9fi+mEBka9/BG43nr83UjjbumjC0a4zYXc9iMTWJuLJ8Xi2/IVz9L2VqzSPB8/nb2G/+0kQG55fvoO9/yAdrKEOZulsbJdcC1Ex2PsPLt4u9/PDICYe+43DwGazyv7+A2bNr5XMw03e688T+czr1i295n5j1VVv61ZihTO+wrV8KY4L2lNr8jfWLb1eHFNcPO+N54kY+RQ4QvDs2eU3L6RLj6oPPQB2z5tPvYsvovfK5bhzc1l299DieZ0+n8Lye4fhTEmlzZuvERJdC0Q4sGYdvz7wEAAN+/Smya0D8bjduJ1Ofvq/O6qWkPHgmTsF24D7wCaYP36E9N3IudbFiOb375Gm5yFntbUuIioswPO19yxHVAy2q7x/T5sds3YZbDlyY/oyFy4iumsXzlj6vXVLL28dAJw8+X3+eXg4rpRUEm4ZSNJddxCSmEjT7+aQuXAROx4eQVyvS6hz4w3Wvp+Xx7a77zliuQVz/4hHWP7bb2QcOEDHHr25587bubpfn8MXrCiPG+erzxL1/JvWbf5mf4Nn29+EXmZdn1vw7Ze4fvkBxwUdqPXRt5Cfh/M5a0y21K5D1NiXreXYHRTOn43rV+tCqPChI5CQUKJefAuwLhbLG1+JW7QdpfwqI2fxYqI6dabx/IXWLb1GDi+e1+Cdd9k7ehTu1FTSX3yeeuNfoc5995O/bh2ZX1i3xgo95VTr7gYeN/mbN5MyquROKHVfHk/k+Rdgr12bk5YsZd+rE8j8soK31PK4KXh3PGGPvgw2O66FMzA7tuLo3hcA17xpEBdP+PP/RSKiwHhw9L6GvKHXYzvxVBydL8GzfTP2FycBUDDlbTy//1zp+joadEwtyLGsBBHJNsbU8g4fuNIYM0FEOgMPGmN6i8hAoFUZF4rNMMY0F5EzvTGTfeNFZAyQ7b1QTIAPgFXGmJdEZJK3/JcBy/Vbn4hMAHKNMaXuveQ9Zb8daGOM2eWd1gV4xBjTTUSeB5KBO7wXitmB9UB3Y8y2om0vRx2dDkw3xpzuM+0JwGWMGetbF4dZziRgBlbvditjzGLv9IuAV7x12RNY4P0SUBdYCbTE6pFd5t3Wvd5xzB8DZxhjPN5GfasKXChmdp93RjlDj436v60nq2fr6k7DT/Qcq4HpGtK7mjMp4Xjdumo68+LzqjmTEjHf/QbAJ3Gl72RQnQYcSMU97vbqTsOPffQ7rGrYuLrT8NNixzbrSe7Bas3DT2QsAAe7tKjePHzELloFHF85gZXXX6edWt1p+Dntr83kXtm+utPwE/nVj1DGVRBHy/52zY9Zgy7+pzXHdNvKq1p6ao0xO4GybsrXX0Q6+LwejM/YWWPMWkrf9aDIMBG5AQjBGhv7H595L4jIIz6vzw9S/jngdxF5Osj42I7ArqIGrdcSoJmI1ANGA2OBNSKShXVh22Sf3CO8432LzDHGBLut1wBgasC0r7B6nMeWDj8sAR4Wkbe9OeXg7aUFugMTRKTo/NdDRb3UIjIUmOVtzGcDA4zxG0mzSESKRvH/aYy5qRK5KaWUUkodEce0URusp9Lbg7jY+3wSMKmM4qV6Jn3jvXcaGFPGegeWsUy/9XlPxdcNFujNs03ANDf+d0sY4X0EK1+uYQjB7pjgHYfczPt8G0HqIkiZgT4vg/4EizHmfuD+MuZ9A3xTxrzGh1u/UkoppY4dHX1QPXc/UEoppZRS/1Ii0lNENorIZgnyY1NiedU7/08RqcL95Eroz+QGIdYvgV0dMPkLY8wR/bF1EZkKBN6XZ7gxptxXyYjIG0DgYKIJ3ovVlFJKKfU/4Hi5UMx7TdEbWHer2gn8KiLTjTHrfMIuAZp4HxcAb3r/rxJt1Abhbbwe0QZsGevpdwSWcfeRyEUppZRS6gg4H9hsjNkCICKfAn0A30ZtH+ADY7XEfxGROBGpZ4zZU3px5afDD5RSSimlajhjjt3jMBoAvr9xvtM7raIxFaaNWqWUUkopVW6+vxrqfQzynR2kSGBTuDwxFabDD5RSSimlarhjOabWGDMRmFjG7J1AQ5/XJ+Bza9YKxFSY9tQqpZRSSqkj5VegiYicJCKhwLVYvyTrazpwk/cuCG2Ag1UdTwvaU6uUUkopVeMdJzc/wBjjEpEhwFzADrxnjFkrInd6578FzMK6h/5mIBe45UisWxu1SimllFLqiDHGzMJquPpOe8vnuQGO+N2btFGrlFJKKVXDeY6XrtpqpGNqlVJKKaVUjac9tUoppZRSNZx21GpPrVJKKaWU+hfQnlqllFJKqRrOeLSrVntqlVJKKaVUjaeNWqWUUkopVePJsfxZNfU/S3cypZRS/2vkWK5sZ4umx+yz9oRVG47ptpWXjqlVx8SS5BOqOwU/HVN2knp+s+pOw0/S8nUA3Ckx1ZxJibdMJgDbzzq9mjMpceLqjQDkXde5ehMJED5lMSmtj699KvnXdeT0bVfdafiJmvYTAAe7tKjeRHzELlplPck9WK15+ImMBWBni6bVnIi/E1ZtYE+rM6o7DT/1Vqw/LnNSx542apVSSimlajg98a5japVSSiml1L+A9tQqpZRSStVweo2U9tQqpZRSSql/Ae2pVUoppZSq4bSjVntqlVJKKaXUv4D21CqllFJK1XAe7arVnlqllFJKKVXzaU+tUkoppVQNpx212lOrlFJKKaX+BbSnVimllFKqhtP71GpPrVJKKaWU+hfQnlqllFJKqRpOO2q1p1YppZRSSv0LaKNWKaWUUkrVeDr8QCmllFKqhtMLxbRRq44jp4x7kvhuXXE7nfx17zCyV68pFdP0P69R65yzMa5CslauYtODIzAuF0lX9uOEIYMBcOfksPnhkeSsW1+pPGo9MIrQdh0hz0nmk6NwbSy9HFv9BsQ+9RISE4tr4zoyHx8BrsIyy9uS6hIz5hlsdRLAGJxTP8f52UeVyg/gmgnP07xXdwpyc5k88C52rPyjVMzN779Jk07tcR7MBGDywLvY+cdqTuvUgbu++YT0rdsBWPn1t8wa+1ylcylSe8RoIi7shMnLY98jIyhYv65UjKPBCSQ8/zK22FgK1q8jfeTD4CokrNX5JL36H1y7dgKQu+A7Dr71RpXysZ19Po6bhoDNjnvRTNzfTvGbL/UbEXLHcKRxE1yf/xf3zM+K54VN+BTjzAWPBzxuCh65o0q5RD8witD2HTF5TjKfKHufihtXsk8dfMzap+wnnkTMY+MIadqM7DcnkPvR+1Z8cl1iffap3Kmf4/y0cvuUveUFhN52H9jsuL77lsKvP/SbLw1OJOye0dhOOY2Cj97G9c0nxfNCh4zC0ao95mAGzqE3VGr9RRyt2xE+5GGw2yicOZX8T94vFRN+z8M4LugAeXnkPvcYnk0bAIj+ZBYmNwc8HozbRc6d11vxdwzD0a4jFBbi2b2T3Oceh5ysKuUZzMgxY1m8ZCl14msz48tPj/jyA8U+PJqIDh3x5OWR8dhICjeUfr/Z6zegznMvI7GxFK5fx/7Rw8FVSHjnrsQMHgrGAy43B154moJVv0NoKEnvfQQhoYjDjnP+PDLffK3cOcU8OIqw9h0xeXkcGDMK18bgOcU9/RK2mDgKN6zjwGPDi/fzuMefJqRpM7L+8wo5H5X87aOuu5mIPlcBBtfmvzjwxCgoKKi+nEJDqfPOh0hIKNgd5C2YS/bE18tdT+ro0eEH6rhQu1tXIk46iV/bdGDTg8M59flngsalfDWVFe078Vuni7CFh1P3+gEA5G3/hz/7XsXvXS7mn5cn0OSl5yuVR2i7jtgbnsj+K3uS+czjRA9/PGhcrSEPkPvJZPZfdQkmK5OIPlccurzbRfaE59nf/zIybr2WiKuvw37SKZXKsfkl3UlqcgqPNWnBx4OGct2b48uM/fqhRxnXsgPjWnZg5x+ri6dv+uHn4ulHokEbfmFHQk5szO5Lu7PviUeJf2RM0Li4YQ+S+eEkdvfugSczk1pXXFU8L+/3Fey5ui97ru5b5QYtYsNxy1AKnx9OwUM3Y2/XFWlwol+Iyc6kcPKrfo1ZXwXjhlEw6rYqN2hD23XE3uhE9l3Rk6ynHydmRPB9KnrIA+RMmcy+Ky/Bk1myT3kyD5L10tN+H/IAuFxkvfI8+665jP23XEvkVZXcp2w2Qu94kLwnH8B5z3XYL7wIOaGxX4jJzqTg3fEUTvukVHHXwlnkPTms4usNkkf40JHkjLib7IFXENKtJ7YTT/YLcVzQAVuDRmTfcDnOl8YSMWy03/ycYbeTfXv/4gYtgOu3X8i+5Sqyb7sGz87thF9/a9VzDeKKyy7l3TcmHJVlBwrv0JGQRiey9/IeHBj7GLVHB9+nYu97kKyPJpNyeU88mZlE9bsSgPxlv5B6TR9S+/cjY8woaj/+lFWgoIC02weS2r8vKf37Ed6uA6FnnVOunMLaW8e+tH49OTjucWJHPhY0LvqeB8iZ8gFpV/TEk3WQyD5WTibzIJkvjiPno/f84m2JSUT2v4H0m64ivf/lYLMR0b1XteZEQQH777yF9Ov6kX5dP8LadSCkefnq6WgynmP3OF5Ve6NWRPqJiBGRpt7XjUXEKSIrRWS9iCwXkZt94geKSJp3/iYRmSsi7XzmTxKRq0RkqoisEpHNInLQ+3yViLQTkcUi0sobHysiH4jI397HByIS65OLEZF7fJb/uogM9HntEJF0EfFrhfmu4zDb39m7jv/zmdbSO+1Bn23a6rMNP/nUhRGRbkHq8yqfPDZ6y60XkUE+sdtEZLXPcl8Nsr4/Apbf21v3f4jIOhGp2ie+V0LP7qR88SUAWb/9jiMmhtCkpFJxGQsWFj/PWrmKsPr1AMhc8RuugweLy4fVq1epPMI6diVv1jcAuNb8iURHWz1hAUJbXUD+wnkAOGdOI7RTt0OW9+xLL+6dM7m5uLduwZZYevvK4+w+vfjlA6txsXXZr0TExRJTN7lSyzpSIrt0I3v6NAAK/vwDW3QM9oTEUnHh57ch97u5AGRPn0pk126lYo4EObUpJmUXJnUPuF24f16I7bz2/kGZBzBbNoLbfVRyKBLWqSt5M619ovBQ+1Trkn0qb+Y0wrz7lMnYj2vdGnC5/OID9ynXti3YK7FP2Zo0w7NnJyZlN7hcuJfOx3HBhf5BBzPwbF4Pblep8p51qzDZmRVebyB70+Z4du/A7NkFLheFC+cS0r6zX4yjfWcK580AwL1+NRIVjcSXrktfrhU/g8f6G7vW/YkkHp33SuvzziU2NuaoLDtQeOdu5Myw9qmC1X8g0THYgrzfwlq3wTnfer/lfjuNiC4XAVhnIbwkItLvsvmieeJwgMNR7kvqwzp1xTmraD+3jgG2OsFzyltg5eSc8Q3hna393JOxn8J1azCu0vuY2O1IWDjY7Uh4BO601GrPqbgOHQ7EEaK3HjhOVHujFhgALAWu9Zn2tzGmpTHmDO/0YSJyi8/8z7zzmwDPAl+LyBm+CzXG9DPGtABuA34wxrTwPn4KWP9/gS3GmFOMMacAW4F3feanAkNFJLSM/LsDG4FrREQqsuE+VgP9fV5fCwSeT37IZxva+UxfjVWHhyp7vbcu2gPPBWxLF5/l3hu4PuA+4C0AEQkBJgKXGWPOAVoCi8u9lYcQWq8u+bt2F7/O37OH0Hp1y4wXh4Okq65k/8LSq6973bXsX7ioUnnYkpLwpOwtfu1JTcGW5P8hKLFxeLKyihtDnpQU7N4PyvKUt9Wrj+P0M3Ct/bNSOcY1qE/Gjp3Frw/s3EVcg/pBYy8f9xiP/PETV7/8DI7Qkj/7yW3P55FVPzJk1lfUa9a0Unn4sicl495bst2ulL3YA7c7rjaerMzienPv9Y8JO6cF9b78hqQ33yHklFOrlI/UTsTsSyt+bfanIfGlP8zKYowhdMQLhI57G3vX3lXKxZ6YhNtnn3CXY59yp6aUqr9DsdWrT8jpZ1BYiX1K4hMx6SnFr82+itXVkSIJSZhUn/dOWgqS4N9ItyUk4fGJMekp2IpijCHqhTep9fYUQnpfGXQdoZf0xbVs6ZFP/hiz3m97il+7g77f4jC+77eUvdh9OgrCu1xE8tRZJLz2FhljfHq8bTaSPptKvYU/kv/LTxSsKd8+ZU/0PwYErg+K9nOfnFL3lnovBPKkpZL90fskzVhA0pwlmOwsCpYFfowf25wAsNlI+Phrkr9bSv6ynyr13jvSjDHH7HG8qtZGrYjUwmpo/R/+jdpixpgtwP3AvWXMX4TV0BoUbP5h1n8qcB4w1mfyk0ArESk6j5cGLABuJrgBwATgH6BNRXPw+gcIF5Fkb8O4JzC7nGV/AM4XkRBvfZ4KrCojthaQA1Ska+pnoIH3eTTWOOx9AMaYfGPMxgos6xCCfB84xBvn1Oee5uAvy8hcttxvemz7dtS97lq2jh139PII9t2lOObQ5SUikthnJ5D98jOYnJzKZXjI9ZeYOnIMY5qex7OtOxMZX5vuw61TxP/8/gejTzyTp1q0Z/Frb3NXkFPKlUgqyMTAegtW0IopWL+WXd27sueqPmRO+ZDECVUdfhBsVeU/EBeMGULB6EEUPDcc+8V9kaZnVyGXyu1T5f3gkIhI4p6bQFZl96lD/F2OqcrWkzfX7HsGkn3HAHKG301Y32uwn32uX1zY9beB203h/FlHLOVqU579O2h9ljzNWzSflH69SB82hJjBPh+vHg+p/fuxp0dnQpqfjeOUJuXM6fD7cHmPXX5lomMI79SVtMsvJrVnJyQigohLLqvWnADweEi//gpSe3Uh5Myzyl9P6qiq7p7avsAcY8xfwH4RObeMuN+BQ3UnHW5+WZoBq4wxxY087/NVwJk+cc8CD4iI3bewiEQA3YAZwCf495hW1JfA1UA7rO3JD5j/gs8wgY99phtgPtAD6ANMD7Lsj0XkT6we5bG+2wss8llusIFxPYFpAMaY/d7lbxeRT0TkehEJug+JyCARWSEiKyZOnBh0g+vdcjPnLpjLuQvmUpCSQphPb2NYvXoU7E0JWq7RA8MIqRPPlsee8Jse1ewMTnv5edbefCuujANBywYTcdUAan/0NbU/+hpPeiq25JIeYltSMp6AU13mQAa26GiwW7uDLTkZd7oV40lNKbu83UHMc6+QN3cG+Yvnlzs/gE6Db2f0yqWMXrmUg7v3ULvhCcXz4k5owIHde0qVyfTWn6uggJ/f/4jG558HQF5WFvnexs+a2fOwhziIqhNfoXwAal17HfW+mEa9L6bhTk3FXrdkux3JdXGn+tebJyMDW3RMcb3Z65bEmJyc4tN5eT8sQRwObHG1K5xTEbM/DfE5zSjxiZiM9PIv4MA+6//MA3hWLMV2yhmHjg8QcfUA4j/+mviPv8adnordZ5+wl2OfChYTlN1B7HOvkDdnBvmLKrZPFa97XxqSUNIzJXUSMfsrUFdHiElLQZJ83juJyX697WD13tp8YiQhGZNuxRTFmgMZFP6wCHvT5sVxIT0uw9H2QnLHjTqam3BURfW/jqTPppL02VTcaanY65YMsbIn1y11St6TkYH4vt+CxAAU/L4CR8NG2OLi/KabrCzyVywnvP2FpcoUibz6OhI+/pqEj7/Gk+Z/DLAn18WTFvD3OxBwDEiqe9j9POz8trh378JzIAPcLvIWzSfk7JbVmpMvk51FwW/LCWvbodxljhZjjt3jeFXdjdoBQNFlop9SdqPwcKf1K3vaXwjeJeE33RizFVgOXBcQ1xtYZIzJBb4C+gU2fCvgc6xG7QCsBnIg3+EH1wfM+xSrp/vaMspeb4w5G2gEPCgivlfM+A4/8L3i6AUR2QJ8BDxdNNEYcxtWQ3458CAQMIK+OG6iMaaVMabVoEHBO9H3vD+Z37v14PduPdg3ew7JV1sXDUWfdy6urCwKUksfWOpeP4DaXTqx4c4hfu+ssAb1afbeO2y8eyjOLVuDrq8szi8/IeOGK8i44Qryv19AeK8+ADian43JzsKzr/QHfMFvywnr2h2AiEv7UvC9NdY3/4eFZZaPfnQs7q1bcE6ZXKH8AL7/zzvFF3atmjaTNjdZb5WTLmhN3sHM4gasL99xtuf07c3uNdZVvzHJJaffGrc+D7HZyNm3v8I5ZX86pfjCLufC+dS6vC8AoWefgyc7C3d6Wqkyeb8uI/LiHgDUurwfuYusevMdYxra/Cyw2awPsUoyf29E6p6AJNYFuwN72654fivfKUvCwiE8ovi57axWmB0V3Ke++IT911/B/uuvIH/xAsIvtfaJkEPtUytK9qnwS/uSv2RhqZhAMY+OxbVtC7mV2KeKeDatx1bvBCSpHjgc2DtchGv5sT9F796wFnuDRkjd+uBwENK1B4U/fe8X4/rpe0K6W8NB7GechcnJthrg4eEQEWkFhYfjaNUWz9bNgHVHhbBrB5I7+j7IzzuWm3RE5Xw2hdT+/Ujt34+8RQuI6m3tU6FnnWPtU0Heb/krlhFxkfV+i7ysL87FCwCwN2xUHBPStBkSEoLnwAFstWsj0dHWjLAwwi9oi2vrljJzyv1iCunXX0H69VeQt3gBEb2K9nPrGODZFzyn8G5WThG9+5D3/aH3c/fePdZFWGHh1va2boNr29/VmpMtrjZSq6Sews5vi2tbxY4R6uiotlt6iUgdoCvQXEQMYMdqSP4nSHhL4FD3Zzrc/LKsBVqKiM0Y63o+b8/jOUGW9zRWb+oSn2kDgPYiss37ug7QBavntEKMMXtFpBC4GBiK1WNb3rLLRaQ54DTG/FXW0F5jTJqI/A5cAGw/zGIfAr7GGvYxGWuYRtFyVgOrReRDrDHIA8uba1n2z19IfLeutF62FI8zj41D7y+e1/zjD/jr/ocoSEmhyfPPkLdzJy28F96kz5zNPy+/QqMHhuGoHcepz1ntb+NysbLHpRXOo+DHJYS260idr+dg8vLIHFsy1ix2/FtkjXsUT3oa2a+9ROy4F4m6cyiuv9bjnP7VIcuHnHMuEb364Nq0kdoffQ1Azn9eoeCnJaWTOIw1s+bSvFd3xm7+w7ql1y2Di+cNmfklH942hIN79nLrx+8SnZgAIuxctZopd94HwLlX9aXjXf+Hx+WiwJnHu9feUsaays/5w/dEdOxE/VnfYfKc7HukpEcs6T8T2ff4I7jTUjkw/gUSnh9P3D33UbBhPdlffwFAVPce1LpmALjdmLw80h+6v6xVlY/HjWvSBEJGvAA2G+7FszG7tmHvdjkA7gXTITaesKfethpDxuDoeRX5D9+MRMcSMsw7Islux/3jAjx/Lj/Eyg6t4MclhLXvSJ2p3n3iyZJ9Ku6Vt8h8yrtPvW7tU7XuGopr43qc31j7lK1OAvGTP0eiaoHxEHntjezrfxmOU08n4tI+FG7aSPzH1j6V/UYl9imPm4J3Xib88fFgt+OaPwOzYyuOHn0BcM2dhsTFE/7ie0hkFBgPIZf1x3nPdeDMJez+J7A1b4nExBHx7jQKP30X1/wZFa8ojxvnq88S9fybYLNROPsbPNv+JvQy68tuwbdf4vrlBxwXdKDWR99Cfh7O56yr/qV2HaLGvmwtx+6gcP5sXL9aX2LCh45AQkKJevEta3vW/Une+MoOTyrb/SMeYflvv5Fx4AAde/Tmnjtv5+p+fY74egDyfvie8A4dqfvtPExeHvsfL3m/1Xn9bTKeeBRPWioHX3mROs+9TOzdQynYuJ6cqdbFuJHduhN5WR+My4XJy2ffw9ZJOntCIrXHPgs2O2ITcufNIe+HxeXKKf/H7wlr35HEaXMxeXkcfKIkp9oT3ubg2EfwpKeR9dpLxD39EtF33UvhxvXkfmPlZKuTQMIHXxTv51EDbiLtmt4Urv2TvAVzSfz4K4zbbZX5+vNqzcmWkEjcE8+AzQ42G3nfzSF/afnq6WjyHM9dqMeIVNeAX+9V8+caY+7wmfY98AjwpjGmuXdaY6zG1WvGmPe9dx5oZYwZ4p3fCfgMq8dxvYhMAmYYY770zu8MPGiM6e2znsXeaStE5GusIQhPeuc9BpxjjLnSu+4ZPrl8jjVu9jFvTpuBhsaYfO/8W4AOxpj/813HYeqhOD+x7uKQZIyZJiJjgGxjzIuB2+RTtrguROQSIM8Ys8g3PmBbI7GGVgwwxvzmbYy3MsakByzXt7xgDYcYAfzojV/sjbsIeKWofg7BLEk+4TAhx1bHlJ2knt+sutPwk7Tc6km9U47NFdTl8Zaxrmrfftbp1ZxJiRNXW8O4867rXL2JBAifspiU1sfXPpX86zpy+pb7+/ExETXNamwe7NKiehPxEbtolfUk92C15uEnMhaAnS2qfiHnkXTCqg3saVWx4ThHW70V64/LnKj8WeRKWXfKycesQdfs7y3HdNvKqzp/fGEA1lhVX18Bo4BTRGQlEA5k4W3Q+sT1F5EOQCRWT+GVxpjK3WnfukjtNRHZjLUD/uydFsw4YKX3+RXAwqIGrdc3wPMiEuZ9PdPb+wrwszHm6kMlEuTODL5eEJFHfF6fH1D2UBeWfSwiTiAMmGSM+c1n3iIRKRpj+6cx5qaA5RoReQp4GGsM9MMi8jbgxLrobOAh1quUUkqpY0A7aquxUWuM6Rxk2qvAq4cpNwmYdIj5AwNeLybgtlO+6zbGZABBfwbHGLMNaO7z+g/8xyFPCojfDxRdndKZcgiWn3f6GJ/nA8soPikwh8D4YPXsM69xGdMHBrz+CusLB0D57nqtlFJKKXUM6c/kKqWUUkrVcMfz/WOPFW3UHiMi0gMI/D3SrcaYftWRj1JKKaXUv4k2ao8RY8xcYG5156GUUkqpfx/tqK3++9QqpZRSSilVZdqoVUoppZRSNZ4OP1BKKaWUquH0QjHtqVVKKaWUUv8C2lOrlFJKKVXDaUet9tQqpZRSSql/Ae2pVUoppZSq4bSnVntqlVJKKaXUv4D21CqllFJK1XDGo1212lOrlFJKKaVqPO2pVUoppZSq4bSjVntqlVJKKaXUv4D21CqllFJK1XD6i2IgWgnqGNCdTCml1P8aOZYrW1Gv0TH7rG21559jum3lpT21SimllFI1nPYeaaNWHSNZPVpVdwp+oueu4GDHs6s7DT+xS/4EILvX+dWcSYlas5YDkN7mzGrOpETCL2sB2NWyaTVn4q/Byg3sb9e8utPwE//TGrIvvaC60/BTa+YyAA52aVG9ifiIXbQKgJ0tjp996oRVG6wnuQerN5FAkbHH5Xtv3SknV3cafpr9vaW6U/ifpI1apZRSSqkaTntq9e4HSimllFLqX0AbtUoppZRSqsbT4QdKKaWUUjWc3s1Ke2qVUkoppdS/gPbUKqWUUkrVcNpPqz21SimllFLqGBGReBH5TkQ2ef+vHSSmoYgsEpH1IrJWRIaWZ9naqFVKKaWUquE8x/BRRSOABcaYJsAC7+tALuABY8wZQBvgbhFpdrgFa6NWKaWUUkodK32Ayd7nk4G+gQHGmD3GmN+9z7OA9UCDwy1Yx9QqpZRSStVwNejmB8nGmD1gNV5FJOlQwSLSGGgJLDvcgrVRq5RSSimlyk1EBgGDfCZNNMZM9Jk/H6gbpOjoCq6nFvAVcJ8xJvNw8dqoVUoppZSq4cwxvP+BtwE78RDzLyprnoikiEg9by9tPSC1jLgQrAbtx8aYr8uTl46pVUoppZRSx8p04Gbv85uBbwIDRESA/wLrjTEvl3fB2qhVSimllKrhzDF8VNGzwMUisgm42PsaEakvIrO8Me2BG4GuIrLK++h1uAXr8AOllFJKKXVMGGP2Ad2CTN8N9PI+XwpIRZetjVqllFJKqRqu5tz84OjRRq2qNvZWbQm/80Gw2yicPY2CzyeXigm760Ec57fH5OWR99IYPJs3IiecSMSop4tjbHUbkP/h2xRO/YTQGwYRcklfzMEMAPLf/w/uX3+sdI6O89sTfu9wsNkonPk1+R+/Vyom/N7hONpcCPl55D7zKJ6/1pfMtNmoNfETPOmp5I64p9J52M9rQ9gdD1h5zP2Gwi8+KBUTescDOFq3w+Tnkf/yk3j+3ghASN8BOHr0AWPwbNtM/vixUFhgzbvsGkIuuxrjduP+9UcK3nvtkHmEtOlA1LARiM1O3vSvcH74bqmYqPtHEtq2IybfSdbY0bg3rj9k2einXsTe6CQAJDoak5XFgZuutLb71NOoNfxxJKoWeDwcuLX/Yesq9uHRhLfviMnLI+PxkRRuWFe6Pus3IP7Zl7HFxlKwfh0ZjwwHVyERl/QmeuDtAHicuRx4egyuvzbiOPEkaj9XMqzL0aAhmW++Ss6U0n+HUnV2QXsi7xsBdjv5335F3of/LRUTOWwkIW0vxOTlkfPUaNx/rceWVJeoR5/GVicB4/GQP/1L8j//yFpml+5E/N9g7I1PJvO2Abg3rD1sHn7bf14bwgbdb+1P86aXsT/dj6OVd38aP7Zkf7q8v7U/ieCa+w2F33xqxd9wB/Y2F4IxmAMZ5I9/ErM/vUJ5+XK0bkf4kIet48PMqeR/8n6pmPB7HsZxQQfIyyP3ucfwbNoAQPQnszC5OeDxYNwucu68vtJ5gLVPRXToiCcvj4zHyt6n6jz3MhIbS+H6dewfbe1T4Z27EjN4KBgPuNwceOFpClb9DqGhJL33EYSEIg47zvnzyHzz0O+/yhg5ZiyLlyylTnxtZnz56RFfvq+j8d4DiBpwI1FXXA0i5Hz9Rbned2VJfuwxojt3xuPMY/fDD5G3tvR7p/aNN1LnllsIPbExG1udhzvD+jwJPflk6j/3POFnnknayy+x793Sxz9VvXRMrZeIuL1jNtaIyBciEumd7hCRdBF5xvu6u4j87B3EjIjYveXaicgYETEicqrPcod5p7Xyvt4mIqt9xoi86p0+SUR2iUiY93WCN/Ysn9j9IrLV+3x+GdvR2Lu+sT7TEkSkUERe95k2SEQ2eB/LRaSDz7zFIrJRRP70zn9dROKC1FXRI9ivgRyazUb43cPJfeRecm6/GkeXHti8DZsi9tbtsTVoSM4t/cibMI7we0YCYHZuJ3fw9dZjyI2Y/DxcPy4qLlcwdUrx/Ko0aLHZCB82ipyH7iL7pr6EdLsE24kn+4U42nTAdsKJZF/XG+cLTxJx/yN+80Ovuh739q2Vz8GbR9jgh3E+NpTcO/vj6NQDaRhQV63aYWvQkNzbriT/1WcIGzIcAKmTSMjl/XEOvRnn4AFgt+PodLFV5uzzsLfpSO7g63DedS2FX3102DxqPTiazGF3kjHgcsK698Le+BS/kJC2F2JveCIZV19C9jNjqPXwY4ctm/XIgxy46UoO3HQlBYu+I3+xd9e224ke8yzZzz3Jgev6cHDwQHC5DpliWIeOOBqdSEqfHmQ89Rhxox4PGhcz9EGyP55MSp+emKxMovpZjWj37l2k3XYjqf37kPXOf6j9yJMAuLZvJe3aftbjuisxeU7yFgV9C5aqs8gHHyHrgbs4eN3lhF7UC1tj/30opO2F2E5oxMFrepHz3BiiHnoUAON2kfvaCxy87nIyB11H+BXXFpd1b9lM9qj7cK367fA5BMkp7K6HcD5+H7l3XYujY/fg+1P9huTefhX5rz1L2N0PW0VPPBlHjz44778F55AbsJ/fHqnfEICCrz7COeQGnPfciHv5UkIH/F/Fc/PJMXzoSHJG3E32wCsI6daz9Hvvgg7YGjQi+4bLcb40lohh/ncKyhl2O9m3969ygza8Q0dCGp3I3st7cGDsY9QeHXyfir3vQbI+mkzK5T3xZJbsU/nLfiH1mj6k9u9HxphR1H78KatAQQFptw8ktX9fUvr3I7xdB0LPOqdKuQZzxWWX8u4bE474cgMdrfee45QmRF1xNWk3XkNq/76Ed+yMvdGJlcqxVufOhDVuzOauXdkzehT1nhwbNM75229sv/FGCnbu9JvuPniQvU8+yb7/Hp+NWY85do/jlTZqSziNMS2MMc2BAuBO7/TuwEbgGhERY8w8YDtQdMS+B/jVGPOT9/Vq4Fqf5V4FBH5d7eJdVwtjzL0+093Arb6BxpjVRbFYVww+5H1d5u0ygC1Ab5/XVwPFX0dFpDdwB9DBGNPUu61TRMT3nnLXG2POBs4G8vG/OtHpk38LY8yzh8glKNvpZ+LZvQOzdxe4XLgWz8PRtpNfjKNtJwrnW2PGPRvWIFHRSHwdvxh7i9aYPbswqXsrmsJh2c9ojmfXP5g9Vo6FC+YQ0qGLf44dulA491sA3Ov+RGpFI3USAJDEZELadqRgZrnuRFIm22ln4tm9E7N3t1VXS+bhaNvRP482HXEt8NbVRm9d1fbWld0OoWFgsyNh4Zh9Vu+Z49IrKfxiMrgKAYp7t8viaHYW7p078OzeCa5C8r+bRWhH//oI7diVvFnTAXCtLamP8pQFCO3Wg/zvZgIQcn47XJv/wr3Z6q0xmQfBc+gfaIzo1I3cGdauWrj6DyQ6BltCYqm4sNZtcM6fC0Dut9MI72y9nQr+WInJsm6FWPDnH9iTS99mMez8trh27sC9Z/chcwGrzjw7//Fut4uC+bMJvbCrX0zIhV0omGPVmdunzsy+dNxFvf65ubi3b8GWmAyAZ/sWPP9sO+z6g7Gd1ixgf/oOR5sg+9PC2da6fPYnadgYz8Y1kJ8PHjfu1StL3rfOnJIFhEdU6U7w9qbNreND0Xtv4VxC2nf2z7F9ZwrnzQDAvX619/iQUOl1liW8czdyvPtUQQX2qYgu1j5lnLnFMRIR6VcvRfPE4QCH46jcPb/1eecSGxtzxJcb6Gi99xwnnUzB6j8weXngdlPw26/FdVtR0RddxIGpUwFwrlqFLSYGR2LpHPPWraNw165S09379pG3+k8oPPSXa1V9tFEb3A9AUW/rAGAC8A/W7w8DDANGisiZwBBguE/ZaVg/AYeInAwcBNLKud5XgGEiUtVhIU5gfVHvMNAf+Nxn/nCsxnE6gPen6CYDdwcuyBhTADwMNBKRI9aNYKuThCctpfi1Jz0VSfD/URFbQiImba9PTApSxz8mpHMPChfP9ZsWetk1RL75CeH3Pwa1oiudoyQkY1J9ckxLQRIDc0zC49OgNmkp2LzbEXHPwzjffPmwDbHD5lEnEZNekodJT0Xq+B+IJSF4fZp9aRR+/RFRk6cT9fEsTE427pXWj7LY6jfCfmYLIsa/R8Rzb2FrcsYh87AlJuNJ3VOyjtSU4kZWEXuif314UlOwJyaXq6yjxXl49u/Ds+Mfa1mNGoMxxLwykbjJXxBxg9/3vaDsScm495asx52yF3uS/3pscXHWh6fb7RNT+gdtovpeRd6PS0pNj+jRC+ecmYfNBUASk3Cn+NRHWgq2wH0oMRlPqZiAnOvWx97kDFxr/yzXeg+ZU52kw+9PdRJL7091EvFs34K9eUuIjoGwMByt2iE+uYbedCeRk6bj6NyD/I/KvIXl4XNMSPL7oupJSwlyfAh476WXvPcwhqgX3qTW21MI6X1lpfOAI7NPhXe5iOSps0h47S0yxvj0KNtsJH02lXoLfyT/l58oWFP1v291OVrvNpcH+QAAhTlJREFUPdffmwg7tzW22DgkPJzwDp2w161XqRwdyXUp3F2So2vvXhx1g/0+gKqptFEbwNugvARYLSIRWFfozQA+wWrg4v15t1eAn4GnjDH7fRaRCewQkebe+M+CrGaRz6n7YT7T/wGWYt3Goqo+Ba4VkROweoB9u5XOBALPW67wTi/FGOMG/gCaeidFBAw/KDXQ0Tu8YYWIrJg4MciHW7BrGkv1UgQJ8o1xOLC36YhrSclp4MIZX5JzS19yB1+HZ3864YOGlV5GeZUnRykdZIzB0bYjnoz9/uNrK51HsHooRzljoFY09jadyLmlLzk39ELCI3B06WnNt9uhVgzOYbeS/99XCR/5zGHyCLqSw+ZqjClX2bDuvSj4blbxa7HbCTnnXLIef5gDg24ktFM3QlpdUPEcy/E3C9yM0FYXENn3SjInvOQ/wxFCeKeuOL+bc+g8DpVQufLxiYmIoNbT48md8Bzk5pSOrahK/h0BzI5tFHz5ARFPvUbEkxPwbN1U3EABKPjgLXIHXo5r8VxCL7u6CjlWrt6Kbj6ffc9Asu8YQM7wuwnrew32s8+tQi5BplVwn8pbNJ+Ufr1IHzaEmME+J+c8HlL792NPj86END8bxylNKp9ndTtK7z3X1i1kTXqHOm/+lzpvvEPhXxsOOwyp7BzLsV/VYOYY/jte6YViJSJEZJX3+Q9YN/3tAywyxuSKyFfAoyIyzNvIewN41hgzKciyPsUagtADq1F8S8D8LkW9pEE8jTXMoHxdQWWbA4wFUgjesA4kHLqp5Hs0cHqHQ5Qp4NdGTNZX/g1bT3oqIT49PDZvr2JgjCTWxWpPgy0hGbO/JMbRuj2ezRswB0q+U/g+L5z9/+2dd3hUZfbHP2cmDUIgtAQEBMsqKmLDjoi9oQiuIHbX1Z/ruqtrF3vDVbG79oK9g2BBUYqKHRtIUWlWIAEpSUhIMnN+f7x3kpnJpNDm3uj5PE+e3PLee7/z3jvvnHve8553DC2uu7MhmQ2ixUuQOE9DqGMhujRJY/ESQgWdiP2sS8dCdFkx4f4Hkbl3fzL36AtZ2UhuLi2uGEH5DcPXXsfSIqRDrQ7pUJBQD7EyoY6FxHzCsfoM77ib62ZetQKA6g8nE96mN9WT30KXFhH5yMUiR7+f5QaytM6vKZtMtGgJoYJaD0mooJBoceJEMJEiVx8JZZYWIZmZDR8bDpPd/0BWnDIk4VxVX01DVzo9lR99QMbW29bRlTvkeFoOdgZU1cwZCV6ccGEnIkkao8uXI3mtnVEfidQpk/GXrWh71fUsO+dMoisT6yKn7z5UzZlF9PdlKesoGS1ekhDCEOpYSDT5GSpaTKhOGU9POIO8EXdSOeENqt5rQgxvUzSlep6WLa1TJtXzBFA94TWqJ7iQm6yT/0F0Wd3JgKqnvE3ONbfDMw+vm8biJUhBYp3UaR+Sv3sdar+fsbK6YjlVH0wm3LMXkelfNvn6uUOPdwOTgMoN8EzFqPxyGhndNiWUn090xYraz1tSwpppn5Gz9z6UzvuhyTr9Jl3fvdWvvsLqV18BoPU5/0no/WiMtieeRNuhzu9SPmM6mZt0ptxz6WR06kT1kiUNHG00N8xTW0t8nOi/vG73YcCBIrIQ59lsD+wHoKpR6jcCX8N5W39qylzF8ajqXOBrYEgjRRs7TyVO8wW4aebimQXskrRtZ+rG/gJuMBywPbAB3I6O6HezCHXphhRuAhkZZPQ/mOpPErt6qz95j8wDXa7lUM9e6OpSNM6YyEgRehAfc5ux135EF85bZ42ROTMJd+2OdO4CGRlkHnAoVR9OSdQ4dQqZhxwJQHjb3mhZCbpsKWseupuSvx5EydDDWH3txVR/+dk6GbTgDM7QJnF11e9gIp98kKjj0w/IOMCrq617oWWl6PJlaPFiQj17QXa207jjrkR/XuiO+eQ9wju4CBXpsilkZNZr0AJUz/6WcLdNCXXuAhmZZB90OJUfTE4oU/nBZHIOPwqAjO16o6Wl6LKljR6bueueRBYuSOjyrvr0QzK23AqycyAcJnPnPlQvqHs/y158tmYQV/nkibQcMNCdc/sd0NKSOkYkQOW0T2lx4CEAtDzyaCqmTHT106kz7Ufew/IrL6E6Rcxqi0OPaHLoQazOQl1jnzuDrAMPo2pqYp1VTZ1C1qGuzsLb9Xb3zjMyc4dfR2ThfCqeX/fR3slEv5/tffc6e8/TQUQ+TfruffoBGfsfBiQ+TwDSpq3737GQjL36U/3eBLfuDRgDyNhjH/SXH9dZY2TOTMJdNkU6uWc+c/9DqProvUSNH71H5sFu6EB4m+2dxt+XQk4OtGjpCuXkkNFnT6IL5q7V9cteeJaioYMoGjqIiskTyfWeqawGnqk1Sc9UeeyZ6rZpTZnMntsimZlEV6wg1LYtkueFR2Vnk7P7nlQvmL9WOv0mXd+9UNt2NWVy9j+I1WvxHVz+9FPMP3IA848cQMmEd8gfNAiAFjvuSLSkhOripkYHBp9mNPnCRsM8tfUgIq2BvkA3VV3jbTsNZ+g26DJR1XIRuQT4fh0vfyPr76kFuA14T1WXSWK3yy3AzSJyqLdvR+BUoE7frjf38o3Az6q64QK+ohEq/ncrLUfcA6EwVRPGEf1xPplHuPi3qjdeIfLZh0R33Zvcx19F11RQcdu1tcdnZ5Ox825U3HVjwmmzTz+X0BZbubRCSxZRcXfi/rUiEqH8zhHkjrzfaXzzVaIL55F1lOfBGfcS1Z98QMae+9DquTdgTQXlN1257terj2iENfffSosb7vZSML1G9Kf5ZBw+GIDqN0cT+fxDwrvuRctHR9ekYAKIfjeTyNSJtLz7KTQSITr/O6rGu4ES1RPGkX3elbS47zk3eOv2a+uVEKuP0pE30uauhyAUouL1MUQWzCNnkHv/qhjzIlUfvU/WXv1o+/J4tKKC0huuaPDYGNkHHcaauNADAC1ZRflzT5D/+AugSuXHH1D1Ud0Y13jWTH2PnL79KBw3waUVuqb2RaL9PQ+y/LoriRYXsfKukbT77+20Pvtcqr6bTdmrLwOQd+bZhPLzaXPZVTW6i0/4K4CL59t9b1bckHpUd311tvr2EeTd8aBL6eV97uyjXZ2tedXVWeae+9DmpfFoRTllN7pnKKP3TmQfdhTVc7+n9Sinr/zBu6j6+AMy+x1A7vmXIfntyBt5H5Ef5lDyn/9rmqZohDX3j6TF9d7z9M5rRH9aQMZh7se+evwY9zz12YuWj7yS8DwB5Az/L9K6DVpdzZr7b4XSEgCyT/2neznSKFq0mDX/u7np9ZRCY/nd/yX3lvudxvFj3XfvSHcvKl972X33du9Lq6dfc9+9m919kbbtyb3eS78WzqDq3fFUf/5RfVdqlIoP3DPV6TX3TP1+ddwzde+DLL/We6buHEn7m2+nzT/PpfK72ZSNcfes5QEH0/LIgWh1NVqxhmUXu5CocIeOtL3+v24AZ0hYPeEtKj6Yss466+P8S6/gsy++YPmKFfQ7ZAD/OusMjh00cINfZ2N+99qNvJtQfj5UV7Pyv9fVDChbW0qnTKZV//5sOWky0YoKfrvk4pp93R59jEWXXUp1URHtTjmF9mecSUbHjmz+xpuUTpnCouGXEe7Qgc1fHUuoVStQpd2ppzHv0EOIlpauW6UZGxzRP1A8yfogIqWq2ipu/VTgUFU9Lm5bO1wmhK6quibFMdcApao6MuncU4ALVXWa5/UtgZpes+mqerKIjAJeV9WXvWNGAzurao+48ySUqedz9PDK9ErafirQR1XP8db/AZyHe+kqAS5Q1ffj9HbGZT3Ixhnxl6vqCm9/BJflIcZbqtpQWi8tOaRPA7vTT97b01jZr7ffMhJo8757Zyg9fDefldTS6s3PAFi6R8pwa1/o8IlL5PHrTj0bKZleunw1h9/36tV4wTTS7qNvKT2ikTjkNNPqDTdQceV+O/orJI42k78G4Jcdg/NMdf3a5dxl9Up/hSTTsk0gv3uztti88YJpZNt582EdZsRaHyZ27JI2g+6A4l/T+tmainlqPeKNU299FDAqadvvQMcGjrmmnnP3j1vuUU+ZU5PWBzdWpp7zLATq/LImfx5VvR+4vzG99ewPN6bDMAzDMAwjnZhRaxiGYRiG0cyxfnczapstIrI98FTS5jWqGqy+RsMwDMMwjDRgRm0zRVVnADv6rcMwDMMwDP+Jmq/WUnoZhmEYhmEYzR/z1BqGYRiGYTRzzE9rnlrDMAzDMAzjD4B5ag3DMAzDMJo5Nu2AeWoNwzAMwzCMPwDmqTUMwzAMw2jmmKPWPLWGYRiGYRjGHwDz1BqGYRiGYTRz1Hy15qk1DMMwDMMwmj9m1BqGYRiGYRjNHgs/MAzDMAzDaOZELfrAPLWGYRiGYRhG88c8tYZhGIZhGM0cc9SCqE1BYWx87CEzDMMw/mxIOi/2WvvOafutPXLZorR+tqZinlrDMAzDMIxmjnmPzKg10sTPO/T0W0IC3b6Zw6r9d/JbRgKtJ30FwC87Bqeuun49B4AV+2zvs5Ja8j+YAcCSXbf1WUkihZ/PYv52W/ktI4HNZ35P1T8O91tGApn3vwnA91tt6bOSWrb6fi4Ai/ps47OSWjpPmw3ArzsFpz0A6PLVHFi90m8ZibRsw8p+vf1WkUCb96f7LeFPiRm1hmEYhmEYzRybfMGyHxiGYRiGYRh/AMxTaxiGYRiG0cyxcf/mqTUMwzAMwzD+AJin1jAMwzAMo5kT9VtAADBPrWEYhmEYhtHsMU+tYRiGYRhGM8dCas1TaxiGYRiGYfwBME+tYRiGYRhGM0ct/YF5ag3DMAzDMIzmjxm1hmEYhmEYRrPHwg8MwzAMwzCaORZ8YJ5awzAMwzAM4w+AeWoNwzAMwzCaOeapNU+tYRiGYRiG8QfAPLWGYRiGYRjNHPPUmlFr+Ez+JZeT07cfWlHB71deRtWcWXXKhLt0of3NtxNq3YaqObNYNvwSqK6q2Z+1XS8KnnqBZRefT/m7bwPQ9tobadGvP9Hfl7H4mKOarCe8617knHMREgpR+earVD73eJ0y2edcTObue6MVFZTfcjXRH+YA0OrZN9DVZRCNQiRC2T9OSDgua8hJ5Jx1PiVH74euWtFkTTHaXHw5Lfr2I1pRwfKr6qmrTVxdSZs2VM2exe+Xu7rK6b8/rc8+FzQK1RFW3DqCyq+/BKDTmxPRsjI0GoHqCEUn/LVJejJ225sW514CoTCVr49mzTOP1inT4txLydhjH1hTweoRVxD5fjZkZdHqnlFIVhaEw1RNeYeKx+5LOC77uFNo8c8LWTlgH3Rl43WVd8Fwsvbuh1aUs+ra4VR/N7tOmdAmXci/8TakdRuqv5vFyqsurXmOUh0f7t6DNiNuj6vbrpQ9dA+rn3vKfbYhJ9ByyPEQibBm6nsN6mt/2RW07Lcv0fJyii+/lMrZde9dRpeuFIy8g3CbNqyZNYuiyy6CKqcvZ9fdaH/p5UhGBpHly1l06okAdJswybt3Uaiu5tehxzRaV6mQbXchPOT/QEJEP3yb6ISXEvfv2p/wwccCoGvKiTz3P/h1AbTtQPiUC5DWbUGV6NS3iE4eu04aYnS84kpy9+2Plpez+NJLWDNrZp0yGV270vmOOwm3yWfNrJksuuhCqKoi1Lo1nW76L5ndNkUr17D4skup/OEHAApH3ETufvsTWbaMHwccvlaaWl84nOy9XTu14prhVH+X+ruXP+I2Qq3zqZozixVXue9euPtm5F89gsye21Jy352UPV3bpuQefwotBv4VUKrnfs+Ka4dDZWWTNLW5+HJyPE3Lr66/PWj339sJtWlD5exZLL/CaWpx2ADyTj0DgGj5alaMuIbq779zmoadRO7gY0GEstEvUfbsk2tVV03hsmuuZ8r7U2nfri2vv/z8Bj9/jIzd9ibn35dAKETVG6NZ88xjdcrk/PuS2jbqpiuJem1U7j2PI5mxNupd1jxe20ZlDR5G1uBhEKmm+uMPqHjgjo32GYy1w8IPDN/I6duPjE27s/jIQ1h+3VW0veLqlOXyz72QkqefYPFRhxJdtYrcQXE/3KEQbc67kIqPpiYcs3rsGIr/ccbaCQqFaHHupay+9BxKTzuGzP0PJdR984QiGbv3JdxlU0pPGkjF7TfQ4rzhidc9/0zKzjyujkErHQvJ2GUPoksWrZ0mj5y+/cjctDuLjzqEFddfRdvLU9dVm/NcXS1Jqqs1n35C0ZCBFA0dxPJrhtP26hsSjis+42SKhg5qskFLKESL8y+n7MKzKTlpIFkHHkaoR1Jd7bEPoa7dKRl2BKtvuZYWF1zhdlRWUnre6ZSc9ldKTjuWjN33Jrxt75rjpKCQjF33JLr4tyZJydqrH+FNu7Ns8KGUjLia1pemrpu8cy6g7NknWHbMYURXraLFwMENHh/5cSG/nzDY/Z30V3RNBRWTJwKQuctuZO+7P8uGHc2yoUclGCrJtNhnXzK79+Dnww5i6TVX0uGqa1OWa3f+hax8chQ/H34w0VUryRvs7kUoL48OV17D4nPO4peBR7Dk/H8nHPfbaSfz6zED19mgRUKEjzub6nuvovq6swjtui906pZYZtkSqu+4hOob/0l0/POET/A0RCJEXnmE6uvOovqW8wntO6DusWtB7r77ktWjBwsPOoAlV15BwbWp66rjhRezYtTjLDz4QCIrV9Lmr87gbnfWP6iYPZsfjxrAoosvouCKK2uOWTV6NL+e/re11pS9dz/C3bpTPOhQVt54NW0uuyplubx/XUDZs09SPPhQoiUraTnQ3Q9dtZJVI2+k7OlEgyrUsYCWQ09k6cl/ZenQo9x36uCmGdvZXtu5ZOAhLL/hKvKHp37mW597IaXPPMGSgYeiJbXtQeS3Xyn++0kUDR1IycP30faK6wDI2OIv5A4+luKThlA09Ghy+vUnvGn3JmlaGwYfeQSP/O+uDX7eBEIhcv4znLKL/kHpyUeTecBhddvzPfoS6tqd0uMHUH7rdbQ4v7aNKjvv75T+7VhK/zYkoY0K77QrmX33o/S0Yyg9ZTBrnn9i436OtSCqmra/oBJoo1ZEVESeilvPEJFiEXndWz/VW/867m9bEenhHXt93LEdRKRKRO711q8RkV+9Y+aIyP0iEvL2jRKRBXHn/CjF9eaIyH/izr+1iEzx9s0WkYe87f1jeuPKjhKRv3rLU0Skj7e8UERmiMg3IjJBRDo1UDd/88pOF5FvRWSgiPzPu/4sESmP0x+71lgR+dhbPiRuf6mIfOctP+l9znuTrhevs8611/7uQov9DmD1a86rUznjG0J5rQl16FinXPZue1D+jvPAlo17lRb7H1izr9WwEyl/dwLR339POGbNl9OIrlq5VnrCPXsR/fVndNGvUF1N1aS3ydirf0KZjL32pfIddzsjs2dAqzykXYdGz51z9oVUPHgXrGNjkNP/AMper60rqa+udt2jxlu9+rVXabGfqystX11TRlq0XGcdMcLbbE/015+ILvoFqqupnDiezL77JZTJ7LsflW+NAyAyazrSKg9p79VVebn7n5Hh/uI6zlr862LK77u9yRqz992fijdc3VR9Ox3JyyPUvu49ydp1d9ZMmgBAxRuvkr3vAU0+PmvXPYj88lONod3ymONY/cQjNZ5UXZ74/MWTu/8BlIwbA8Ca6d8QyssjnOLetdh9T8omvAVAydgx5B7g7l2rI46k7N0JRBa5F6LkZ319kR5bocW/wdLFEKkmOu19QjvsmVBG58+G1aVuecEcpG17t2PVcvh5nlteU44u/gnJb/z7UB+5BxzIqjGuriq++ZpwXmvCHevWVcs996DkLVdXq8aModWBBwGQteWWrP74IwCq5s8no0tXwu2d1vJpnxNpgtc/mex996f8zdjz4bVT7VN/9yomuu9e+etjyenvnq/o8t+pmvUtWl1d5xgJh5HsHAiHkZwWRIqLmqSpxb4HsNprD6rWoj3I6e+eqcpvvkJLVrnl6d8QLnQ/NRmbbU7ljG/QigqIRKj84vOaNmRDsusuO9OmTesNft54wtv0IvrrT7Xt+cS36rRRGX33o+rt14CG2yjJyKhpj7IGDqHimUdrv/srNuz30Vg/Am3UAmVALxFp4a0fBPyaVOYFVd0x7i/WBzMfGBBX7lgguR/rDlXdEdgW2B7YN27fRXHn3Cv5esDewOUiEnNL3B07n6puA9yz1p/WsZ+q7gBMA4anKiAiXYHLgb6q2hvYA5iuqv/0tB0OzIvT/7KI5AM7A/kispmqvh3b713rBG/95IbE1Xftdfmg4YJCquM8l5EliwkXFCaUCeXnEy1ZBZFITZmMggLv+AJa7H8QpS9tmO4r6VBAtGhJzbouXUIo6QdVOhSgRYtryxQvQToUeCtKy1vvI/eBZ8g8YnBNmYy99iW6tIjo/O/XWVu4oJDI4sbrSpPqKuzVFUDOfgdSOOZNOtzzAMuvubz2QFU63P8oBc++Qu4xQ5qkJ9SxgGhcPUSLlxDqUNiEMp6eUIi8x16izbj3qP78EyKzZgCQsXd/tLiI6Lym11W4YwGRJbXXiRQtIZRUN9Imn2hJSW3dFC2pqb+mHJ9z8OFUvP1m7TW79yBzx11o9/jztH3wCTK27VW/voJCqhfHnX/JEsKFyfeubcJzXr1kMRmehswePQi1bkPnx5+iy4ujaXXU0bUHqtL54cfo8uJo8o4dWq+GBslvD8uX1p5y+VK3rR5Cex2Mzvyi7o52BUi3LdCFc9ZNB5BRWEhV3HNevWQxGcl11bYtkVW197J6cW2ZNXPmkHfwIQDk9O5N5iabkNGpXt9Akwh3LCSScP8Sv1cQe77ivntFi+s8Q8lEi4soffpxCl6fSMFb76OlJVR++lHTNG2A9iBG7tF/peLD9wGonvcD2TvvSqhNPpKTQ07ffQl36twkTUFDOhSice15tHgJ0jHx84c6JLZRmtRGtXr0RVqPnUL1tI+dEwMId+tORu9dyH3gGXLvfoxwz+02/odpIprGv6DSHGJqxwNHAC8Dw4DngH2acFw5MFtE+qjqNGAo8CKwSYqyWUAOsLypolR1mYjMBToDP3v/f4nbP6Op56qH94F/17OvACgBSr1rlcaWG+AY4DVgCXAccNM66lqXazedZO+cSL1F8i8azso7R7oY1g1B3UvV/fam0BMTVPbv09BlxUh+W1re+gDRnxcS+W4W2SecTtnFZ28EbY3XVbz+isnvUjH5XbJ27kPrs//N0rNcV2zRqccTLS4i1LYdHR54jKoF86n8ctq6CGq6nmiUkr8di7TKo+WNdxLabEuiv/1CzslnUHr+/zVy7WQp9d+ThsrUzJPe2PEZmWT324/S/9XGzUk4TCivNb+fdhwZ225PflzsbV15TdGX4sBYmXAG2dtux6LTT0Gyc+jy7Aus+eZrqn5cyG8nDiNSXESoXTs6PzKKqvnzqPiisXtXR2Dj+mJFt+pNaK+Dqb7tosQd2Tlk/N/lRF56CCrK1+76a6lFUlWWV2b5gw/S8Yor2HTsOCq//541s2ehnlG3ITVpsqa1qMOaY/Jak7Pv/hQfdRDRkhLa3nwHLQ47kvLxrzVBU4pta9keAGT12Z2WRx/D0r+5cKnqBfMpGfUw7e9/FC1fTdX3cyCFh7lZsI51VHNvo1FKTx8CrfLIveEO10YtmAvhDCQvj7KzTiC8TS9aXjuSkqGHbXj9xjrRHIza54GrvC783sBjJBq1Q0Wkb9z6nknHHicii4EI8BuJRu1/ROREoDswXlW/jtt3q4h4ATbMVNWEIEkR2RRnCMe8lHcAk7xQhQnA46q6wtu3j4jEn3tTICEkIQUDgPoM429wxukCEZkIjFbVxlrCYcC13nEvs+5GbZOuLSJnAmcCPPjgg8S+8q2GHu8GIQCVM2eQUdiZ2LCIcGGnOt1v0eXLCeW1hnAYIpGEMlnb9aL9zc6YCLXNJ2effhCpptyLe1xbtLgowbsiHQqJLi1OKrMEKaj1/EjHQnSZK1Pzf8VyqqdOItxzO7RkFdKpC60efsErX0Dug89SdvZJ6PJlDerJTaqreI9JfXUl9dRVPJVfTiOj26bOC75iBVGvTHT5787o7dW7UaM2WryEUFw9hDoWEl2apKfIlYnEl1mWWEZLS6j+6nMyd9+bqs8+ItS5C60ffxlwdZv36IuUnDkM/b1uXbV7ZjQAVbNmEC7sRGzoYLigsOYz1VxnxXJCeXm1dRNXJlK0pMHjs/fah6o5s4jGaYgULaZi8jsAVM+agWrii1XrYSeQ91fn9V7z7QwyOnViTez8hYVEihp+zjMKO1Htaahespjo8uVoeTlaXk75tM/J2ronVT8urLm/0d9/Z/W775C9fe+1N2qXL4W2tSED0rYDrEzRpdqlB+ETz6X63qugrKR2eyhM+MzLiX42Bf26aZ7GeNqccCJthnh1NWMGmZ06U+HtyyjsRHVSXUWW/064de29zOhUWyZaVsqSyy6tKbvZpClU//wLa0vLY4+n5dEuprlq1reEO3Wi6hu3L1zYiWhxYrsQXZHUThV0qvMMJpO9255EfvuV6ArnS6mY/C6ZvXeq16jNHXI8Lb32oGoDtAcZf9mKtlddz7JzziQaF5ax+tVXWP3qKwC0Puc/Cb0YzQnXVte256GOhWhSex5rx2JtVHx7XkNpCdVfTyNj972pXDCXaPESqt53vzGR2d+i0SjSpi26ssk+sY3GBnLvNGuCHn6Aqk4HeuCMsjdTFEkOP4h3E7yFC1kYBryQ4thY+EEBkCsix8Xtiw8/iDdoh4rITFx4w12qWuHpfBzYBngJ6A98IiLZ3jEfxGsExjXwkSd7BnBr6jE8VTUCHAr8FfgeuENErqnvhCJSCGwJTFXV74FqEam/v7T+3gVt6rVV9SFV7aOqfc4888ya7aUvPMuSoYNYMnQQ5ZMn0vJIF46btf0OREtL6hiRAGs+/5QWB7kuxdyjjq4ZrLPo8ANZdPgBLDr8AMrfmcDyG69bZ4MWIDJnJqEumyKdNoGMDDL3P4Tqj6cklKn+6D2yDnJRLeFttoeyUvT3pZCTAy1aukI5OYT77ElkwTyiC+ZSeswBlB5/BKXHH4EWF1H2f8c3atAClL3wrBu8NXQQFZMnkjugtq60vrqa9iktDnR11fLIoymf4uoj3G3TmjKZPbdFMjOJrliB5LRAWuYCIDktyN5zb6rmNt71H5nzLaGu3Ql17gIZGWQdcBhVUxPrqurDyWQd6jJPhLftjZaWosuWIvltkVZ5rlBWNpl99iDy0wKi839g1VH9WTXkUFYNORQtXkLJ6UNSGrRAzSCuNVMmknOEq5vMXr1d3SxbWqd85bTPyN7/YAByjjiaNe9PcnX2/qQGj8855HAqJiQ2PWumTCJr193dZ9u0O5KZmbB/1XPPuMFbxwykbOK75B01CIDs3jsQLS0lkuLelX/2CbkHHwpA3sBBrJ7k7t3qSRPJ2aWPF3eZQ07vHaicPw9pEXfvWrSgxV57Uzn3h5R11RD64/dIwSbQvhDCGYT69CM6/ZPEQm07knHmFURGjYSixAiw8EnnoYt/JjpxzFpfG2DlM0/z08Cj+GngUZS++w6tB7m6ytlhR6KlJUSK69bV6k8+Je9QV1etBw2idOK7gBtUh3cv2gwZSvm0z4mWrX1H0uqXnmXpCYNZesJgKqZMpMXhsefDa6eSDR/cdy/nAPfdazFgIBXvTWrwGpHFi8jstQNk5wAubrt64bx6y5e9+CzFxw2i+Div7fTag8wG2oPKpPagItYedOpM+5H3sPzKS6j+aWHCMaG27WrK5Ox/EKvfeqPBzxFUInNmEu7aHfHaqMwDDqXqwykJZaqnTiHzkCMBr40qK3FtVJu2ENdGZeyyB9EfF7hjPphExs67ARDq6r77QTBoDUdz8NSCMwJH4ozF+oO9klDVShH5ArgA2A44sp5yVSLyFtAP591tiBdU9RwR2RN4Q0TGq+pi7zy/4TzJj4nIt0BDhmN97KeqdX+R62pW4DPgMxF5B3gcuKae4kOBtjjvKjiD+TjginrKL/PKx9MOWLoO166Xig/eI6dvPzq/PoFoRQW/X1UbQtzh3gf5/doriRYXseLOkbS/5Xba/PNcqubMpnTMy42eu91/byOnz66E8tvSecIUVt1/D2VjXmn4oGiEintupuXN9yHhEJXjxxJdOJ/MIz2PzWsvU/3pVDJ270urp8d5Kb3cx5a27Wl5ndcFHQ5TNXE8kc/X3mtVH7G66vTaBJf+7Oraump/74Ms9+pq5Z0jaX+zq6vK72ZT5tVVywMOpuWRA9HqarRiDcsudmMcQ+3b0/52NyZQMsKsHv86a5IySaQkEqH8jhHk3vaAS+n1xhiiC+eRNdDzLI99ieqPPyBzj37kPf8mVFSw+ib3uEn7jrQcfgMSDoMIlZMnUP3R++tcN5Ufvk/23v1oP+YttKKCVdfVxgvn3/kAq264kujSYkrvvY02N46k1T/Opfq72ZSPfaXR48nOIWu3vVg14pqEa5aPG03rq26g/fNj0aoqVl4znHb3p86AUP7+FFr225du499FK8opuuKymn2d7n+Y4qsuJ1JcxO+3j6Rg5B20+/d5rJk9i1WvuLRaVfPnsXrq+3Qd8xpEo6x65SWq5v5ARtduFN79P1en4TClb7xG+dQP1r4Co1Eiz99Pxr9ugFCI6EcTYNFPhPZxI/GjH7xJ+IjjoVUe4eNcGI1Go0T+ey6yxbaE9jgA/WUBoeFuGEFk7BPozLX0FnuUTZlC7r796fHuJJfS67JLavZ1efgRFl8+nEhREUtH3kLnO+6k/Xnns2bWLFa95Ooqa4st6XTLrRCNsGbuXJYMj6vr2++g5W67E27bls3en8qyu+9i1csv1dGQzJoP3yN77350fPVttKKCldfWfvfa3vUgK6+/gujSYkruuY38EbeR949/U/XdbFaPdd+9UPsOdHjyJSS3FWiU3GEnUzxkAFUzp1Mx8W06PvMKGom4Y0a/2KR6WjPVtQeF41x7sPyauPbgngdZfp3XHtw1knb/vZ3WZ59L1XezKXvVaco782xC+fm1mRwiEYq9zCftRt5NKD8fqqtZ+d/ragaUbUjOv/QKPvviC5avWEG/Qwbwr7PO4NhB6zTeuH4iEcrvHEHuyPshFKbqzVddG3WU10aNe4nqTz4gY899aPXcG7CmgvKbXLYMad+B3OE3OC+3hKia/DbVH7s2qvLNMbS49DpajRoN1VWsHlHfz2j6iQY52DVNSHJsUJAQkVJVbeUNTjpGVe8Skf7Ahao6QEROBfqo6jlJx/UAXlfVXiKynVfmifjynnexVFVHirP0ngS+VtXbRGSUd/zLSedNuJ6I3AWsVtXLRORQYKJnIHcCvgJ2AnrG9Madp+b8IjLF2z9NRBZ652/QqBWRTYBOqvqlt/534OjYNeI/v7f+MXC+qsYyH2wGvKOqW3rrNRq89ULgU2APVV3sZT14BueJ7tTQtetBf96hZ0MfKe10+2YOq/bfyW8ZCbSe9BUAv+wYnLrq+rUb9LNin+19VlJL/gcuKmfJrtv6rCSRws9nMX+7rfyWkcDmM7+n6h9rl5N1Y5N5v/N6f7/Vlj4rqWWr7+cCsKjPNj4rqaXzNJdr+dedgtMeAHT5ag6sXrvMMhudlm1Y2a934+XSSJv3p0PqyN6NxpNtCtJm0J28siitn62pNAtPrar+AtSX1C45pvZsXOxs7NiZ1M16ECMWU5uJi42NzwAfH1MLsFuK428GvhSREcDBwF0iEgsHu8gzCDdGi5QJjPSM2wqgGDgrVUHPwN0UqOlPVNUFIrJKRHZX1U+Tj1HVJSJyLvCmuDRnpcAwVY2KSJOvbRiGYRhGeogGOi9Begi0UauqrVJsmwJM8ZZHAaPqObxO1398eVW9hnq6zFX11HrOmXA9L9wgNlrmfO+vXr2pzq+q/eOWe9Rz3eRz/gjs38D+hXif31vukqLMzqk0xG0bC9SZGqixaxuGYRiGYfhB4AeKGYZhGIZhGEZjBNpTa4CIfApkJ20+aQPkwTUMwzAM4w+CDRQzozbwqOrufmswDMMwDMMIOmbUGoZhGIZhNHPMUWsxtYZhGIZhGEaaEJF2IvKOiPzg/U/Oix9fNiwiX3mzyjaKGbWGYRiGYRjNnKim7289uRSX1/8vwERvvT7OBWY39cRm1BqGYRiGYRjpYiDwhLf8BHB0qkLexFtHAI809cQWU2sYhmEYhtHMaUaTLxSq6iIAVV0kIgX1lLsTuBjIa+qJzag1DMMwDMMwmoyInAmcGbfpIVV9KG7/u9ROThXP5U08/wCgSFW/EJH+TdVlRq1hGIZhGEYzJ515aj0D9qEG9h9Y3z4RWSIinT0vbWegKEWxvYGjRORwIAdoLSJPq+qJDemymFrDMAzDMAwjXYwDTvGWTwHGJhdQ1ctUtauq9gCOAyY1ZtCCGbWGYRiGYRjNnmga/9aT/wIHicgPwEHeOiKyiYi8uT4ntvADwzAMwzAMIy2o6jLggBTbfwMOT7F9CjClKec2o9YwDMMwDKOZk86Y2qBi4QeGYRiGYRhGs8c8tYZhGIZhGM2cZpSndqMhqlYJxkbHHjLDMAzjz4ak82J35bZP22/tuWXL0vrZmop5ao208OtOPf2WkECXr+awav+d/JaRQOtJXwGwdI/tfFZSS4dPZgLw3V+28FlJLVv/MA+Aedv+xWcliWwx6wdKDunjt4wE8t6exieduvktI4E9Fv8MwOpj9vZZSS0tX/kQgEV9tvFZSS2dp7np7mdtsbnPShLZdt58Vvbr7beMBNq8Px1Wr/RbRiIt2/it4E+JGbWGYRiGYRjNHBsoZgPFDMMwDMMwjD8A5qk1DMMwDMNo5myASRGaPeapNQzDMAzDMJo95qk1DMMwDMNo5lhMrXlqDcMwDMMwjD8A5qk1DMMwDMNo5tjkC+apNQzDMAzDMP4AmKfWMAzDMAyjmWPZD8xTaxiGYRiGYfwBME+tYRiGYRhGM8eyH5in1jAMwzAMw/gDYJ5awzAMwzCMZo7F1Jqn1jAMwzAMw/gDYJ5awzAMwzCMZk5ULajWPLWGYRiGYRhGs8eMWsNX2lx8OYVj36bghbFk9tw2ZZnwJl3o+OQLFI59i7b/vR0yMgFocdgACl4YS8ELY+kw6jkyttq65hhplUe7W++iYPSbFLzyBlm9d2ySnvCue5H7xBhaPTWWrGGnpSyTfc7FtHpqLLkPv0DoLz1rtrd69g1yH3mR3IeeJ/f+Z+oclzXkJFpP+gppnd8kLfFk7tGX/Bdep+1L42lx0t9Tlsk9/zLavjSe/KdHE956myYdm3Ps8eS/8Dr5z46l5TkXrLWugiuvYrN3J9HjtTfI3na71Nq7dmXTl19hs3cm0vnOuyHT3b9Q69Zs8r/76fHaG2z68miy/rIVABmdOtPtqWfo8dbb9HhzPPmnnLpWmtoPv5JN33qXrmNeI2ub1M9URpeudHn+ZbqNf4fC2+6s0QSQs+tudB09jm7j3mSTJ2rvY5sTT6Hb2DfoNu5N2pzUdE3hPnuS+8gr5D4+hqwhp6Qsk/2PC8l9fAwt73+O0JbuOZau3Wl53zM1f61GTyFz0DAAsk48k9xn3qzZF9517ybrqY/uN1zLjh9/wPaTJtBy+14pyxT+7RR2/PgD9lj8Mxnt2tZ+xjZt2Oqxh9l+0gR6jX+NFj23Tnn82hDacXdy7n6OnHtfIGPQiXX2S5dNyR7xIC2en0zGUcNqt7cvIPvae8i56xly7nyajCOOXW8trS8cTscxb9HhuVfJ2Lr+dqr9qOfpOPot8kfUtlPh7pvR/rHn6PTRN+SeGNemZGXR/okX6PDsGDq88BqtzjxnnfUVXnUVW06axOZvvEnOdqm/h21POoktJ01i23nzCbetvXdZm29Oj5depues2bT/e+q2pSlk7LY3rZ4eR6tnXyf7hL+lLJPz70to9ezrtHr8ZUJbeW1UVha5Dz5Dq8deotUTo8k+7eyEY7IGD3PnfWI0OWf9Z531NcZl11zPnvsfwoC/HrfRrmFsfCz8wPCN7L79yNi0O0sGHkLm9juQP/xqik8eWqdc63MvpPSZJyh/+03yL7+G3EHHUPbS80R++5Xiv5+Elqwie+99aHvFdTXH5198ORUffcDqi86FjEwkJ6dxQaEQLc69lLKL/oEWLyH3/meo/ug9oj/OrymSsXtfwl02pfSkgYS32Z4W5w2n7J8n1+xfff6Z6KoVdU4tHQvJ2GUPoksWrX1FhUK0uvByVv77DKJFS8h//AUqP5hMZOG8miKZe+5DuFt3lh97GBnb9abVxVex8vRhDR6bufNuZPXbnxUnDoKqKqRtu7WSlbtvfzK792DBgfuTs+OOFF53HT/99Zg65TpcdDHLH3+ckjdep/C668k/9lhWPPss7f9xNmtmz+K3f/6DrM03p+Dqa/nllJPQSDVFN41gzayZSG4uPcaMZfWHU6mcO7dRTS377UtW9+78dOiBZPfekY5XX8evx/21Trn2F1zEyicep3T8G3S4+jpaDz6WVS88Sygvj45XXcuiM/9G9aJFhNu5Osna8i+0PnYIvww9Bq2qovNDj7L6/clU/fhjw4JCIXL+eQmrL/snunQJLe95kupP3if604KaIuFd9ybUpRtlpw0i1LMXOf+6jNXnnor+8iOrzz6h5jy5z7xJ9YeTa46rHPMsVS8/3WidNIX8A/ajxeab8fWe+9Bq553Y/OYRfHv4UXXKlXw2jRXvTGTb0S8mbO9y7jmUzZzJ9387g5wtt2Czm25g9rHD6hzfZEIhss64gDXXnYcuKyLn5keIfD4V/WVhTREtWUXVo3cQ3r1fwqEaiVA56h50wfeQ05KcWx8l8s3nCceuDdl79yPcrTvFgw4ls9cOtLnsKpadWtfwyfvXBZQ9+yQVE96k9WVX03LgMax+5Xl01UpWjbyRnP4HJB5QWcnvZ52Glq+GcAbtH32aNR99QNW336yVvlb9+5Pdowdz99+fFjvuSOfrrmfBMYPrlCv/4gt+nDSJ7s8+l7A9snIli6+7jryDD1qr6yYQCpHzn+GUnX8mWryEVg89R9XUKYlt5x59CXXtTunxAwhv25sW519B2VknQGUlZef9HcrLIZxB7v+eoPrTqURmTSe8065k9t2P0tOOcW1U/tq1UWvD4COP4MShx3LJlddstGtsbGygWBM9tSLSSUSeF5F5IjJLRN4Uka1EZDsRmSQi34vIDyJypYiId8w1InJh0nkWikgHb1lF5La4fRd6x1wuIl97f5G45X83oO9kEflWRGZ6+i6M25chIktF5KakY6aIyLS49T4iMiVufTcReV9EvhOROSLyiIi0FJFTRaQ4TtfXIrKtiPQQkW9TaBslIn9N2tZDRMqTznFyXB3N8P5micgNIpLdhHv0HxGpEJE2SdsPFZHPvM/wtYi8ICKbxmlbEKfhI2/7qSISFZHecef51tP9qVf2p6R66NGYxmRa7HsAq18fC0DVjG+QvNaEOnSsUy571z0of/dtAFa/9io5/Q8EoPKbr9CSVW55+jeECzs5rbm5ZO3ch9VjXnYnqK5CS0sa1RPu2Yvorz+ji36F6mqqJr1Nxl79E8pk7LUvle+8DkBk9gxolYe069DouXPOvpCKB++CdYh5yth2eyK//Ez0t1+guoo177xJVr/9Espk9dufijfHAVA9czrSKg9p36HBY3MGD6X8yUegqgoAXf77WulqdeCBrHp1DAAVX39NOK814Y5171/LPfak5K3xAKwcPZpWB7ofz6wtt2T1xx8BUDl/PplduxBu355IcTFrZs10msrKWDNvLhmFhU3S1HL/AykZ+yoAa6Z/TSgvj3CKZ6rF7ntQOuEtAEpeHU3uAe6ZanXEkZS9M4HqRe7lI/K7q5PMLbag4puv0YoKiESo+Pxzcg84uFE9oa23I/rbz+hi90xVT5lAxp77JpTJ2HNfqt59E4DonG+R3DykXfuEMuEdd0UX/YoWLW5SPawtbQ85mOIXXwGg9MuvCLduTWZBQZ1yq7+dyZqff6mzvcVWf2HVBx8CUDF3HtndupHZofHvRX2EttwGXfwLuuQ3V29TJxLedZ/EQqtWEJ03B6qrE7evWOYMWoCK1UR/+RFpV/cZaCrZ++5P+ZteO/XtN4TyWhNqn7qdqpjo2qny18fWGLHR5b9TNetbNFknOIMWICMDychcp/Yh78ADWTHGfQ/Lv/6aUOvWZKT4HlbMmkXVr7/W2R5ZtoyKGdOhqq6+phLephfRX3+qbTsnvkVm38Q2KqPvflS9/Zq75qzaNsoJL/cKZSAZGTX1kDVwCBXPPFrbRq1YuzZqbdh1l51p06b1Rju/kR4aNWo9I3UMMEVVt1DVbYHhQCEwDvivqm4F7ADsBZxd78kSWQMMjhm5MVT1RlXdUVV3BMpjy6p6dz36DgPOAw5W1e2AnYGVcUUOBr4DhsQM7jgKvOOTz1kIvARcoqpbA9sAbwF5XpEX4nTtqKqzmviZ45mXdI4n4/btp6rbA7sBmwMPNeF8w4DPgUFxn6MXcA9wiqr29Or0GaBH3HEXxWnYK277L8DlyRdR1d2981xFYj0sbILGBMIFhUQW13ouI0sWEy5INF5C+fnOcI1E4srU/bHNPfqvVHz4PgAZXboRXf47+dfeRMfnRpN/1fVITotG9UiHAqJFS2o/69IlhJJ+HKRDQYJhocVLkA6eHlVa3nofuQ88Q+YRtZ6SjL32Jbq0iOj87xvVkIpQx0KiRbX1FC1aQqhjYj2FOxYQjdMVLVpCuGNhg8eGN+1B5g670ObR52hz3ygytknd5VwfGYWFVC/6rWa9avFiMrwXixpdbdsSLSmpuX/VcWXWzJ5Nq4MPASCnd28yN+lCRqfOidfo0oWcbbej4pumea8yCgqpjnumqpcsrmMQh/KTNMWVyeyxmQuLGPU0XV8aQ6ujjgag8ocfyOmzK6E2+UhODi377UtG58TPmopQ+wKixbXPVHRpUe3zEivToSNaHHfvli5B2ieWyex/CFVT3k7YlnXkEFre/xw5518FrfJYH7I6d6Lyt9p7WbloEVlN+HwxVs+cTbvDXVOau9OOZHftQtYmnRs5qn6kXUd0aVHNuv5ehKQwJBs9T8dOhDb7C9EfZq6zlnDHQiKLa+9PqjZI2uQTjW+nihYTKmjCi1goRIdnRlP4zlTWfPoRVTOnr7W+jMJOVP0W98wvXkxGp6bfuw2BdChE49rOaPESpGPyc57YRmnxEkKx70IoRKtHX6T12ClUT/vYOQyAcLfuZPTehdwHniH37scI90wdWmE4opq+v6DSFE/tfkCVqj4Q26CqXwNbAR+q6gRv22rgHODSJl67GmesrW+QzGXAhar6m6ejQlUfjts/DLgL+AnYI+nYW4ErUpzzn8ATqvqxd05V1ZdVdUmKshsNVS0FzgKOFpF6+11EZAugFe6zxPf5XQKMUNXZceccp6rvN+HyrwPbicj6B8fVR/IrBtT1VNR5DwGSimT12Z2WRx/Dqrs8x39GBpk9t6XspecoHjYYLS+n1d/OWEc9yWVS6XGFyv59GmX/dzyrLz2HrKOHEu69M2TnkH3C6awZdX/j118bXcnCUuhS1YaPDYeR1q1Zefowyu69jbwbb0tVuAFd9ddFU8r8/tCDhNu0ofu418g/6WQqZs2CSK23SFq2pMu991F04/VES0vXWZM2QVOsjITDZG/Xi0X/OIPfzvgbbf/xTzK796Bq/jxWPPIQmzw6is4PPcaa7+ag1ZEm6EmxrY43rpF6zMggvEc/qt9/t2ZT1esvU3ba0aw++3iivy8l58z1bEabci8b4Ld7/kc4vw3bv/sWnf52KmXfzkzpmUyXHgByWpB90Y1UPX43xDyiG0hL8jNV119C0/RGoyw9YTBFh+9H5nbbk7HFXzaIvnXx+K4X69iW19RjNErp6UNY9deDCPfsRWizLd32cAaSl0fZWSdQcf/ttLx25IbVbfzhaEpMbS/gixTbt0verqrzRKSViDTVh/8/YLqI3NLE8mujDxFpARwA/B+QjzP4Po4r8jEwSET2A+L7p3sBTzRwzaEi0jdufc+1l80WIvJ13Pq/VPWD5EKqukpEFgB/AT6t51zDgOeAD4CtRaRAVYtw96ixVuBWEYkZ9jNV1QviIwrcgvPKpx7d0gAiciZwJsCDDz7IEd723CHH03KwG7hRNXMG4TjPXLiwE5HiooTzRJcvR/JaQzgMkUidMhl/2Yq2V13PsnPOJLpyBeA8KZGiJVR967we5e++Td5pjRu1WlyU4F2RDoVElxYnlVmCFNR6QaRjIbrMlan5v2I51VMnEe65HVqyCunUhVYPv+CVLyD3wWcpO/skdPmyRjWB510tqK2nUEEh0aR6ihQtIRSnK1RQ6LyCmZn1HhstWkLlFGcoVc+aAdEokt8WXbG8Xi35J5xIm6Eubrli+gwyOm9C7OuX2akT1UWJ732R338nlJdXc/8y4spES0tZfOklNWU3n/weVb94XdsZGXS593+sGjeW0gkTGqyf1sNOoPWxTtOaGdMTvL0ZhZ2IFCU/U0ma4spUL1lMZMVytLwcLS+nYtrnZPXsSdWPCykZ/TIlo11IS7vzzqd6ceOhANGlRWTGedVDHQpqnpP4MtKxE/CNV6YQ/b22TMauexOdOyeh6zV+uWr8GFpcd2ejWpIpPO0UCk5w78ClX39D1iab1OzL6tyZysVNf4ePlJYy/7zagYY7ff4Ra376ea01xdBliR5taVeA/r606ScIh8m+6EaqP5hA5NP31vr6LY89npZHu6ixqlnfEu7UiSqvsyBc2IlocdI9XLGcUHw7VdCpzne0IbS0hMovPiN7z75Uz/uh0fJtTzyJtt73sHzGdDI36Uy59yuY0akT1UvS6n/x2sW457xjIZrUdkaLXRsVexWMbztrKC2h+utpZOy+N5UL5hItXkLV+xMBiMz+Fo1GkTZt0ZX1t1F/Ziymdv2yHwh1/VgxtJF9bkF1FfAkUG+87HoyAJjseZFfwRmw4aQyN5DaW9sQyeEH5eugLTn8oI5BG0dKf1scxwHPq2oUGA3UGe4rIu292Nfvk2Kd48MPTkg67FlgDxHZrCkfKB5VfUhV+6hqnzPPPLNme9mLz1J83CCKjxtE+eSJtBwwEIDM7XdAS0vqGJEAldM+pcWBrpu65ZFHUzHFNXLhTp1pP/Iell95CdU/LawpH122lMjiRWR0d7Kzd9uTqvnz6pw3mcicmYS6bIp02sR5e/c/hOqPpySUqf7oPbIOGuCuv832UFbqfmxzcqBFS1coJ4dwnz2JLJhHdMFcSo85gNLjj6D0+CPQ4iLK/u/4Jhu0ANWzvyXcbVNCnbtARibZBx1O5QeTE8pUfjCZHG9gT8Z2vdHSUnTZ0gaPrXx/Ipm77A5AqFt3yMxs0KAFWPHM0/x41JH8eNSRlL47gdZHu2iXnB13JFJSQqS47v0r//QT8g51XdNtBg+m9F1nSIfy8mqyDrQZMpTVn39e45HtNOK/rJk3j+WPP9Zo/ax67hl+GXwUvww+irKJ75I38GgAsnvvSLSkhEiKZ6r8s09pdfChAOQdPZiySU5T2aSJ5OzSx3mxc3LI6b0DVfPcsxMbNJbRuTO5Bx5M6ZuvN6ot+t0sQl26IYXumcrofzDVnyR2lFR/8h6ZBx7u6qRnL3R1Kfp77fORkSL0ID7mNmOv/YgubPz5TmbJ408w48BDmXHgoSx/6206DnGD/FrtvBORkhKqippulIVbt0a8e1lwwjBWffIpkaZ611MQnTsH6dwVKejs6q3vAUSmTW3y8VlnX0b0lx+pfu2Fdbr+6peeZekJg1l6wmAqpkykxeFeO9VrB6KlJUSTjTFgzbRPyTnAtVMtBgyk4r1JDV4jlN8WiYWNZGeTvdueVC9c0OAxMZY//RTzjxzA/CMHUDLhHfIHue9hix3dM1+d4nu4MYnMmUm4a3ekcxfXdh5wKFUfTkkoUz11CpmHHAlAeNveaFkJumwp0qZtbfhMVrYbUPujq4fqDyaRsfNuAIS6dkcyM82gNRqkKZ7amUDd4cNue8KwUxHZHChV1RIRWQYkB1XlASuStt0JfAk83gQt9enbBUjVggwD9haRhd56e1w4RU0/nqpOEpHrSQxNiJ1z7Dpq2mCISB4uBjZlQKY3mOsvwDteF1gWMB/nBZ+JizH+RlWXATt6Bm2rplxbVau9wXyXNFp4HVgz9T1y+vajcNwEtKKC5dcMr9nX/p4HWX7dlUSLi1h510ja/fd2Wp99LlXfzabsVectyzvzbEL5+bS57Cp3UCRC8QnuUV158w20HXErkpFJ9a8/s/zq4XWuX4dohIp7bqblzfch4RCV48cSXTifzCM9j81rL1P96VQydu9Lq6fHoRUVlN9yDQDStj0tr7vdnSccpmrieCKff7RhKioSoXTkjbS56yEIhah4fQyRBfPIGTQEgIoxL1L10ftk7dWPti+PRysqKL3higaPBah4bQytrrie/GdeheoqSq+rE0LdIGVTppC7b382mzgJLa9gUZzXtcvDj7L48suIFBVRfOstdL7jLjr853zWzJrJypdfAiBriy3pfOtIN1p93lwWX+Yil1rssgttBg1izZw5tBznBpYsve02yt6b0qim1e9PoWW/fdn0rYlEK8opvrw2GqrTAw9TfOXlRIqLWHbbrRSOvIN25/6HNbNnseoV90xVzZ9H+dQP6Pbq6xCNsurll6ic6zxnhXfdSzi/LVpVxdIbriW6alXjlRSNUPG/W2k54h4IhamaMI7oj/PJPMIZkFVvvELksw+J7ro3uY+/iq6poOK2a2uPz84mY+fdqLjrxoTTZp9+LqEttgJVdMkiKu5O3L+2rHh3EvkH7M+On0wlWl7OvDiv69bPPMH88y+maskSOp1+Gp3/+Q+yCjrSe9I7rJg4ifkXXEyLv2zJFvfcCZEI5d//wLzzL1ovPUQjVD5yB9lX3g6hMNWTXkd/XkDGwUcDUD3hVchvR84tjyItckGjZAwYQsW5JxDqviUZ/Q8j+uNcwiNHAVD57INEv/y43ss1xJoP3yN77350fPVttKKCldfWtiVt73qQlddfQXRpMSX33Eb+iNvI+8e/qfpuNqvHumcq1L4DHZ58CcltBRold9jJFA8ZQKhDR/KvvQlCYffdfOct1kydstb6SqdMplX//mw5aTLRigp+u+Timn3dHn2MRZddSnVREe1OOYX2Z5xJRseObP7Gm5ROmcKi4ZcR7tCBzV8dS6hVK1Cl3amnMe/QQ5oe8gPuvt85gtyR97vn/M1XiS6cR9ZRzr9SOe4lqj/5gIw996HVc2/AmgrKb7oSAGnfgdzhNzgvt4Somvw21R+7F7/KN8fQ4tLraDVqNFRXsXrE2vqfms75l17BZ198wfIVK+h3yAD+ddYZHDto4Ea73sagTqjVnxBprBK8wVWfAI/EYlVFZFegJc4QPVNV3/W6+l8C3lbVezxj6xlgL8/IHQyco6r7e+coVdVW3vItOG/jY6p6Tdy1a8o0oO9w4DpggKou9jIF/B8wCpgLdFPVNV7Z04C+qnq6l+ngQlWd5p3jAWC+qvb3Bop9BgxR1U+9Y0/EGcOHAn1U9ZwkHT2A11W1V9L2Ud72lxsr6+1b6J1/qYi0Au4HoqqaMgTAy+qwSlVvitu2AOgPtMYN8jsyFlcrIlcBIVW9JpU2r8ypsc8oIlnALNwLye6xAWHxZVLpSkJ/3aln46XSSJev5rBq/538lpFA60lfAbB0j+AMhujwiRtg891ftvBZSS1b/+CM8nnbrkP84UZki1k/UHJIH79lJJD39jQ+6dTNbxkJ7LHYhSWsPmb9c+tuKFq+4jI3LOqzTSMl00fnaW4oxKwtNvdZSSLbzpvPyn69Gy+YRtq8Px1Wr2y8YDpp2QYa72XdoAzPzE+bVTuiakVaP1tTaTT8QJ3VOwg4SFxKr5nANcBvwEDgChH5DpiBG31/r3fcdG95qhc7ehZQX2bn24B1yv+iqm/ivJLvetq+wHmgBwOTYgatx1jgqOQUWd45iuPWl+CM7JFeSq/ZwD5AzDUzNCkdVyxrwNYi8kvcXywM4MG4bTF3wRZJ54gPwZgsLj3YZ7gBbv/XQBUchzNc4xkDHKeqM4BzgSe9lF4f4jI5PBtX9tYkHVlJdVMJ3A3UTTlgGIZhGEYgiKbxL6g0afIFL7PAkHp292/guAeBB+vZ1ypueQnO81tvmUb0PU7q8IVRSeV+B2J5Yfon7dslaf1jnCGb6pyjUmwHyEyx7aV6yqbMMaWqPeopnxJVrRPvqqrnxy2/AbxRz7Gn1nPaUcR9Ri+dWkJKNVVNKGMYhmEYhuEnNqOYYRiGYRhGMyfI+WPTRbMxakXkcuqO6n9JVddvhEQzQUS2B55K2rxGVXf3Q49hGIZhGEaQaDZGrWe8/ikM2FR48bE7+q3DMAzDMIzgEeRY13SxPnlqDcMwDMMwDCMQNBtPrWEYhmEYhpGaqOWpNU+tYRiGYRiG0fwxo9YwDMMwDMNo9lj4gWEYhmEYRjPHBoqZp9YwDMMwDMP4A2CeWsMwDMMwjGaOTb5gnlrDMAzDMAzjD4B5ag3DMAzDMJo5FlNrnlrDMAzDMAzjD4B5ag3DMAzDMJo5NvmCeWoNwzAMwzCMPwDmqTUMwzAMw2jmWEwtiJq72tj42ENmGIZh/NmQdF7sLGmdtt/aB3RVWj9bUzGj1mhWiMiZqvqQ3zriMU1NJ4i6TFPTME1NJ4i6TFPTCKImo+lYTK3R3DjTbwEpME1NJ4i6TFPTME1NJ4i6TFPTCKImo4mYUWsYhmEYhmE0e8yoNQzDMAzDMJo9ZtQazY0gxjqZpqYTRF2mqWmYpqYTRF2mqWkEUZPRRGygmGEYhmEYhtHsMU+tYRiGYRiG0ewxo9YwDMMwDMNo9phRaxh/UESkrYgEMkG2YRiG34jIpn5rMDYsZtQagUVEuotIm7j1/UTkLhE5X0SyTFOCrqtEpKe3nC0ik4F5wBIROdAvXakQkbCInODTtfePW94sad/g9CuqufYpIvKliJR5f9NE5GS/9HiaLo5bPjZp34j0KwIRuTNu+dykfaN80HOGiPzFWxYReVxEVonIdBHZOd164nQF8d4dKSLd49avEpFvRGRc8ncxjbzq03WNjYQZtUaQeRHIBRCRHYGXgJ+AHYD7TFMCQ4HvvOVTvP8dgX0Bv37EWovIZSJyr4gc7P3o/wuYDwzxQxMwMm75laR9V6RTSAzPeD0PuADYBOgCXAyc67Nhe1zc8mVJ+w5Np5A4+sUtn5K0r3c6hXicCyz0lod5GjYDzgfu8kFPjCDeuxuBYgARGQCcCPwNGAc84JMm68n6g5HhtwDDaIAWqvqbt3wi8Jiq3iYiIeBr05RApdamMjkEeF5VI8BsEfHre/4UsBz4GPg7cBGQBQxU1a990iT1LKdaTxdnA4NUdWHctkkicgzwPPCkL6qCWVcNafKDalWt8pYHAE+q6jLgXRG5xUddQbx3qqqrveXBwKOq+gXwhYic7ZOmLiJyd307VfXf6RRjrD9m1BpBJr7x3R/P46CqUR9DRYOoCWCNiPQClgD7ARfG7WvpjyQ2V9XtAUTkEWApsKmqlvikB0DrWU61ni5aJxm0AKjqQhFp7YOeGgn1LKdaTxchEWmL62WMLce+eGEf9ERFpDPu5e0AnDcyRgsf9MQI4r0TEWkFrMbVVXzPVo4/kigHvvDp2sZGwIxaI8hMEpEXgUVAW2ASgPcjUmmaEjgPeBkXcnCHqi7wdB0OfOWTppgHC1WNiMgCnw1agM1FZBzOEIot4637FddXvo77NjY7iMgqXN208Jbx1v0yQtrgjJCYIftl3D4/jLWrgGk4g3qcqs4EEJF9cWE2fhHEe3cnrjdrFTBbVacBiMhOuPbUD5ap6hM+XdvYCNjkC0Zg8UbuDwU6Ay+q6q/e9p2AAlV92zQFFxGJAGWxVZznarW3rKqadi+kZ2zUi6q+ly4tMURkNTA31S6ctzs3zZKMtcAL78lT1eVx23IBVLWs3gP/hIhIF6AA+EZVo962zkCmqv7kg55PVHWPdF/X2HiYUWs0O0QkDBynqs/4cO2eqjrHW85W1TVx+/ZQ1U/Srcm79vlJmxTX3T815rU1gkn8iPBUqOqP6dLSEJ5BEuvi/01Vq33QkJxRQIGlqvpzurU0hIgcBFysqgf5rGN7oKe3OivmSfZJS+DunTSS0ssPQ9tYP8yoNQKLF0/4T9xo8HHAO8A5uHjRr1V1oA+avlTVnZOXU62nWdfVKTa3ww0au0ZVn0+zJERkf1WNhWdsFm9ci8hgVR3tg6bpDe1X1bSPoBeRLYFCVf0wafs+OONxXro1ede/DOdBu85b/wlYCWQCT6jqTT5ompxiczvcAMRh6R6A6KWIewCXteJVXKaRJ3Fe9hv9eMY9XW2AscCmwDeenu1xmVoGquqqBg7fWJoCde8ARGQGzriOHxChuDCuAlX1I07bWA/MqDUCi4iMpXb0/AG4GNYs4Fy/Rs+LyFequlPycqr1ICAi7YB3/TC2g/gCICJf4360ngVeIylm1Q+vqIi8DgxX1elJ2/sAV6vqkenW5F3/S2CfWBd67Pn2ekreU9W+fuhKhVdXt6tqv0YLb9jrfgX8B9dGHYYzaK9UVT/TeeGN6K/EeYtj3fwh4L+4DC7/8lNfPH7du3q09AAuAQ4E7lbVe/xVZKwtNlDMCDI2en49UdXfxb+0DIFLK6SqO4qbpGIYzrCd5f2f4Ed3ukePZIMWQFWneT+yvpEUE3qXty0iIn6O7K+DV1et/Lm0TvGWXxWRYr8NWo8Dgd4xgxZqMrQMB2b4J6suPt67GsRNoHE5sDtwG/DvuFRtRjPCjFojyARx9HxXzwsicct46138k5Uar3t0eaMFNw6BfAHwYqKvBq4WkaE479rNwK0+SWpoNLqfxmMrEcmM/bir6ihwseSAn6nG6iAihfjzTOVL4kx0Er/uV/gBLm91nZc0Va0WkTWpDvALH+8dXhrEy4HtgFuA07383kYzxYxaI8jE0tJAYmoa30bP4yYQiDEtaV/yetqIiw2Lpx3wG+DXrFRBTJ8VG/B0HDAIZ/D/Bxjjlx7gcxE5Q1Ufjt8oIqfjbw7Nl4EHReScWNJ8b1T/vd6+tCMi95D6Od8LN7tXunkfiA8PeS9uXQG/jNocLyNLqh6SbB/0BPHegYs3/hl4A9gN2C2+Y8smX2h+WEytYWwgRCTDry5sr/ssPk+u4nIw+pZSKKDps94D8nDTHb8M/J6k6fdUx21kTYU4o7qSWiO2Dy5+fJCqLk63Jk9XGDeZwN+BH3EGUTfgMeByn7IfJE+Nq8Ay4HNVLUq3nqBSz6CsGlR1v3RpiRHEeycip9KAl9hy2DY/zKg1mhWep+ho4HhVPcKH60+NDZARkadU9aS4fX5mP/Dt2k1BRDoCqGqxzzoWUjcsIuaaUVXdPO2iPERkP6CXtzozljkibn/b+FyoadTVAtjSW52rquUiUqiqS9KtJRkRycTV2a9+GEYicqeqnuctnxsfTysio1T11HRrCirNrT78dFIY607IbwGG0RgikiUiR0vtTF4H4tLo+EF8Ivztkvb5OU+ur3P0pkIcV4vIUmAO8L2IFIvIVX5pUtUeqrpZ3N/m8ct+6fK0TVbVe7y/SSmKTEy7KEBVy1V1Bi4d1DAReZfEmbzShog8ICLbecttcN3HTwJficgwHyTFj9hP9kSmPT1cPCJSICLXisjLIvKSt1zgoyRf6yMVIjI1bvmppN2fpVmOsQGwmFojsIhLYD4Ml2t1MvAUsJuqnuajrIa6Nvzs9ugodSdgqEFVb0+nGI/zgL7Arlo7be/mwP0i8h9VvcMHTYhIFnAC7qVE8TIgaNxEGgEl7S8unpf2KOB4YGdc6MbRuFhSP9hHVc/ylk8DvlfVo0WkEzAeeC7NehrK8OEbIrI3LqvHKGrz5u4MfCYiJyTnRE4TLeuJ8wVAVf14UQqqk8JYR8yoNYLM28AHQN84o8jvdDn5IjII18sRP/JZcPPS+0UYaEWwGuKTgYNUdWlsg6rOF5ETgQlA2o1aEdkWN5HHh7j4VQH6A5eLyED1ccalJpDWlyYReQbniZyAGxw2CRd+MCWdOpKIjxs/CHgJQFUX+5S5LiQibXHtQWw5JsTPxP23AUer6ldx28aKyBjgQVzqqnTTxdOV6kYpsH965dRcd132GQHFjFojyOyCG6X+rojMB57H3x8KcB6qo7zl+JHOsX1+sUi9mZ8CRGa8QRtDVYu9WEg/uAf4h6q+E79RRA7EGW5pH0ATYHrhskPMBuZ4afX8/qFfISIDgF+BvYHTwcU/4k/6szbUvhxBYliGn3XVOsmgBUBVvxaRPD8E4V6I/DBcGyKoTgpjHTGj1ggsXqP8FXCJ1502DMgSkfHAGFV9yAdNp6b7mk0kpZtKRLoBx6mqHzlYK9dx38akS7JBC6Cq73oph4JMWl2RqrqDN1HF8bgXyyIgT0Q6+ZWRAfg/4G6gE3BenI4DcGmZ0oqq9kj3NZuIpBpYKG6GwcCNpRGRXVX1cx8u/R7BdFIY64hlPzCaFeKmejwIGKqqf/Ph+jUjeEXklKCkfBGRdrF0VCLSATgW9xLQFRitqhf6oCkCpEopJkCOqqbdWysi3wPbJ8fPikgOMENV/5JuTU0l/h77dP0+uGfqWOAXVd3LLy1BwvMSR1RVvZfI3XFeya991HQmcAZwIbXe411wk4w8pqoP+qDpYFWdELe+La4nbhiwUlX7pFuT8cfDjFojsIjIiar6tLe8d/zgBi8h/L0+aPpKVXfylgOTRsvrUhyE86pthct7OlRVu/oqLGCIyBXAHsA5qrrQ29YD5/2b5kcIh4iUUNtVXZNeDNeTlqWqvvSoicgOqvpNiu2CC+G4zwdNZwBTVPUHT8djwDHAQuCUVF3uadBzM1AKXI+bnOVLYCec8XhzOvUkaRsAXEztAKiZwK2q+pqPmrrjjNhhQDXQHegT+y76oKcrbprqqd76+bixCeAGj871Q5ex7phRawSWeKMx2YD0y6BsSJOfiEg5LgXNFcBUz2s03+80VUFERM7B/di39DaVASNVNRDhB94Lytm4rvYxqnqBTzrmA8eq6hdJ268BjvLp+/ctsJOqVonI8cAFwME4I/JqVd0nzXpm4jJ85OFij7ur6lIRaYmbVCB5RP2fFhH5EMjHjY143nsxWaCqfs4u+BzwjKq+7q1/BzyEaxt6quoJfmkz1g2LqTWCTEPpcvwa5d9VRO72rh9brkH9m1ZxOK4r737gWRF5wScdNcR5IOPvle8eSM/Df29swIyqlvihIxkRycelQTsZl45pV1Vd5qOkY4GXvBRQH3ue0ftxPQH9fdJUrapV3vIA4Emvjt4VkVt80FPpxa0uF5G5sYGRqrpaRPyKGye5XUrGp3ZqKW5GukKgI/AD/mcY2Dpm0HqsVtXbAETkA580GeuBGbVGkEme+am+fenkorjlaT5pqIOX8/UOLw/sMOBVYBMRuQTn7fveB00Jo6yTPZDp1uNpOB8Xv/dovDErIv8Cwqp6pw+aOuA8jkNx3ek7qerKdOtIRlW/EJGjgTEi8k9cjCbAoarql8EWFZHOuKwMB+Cm8Y3hR/aDFl7u1RBuEGssD6sAOT7oiXEW8C1uOujfCECqP1UdKG7CjGOAa0VkS1zGgd1U1a+JDpLv0QFxy+3TKcTYMFj4gRFYRGQ1MBfXIG/hLeOtb66qufUd6zcico+q/iuN1xuhqsOTtm2PM3CHquoW6dKSTAoP5B1+eSC97uudk40yEcnGdRenfdYjESkDioHHgTpeY/Vn4ozYSHmAbXEvSe8C5wBRT1faB615caIP4lL7vaaqZ3jb9wUu1jRPnS0iU2jgBVtVfUkRJyLtcZ72objY1ReAV5KzIaRZ02BVHR23XuDpGwZ0U9VuPmj6FDgp+aXfy/rxpKrulm5NxvphRq0RWLxBBfWiqj+mS8vaku542yDF98ZI4YG8x28PpIjMUNXt13bfRtZ0DQ0bRtemT00tIrKA1APYxMnyJ17byzaQF2+giUgu7ves1A9NQUZEuuAMx/OBS1Q1eTrYdOmot40Ske5+tOcicihukOiNJGaJGA6cq6rj063JWD8s/MAIMpcAl6rqKr+FNAPCkjibUQI+pYL6kVoP5GrgdImb9clHD2Shqi5J3uaHFgBVvcavazeEnwN46kNqk+MjqWcQG51q48YiXk8q4j2TfiAiO+MM2oNw0wh/0fAR/uCXg0JV3/Lu4cVALM54JjBYVb/1Q5OxfphRawSZhcAXInK1qj7rt5iA05PEmY3iUcAPr9qt1Hr6/JrFKJlbgTdE5AISPTO3ACP9EiUihwGX4br6FZgF3Kyqb/qo6RCcR/TlpO3HA8WaYhKLNHBkA/uUNBu1wMvA194f1B0U6YtRKyLX4gbSzcZlG7hMVav90BJHTxGZnmJ7zPOf9tAf3IW/xYVG1QoS6SYiF6k/k9YY64GFHxiBxus6ux3ogBt5HY3t89sL0hDx+Wz/iNdrzngG5KW4aWDBDaj5r19djV6u0//DeYtigw/7AP8FHlEfZs7zdH0CHKmqxUnbO+EGH+7ph66mIGmaGEXcFKtDgS2BscBzQchtKiJRYD5Q7m2KDyPxxYD00p8dXt9+v8PJJHHSmi64Zzztk9YY64cZtUbgEZGTcTFPk6g1alV9mFGsIURkZKwRFJFTVXVUGq8dOKNWRF5U1SHe8s2qekncvgmqerB/6oKDiMwC+iaHiHiDfaaq6jY+6Zpen/HT0L4g4ENMey4wEGfgtgcuV9X30nX9FHoCNx4hoG2UTVrzB8PCD4zAIiLb4byzvwG7qeoinyU1xhDctJSk06D1uCt5gxdju0L9e3ONn3L2IFyMdIyOadYCgIhc1cBuVdXr0yamFkkV86yqy+qJG00XOSKSkdxtLSKZ+JM+a21Id8VVACuBVcCm+JvOq8lGq4h8nEaP+4eNF0k7RdSdtGaQz5qM9SDktwDDaICXgRtU9bhmYNCCv7kgN/XS0CAi2SIyGZgHLBGRA33S1JAx7ZehXZbiD+B0Eo3udLJKRHZI3uht83NiiNHAw54XEqjxSD6AT7Gia0Fani8R2U9EHsLFs+8H3KWqO6nq2+m4/gYgncb32/EeZBG5SkS+EZFxIuLXoMThuDq4H7hMRHxLfWhsGCz8wAgsIpKtqmuaUC5t3oa43J11dgHf+NVt5cWr9fI8DWfi4sIOxHWpPeFHvkURmePpCAFP47r4Yonpn/arWz2G1/V4Ls6gfRG4TVWLfNDRF3gGlyXiC5xBtitwCnCievPS+6ArA7gB+DsukwU4L+SjwJVaO7NX4EhXV7cXuzodmIq7bwk/qOrfDINNIp1hGt4gsT3UzbY2ADdWYhhuiuNjVfWQdOioR1ts0prjcD1MV+PTpDXG+mHhB0ZgaYpB65FOb0PM6EjllfXzR74yLszgENzc6hFgtmec+MEi3A8XwOK45di6L3gvJucDJwBP4CZj8C0pvapOFZHdcbOtnYp7tmbiDADf6skLO7jUG0m/pbd5rqqWeynQltR/9MYhOYF/A6Srq/tv+D/Va3NBVXW1tzwYeFRVv8BluDnbR12o6nzcuI0b4yatGY+b9MdoRpin1mj2BHHigXTjjVT/O87Q+A7YRVUXePvmqGpPP/UFBRG5FfeD+hDwP0vW33SkdorT44FtVLWLDxqazXc9VTxy0Ejn4C3PU7sXLmf1AuAYVZ3m7ZulqtumQ8e6kObYY2M9ME+tYawnXhzWccAwVe3VWPmNxLm4GOSOuGloYwbt4cBXfggSkdZAoar+4K0fS+0Ao7eTJ0BIExcAa3ADQy6PG4gVS3XUOt2CRGQGqb19vubvBBCRFsBROEN2Z1y+4aOB9/3SFCREZKqq9vWWn1LVk+J2f4arMz90NTW7yEmNF9lg3InL57sKmB1n0O6E69UJMr4O/DOajnlqjWaPH6liRKQzLn3P8UBv4CZgtKrOSKeOtSVd+Tu9az0EfBTLBCEic3Fdei2AalU9Kx06gk4Q0y8BiMgzQD9gAi6B/yRc+IFvM42JyGogVR5YX14A4tueZC+ynymsgpg+C2ryjhfgxh9EvW2dgUxV/clb305VZ/oosw7NqYfgz455ao0/AmnzNniJ8ocBXXGDi/4OjFXVa9OlYT05FxdHmg52xU0qEKNEVf8FzsOVJg0JNDDQD/BtOuGHA5qztxewHDcr1RxVjYiI316QBTQ8q1i6CWKGD4A20sAUvk2MS97gqOqvwK9J25K9tE/hk4fbaP6YUWsEFhEpIfGHQagdpFXTVazpnaP7f8DHwPFx3Wd+/9CvDelMO5aRlCM3/uUjP4064mlooJ9f0wn7krO3MVR1By9N3PHAuyJSDOSJSCcfB7BV+uW5rod8L69pyFuOGZICtPFPFm1w0+TW95wHOSWbr8mZ6yGImowUmFFrBJmJQCdcA/x8rHvKZzbBTaV4uzcC/EUg019Ja0U6DfBovAEUe/nwuiCjDR65kWhq13mau0AD6VXzrj0HuAq4SkT64HopPhORX1R1Lx8k1clq4MW0DwOO8yGm/T1czHFsOd6L7Gfc8Y8asBkX14K0OwlEJJ/ayWK+V9WVSUXSGXtsrAcWU2sEGm/E9WDcQKwc4AWcgetHN3ECItIVb4AY0BKX13C4v6oaJs2jnU/EhTtcQO1gtZ2BkcDdqvpUOnSsC2nO37kMGEs9XjW/jBMRKcAlp98Sl4v1v6q6Stzoun7q7zSwzTKmPV0ENaa2KaT5u5eFy4RyNC60RYDuuOlyz1LVynToMDYcZtQazQIRCeF+xO4BRqjq7Y0cklZEZGucpyhwsbUicoyqvuIt36uq56Tx2ofiDKPtcB6YmTjjaHy6NKwLaTb+AzkIRUTewoVrvI/rys5T1VN91pQc0/4iLqbdl8FrInJ+Q/v9aqeCONiqqYjIJ6q6R5qudR0uF+1ZqlribcvDhZn9qKpXpkOHseEwo9YINCKyF+5HbB/crD0vqOoHPupJ7iZWYCnwdaxRDBoi8pOqbuq3jvoQkctU9Sa/dcSTZm9RSgNaRHKAI1X1pXToSHH9r1V1x7h1341vEanExbRfEBfTPl9V/YiFjs0o9jUuq8cakrztfr3kisgCUo9HAOf9T/ukAkme/xnATaq6Kt06kjR9C+ymtZNCxLa3Aj7xMUWjsY5YTK0RWERkIbACl07oTKDa274zgKp+6YOsVCOv2wG9ReR0VZ2UbkFNIOiDHI7FdR//WamJ1xORMHAw7kXuEOADwBej1smRttQ+P+H4dZ9CgIIW074zLgTpCJxX+zlgovrvLeqTtB4ChgAX4lPeauBJXB3dg/P8342bQc9PoskGLYCqljazAcCGh3lqjcAiIlOI8y6QaJypqu6fdlH14OUafVFVd/dbSzLNwFMbiPg/EdlEVX/zltPWBepdrx8uPvQIXNL+vYHNU/3gplHTQtyAvvpifX3xjsYIWkx7XK/SgcAlqjrOLy0xvLCtk4CLcB7lEao6yyctQfT8fwP0J/UzPllVd0ivImN9MU+tEVhUtb/fGpqKqv4oIr55jBqZlaowzXLWlqC8WX8CbAqQZoP2F+An4H7gIlUtEZEFfhq0AKraoynl/IrfVNVfcIMOR8Zi2uM0HaSq76RLi4h0BHYCtgd+AYrSde169GQCfwP+gwvbGqiq8/zURDA9/21w3uP6Up8ZzQzz1BrNDhE5CLhYVQ/yW0sM70d1lPo0P3hQZ6VqCgHy1P6sqt18uO5duNHXM4BncZkQZvjtCW0qQfC4JZMuTSJyGm4Aaw5umuoXVdVXgxZqXpSqcVPT1kmF6EeauKB7/o0/BmbUGoFFRPYHHsDF0b0KjMDFZQlwo08N82vUfYNvB3QGTlTVj9OtqSFEZG/cRBH/9FtLPCKSq6pl3vJwVR0RAE2+hWl4abL2w3VfHw60Bk4H3lTVUj80NZWgvJTEky5N3kCxGdQajgltg6oeVeegNCAio5K1xOFbmrigISInqurT3vLeqvph3L5zVPVe/9QZ64IZtUZgEZGvcN1nHwOH4QzaK1X1Lh817Zu0SYFlwA9ByWkoIjvi4jOH4HIvjlbVe3zS0gVn8E9X1UpvBPR5wKmquokPeu6h/jCNU9Sbpc5PvK7jQ3EG7sGq2sFnSQ3yJ/fUJrcHCfiZyzdoxAb41ocfA3/jn5PkZyaIz7XROBZTawQZVdUp3vKrIlLsp0HrCQrkj5SIbEXtoJlluEkqRFX381HTecDlwFwg2+tmvx33crKLT7KmreO+jYaI7AE8iMuXOQP4m6q+BrwmIi380GQ0jaa2ByLyiqoes7H1xF3vTlU9z1s+N77dFJFRPuUbvq2BfQr4MfBX6llOtW40A8yoNYJM/Fzq4Hppa9Z9Cj9Izv8Yjy/5Hz3m4NI/HamqcwFE5D8+aYlxJrC1qv4uIpvijNt+qvqJX4JU9YlU22M5YdMsJ8a9uFRL7+OmXL0Tl84LVS33SdPaEIgeiiQW+i0giXTHi/aLWz4FiHcG9E6zFgD8fMFuAK1nOdW60Qwwo9YIMu+TaGjEz62uQNqNWoKZ/xHgGJyndrI3E9Tz+O9pqIiNaFbVn0Tkez8N2mQClBM2FDdS/yURucwHDXVoarL8NGeKuFhVb/GWj42fmEJERsRSeqlq8iQpfpNuA6khD6QvpJi4JgE/nBRATxGZjqujLbxlvHUbuNYMMaPWCCw+dZE1iKoug5T5H4/wK/+jp2sMMEZEcnEj6f8DFIrI/bj8nRN8kNVVRO6OWy+IX1fVf/ugqb6csJv5mEIruUci3+8eCY8gJss/DrjFW76MxJeQ2JTMBoS8dFmhuOWaVFo+aToyafm1uHW/nBTb+HBNYyNiA8WMwBLEuLAU+R9vCkD+x5T1ISLtcLMvDfVjogoROaWh/fWFAmxMknLCvhqXE3azdGuJ0/R4A7t9G6ke0GT5NVkNkjMcBDELQ4x0awt6+qwg36sYIvKhqu7ttw5j7TBPrRFkAhcXhssmEJ//cQcRqZl1xkevWp368Lr+H/T+0k5DRquI+NX2vILzZA8FIiIyFp9j51T1ND+v3wBBTJbfbGIgReQFVR3qrV6SzmtrEyfO8JFA3at6COwsjEb9mFFrBJnAxYUB7+Ia5B28v3j86kIDaCkiO1FPPfmULmeqqvb1lp9S1ZPidn8GpN3rp6rnelkZYjlhbwVai8gQfMoJKyLnJ21SYCkwVVUXpFtPHKlmW4o9R4o/MYc7iMgqnKYW3jLeeo4PehqiZiKWdIf/BDF9VjOkORjeRhJm1BpBJnBxYUGM8/XogkuZU990j36ky8mNW94uaZ9vLynqYq4mAZO8cJLDcLGa9wF+5ITNS7GtB3C5iFyjqs+nWQ8QTG+fqvoVD9rcmAbMBIq99fjvmy/tQdLENZuLyLj4/X5MVNHA4DUBLJ1eM8SMWiPIJHuK4r0LvrxFi8jJDexWVX0qbWISmetH3GwjNHSPAuEFUdUqYBwwzq+csKp6bartXkz0u7hMFmmnOXj7vMk9Yobub6panebr11dHAmSmU0sSF+AyopTjnp8xAZiZbmTcckM5a9NJQ2n8Xk+bCmODYUatEWT2VdUf/RaRxK4ptgmucewC+GXUBpF8ERmE87THj+gX3AtL2hGRGdSNy1wKTCbxR9d3vPy+fobdBC5ZvpfuLFNVr/M2fQysxBmQTwA3pVlSQ3U0J20qklDVO4A7RGQzXJjNRBH5ERihql/7pClhogqvl6QX8KuqFvmkqd54dhFJ22QZxobDsh8YgSUIo60bwjM4TsANApkF3Kiq0xs+aqNpOSgu12kgaGRUvy8DpESke4rN7XADEXNV9Yw0S6oXEdkfuCKAHnjfEJEvgX1Utcxb/0pVd/JyDr8Xi+EOAiKS6fUE+K1jO1x4zUnAxar6ok86HgDuUdWZItIG90ISwX3/LlTV5/zQVR8i8pOq2mCxZoZ5ao0gE5TBYQl4I/dPxXXxfQr8VVW/81UU3C4iqd5QBRcWkfZsEUEc1V+P5/9H4CsR8WXyjBTeY3A/9L/hjG1fCGiyfGIGrcdd3rZIEKYU9l5098PlQT4SKPRJx+Y4Q3Yg8DMuBOFGVa3wQ4/HPqp6lrd8GvC9qh4tIp2A8UCgjFoC+vtjNIwZtUaQ6ZKUvD8BP5L3i8g/gXOBicChAQqPGOC3gFSIyL7AclWd7mUY6AfMA+5T1TX+qqtDyKfrJt87BZYlGW9+EMRk+a3iPaCqOgpARLKB1j7owbv+7jhDdhDuheSfuIlZ/GIuMB0YC6zCpac6OxbNoqq3+6Apfjrlg/AmzlDVxf5G2dSLdWM3Q8yoNYJMOW6gWJC4BygC+gKvxTXGAkRVNTnNV1qoz7j2umWPw3kj04qI/A+XPzdHRL4DWgFvAXsBj+FCN9KtKVU4S1vgRNy0zH5QAHRQ1fHxG0XkSNzgJ1++A/Gedq+bPwie95eBB0XknNgMcN4sevd6+9KKiNyImyb7J5yn8Tpgmh8TiyRxHbVGWSs/hcSxQkQGAL/iZvE7HWp6vnzxstfTSwKuPffFy26sH2bUGkFmWQB+HJJJNfOUAF3xcYpOEWmN8w51wY3mfwc4B7gQN43vMz7I2k9VtxWRHNwPWYHXTfwgzovkB8kDexRYBkwBHkq7GsetpJ5+djZOUxBiaoPitboSuBH4yRv4JEA33EvSlT7oORP4DjdD3euqWlFPGFC6eUtVP/FbRBL/h5tquRNwnqou9rYfALzhk6ZA9nAZ644ZtUaQqWy8iBsIoaozN7YYSPSIisiOuC7HIbiZxl5Jh4Z6eApYjht88Xdc12cWMNCv0c5ABYD3Q/+jqka8dRURXwbQqOp+fly3Edqr6sLkjao6V0Ta+6AnsHjP0KUici2wpbd5rqqWi0ghsCTNkjoBB+MyDNwpIpNxk0JkpDu9WBL3i8hnuIFhK33UUYOqfg8cmmL72yIy1QdJAC1UdQ64EJb4kCgR2QMferiM9cOMWiOwqOoeTSz6FGmanUpEtsJ15w/DefhewGUR8dtY2lxVtwcQkUdwaao2VdUSHzUVeLNlSdwy3npHPwQ1kmcYVX0yXVriaKjrNbeBfRuVICbLj7t2OTDDG0U/TESOB7bB9VSkU0cEN8hpvNcjMQBoCfwqIhNV9fh06oljF+DfwOcicr2P+bMT8PIKdwamq2qliBQA5+F6KjbxQdKz1P52fEzi78h9+DDrobF+mFFr/BFI5yiDOcAHwJGqOhdARP6TxuvXR43n0+viX+CzQQvwMLWzZcUvAzySfjlA43mG/TBq3/ViM6/QuByLnjdykg96YgQxWT5eloOjcL0kO+Oeq6PxLyYacD0SuLjel0UkD2gwe8RG1hLFeY4nAB+LyH24F5RYNpS0D6rzpqe+HDeILVtE7gJux33ndkm3npisepZTrRvNADNqjT8C6YxhOwbnqZ0sIm/hUuUEofHbQURWecuC6wJdhY8/YvXNlOUnqvqv2HJSnuFPcLGafnABzsifKyJfe9t2wE11+nefNAUyWb6IPIPLoDEBNzhsEi78YIpPehqcYTBtQlIgIqcDl+IMyf/FvzD5xJnA1t6kIpvijNt+Psf+Jk/EUt8+o5lgRq1hrAWqOgYY4424Phr4D1AoIvfjpqKc4JOucOOl0ktD6djAn5RsELw8w17qrmFebtHtvM0zVXW+X5qg4WT5IuJXsvxeuNjx2cAcr1fCT+MjiJ5/ROQjYCEuN+zipH1+TQpRoaq/A6jqTyLyfQAGs3X12imJW8ZbT2soi7FhsBnFjGaPiHyyFvG3G+P67YBjgaFBmv0pzvA+XlWP8OH6lcC3wIu4iQQSPNp+ZLZIyjP83yDkGRaRQ4A8VX05afsJQJFfM8WJyExV3c5bPg/oH58sX1V38klXT1zowVBcer2ewPbJxpsPugI7w2DypBCqmvZ0VSJShOvZinFc/LpPeccbnNwkgNl3jEYwo9YILN4gguG4Uc4zgJtUdVXDR/25EZEs4HDcj9ehuIwMo1X1tQYP3Dha2uMZ+0A1blDdK6q6PN1a4jRFcYZQMYndi77NvCYin+AMjeKk7Z1w3v89063Ju/5XMcNVRN4AXoqb7OArv4zaeESkD27Q5rHAL6q6lw8akj3/N/np+Y+nnkkhxvnxHQyiAekN7stL8d0rAFapvzOwGeuAGbVGYPFiVr/ADQAZgGt8TvVVVEARkYNwP+6HAJNxBuQ9qtrDT10xvFHPw4DzgUv8Go0tIt0b2u+H51ZEptdnTDe0b2Pjpae6DZdjeDLQ05v9KQP4VlV7+qErFZ4nsl8sDlhELlPVm9Jw3cB5/iHlpBBjcJNCpMqz7Tt+pUATkYdwOX1HJ20/Aeirqv9ItyZj/TCj1ggsIvK1qu4Yt/6lqlqKlRR4HsgPgFNVdYG3bb6qbu6vsppZvIbhpsb8ArhNVWf5qyo4iMj3wLbJP+rewKxZqvoXn3RtRW2y/DvjvLSHAAer6gV+6GoK6Worguj593QV4yaFuJPaSSF8bQ9EZKqq9vWWn1LVk+L2+dK2i8gsVd22nn014TdG88EGihlBRkSkLbWxmOH49digAwNwKXGOw6WHmo+LVfN18JiXkmoAblDP88BlPiekR0QWkML48JZVVbdIvypGAw+Lm/q1DGrioe/29vmCBjNZflNJV0aSQHo+CeakEPE5l5ONRb8yyDR03VDaVBgbDDNqjSDTBufZi294vvT+K+C7FzIoqOpXwFfAJSKyN+7HLEtExuPiMv2YAvZKYD4uPdUOwAjXS+yrF6tP0noI1017Ia7+/OAK4AbgR0mc+vVR/Jn6tYYAJstvKmnpgoyFG4jIZjhDTYHZfmeu0GBOCtHQPfGry7hIRHZT1c/iN4rIrjjvu9HMMKPWCCxBiQdtbqjqh8CHIvJvXJf/cYAfRm3gvFiqugxARELASbjphL8GjvArJMLznKWc+tUPPTECmiy/qaTF8ycirXE5hvvgniPB5Yz+Ajjdr4GtniF7Fu55mg48pqove3oH+aEJyBeRQbgXyXwRiU1OITgHhh9cBLwoIqNwDhRw9/JkXLtpNDMsptYILF4sZr2o6pcN7f8zEcS6EpGe2sC86n7kqPTiVP+Gyy88FTdSfV66dSTjeUD/Sa23bxYuYb4vkxx4mmbhBssEKVl+vYhIblz4xnBVHZGGa47C5YO9Tt0sXrFBa1cCW6pqg9Myb0RdL+BmGfwAOAxYqKrn+aElTtPjDe1X1dPSpSUeESkEzsblQAaYCdzr53fPWHfMqDUCixcHVh8apJywfuMNWJlJbZdZvKfKl7qKH/yRPBDEx4Ehv+DSi92JGxmeQPIo6DRp2hs3B/0oasNtdgZOAU7wPO9pJ8U9+1ZVezV0TDpoKCRCVdMaEiEiP9Q3kK+hfRsbEZmhqtt7yxnAZzbI1vgzYOEHRmBR1f381tCMuAA3hW85blDWGFUt9VdSIOdVfxfnCY3F+caj+DMw6zbgaC8uOsZYERkDPAjs7oMmSJxhCaAgft2nZPnnEayQiCBMkZ2KmhnDVLXai2X3HRHZF1iuqtNFZAhuyuN5wH3xPTlp1DOZ+uN5VVUPSKceY/0xT60RWOJirlLih1ct6HgDVoYBA4EfgRGq+rVPWgLnqW0IESlU1SU+XLehtEL17tvYBDRZfqBCIkTkCZxRdr3G/ZiKyJXAVvFpq9KsKwKUxVaBFsBqagdptvZB0/+A3kAOLt1YK+AtYC8grKon+KAp1YvQHsDFuNn8Uk2DbAQY89QaQebIpOX4WbH88qoFGlVdICJjcT9iJwFb4Qaw+EHg51UXkTY4D/fxwDb4o0tEpK0mzfIkbvpl39IKNWS0el3aflARS+Wnqj+JyPc+x/j+C5elYq6IfI1rl3bCZdL4u1+iVNXXdH71sJ+qbusNYvsVKFDViIg8iBvMlnZUNTY4LOZFvhLIBs5S1fF+aDLWD/PUGs0CCci0nEFFRDbHjdYdCPyMC0F4XX2c5jGInj4AEWkBHIUzZHcG8oCjgfdjg33SrOdM4AxcWrHYgL5dgJtxo9YfTLcmT1cQk+UX4Z7tGMfFr/sREgEgIlsA2+Je2GYGYfBh0Ahqz424yUSuBCqAG1W1obEcRsAxT63RXLC3r4aZi/N2jAVWAZsCZ8di6VT19nQL8stobQgReQYXxzcBuBeYhEufNcUvTar6kIj8BlxPYvaDG1T1tQYP3rgEMVn+RUnrX6QslSaSso786v1vE9tuGVoSKBCR83HPTmwZb72jH4JE5HPv2rcCH3vbau6p3b/mhxm1hvHH4DpqDf9WfgqJISLjGtqvqkelS0scvYDluFnO5njdn76/MKnq68DrDZURkctU9aY0SYIAJssPYEjEbQ3sU8AytNTyMK5XJHkZXK5fPygDSoG/4sKQErLGYPev2WHhB0ZgEZHXqP3x7Ae8H7/fJ6OoWZNOw0jc/PM/A88Bn5Lk3VPV99KhI4WunrjQg6FAEdAT2F5VF/uhp6mku4tW3HTLF+Diem/FhUeAu4+3qA9TCgctJEJE9lTVj9N5TSM9iEimqlY1XtIIEmbUGoHFC9yvF7+MouZMOn/4RSSMm9FsGG7U8xvAc6o6Mx3Xbwoi0gen71jgF1Xdy2dJ9ZLuuPIgJsuPr4MUcZlpj7sPYhaPoJKUHq4OfsVDx+NNnLEf7qX3SFUt9FmSsZZY+IERWJKNVm82qF7ArzbbyzqTtlhIdfPPvwW8JSLZOONxiohcp6r3pEtHQ6jqNGCaiFyI6w0AfOnqbwpp9UD4NcNTIwQtJCIYCWCbB2cB3wIvAr8RoLoTkd1xhuwgoB1udr/k+G2jGWBGrRFYROQB4B5VnemlXvoYiADtRORCVX3OX4XNkrT+8HvG7BE4g7YHcDcBTMXm5RiNf4k6FgiaUZt2IyBoyfKBfBEZhAuJyI/LZS1AGx/0bNZQ7LiFSCXQGfe9Goqb1e8F4JXkVHbpRERuBIbgZhd8Djc2YVoQB7kaTcPCD4zAIiIzVXU7b/k8oL+qHi0inYDxluJr7UlnF62XmL4XMB54XlW/Tcd1NwRBSSEnIrmqWuYtD1fVEWm8dhCT5QcqJEJEfqCBfLQWIpUab6rjYcD5wCWq+pRPOopxz/adeCkQRWS+qm7uhx5j/TFPrRFkKuOWDwJeAlDVxUGZ9rE5EG8Y4dVhmjgJN7p4K+DfcffMt1mN1oJ0e7S74DxZ01W1UkQKgPOAU4FNANJp0HoEMVl+0EIiSs1wXTu8lFnDcG36ePxNy9YJONjTc6c3bW4LEclQ1WofdRnriBm1RpBZISIDcD+oewOnQ03qnhZ+CgsiQTOMVNW32bA2AGl7a/J6IS7H5RrOFpG7gNuBJ3GTMPhFBYDnvfrRi5FGVVVEfBsVHrCQiAVpvl6zRUSuBQbg0uk9D1zmt+HoPdPjgfHey9sAoCXwq4hMVNXj/dRnrD0WfmAEFhHZCheD2Qm4U1VHedsPAQ5W1Qt8lBcokg0jIN4wukVVF/mnrnngV1e/iMwC+qrq7yKyKe4e9vN5+ldE5BfcMyTAf7xlvPXzVLWbD5oCFRIhIsfQgFdfVQMXP+4XIhIF5gPl3qZYvcV6bnr7IiwFIpIHDLbY2uaHGbVGsySpS/1PT1ANoyDSkEdbVTfxQU9yaqpvVbVXunUkIyJXN7RfVa9Nl5YYIjKrnpAIwd3P7dOsp6EYX1XVv6VNTMARke4N7VfVH9OlJYY3q9lKVX00afu/cC9Jd6Zbk7F+WPiBEWia0qVuAFChqr8DqOpPIvK9GbR1CWhXf9ekHJ4F8et+5e/0w2htAoEKiQhgjG+QaaGqc8BlRYkPFRGRPYC0G7XA34BUeYYfAj7HDSAzmhFm1BqBJaAGSFAJpGEUQM4Etg6YRzs5H6afA2dqCGiy/ALPuyZxy3jrHX3Qg4hsjXuuenqbZgMPqer3fugJMM9Sa0B+TKIxeR+pjcuNjapqZYqNa8RGIzdLzKg1gkwQDZCgEkjDKIAEzqPdUNyeNyjSL4KYLP9hIC/FMsAj6RYjInvi8i4/5P0JsBNukpHBfj9bAUPqWU61njZEpFBVlyRv80uPsX6YUWsEmcAZIEElwIZR0AicR1tEpqpqX2/5KVU9KW73Z/jjwYIAJssPYEjEVcAwVZ0St+1VEZkEXA0c5ouqYKL1LKdaTxe3Am+IyAXAl962XYBbgJE+aTLWA/uxM4JM4AyQoBJgwyhoBNGjnRu3vF3SPt88WKq6DHgAeCAuWf5MEfEzWX7QQiK2SDJoYzreE5GH0qwl6MTacyGxbRegix+CVPVJbwKG63ATxSgwE7haVcf7oclYP8yoNYJMEA2QoBJIwyhoBNSj3ZCXyvf0NAFLlh+0kIiSBvZZdpZE4tvzaUn7ktfThme8NmjAishlqhq0abONFJhRawSWgBogQSXQhlFQCKhHO19EBgEhb3mwt12ANj7ocRcPYLJ8ghcS0a0e77Fv3seg0sxzvh4LmFHbDDDDwAgsATVAgkogDaMAEkSP9nvAUXHLR8btez/9cmq4Epcsfwfvb4Q3INy3ZPkBDIlI7k2KxzfvYxARkXEN7VfVoxra7zN+9wgYTcSMWiPIBNEACSpBNYyCRuA82gHOdbqZ3wLqIyghEc3c+5hu9gR+Bp4DPqV5teHW29VMMKPWCDKBM0CCSoANo6ARSI+2iOwLLFfV6SIyBOgHzAPui09Sn2YClyw/iCERInIKcC6wtbdpNnC3qj7pn6pA0gn3EjIMOB54A3hOVWf6qqppNCcD/E+NTZNrBBYRmQ9cgDNAbgUujO0CblHVLfzSFkQCahgFikamNfXl5UBE/gf0BnKA74BWwFvAXripOk9ItyZPV830vSmm8k1YT6OmKC4kotzbFPsB8yUkQkROBv4DnI9LCSW4sKhbgbvMsE2NiGTjjNtbgetU9R6fdJyjqvc2odxwVR2RDk3G+mFGrRFYgmiABJWgGkZG44jILFXdVkRygF+BAlWNeDMaTVfV7X3S9ZWq7pS8nGo9jZq6N7RfVdPqPRaRT4DjVHVh0vYewPOqukc69QQdz5g9AmfQ9gDGAY+p6q8+6fHl5czYeFj4gRFYzGhdK/arxzB6EJjus7ZAEUCPdgWAqlaIyI+qGvHWVUSqfNATI4jJ8oMWEtE62aAFUNWFItI6zVoCjYg8gcsFOx64VlW/9VmS8QfEjFoj0ATQAAkqQTWMAkW8R1tEkj3ajwF+eLQLROR8XNd1bBlvvaMPemIELlk+8Cy1WU8+JjEDyn2kPyNK+Tru+zNyEi5371bAv71MGlAbOuLHS0BvEVmVYrufmoz1wIxaI7AE1AAJKkE1jIJGED3aDwN5KZYBHkm/nBqCmCxf6llOtZ4OthGRVM+NAJunW0yQUdWQ3xpSMMOPMBpj42FGrRFkgmiABJWgGkZBI3AebVW91o/rNkZA01UFLSRimxTbBOgKDE+zFsP402NGrRFkAmeABJWgGkYBJHAe7XpmpKpBVf+dLi3xBDRZfqBCIuIHponIjrhUVUOABcAr6dZjrDUv+S3A2LCYUWsEmcAZIEElqIZRAAmiR/ss4FvgReA3gpMTM4jJ8gMVEiEiWwHH4UbzL8NN2yuqul+6tRjrRKaIXFXPPlXV69OqxlhvLKWXEVhE5OqG9pt3shYRqaQBwyigXckGICLtcXPLDwWqcYbRK6q63GddYWqT5femeSXLTwte3twPgNNVda63bb6qWjxtM0BELkixuSXwd6C9qrZKsyRjPTGj1jD+AATVMAoaQfdoi0gXnBF5PnCJqj7lp54YAUqWH6iQCG92uuNwg1ffws1y9oiqBnaKYSM1IpKHmxnudJxz4DZVLfJXlbG2mFFrBJagGyBBJaiGURAIskdbRHbG3beDgC9wP6qz/NLjaQpasvxiGgiJUNX3fNKVCxyNq6f9gSeAMao6wQ89RtMRkXa4tvIE3H27y5wBzRczao3AEmQDJKgE0TAKEkH0aIvItcAAYDbO0/eWqlb7pSdGUrL854OQLL85hER4RtKxwFBV3d9vPUb9iMitwGDgIeB/qlrqsyRjPTGj1ggsQTRAgkpQDaMgExSPtheXOZ/aZP2xRjmWAL63j7rKkjRBQBLTByUkwmi+eM/4GtzvS+CecWPtMaPWaBYExQAJKkE1jIJKkDzaItK9of3xaaOM4IVEGIYRHCyllxF4kgyQ8TgjxEjEBqY0gRQe7csC4NFuoapzwBls8dM/i8gegBm1HkkhEdcGISTCaL54oSLxKLBCzdvXbDFPrRFYrEu96YhIz4YMI1X9xD91wSGIHm0R+VJVd05eTrX+ZyfoIRFG80JEFuCeo/jxGnnA18DfVXWhD7KM9cCMWiOwBNEACSpmGDWNIHb1i8hXsfnn45dTrRuGsfERkcHAmap6qN9ajLXDwg+MIGNd6k1H6llOtf5nJohd/VrPcqp1wzA2Mqo6WkSu8FuHsfaYUWsEmSAaIEHFDKOm8SwQ81p/HLcMcF/Serro6uVklrhlvPUuPugxjD81ItIKCPmtw1h7zKg1gkwQDZCgYoZR0wiiR/uiuOVpSfuS1w3D2ECIyPkpNrcFjgLuTbMcYwNgRq0RZIJogAQVM4yaRuA82jaJiGH4Rl7SugKLgRNVdYYPeoz1xIxaI8gEzgAJKmYYNZnAebRFZFxD+1X1qHRpMYw/E6p6bWzZCzlQVS1r4BAj4JhRawSZwBkgQcUMoyYTRI/2nsDPwHPAp1gvhGGkDRH5B3AZkOutlwI3q+p9vgoz1glL6WUEFhE5paH95p2sRUSKacAwUtX3/NBlNI6IhHETiwwDegNvAM+p6kxfhRnGHxwvw8FewDmqOt/btjlwF/Cpqt7gpz5j7TGj1jD+AJhh1DSC7tH2poAdBtwKXKeq9/ipxzD+yIjId8AOqlqRtL0F8I2qbuWPMmNdsfADI7AE3QAJEqoaAd4C3oozjKaIiBlGiQSyq9+7Z0fg7lsP4G5gtJ+aDOPPQLJB620r9yb/MZoZZtQaQSaQBkhQMcOoSXSi1qN9PAHwaIvIE0AvYDxwrap+65cWw/iT8YuIHKCqE+M3isgBwCKfNBnrgYUfGIHFutSbTpJh9LwZRo0TlK5+zyMUG3Ed3yDHpoNunX5VhvHHR0S2A8YCU4EvcN+/XYG9gYH2W9P8MKPWaBYExQAJKmYYNZ0UHu1xwGOq+qufugzDSC8isiWu92YrYDtcezkT+AH4VVXn+SjPWAfMqDUCjRkgxobEPNqGYcQQkdeB4ao6PWl7H+BqVT3SH2XGumJGrRFYzAAxNjTm0TYMI4aIfKuqverZN0NVt0+3JmP9MKPWCCxmgBiGYRgbCxGZq6pbru0+I7hY9gMjsKhqyG8NhmEYxh+Wz0XkDFV9OH6jiJyOGzhmNDPMU2sYhmEYxp8OESkExgCV1BqxfYAsYJCqLvZLm7FumFFrGIZhGMafFhHZDzd+A2Cmqk7yU4+x7phRaxiGYRiGYTR7LGbRMAzDMAzDaPaYUWsYhmEYhmE0e8yoNQzDMAzDMJo9ZtQahmEYhmEYzR4zag3DMAzDMIxmz/8DpGkuAPIUFDs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rUAAALECAYAAAAW3sglAAAAOXRFWHRTb2Z0d2FyZQBNYXRwbG90bGliIHZlcnNpb24zLjMuNCwgaHR0cHM6Ly9tYXRwbG90bGliLm9yZy8QVMy6AAAACXBIWXMAAAsTAAALEwEAmpwYAAEAAElEQVR4nOzdd3gUVdvA4d/Z3fQKqXQsKNJEBASBUJUiUkWa3VfsBQFFimIBG6jY5bWACoIiKNJEKQIqCCpIVxGVlt7LJtnd8/0xm2RLElKAkPd77uvKxc7Mc+Y8OzM7e/bMmUFprRFCCCGEEKI2M9V0AkIIIYQQQlSXNGqFEEIIIUStJ41aIYQQQghR60mjVgghhBBC1HrSqBVCCCGEELWeNGqFEEIIIUStJ41aIYQQQghx2iil3ldKJSql9paxXCmlXlVK/amU+k0p1e501CuNWiGEEEIIcTrNB/qVs7w/0Mz5Nw5463RUKo1aIYQQQghx2mitNwOp5YQMBj7Uhm1AuFKqXnXrlUatEEIIIYQ4mxoAR12mjznnVYuluisQogLk/2IWQgjx/406q7XlZpy171oVFH4nxrCBIvO01vMqs4pS5lU7f2nUirMjN6OmM3AXGEbqla1qOgs3dX8wxtPbJl5Xw5mUsMxeCkBal9Y1nEmJOt/vAeDPS5rVcCbuLjzwB4kdW9R0Gm6if9rPJ+HRNZ2Gm9HpiQCcuPySGs6kRP2fDwCwOaZhDWdSIi7hGABZfdvXcCbuQr7eydFLm9d0Gm4a7T7I8cvOrZwa/HqwplM4o5wN2Mo0Yj0dAxq5TDcETlQrKWT4gRBCCCGEOLtWADc5n4LQCcjQWp+s7kqlp1YIIYQQorbT585IP6XUJ0APIFIpdQx4AvAB0Fq/DawGBgB/ArnAraejXmnUCiGEEEKI00ZrPfoUyzVw7+muVxq1QgghhBC13rnTU1tTZEytEEIIIYSo9aSnVgghhBCitjuHxtTWFOmpFUIIIYQQtZ701AohhBBC1HbSUys9tUIIIYQQovaTnlohhBBCiFpPemqlp1YIIYQQQtR60lMrhBBCCFHbyZha6akVQgghhBC1n/TUCiGEEELUdtJTKz21QgghhBCi9pNGrRBCCCGEqPVk+IGoFR6b8TSbNm8lom4dVi5dfMbq8bmiC4EPTQazmfyvPsf60XteMYHjH8Oncze01UrOM1Ox/34AU3QsQdNnYYqIRDsc5K9YSv6nHwMQcO8EfLt2RxfacBw/Ss7MaejsrCrnqC5ui2nwrWAy4di+Hr3xC/fll3XD1HOIMVFgxf75PDj5D0TVx3zD+JLAiBgcXy9Bb1lVpTwsV3Qh8KFHwWQm/6tl5H/sva0CHppcvK1yZ07D/vsBVHSMsa3qRoJ2kP/lUvI/WwiAudnFBE6aDr5+YLeTO/sZ7Af2ViqvyCnTCYzrjrbmkTjlUfL37/fOvUFDYue8gik8jPz9+0h4dBIUFhJ+238IGTjIGWTG9/wLONLlChwZGZhCQoh+eha+zZqBhsRpk7Hu2lVmHsETpuB7ZRxY88h8agq2Qwe8Ykz1GxD2zBxUaBi2Q/vJfGIy2ArLLa+CQwiZ+hSWC5qB1mQ+Mw3bnt349e5L0B33Ym56Pmm3jsR2YF+ltlu752dS/6o+2PPy2HbP/aTt3uMV0/G1l6l7WVuUUmT+eZjt9zyALSeH6K5X0m3hh+T8+y8AR79axb4X5lSq/iKhk6bg3yUObbWSPmMKhQe995+5fgPqPDsHU2g4hQf3kzb9UbAVEtB/IME3/wcAnZtL+rNPYvvjEADhjz+DX7ceOFJTSRo5qEq5AVww8ynq9u6FPS+P3x8YT/Ye7+Oz+ZuvEXxpG7StkKxfd/HHxMlom43o4UNpeN89ANhzcvjzkcfI2e99XJyKuX1n/O+aCGYThWu+oODTBV4xfndPxNKxC9pqxTpnBo4/D6EaNiFgyqziGFNsA/I/eofC5Z/ge8M4fPoPQWekAZD/wZvYd3xfqbzCH52Kf1dj36VOf6z0fdegARHPv4QpNIzCg/tJmfJo8TEP4NuyFdEfLSHlkYfJ+/ZrAOo8OZOAuB44UlOIH165fRf2yNTi4yntiTJyqt+Aus+9hCksjIID+0mbVnI8hdxyBwCOvFzSZ83A9rtxPKngEOo88Uzx5zD9yakU/LarUrmdfjL8QHpqRa0w7NprePeNuWe2EpOJwInTyJpwNxljBuHbZwCmpue7hfh07oapYWMyrh9AzvMzCJo0HQBtt5H72otkjBlE5rgx+A8bVVy2cMePZNwwlMybhmE/+jf+N/2n6jkqE6ah/8H+7kzsL47HdFlXiGnoFqJTE7G/9Tj2lybg+HYp5hF3GQuSTmB/eZLx98qjUJCP3ru9anmYTAROmEr2hHvIHDsY3z79vbaVpXM3zA2bkDnyGnJfeJLAidOMBXY7ea/NJnPsYDLHjcXPZVsF3PMwee+/TdYtI8h79w0C7nm4UmkFxnXHp0kT/u3Xh8QnphP1+FOlxkVMmET6hx/wb7+rcGRkEjp8BADp77/L0WGDODpsECkvzSFvx084MjIAiJwyjdytm/n3mn78O/RaCg4fLjMP3yvjMDdqQurwfmQ++wQhjz5RalzwfRPI/WQBqdf1R2dlEjB42CnLB094jIJtW0m9fiCpY4dhP/IXALbDf5DxyAMU/rqzUtsMoN5VvQk5/3xWtruCnx6cQPs5L5Qa98uU6azt2pM1XXqQe+w4ze64rXhZ0o/bWNutF2u79apyg9avSxyWRk1IHNKP9GeeIOyxx0uNC31gAtkLPyRxaD8cmRkEDhkOgO34MZLvuImkUUPIevctwqc9WVwm96svSL1/XJXyKlKndy8CzjuPHZ268sfER7nwhWdLjUv4fDk7u3Tn5+59MPn7Ezt2NADWf/7ltyHX8UvPq/j3pbk0K2M7l8tkwv/eR8md9gA5d4zA0rMvpsbnuYWYO3TB1KARObcOxTp3Jv73PwaAPvYPufeMNf7uuxGdb8X2/cbicgXLFxUvr2yD1r9rHJbGTYi/ti9pTz1OnWmlH/PhD04k6+MFxA/qhyMzk6Chw93eW9hDE7H+sNWtTO6Xy0m6+45K5QPg58wpYXBf0p55nPAppecU+uBEshcuIGFwP3RWSU72E8dJ+s+NJI4cTNZ/36TOtJLzSfgjU7H+sIXEYQNIHDmEwr/KPh+Is6dSjVqllFZKfeQybVFKJSmlVjqnb3FO73L5a6GUauos+7RL2UilVKFS6nXn9Ayl1HFnmYNKqbeUUibnsvlKqSMu6/yhlPoOKqXGu6z/YqXUJueyA0qpec75PYrydYmdr5S6zvl6k1KqvfP130qpPUqp3UqpdUqp2DK2y3ZnPf96vP+mLusomvdqKe9pt1Kqt8v6NjnXpVzmfaGUyi6jfn/n+2/tMu8RpdTbzhzyPPbJTS5xlzn3TV+PddqdsXuVUl8ppcKd801KqVed8/copXYopdzPqGdAh8vbERYWekbrsLRojePYvzhOHAObjYJv1+DbrZdbjE+3nhSsXQGAfd9vqOAQVEQkOiUZ++/OHpfcXOz//IUpKgYA208/gN1uvN77W/H8Kml8ITolHlITwW7Dset7VMsO7jH/HIK8HAD0P79DWF2v1ahmrSElAdKSq5SG+RL3bVW4fg2+3Xq6xfh27Um+67YKKWtbHSnZJlqjgoKMHIOC0clJlcorqFcfsr78AoD83bswhYZgjoryigvs1Insr9cCkPXlMoJ79/GKCblmINmrVxbnEtC+A5lLPzMWFhbiyCq7t90vrhfW1V8Cxj5XISGYIiK94nzbX0H+hnUA5K36At/uvcstr4KC8L2sPdYvPzdWYCss7vW3//0X9n//Lm/zlKnhgP78vfhTAFJ2/oxvWBj+MdFecbasklOQ2d//tHcM+XfvRd4q430X7t2NKTgUU6T3/vPt0AnreqMXL3fll/j3MLZb4W+70FmZABTs2Y05uuSUXfDrThwZ6dXKL7Lf1SR8thSArJ9/wRIaim+093ZKW7+h+HXWr7vwq18PgMydP2Nz/kjK+vkX/OrVq3QOpotb4jhxFB1/HGw2bJvWYenc3S3G0rk7hd+uBsBxcC8qKARVN8Itxty2A/rkcXRifKVzKE1Az97kfmXsu4I9uzGFlL7v/Dp2Iu8bY9/lrPiCgF4ln73g0TeQ9+06HKmpbmXyf9mJIzOj8jl1703uSufxtGc3qqycOnQq7hXO/eoL/HsYORXs/rXkePptN+YY43hSQUH4tmtP7nLjWHD9HNYofRb/zlGV7anNAVoppQKc01cBxz1ilmit27r8FfX1/wUMdIkbAXheH3tZa90WaAG0Blw/qZNc1nmlZ31AF2CqUqqRc/6rRevTWl8CvFbJ91qkp9b6UmAnMKW0AK31Fc4cHsf9/f/tso6ieQ94vifgIeBtj9WmO98TzgZlmWc/rbXVuY43laEBcCfwmDPksMc++dCl+Ghgq/NfV3nO2FZAKnCvc/5IoD7QRmvdGhjqzLXWU1HR2BNKTvCOpARMUe5fWKaoGBxeMe6NVFNsfczNLsG27zevOvwGDqVw21av+RXOMawupLs0RNNTjHllxXfsjT74q/f8tl1w7Kp6HqaoaBwuX4aOxASUx3ZQpcR4bc/Y+liaNS/eVrlznyfwngmELfuGwPsmkPf2K5XKyxITgy3+ZPG0LT4eS7TH/gmvgz0zq+SHRnw85hiP3P39Cezajex1xhedT6NG2FNTiZ71PI0+/5Kop2eiAgIoiyk62v04SUzA5JGHCgs3GsbOPBwJCZid27Cs8ub6jXCkpRLy+EzqfPQ5IVOfAv+y86iogHqx5Bw/UTyde+IEgWU0uK54Yy5Df99H6EUX8vu8d4vnR3ZsT7+tG+n+2SeENr+4SnmYo2PcPoP2xHjMnsdMeLjR0HBuNyPG+4di4JDhWH/YUqU8yuJbL5Z8l+2Uf/IkvvVK7esAQFksRF83nNQNm7yWxY4ZReqGjd6FTsEUEY0jKaF42pGciIr02EaRUegkl+MnOQEV4R7j06MvhZu+dpvne+31BL71Cf4PPw7BIZXKyxwdgy2h5LNnT4jH7PXZC8fhuu8S4rE4fxSYo6MJ6HUV2Z+dvuFl5ugY7PGnzkl75GQu5YdK0JDrsH6/GQBLA+NzGP7ks0R9sozwx59GnYbPoai+qgw/WANc43w9GvikguXygANFvaAYjaNPy4j1BfyBtIompbVOAf6kpPFXDzjmstx7gFjlbAYurOY6yvIj0MBj3mJglPP1MGBZeSvQWq8FTgI3AS8DM7TW5W4/Z0/wdcAtwNVKKf8K5FcPOKm1djjrPXaqemoP5T3L8xEp6hQxAQEEz3qZ3LnPQ26OW5j/zePAbqfg65VUXQVyLIq8oCWmjr1wrPrYfYHZgmrZHr37x2qkceo8VKkxLq8DAgia+TK5r5ZsK7+hI8l97QUyhl1F7qsvEvhY6cMHqpNXRWKCevbC+usvxUMPlNmMX4uWZCxexNHhg9G5edS5487yEqlmHmUss5ixXNyCvM+XkHbjcHReHkE3V2M4Szm56DKOq+33PsgXzVuTeegPGg8bDEDq7t9Y0fpy1nbtye/z3iVuofcYz6rm4X18lxLj0XXk274jgYOHk/lq1YZBlK3inz+AC5+fRca27WRu/8ltfliXK4kdM4ojT888LSlUaBu5xlgsmDvFYdv8bfGswpVLybl1CLn3jMGRmoz/uPHe66isChzzRSHhk6aQ8cpscDiqX29xfVXLybMn0rf9FQQOGU7mXOfxZLHg07wFOZ99QtLoYei8PIJvq/zwiNNO67P3d46qSqN2MTDK2QBqA3gOyhvpcak7oJSyDQE7cMKj7Hil1C6MxtnvWutdLstedFnnQs+klFKNMRrCRd1jLwMblFJrlFLjiy6fO3VzzRGoyMjzgUBVG8YbXeor7UzRD/jCY956IE4pZcZo3C6pQD0PATOBKK31Ry7zL/DYJ92c87sAR7TWh4FNwADPFTrr7w2scM76FLjWuZ45SqnLSktEKTVOKbVTKbVz3rx5FUi95umkhOLLS+DslfW4/O1IjMfkFZNoTJgthMx6hYJ1qyj87lu3cr79B+HbJY7sGY9WL8eMFAh3uYwdHoHOLOU3Rb0mmEbcjf2D5yHXfdSKan4Z+tgRyK785bwiRs+hy3aIjkEXbYdyYly3VfDMl53ban1xjF//QRRuMrZd4YavsbRodcpcwsaMpdGyFTRatgJbYgKW2JIeRktsLLYkj7zSUjGHhoDZXBxjT3SPCR5wDVmrSn582BLisSXEk//bbgCy163Fr0VLr1zqfLyMOh8vw5Gc6H6cRMfg8MhDp6dhCinJwxQTg925fRyJCaWWdyQm4EhMKO7Zzt+wDsvFLU65jUrT7D+30W/LBvpt2UBefDxBDeoXLwusX5+8+LIvS2uHg3+Wf0Gja42Lb7asbGw5xg+Tk9+sR/lY8K1b9hUEV4EjxhC1aBlRi5ZhT0p0+wyao2Oxe34G09NQIaHF280cHYvdZdtaLryI8OlPk/rwfehqDjcAqHfrzbRb/zXt1n9NQUICfi7bya9ePQriE0ot13jCeHwi6vLX40+6zQ9qcQkXvfQC+26+DVta5fNzJCe6XR0yRUajU5K8YlSUy/ETGYNOLYmxdOiC48+D6PSSy/w6PdVoUGpN4ZrlmC72Pr49BY8cQ8yS5cQsWY49KRFLTMlnzxzjvl8AHGlpmFz3nUuMb8tWRDz/EvVWryfgqqupM/VxAnr2prKCrh9D1OLlRC02cjLHnjonVUZOAJZmF1Hn8adJHX9v8fAVe0I89sQECvcan8O8b7/Gt3nVPofi9Kp0o1Zr/RvQFKOXdnUpIZ7DD/Jclq3FGLIwmtIbaUXDD6KBIKXUKJdlrsMPxrrMH6mU2ocxvGGu81I8WusPgEuAz4AewDallJ+zzBbXHClpsJVmo7PhGwqUflfAqbkOP3jZZf6LSqm/gI+BWR5l7BjDAkYCAS5DGcqktT4BbADe8ljkOfyg6JrcaIwfGjj/dR2CEOB83ylAXeAbZx3HgIsxhjY4gPWu44FdcpmntW6vtW4/blz1bs44W2wH9mJq2BhTvQZgseDbpz+FW90vDxZu3YRvP+M3kLllG3RONjrFGA4QNOUp7H//hXXxh25lfK7oQsANt5P1yP2Qb61ekkf/REXWg7rRYLZgatsFvW+He0x4JOabJ2L/5DVIPum1CtW2K7oaQw8A7Af3YmrYpHhb+fTuT8HWTW4xBVs34ue6rbJLtlXgY09i/+cv8pe4bytHchKWy4yLOZbLr8B+9N9T5pKxaGHxzV05678lZPAQAPwubYsjKwt7kve43Lzt2wnu2w+AkMHDyN5Q8iPEFBxMQPuO5LjMsycnYzt5Ep+mxvDxwE6dKfjzT6/1pt0wjLQbhpH/3Xr8Bxi9mJZWbdDZWThSvMcvF/z8E369rgYg4JohFHxnjMXM37Kh1PKOlGTjcnvjpoAxttR2pGo3qPzx7vvFN3YdX7WGpqOuByCi/eUUZmZiTUj0KhN8Xsnw+Qb9+pL5h7EN/F0u19ZtdxlKmSjwGBdZltzPFpE0ZhhJY4Zh3bSegGuM9+3T6lIc2VlePywBCnZux7+3cRtA4MDBWJ3bzRxbj7qzXyVt+qNVHl/s6eQHC/ild19+6d2XlDVriRlxHQAhl7fDlpVFQaL3doodO5o6Pbtz8K773Hq1/BrUp8X7/+XQvQ+S99eRKuXjOLQfU4NGqJj6YLFg6XE1tm2b3WJs277Dp4/RR2Fq3gqdm41OTSlebill6IHrmFvLlT1x/H3q4yp7ySISRg4lYeRQ8jauJ/BaY9/5ti573+Xv2E7AVca+Cxo0BOtG40ftyQF9ODmgNycH9Cbvm3WkzXyKvI3rvcqfSs6ni0gaNZSkUc6cBjqPp9aXGp+jMo6ngD7O4+naIVg3GfWaY+sRMfs10qY/is3leHKkJGOPP4mlifF58OvY+Ry5UUwG1Vb1kV4rgNkYjcWI8kNLaK0LlFI/AxOAlsC1ZcQVKqXWAnGUNLrKskRrfZ9SqjOwSim1Rmsd71zPCeB94H2l1F7g1N0+3npqrat2N82pTcIYVvAAsAC43GP5YmA5MKMS63Q4/8rl7IEdDgxSSk3FuFAToZQK0Vpn4RxTq5QKA1ZijKl9FUBrnY8xDGWNUioBGILRs3zGPDx5Gj/9/DNp6enE9R3I/XfdwYihg09vJXY7uS/NIuTld4xHeq1cjv3IYfyGGF/2+V98SuEPm/Hp3I2wz9agrXnkzDSefmBpcxl+/Qdh+/N3QucbNw/kvTOXwh+3EDhhKvj4EvLKfwGw7fuN3BcreVm9iMOBY/m7mO+YBsqEY8cGSDiG6mw0jPSP6zBddR0EhmAe9p/iMva5zh5iH1/URW1wfP5OFTeSk91O7suzCH7pbTCbKVi5HMeRw/gOMZ4iUPDFZ9h+3IK9cxyhn64Gq5WcWcbTD8wu2ypkvnHjVd47r2L7cQs5z88g8EHjkWoU5JP7wpNlplCa3O82ERjXnSZfr8dhzSNxyuTiZfXe+S+J06ZiT0okec6LxM55mboPjKfgwH4yly4tjgvqczW5P2xF5+W5rTtp5tPEvDgH5eND4dGjJE6dTFkKvt+M75VxRCxbi7ZayXx6avGysJffJmvmdBzJSWS/NoewmbMJuutBbL8fIG/F56csn/3iTEKffgFl8cF+4hiZTxnLfHv0JmTCVEx16hL+0lsU/nGwwtvtxLpvqXdVHwb++hP23Fy23/tg8bLuny7ipwfGk5eQSKe3XsMnJBiUIn3vfnZMmARAo8EDaXbbLTjsdux5efxwe3lDM8qWv/U7/LvEEf3l18WP9CpSd+47pD89DUdyEpmvzqHOrDmE3vMAhYcOkPuFsf+C77gHU1g44ZONpyZou53kG41jMnzmbPzad8QUHk7M6o1kvfM6uUU33FVQ6rcbqNu7Fx22b8WRZ+XQgyVP52i18EN+f3gSBQkJNHvhWazHjtHWedNb8qo1/PvSKzSeMB5LnXAufN7ow9A2G7/2vabUusrksGN940UCZ70GJjOF61bg+OcvfK4x7tgvXPU59p++x9GhC0EffIHOt2Kd4/I58vPD0q4j1rnuQx/8bn8Q0wUXgdbohJNYX63c0Ajrlu/w7xpHvZXrcFitpD5esu8iX3+H1Cen40hKJP2V2US88BJh9z5I4cEDZC9fWs5aDXWfm4N/+w6YwutQb90mMt96jZzlp953+VuNnGJWrDMe6eVyPEW89g5pTxk5ZcydTd3nXiL0ngcpPHSAHOfxFDLuHkzh4SVP4bDbSRpr/KjJeP4Z6sx6EWXxwXb8KGlPlHrLjTjLVFnjpkoNVipbax3sHD4wXGs9VynVA5iotR6olLoFaK+1vs+jXFNgpda6lVKqpTNmgWu8UmoGkK21nu0c6/khsEtrPUcpNd9ZfqnHet3qU0rNBXK11o8ppfoB650N5FjgV+AyoHlRvi7rKV6/UmqTc/lOpdTfzvVXqFFb2vsvax0edSrgF2Cy1vrrohyAoh8A87XWyUXb/xQ5uG0r123vEdcXeFhr3ddl3gLgW631R651OYcYfAlcgHEDX7zW+oQynk4xH/hNaz27nLQ0uVW/1H1GBIaRemVVfuOcOXV/MJ53aZt4XQ1nUsIy2/jIpXVpfYrIs6fO98YooD8vaVbDmbi78MAfJHY8ty5BRv+0n0/CvW96qUmj042ezROXX1LDmZSo/7PxNI7NHo/Hq0lxCcYtIVl9258i8uwK+XonRy9tXtNpuGm0+yDHLzu3cmrw60EofVTvmZN64ux1odatf3bfWwVVqafWeQm6rIeGjlRKdXWZvgeXsbNa6314P/WgyHil1A2AD8bY2Dddlr2olJrmMt2xlPLPA78opWYBVwNzlVJF13snaa3jlVI1ceRvVErZna9/01rf5LpQa62VUs8AjwBfu87H6BGvrgucQwmKvA+0w+gFdvU5cDfgOh4XrfWvSqndGGN7k4D/ugzl+Al4/TTkKIQQQghRZZVq1JbWS6i13oRxkxFa6/kYPXel8eoWc43XWs+gjMvsWutbylinW33O4QZFo+Mfdv6VmW9p69da93B53bSMektV2vsvax2e70lr/TlGo9ItB4+Ycntpy1jv30CFnjWitV6Bc3yxZ11aa9ehImsrsj4hhBBCnCXn8FMJzhb5H8WEEEIIIUStV9Ubxf7fUkptB/w8Zt94Gp6DW9H6W+MxPADI11pfcTbqF0IIIcS5SHpqpVFbSTXdeHQ2ntvWZA5CCCGEEOcaadQKIYQQQtR2MqZWxtQKIYQQQojaTxq1QgghhBCi1pPhB0IIIYQQtVxl/jOt6jon/+cFpKdWCCGEEEL8D5CeWiGEEEKIWk9uFJOeWiGEEEIIUetJT60QQgghRG0nj/SSnlohhBBCCFH7SU+tEEIIIURtJz210lMrhBBCCCFqP+mpFUIIIYSo9aSnVnpqhRBCCCFErafO5v9AIf7fkoNMCCHE/zdn9T/e0vGHz9p3rYq94Jz8T8Vk+IE4K1KvbFXTKbip+8NeyM2o6TTcBYYBkN6tdQ0nUiJ8yx4ATra/pIYzKVFv5wEAsq/tVMOZuAv+ahsJHVrUdBpuYnbs5+ilzWs6DTeNdh8EIKtfhxrOpETI2h0AJHY8d/Zf9E/7AciIa1PDmbgL2/wbmb0uq+k03IRu+PWczEmcfdKoFUIIIYSo9eSiqIypFUIIIYQQtZ701AohhBBC1HZyj5T01AohhBBCiNpPGrVCCCGEEKLWk+EHQgghhBC1nQw/kJ5aIYQQQghR+0lPrRBCCCFErSc9tdJTK4QQQgghaj3pqRVCCCGEqO2ko1Z6aoUQQgghRO0nPbVCCCGEELWdPP1AemqFEEIIIUTtJz21QgghhBC1nvTUSk+tEEIIIYSo9aSnVgghhBCitpMxtdJTK2qOzxVdCPvkK8I+XY3/jbeXGhM4/jHCPl1N6IfLMF90CQCm6FhCXnufsEUrCP34C/yuv6E4PuDeCYR9soLQD5cR/OxcVHDIGcv/sRlP07lXXwZeN+qM1VHE0rELIQtXEPLJKvzGlr6tAh6cTMgnqwiZ/3nxtsLXl+B3FhHywVJCPlyO/233eJXzG3Uz4Vv2oMLCK51X6MQpRC1fS+QnX2C5uEWpMeb6DYiYv5ioZWsJn/USWHyM+U3OI+L9T4j9YTdBN9zqVkYFhxD+/CtELV1F1Gcr8WndttK5ueXQrhOBby0h8J3P8LnuRq/lqmETAl78L0HLNuMzdEy16ipNyIQpRCxbS91Fy7FcfEmpMab6Daj7wWIiPl9D2Kw5btupznuLiP5+F4Eu28kUE0udtz4g4tOviFiygoBRN5S63rKEPzqV2K++JuazL/FpXsa+a9CA6I+XELtiLREvlOw7/x69iPnsS2KWLCdm0VJ8L2tXXCb4hpuJXfYVsZ+voO5zc8DXt8I5mS/vTNC7Swl6fxm+199caozf3RMIen8ZgW8twnThxcXzfYaOJvCdJQS+vRj/yc+Aj1GvpVtvAt9ZQvDq7Zialb7tTyV4whTqfr6WugvL33913l9M3aVrCJ1Zsv/KKm+KjiX8zQ+ou+Qr6i5eQcDIyu2/IpaOXQj+eAXBi1biN/a2UmP8H3iU4EUrCf5gKaaLPPI3mQh+dwmBz71WpfqLmDtcSdCC5QR/9CW+o28tNcbvvkcI/uhLgv67BFOz5sXzgxetIujdTwmat5igtxZ6lfO9/kZCN/yKCg2v9TmJM0sataJmmEwETpxG1oS7yRgzCN8+AzA1Pd8txKdzN0wNG5Nx/QBynp9B0KTpAGi7jdzXXiRjzCAyx43Bf9io4rKFO34k44ahZN40DPvRv/G/6T9n7C0Mu/Ya3n1j7hlbfzGTiYCHp5Iz8R6ybhyMb5/+XtvK0qkbpoZNyBp9DbkvPEnAhGnGgoICsh+6naxbryPr1hFYruiCuUWb4nIqOgZLh8444k9UOi2/LnGYGzUhaWg/MmY+Qdhjj5caF3L/BHIWfUjSsH44sjIIHDwcAJ2ZQebsmeR8/L5XmdCJU8j/YStJ111D0uih2I4crnR+xUwm/O6aSN6M8eTeOxpL3NWoRk3dY7IyyZ/3EoXLF1W9njL4XhmHuXETUob1I2vWE4ROfqLUuJD7JpCzaAEpw/vjyMwkYPAwAByZGWTNmUXOxx+4F7DZyHrlBVKuv5bUW0cReN0YzOddUKGc/LvGYWnchPhr+5L21OPUmVZ6TuEPTiTr4wXED+qHIzOToKHGvsvfvo2EEYNJGDmU1CemUPeJZwAwR0cTMuZGEkZfR/zwQSiTicB+11QoJ0wm/O99hNxpD5Iz7nosPa7G1Pg8txBzhysx1W9Mzm3DsM6dhf99kwFQEVH4Dh5J7v03kXvXKDCZsPS42th+fx8m7+lHsO/9tWJ5ePC90jjOU4f3I/PZJwh5tPRtFXzfBHI/WUDqdf3RWSX7r8zydhvZc18gdeS1pN02ioARFd9/xUwm/MdPIWfS3WTfNASf3v0xNfE8N3TF1LAJ2WMGkvfiUwQ8PM39/V03Fvs/RypXbyl5BDw4mdzJ95F963B8evXzzuOKrpgbNCb7xsFYX3qGgIemuC3PfXgcOeNGkXP3WLf5KioGy+WdcCScrP05nWlan72/c5Q0aqtAKTVUKaWVUs2d002d0/e7xLyulLrF+Xq+Uuq4UsrPOR2plPrb+bqHUmqlx/rnK6Wuc5mOUkoVKqXu9Ij7WykVWYF8b1FKJSmldjn/PnSp54jL/B/KiN+llGqhlDIppV5VSu1VSu1RSu1QSp1Xfu2ls7RojePYvzhOHAObjYJv1+DbrZdbjE+3nhSsXQGAfd9vqOAQVEQkOiUZ++8HjKDcXOz//IUpKgYA208/gN1uvN77W/H8M6HD5e0ICws9Y+svYr6kNY7j/+I46dxW69fg07WnW4xPV5dttb9kWwGQl2f8a7EYfy43EwTc/wh5b75UpZOUX/de5K3+EoDCvbsxhYRiiojyjuvQCev6r41UVn6Jf4/eADjSUincvxdts7nFq6AgfC9rT96XS40ZtkJ0dlal8ytiatYCx8lj6IQTYLNh2/wNlivi3GJ0RhqOPw6ARy6ng1/3XlhXFW2n31AhIZgivD+2vh2uIH/DOgCsq77Ar7uxnXRaKrb9e71yc6QkYztkfA50bi62v//CHBVdoZwCevYm9ysjp4I9zn0XWcq+69iJvG+MfZez4gsCevUx6svLLY5RAYHux4/ZjPLzN/4NCMCelFihnEwXt8Rx8ig6/rixn777Bkvn7m4xls7dKVy/ynj/B/cax3ndCGe9FvD1A5NRv05JMuKO/o0+9k+FciiNX1wvrM7j3Fbe/mtfsv/yVn2Br3P/lVXec//Zj/yFqYL7r4j5klY4jv+LPmlss8L1a73ODZauPSn8+ivA+9ygomLw6RxHwapllarXK4/mrXAcP1qSx4avsVzZwz2PK7tT8I3xVWc/sAeCQ1B1T/n1hf89E7G+M7fS56hzMSdx5kmjtmpGA1sB1+vOicCDSqmyrrXZgdKvDZ3aCGCbs96qWqK1buv8u8ll/iSX+VeWEd9Wa70fGAnUB9porVsDQ4H0qiSjoqKxJ8QXTzuSErxO6KaoGBxeMe6NVFNsfczNLsG27zevOvwGDqVw29aqpHdOMUVF40j02A6RMRWIcW5Pk4mQ9z8jbMV32HZsw75/DwCWLj3QSYk4Dv9epbzMUTHY40vqtCfEY45234cqLBxHVmbxDw17Yjym6PJ/aJgbNMKRnkrYE7OIXPg5YdOeRvkHVClHMHrxdHJJw0qnJKJKaXyfKWaPY92emOC1DYztlOWynRIwn2I7uTLVq4/PxZdQWMrnoNScomOwufQyGfvO45gK99h3CfFYXPZvQK8+xH6xmsjX3yb1ianOvBPJWvA+9b7eQP1vt+DIyiL/x+8r9h4ionAkJRRPO5ITvPaTKSIK7RqTlIiKiEanJFGw9GOCP/qKoEVr0Dk52H/ZXqF6T5lXdLT7eagC+8+RkIDZea6qSHlTvfpYLi79PFYeFRmDTnTdHgkoz/NopPu5QbucGwLuf4S8t14Ch6NS9XrnEY3DJQ+dnIApKsorRnvkoYrOUVoT+OKbBL29EJ9rhhXHWK7sjiM5EcdflT9HnYs5nXn6LP6VTynVTyl1SCn1p1JqcinLw5RSXymldiul9imlSh8fUknSqK0kpVQw0AW4HfdGbRKwHih9IBi8AoxXSlXl5rzRwASgoVKqQRXKny71gJNaaweA1vqY1jqtaqtS3rM8f/WqU8QEBBA862Vy5z4PuTluYf43jwO7nYKvV1L7lbIdPE8qpW4r578OB1m3jSBzeB/Ml7TCdN6F4OeP/013kPfeG9VIy7tO7bEP1an2YWmrNZvxubgFuUsXkzx2ODovl6Bb7jiteZ7VJ99UZBtUYFuWufqAQMKfn0vWS8+ic3JOXaAsFcqp5HXehm+JHzKAlIfuI+zeB4wiIaEE9OzNyQF9OHFVHCoggMBrrq1Y/VXcTmgNwSFYOseRc8tgcsb2B39/LL36V6zeUydW9bwqUF4FBBL23Fyyq7L/Sj01VOzYsnSOw5GWiqPoqld1VOAUVd42ynngVnLuHEPu5PvwHTISc5t24OeP39jbyZ//1v9OTv9PKKXMwBtAf6AFMFop5Tlw/15gv9b6UqAHMKecTsEKk0Zt5Q0B1mqtfwdSlVLtXJY9B0xw7lBP/2L07nrfpVIOpVQjIFZr/RPwKUZvaVWMdBlK4PqL6EWX+QvLiN+llApw1n+tc3qOUuqycvIep5TaqZTaOW/ePK/lOikBc0xs8bQpKgZHcpJbjCMxHpNXjLPHzWwhZNYrFKxbReF337qV8+0/CN8ucWTPePSUG6U2cCQlYIouYzsUxSSWEpPiHqOzs7D9ugOfK7pgatAIU70GhH6wlNBP16KiYgh579OSS7llCBwxhsiFy4hcuAxHUiLm2JI6zTGxOJI89mF6GqaQUDAbHwlzdCyOU1yOticmYE9MKO51zFu/rswbmSpCJyeW9L6A0bOXmlROieoLGDGauguXUXfhMuzJiW7Hujk6xmsb6PQ0TCEhLtvJO6ZUZgthz7+Cde1K8jd+W25o8Mgxxo1dS5ZjT0rEElOvZDUxsV7DBBxpHvuulBiA/F92YmnUGFN4OP6dOmM7fgxHWhrYbOSt/wa/S8s8TbjXl5zodiXGFBmDTk32ilGuMVHGvrRc1hFHwgl0RjrY7di+34j5kjZUVcB1o6nz8TLqfLzMyMv1PFSB/WeKicHu/Iw6EhPKLm+2EPr8K1i/Xkn+pvL3X2l0UgIq2nV7xKA9z6Me5w8VFYNOScLcui0+XXoQsmQNgU+8gKVdRwKmzap0DkYeiW69zyrS+3xu5OqdB1Dyb3oatq0bMDdvial+Q1RsA4L/u4TgRatQUdEEvbMIVaf8c9S5nNP/Ix2BP7XWf2mtC4DFwGCPGA2EKKPnIxhIBao9/ksatZU3GmMH4fy3eEiA1voI8BNQ1u3Ts4BJuG/3srpjiuaPwmhMetVXSa7DCVzvOHEdfjC2jPi2Wus8rfUx4GLgMcABrFdK9S41ea3naa3ba63bjxs3zmu57cBeTA0bY6rXACwWfPv0p3DrRreYwq2b8O03CABzyzbonGx0ivElFzTlKex//4V18YduZXyu6ELADbeT9cj9kG+t5CY6N9kP7sXUsEnJturdn8Ktm9xiCr/fWLKtWrRBZxvbSoXXKXkChK8fPu07Yf/3CI6//iBzUA8yr+9H5vX90EkJZN1+PTo1pdxccj9bRPLYYSSPHYZ103oCBhjnKZ9Wl+LIzsKR4t1YzN+5Hf/efQEIGDgY63cbyq3DkZKMI+Ek5iZNAWNcp+2vP0+1mcpe3x8HMNVvhIqpBxYLlrirsP+0pcrrq4i8zz4hdewwUscOI3/TevyvKdpObdDZWThSkr3KFOz8Cb9exs1N/tcMIX9z+dsJIHT609j+/ovcRQtOGZu9ZBEJI4eSMHIoeRvXE3itkZNva+e+Sy5l3+3YTsBVxr4LGjQE68b1AFgaNS6O8WneAnx8cKSnY48/iV+bS1H+/sb7uKIzhUf+OmVuAI5D+zHVb4yKqW/sp+5XYdu22S3Gtm0zPr2NG89MzVsZ54TUFByJ8ZibtwY/PyO/th1wHK36zU95Sz8h7YZhpN0wjPzv1uPvPM4t5e2/n0v2X8A1QyhwHuf5WzaUWT5k+tPYj/xFXgX2X2nsB/dhbtgE5Tw3+PTuR+H3m9xibFs34dPX6C03t2iDzslCpySTP+9Vsq67iqyR/cl98hFsv/xE3jNTSqmlYnmYGjRGxRr7zqdXX2w/euTxw3f4XjXQyOOS1pCTbfxo8feHgEAjyN8fc/vO2I8cxnHkT7KH9yZ7zDVkj7kGnZRIzp1j0Gnln6PO5ZzOuHPnRrEGwFGX6WPOea5eBy4BTgB7gAeLrgJXhzynthKUUhFAL6CVUkoDZozG55suYbOApcBmz/Ja6z+VUruA611mpwB1PELrAkVnzdFAjFKqqMFZXynVTGv9RzXfTpVorfOBNcAapVQCRs/1+kqvyG4n96VZhLz8DpjN5K9cjv3IYfyGGJsm/4tPKfxhMz6duxH22Rq0NY+cmcbTDyxtLsOv/yBsf/5O6HzjZqK8d+ZS+OMWAidMBR9fQl75LwC2fb+R++JT1X/jpXh48jR++vln0tLTies7kPvvuoMRQz1/jJ4Gdjt5L88iaM7bYDJTsGo5jr8P4zt4BAAFX36G7cct+HSKI2TxarBayX3WuMNZRUQROOUZlNkMSlGwcR22H7wOzSrJ//47/LrEEfXF12irlYwnS74Q68x9h4ynp+FITiLrtTmEz5pDyN0PUHjoALnOG8BMEZFEfvgZKigYtIOg0TeRdP1AdE4OGS/OJPzpF1E+PtiPHyX9yalVT9RhJ//t2QQ8ORdMJgq/XYnj3yNY+g0FwLZ2OSq8LgEvz0cFBoHDgc+gUeTeMwpcboiqqoLvN+PXJY6I5WvRViuZT5W8l/BX3ibzmek4kpPIfn0OYTNnE3z3g9gOHSDvy88BYzvVXfBp8XYKHHUjKSOvxXLhxQRcM5jCPw5Rd6Fxo0/2G69QUIH9a93yHf5d46i3ch0Oq5XUx0v2XeTr75D65HQcSYmkvzKbiBdeIuzeByk8eIDs5ca+C+hzNUHXDkYX2tD5+aQ8Mt54r3t+I/ebdcQsXgZ2GwUHD5C9dEnFNpTDjvXNFwic+SqYzBSuW4Hjn7/wGWCMZyxcvQz7T9/j6NCFoPeXo/OtWF8yPtuOQ/uwbVlP4Osfg92O4/AhCtcsB8ByZQ/87p6ICqtDwFMv4/jrd/KmPlCxnDD2n++VcUQsc+6/p0v2X9jLb5M107n/XjP2X9BdD2L7/QB5Kz4vt7zPpe0IGDAY2x+HqPOxsf9y3qzY/itmt5P3yiyCZr9lbLPVXxjnhkHOc8OKz7Bt24KlczeCP1kF+Vbynp1e8fVXlMOO9bXnCXz+TZTZRMGaL3H8/Rc+1xr3Oxd+tRTb9q1YruhK8Mcr0FYreS/MAEDViSDwqZeM9ZjNFK5fg33HD/+bOf0PUUqNA1x7rOZprYsuy1Zk8EdfYBdGm+oC4Bul1BatdWa18qrouC0BzqcPtNNa3+ky7ztgGvCW1rqVc96nQCfgca31fKXUfGCl1nqpUqolsApAa93U+USEg8AArfUBpVQTjAZxGyAWWKG1vtilvicBm9b6aecTFNprrb27DdzzvsUZd5/H/OK8KhjfDojXWp9QSpmA+cBvWuvZp9h0OvXKVqcIObvq/rAXcjNqOg13gWEApHdrXcOJlAjfYtxUdrJ91Z7veSbU22mMAcy+tlMNZ+Iu+KttJHSo+jCJMyFmx36OXtr81IFnUaPdBwHI6tehhjMpEbJ2BwCJHc+d/Rf9034AMuKqPoziTAjb/BuZvSo2pORsCd3w6zmZE6U37s4Y/ffus9agU00vLfO9KaU6AzO01n2d048BaK2fdYlZBTyntd7inN4ATHYOtawyGX5QOaOB5R7zPgc8r9nMBBqWtgKt9T7gF5fpfOAG4ANnL+5S4D9a64xy6nMdgvCbUuqY8++lyr0dwH1M7S6XgdqeY2qvBKKBr5RSe4HfMMa/vF6FOoUQQgjxv2kH0EwpdZ6zTTEKWOER8y/QG0ApFYMxtLFiY5XKIcMPKkFr3aOUea8Cr3rM243LDwat9S0ey4d5TH+P0bPrue4Zpcz7DeNuQrTWTSuY93yMXlXP+bd4znMqNd5pbUXqFEIIIcRZdI5cedda25RS9wFfYwzTfF9rvU8pdZdz+dvA08B8pdQejB7tR0911bkipFErhBBCCCFOG631amC1x7y3XV6fAK4+3fVKo/Z/iPNRXQ96zP5ea31vTeQjhBBCiLOkmv+Jxv8CadT+D3E+quuDUwYKIYQQQvyPkUatEEIIIURtd46Mqa1J8vQDIYQQQghR60lPrRBCCCFEbVf9/5Cr1pOeWiGEEEIIUetJT60QQgghRG0nY2qlp1YIIYQQQtR+0lMrhBBCCFHbyZha6akVQgghhBC1nzRqhRBCCCFErSfDD4QQQgghajl9Fm8UU2etpsqRnlohhBBCCFHrSU+tEEIIIURt55AbxaSnVgghhBBC1HrqbI7BEP9vyUEmhBDi/5uzOvTUsW/LWfuuNbXsdk4Oq5XhB+KssE28rqZTcGOZvZT0bq1rOg034Vv2GC9yM2o2EVeBYQAUjutXw4mU8Jm3FoCXAyNqOBN343NTsI7pUdNpuPFftImN0Q1qOg03PROPA2C7b2ANZ1LC8vpKAO5SoTWcSYm3dSYA2QM61nAm7oJX/8Sxts1rOg03DXcdJLlTy5pOw03ktn01ncL/S9KoFUIIIYSo7eTKu4ypFUIIIYQQtZ/01AohhBBC1Hby3+RKT60QQgghhKj9pKdWCCGEEKK2kzG10lMrhBBCCCFqP+mpFUIIIYSo7WRMrfTUCiGEEEKI2k96aoUQQgghajuHjKmVnlohhBBCCFHrSU+tEEIIIURtJ2NqpadWCCGEEELUftKoFUIIIYQQtZ4MPxBCCCGEqO3kP1+QnlohhBBCCFH7SU+tEEIIIURtJzeKSaNWnBvUxW0xDb4VTCYc29ejN37hvvyybph6DjEmCqzYP58HJ/+BqPqYbxhfEhgRg+PrJegtq6qUh6VjFwIefBRMZgpWLiN/4XteMQEPTsbSqRvkW8mdNQ377wfA15fg1+ajfH3BbKZw0zdY33/TrZzfqJsJuHciGQO7oTPSq5TfqTw242k2bd5KRN06rFy6+IzUcSqq5eWYR95t7Muta3Gs/dR9eceemPtdD4DOz8O+8DU4duSM5NJj9rOc17cPhbl5rLvzPhJ3/VZ27JznaHnjaN6IbgLA+QP7c+X0x9DagbbZ2TRpCid+3F6tfExtOmK56T4wmbFvXIX9q0Vuy1X9xvjc+SiqaTNsn76HfdWSkoWBwfjcMQnV6DzQmsJ5z6P/2F+tfFw1m/kUdfv0wpGXx4H7x5O9Z69XzCVvvUbopZfiKCwk69ddHJr4KNpmI7Lf1Zw3eRLaodE2G39Of4KM7TuqlY+6pB2m68YZx9EP69DfLHVf3r4HpquGGxP5VuxL3oTjR8Dig/mh58HiA2YT+tfvcaxeVEoNVXP93BdoNeBqCnJzWXDL3Rz9dbdXzM0fvEWz7l3Iy8gEYMEtd3Ns9x4u6t6Vu7/8hOQj/wDw67KvWP3085XOwXx5J/zunAAmE4Vff0nhZx96xfjeOQFLhyvR+VbyX3oKx+FDAPgMGY2l72DQGsfff5L/8tNQWGAsu/Z6fK4dgbbbse/4noL3X6tUXmGPTCWgaxwOq5W0xx+j8KD38Wmu34CI519ChYVReGA/qVMfBVsh/j16EXrPg0bDzGYn/cVZFOz6BYDY1evROTlohx1sdhLHXlehfHw6dSVo/GSUyYx1xefkffSuV0zQw4/h2zkOnZ9H1tNTsR86cMqy/iPG4H/dGLDbKfhhM7mvz6nUdhJnjjRqRc1TJkxD/4N93lOQkYr5weew798JCceKQ3RqIva3Hoe8HFTzyzCPuAv7q49B0gnsL08qXo95+jvovVVseJhMBDw8lZzx43AkxRPy38UUfr8Rx99/FYdYOnXD1LAJWaOvwdyiDQETppF951goKCD7odshLw/MFoLfXIB521bs+41GlIqOwdKhM474E1XeTBUx7NpruGHkCB6dPuOM1lMmZcI85l5sL0+BtGQsU17FsXsbnPy3JCY5HtvsSZCbjWrVHvOND2J/9qHTnkrTvn0Iv/B8PmjdgdgO7ek1dzaLu19damxMu7b4h4W5zTu6cTMfr1wDQGSrFlzz0fssuKxT1RNSJiy3PkjhsxPRKUn4PvM2jl++Rx//pzhEZ2dSuOBVzO27ehX3uek+HLt/wj73CTBbwM+/6rl4qNu7FwHnn8f2K7oSenk7Ln7hWX7uf61XXMLS5Ry4+34AWrz9BvVuGMOJ+R+StmUryWvXARDU4hJa/vdtfurSveoJKROm6+/G/vo0SE/BPOll7Hu2Q/zR4hCdEo/9lcnGOaHF5ZhH34d99gSwFWJ/dQoUWMFkxvzwC7D/Z/j7UNXzcWrV/2qim13A483act4VHRjz1ss836lXqbHLJk3nl8+/9Jr/x5YfefPa66uehMmE3z2PkDf1PnRyIgGvLMC2bQv6aMkPQ3P7KzE1aETuf4ZjurgVfvc9St7421ARUfgMGknuXSOhIB+/x2Zh6X4Vtm9XYW5zOeZOceTeMwZshaiwOpVKy79rHD6NmxA/qC++rS+lztQnSLxxpFdc2EMTyfp4AXlfryZ86gyChg4n57PF5G/fRuKmDQD4NLuIui+8QsLQAcXlku64CUd6eqW2U/DEqWQ8cAeOxATCP1hCwZaN2P8+XBzi07kb5kZNSBvRH0vLNgQ/8jgZt48ut6xPu474xvUi/YahUFiIqlO3UtvpjJIxtVUfU6uU0kqpj1ymLUqpJKXUSuf0Lc7pXS5/LZRSTZ1ln3YpG6mUKlRKve6cnqGUOu4sc1Ap9ZZSyuRcNl8pdcRlnT+UUt9BpdR4yuGsQyulLnSZN945r73LvMuc8/p6lLc769qrlPpKKRXunN/UOa+vS47ZSqlDztcfOuOGOtfb3GWdTZVS3t0jpeffSSm13bnOA873c6tLnQVKqT3O18+5vD+rUipMKRXhEhvvsr13KaUu8szDuf6JZdVdkZzL1PhCdEo8pCaC3YZj1/eolh3cY/45BHk5AOh/focw7xOJatYaUhIgLblKaZgvaY3j+L84Th4Dm42C9Wvw6drTLcana08K1q4AwL7/N1RwCCoi0liYl2f8a7EYf5ScYALuf4S8N1864yedDpe3Iyws9IzWUR513sXoxJOQHG/syx3fYbq0s1uM/usA5GY7Xx9EhUeekVwuGNifAwuNns74HTvxCwsjKDbGO2eTiW4zZ7Bl2gy3+YU5OcWvfQID0dXcd+rC5uiE48b2sduw/7gB0+Vd3IMy09F/HQK73X1+QCCq+aXYNzmvQNhtxdvwdIjs35f4T42e0Myff8ESFoZvdLRXXOr6DSWp/roLv3r1jHRycovnmwMDq3+cN70InXzS+DzbbTh+2Yxq4/GD4sjBknPCkYPgehwVWJ3JWMBsPm2fuzaDB7Dtw0+M6rfvICA8jNBSjqkzyXRRSxwnjqHjT4DNhm3zOiyd49xiLJ3isK1fDYDj0F5UUAiqToSx0GwGXz8wmVF+/ugU43xpuWY4hZ8tAFshADojrVJ5+ffoTc5KoxFfsGc3KiQUU2SUV5xfh07kffs1ALlffUFAzz5GfXklx5AKqP4xZGnRGvuxozhOHANbIfnfrMY3zv187hvXC+tq43xu21dyPi+vrP+wkeR9+C4UOrdTWmq18hSnV3VuFMsBWimlApzTVwHHPWKWaK3buvwVXYv4CxjoEjcC2OdR9mWtdVugBdAacP3ZP8llnVd61gd0AaYqpRqd4j3sAUa5TF8HeF4vGQ1sdf7rKs9ZfysgFbjXdaHW+uuiHIGdwFjn9E0e63WtvzIWAOOc628FfKq1/sClzhNAT+f0ZJc6dwBDtdYpLrFv49zezumCytZdxfcAgAqrC+kuDdH0FGNeWfEde6MP/uo9v20XHLu2VjkPU1Q0jsT44mlHUgKmyJgKxDi//E0mQt7/jLAV32HbsQ37/j0AWLr0QCcl4jj8e5VzqzXCIyA1qXhSpydD0ZdpKUxd+qL37jwjqQTXr0fWsZJTUvbxEwTXr+cV1/au/3B41Vpy4hO8ll0w6Bpu/nUbQ5Yt5pu77q9WPqpOFDrFZdukJqHqen/pl1o2uj5kpeNz52R8Z/0Xyx2TTmtPrV9sLPknSq4i5J84iV+92LLzsViIHTGc1A0bi+dFDuhHx++/o83CBRx8aEK18lFhEZBWsq1ISzbmlRV/5dXo/S7HkTJhnvwq5uc+Rh/cBf+cns9eeIP6pB0tuYKUfuw44Q3qlxo7aObjTNv9AyNeehaLr2/x/PM7d2Taru+5b/Xn1GvRvNSy5VERUejkkmNVJyeiItyPIxUZjSOpJMaRnIiKjEanJFG47GOCFqwgaOFqdE429l+NK1um+o0xt2xLwMvvE/D825iaXVKpvMzRMdjjTxZP2xPiMUd7nD/Dw9FZmcU/2oyYkh9P/j37ELN8NZGvvU3ajKklBbUm8q33iF70OUHDK9bLbYqKwZFYko8jMQFTlHs+Zs/zeWIC5qiYcsuaGzfF59LLCXvvE8LenI/lklYVyues0I6z93eOqu7TD9YA1zhfjwY+qWC5POCAS4/oSMpuGPkC/kCFfzZqrVOAPwHvbzB3XwCDAZRS5wMZQPGZVCmlMBq6twBXK6XK+hb5EWhQ0fyUUsEYDe/bqXqjNho4CaC1trv8YCirzguAYGAa3g30M1r3qSnvWWX8SlcXtMTUsReOVR+7LzBbUC3bo3f/eHrzwCMPVVquzn8dDrJuG0Hm8D6YL2mF6bwLwc8f/5vuIO+9N6qRVy1S6vYpY19e3AZT177Yl3mPWz5TuXj2tgbVi6XZsMHseuu/pa7i8IpVLLisEytG3siVj0+pZj6lzKtob5TJjGp6EbZvv6Rgyh2Qn4dl0Jjq5eOaWgW2lauLnp9F+o/bydj+U/G85NVr+alLd/bcfDvnTZ5UzYRKm1nGcdSsNabOV+P4cr5LqAP7cw9gn3YLNLkI6jWpXj5FdVXw+F7+2AxmNL+c5zr0ILBuHa5+1Lhw+O8vu5napCXPtO3Cptfe4e4vKvqV6ZZEKTlUoJzWEByCuVN3cm4dQs4NA1D+AVh69jOWm80QHEre+NvIf+9V/B97tpJ5lVFnJXK3bvyWhKEDSB5/H6H3PFA8P/GWMSSOHk7yvXcQdP0YfNu1915PRfKpwPlca11+WbMZFRpKxu2jyXl9DiEzZTztuaS6jdrFwChnY68N4DmYcaTH8IOAUso2BOwYPYuuxiuldmE0nn7XWu9yWfaiyzoXeiallGqM0RAu+64QQyZwVCnVCqOht8RjeRfgiNb6MLAJGOCxHKWUGegNrDhFXa6GAGu11r8DqUqpdpUoW+Rl4JBSarlS6s5yGtxFin50bAEuVkp5X1s8jXUrpcYppXYqpXbOmzev3JXpjBT3S4fhEejMUn7D1GuCacTd2D943uvSq2p+GfrYEcjOqNIbAmeva3RJ75QpKgZHcqJ7TGIpMSnuMTo7C9uvO/C5ogumBo0w1WtA6AdLCf10LSoqhpD3PkXVLbvXqVZLSwaX3kcVHgnppVyea3Ae5psewvbGk5CTddqqv/TO2xm7bRNjt20i52Q8IQ1LfmsGN6hPzsl4t/joS1sTfsF53Lp3J7cd+BWfwEBu3eN9g9Px738k7Pym+EdUffycTk1y61FTdaPQFRwqo1OTIDUJfdi4icW+/TtU02ZVzgWgwW03037DOtpvWEd+fDx+9Ut6HP3q16OglJ5rgKYTx+MTGcGfj88odXnGtu0ENGmCT93Kjcl0pdNToI5L72OdSHRGKcdR/aaYxjyAfd7TpR9HeTnoP/agWlTlFGvofs8dTP11K1N/3UrGiZPUadSweFl4wwaknzjpVSbTue1sBQX8+MHHNO14OQDWrCzyncNa9q5Zh9nHQlAljymdnIhyuYKkIqON48MjxrVX0uTspTW37WgMW8hMB7sd2/cbMV/SpriM/Qej593x+36jNy40vNxcgkaOIXrJcqKXLMeelIg5tqQfyRwTiz3J4/yZloYKCTUa0GXEABT8shNLo8aYwo36Hc4YR1oq1o3f4tuqTbl5QdG5uiQfU3RM8XqK2D3P59HGOb+8so7EBAo2fQuAbf8ecDhQ4VU/1k8rhz57f+eoajVqtda/AU0xGkyrSwnxHH6Q57JsLcaQhdIak1Ay/CAaCFJKufZoug4/GOsyf6RSah/G8Ia5WmtrBd7GYoze0iHAco9lo53Li+JcezgDnI3uFKAu8E0F6qrIeitEa/0U0B5YB4zB2J7lGQUs1lo7gGUYQz7KXH158ytSt9Z6nta6vda6/bhx48rP7OifqMh6UDcazBZMbbug93k0LMIjMd88Efsnr0Gy95eIatsVXY2hBwD2g3sxNWyCqV4DsFjw7d2fwq2b3GIKv9+Ib79BAJhbtEFnZ6NTklHhdVDBIUaQrx8+7Tth//cIjr/+IHNQDzKv70fm9f3QSQlk3X49OjWlWrmeq/Tfh4xL5RExxr7s0N24UcxV3Sgsd0/H/t6LkOg5Yql6dr/zHgs79WBhpx4c/mo1l4w1blSJ7dCegsxMryEGR9Z+w7zzWvD+JZfx/iWXUZibywetjfHcYeefVxwX3bYNZl9frClVHz+nDx9CxTZERcWC2YK5cy8cP/9QscIZqeiURFQ9Y0SVudXlbjeYVcXx9xews9fV7Ox1Nclrvib2euOO8tDL22HLzKQg0buxUW/saOr27MH+O+9164ULOK9p8evg1q0w+fpQmFq5MZlu/vkdFeVyHLWLQ//m0WdSJwrzHVOwfzgHEl36RIJDISDIeO3ji+nitm43nVbWd2/+l5mXdWXmZV3Z9cUqOt1knK7Pu6ID1ozM4gasK9dxtpcOGciJvcbFrNCYkr6Eph0uR5lM5FTymHL8vh9T/UaomPpgsWCJuxr7ti1uMbbtW7D0NvpgTBe3Qudko9NS0EnxmJq3Aj8/AMxtO+A4+rdRZtt3mC81ekBVg8bG0yMy08vNJWfJIhJHDiVx5FCsG9cTNHAwAL6tL0VnZ+FITvIqk79zOwF9jFtUAq8dQt6m9UYujRoXx/g0b4Hy8cGRno7yD0AFGvtT+Qfg17kLhX+eejiJ7cBezI0aO8/nPvhdNYCCLRvdYgq2bMR/gHE+t7QsOZ+XV7Zg83p8Lr/C2LaNmoCPDzq9Gse6OK1Ox9MPVgCzgR5AhbuftNYFSqmfgQlAS8D7VlsjrlAptRaIo6QhWJYlWuv7lFKdgVVKqTVa6/hTlPkKeBHYqbXOLLq85OyBHQ4MUkpNxbggEaGUCtFaZ+EcU6uUCgNWYoypffVU71spFQH0whiPrAEzoJVSj5yqrCdnD/JbSqn/AklKqQjn0AvPOtsAzYBvnO/PF6PhX9Y18RTA86dnXaD49tqK1l0hDgeO5e9ivmMaKBOOHRsg4Riqs3Gnuv5xHaarroPAEMzD/lNcxj73UeO1jy/qojY4Pn+nStUXs9vJe3kWQXPeNh7ptWo5jr8P4zvYaP8XfPkZth+34NMpjpDFq8FqJffZaYAxzi1wyjMosxmUomDjOmw/bK5ePlXw8ORp/PTzz6SlpxPXdyD333UHI4YOPnsJOBzYP3kTy0MzjUcxfb8OTv6DKc74gnVsXo35mrEQFIJ57H0AxuODZj1Q3lqr5Mjab2ja9ypu3bsTW24e61zGxA5Zvphv7nnIq+fWVbMh19JizEjstkJseVZW3Xh79RJy2LHNn4vP5BfBZMK+aQ36+N+Yextfqvb1KyCsLn7PvAPOG2Us/a4j/5GbIS+XwgWv4nPvNLBY0IknKXznuerl4yLl2/XU7dOLTj99jz03j4MPPly8rM2iDzk4fhIFCQlc9OJz5B87RjvnzTXJq1bz95xXiBo4gNgR1+Gw2XBYrewbd3f1EnI4cHz6NuZ7nzLOCdu+gfh/UV37A6C3rsHUfxQEhWIeeY+zjB37C+MhtC7mG8eDyWSU/WULem/1Hi9WZO/qr2k14Gqe/nO38UivW+8pXnbfqqV89J/7yDgZz20L3yUkKhKU4tiuPSy66yEA2l03hLi7b8dhs1GQZ+XdUbdWPgmHnfy3XiTgmVeNR3qt+wrHv39hGTAMANvqZdh3fI+5w5UEvrfMeKTXy8Z92Y5D+7BvXU/gqx+h7XYcfx2icI3Rl2NbtwK/h6YT8OYnxs1RLz1ZqbSsW77Dv2scsV+tQ1utpD5RMlwn4vV3SHtyOo6kRDJemU3E8y8Rdu+DFBw6QM5y4wbFwN5XE3jtYLTNhrbmk/KIMWTDFBFBxEuvA6AsZnLXrCT/hwp0YNjtZM+eSdjceWAyYV25HPuRw/gPNcbkWpd/SuEPm/G9Mo46S9egrVayn5lWblkA61fLCZ72NOELvwBbIdlPTS0jgRpwDo91PVtUVe/oVUpla62DncMHhmut5yqlegATtdYDlVK3AO211vd5lGsKrNRat1JKtXTGLHCNd95Nn621nu0c1/ohsEtrPUcpNd9ZfqnHet3qU0rNBXK11o+Vkb9rHaMwhjj8opTaBEzEaKA/rLXu61JmAfCt1vqjovfvnH8Z8CVwAcbY2pXOG8iKym1ybpedSqk7gXZa6ztdln+HMdb1qGfZcrb/NcBqrbVWSl2CMawgRmttdy7/27k9kpVSzwKZWutnXcofAXporf9x3RYuy3cCj2qt1yul6gLbgP5a68OnqrsU2jaxYs8VPFsss5eS3q11TafhJnyLcWMZuVUfQnHaBRqPuSoc16+GEynhM8+4MPBy4Lk1hGN8bgrWMT1qOg03/os2sTG6wsP9z4qezt55230DTxF59lheXwnAXarmnhzi6W1tPOM2e0DHGs7EXfDqnzjWtvI3uJ1JDXcdJLlTy5pOw03ktn1QxujcM8Xx45dnbVyAqfPgs/reKqra/02u1vqY1npuGYs9x9Re6VF2n9Z6QRlli8bU7sXoUXZ9kv2LHuv1LaX888CtSqmQCryHxVrrXzxmj8Z7OMLnGJfbPcv/CuymYjd9nWq9Fyuljrn8lTVM4EaMca27gI8wnq5QVqNyVCl1Lj9FvjcB05zr3wA86eydrWzdQgghhDjT5OkHVR9+UNRL6TFvE8YNVWit5wPzyyju1RPpGq+1ngHMKKPeW8pYp1t9WusTQJnPpHHWUdr8Hs6XXvVorVfgvCHM8/1rrV2HT7TyWNajtNcu81yHLfiUlbNHmXIb0Frrpi6vzytl+cMur2eUsnw/0NNzfkXqFkIIIYQ42+R/FBNCCCGEqOWqOpz0f8n/fKPWeZOX5yX8z7TWM2sin8pSSr2B8WgxV3O11h/URD5CCCGEEOei//lGrbPxWisasKXRWt976ighhBBCiP/f/ucbtUIIIYQQ//PO4Ru4zpZqP/1ACCGEEEKImiY9tUIIIYQQtZ3cKCY9tUIIIYQQovaTnlohhBBCiNpOxtRKT60QQgghhKj9pKdWCCGEEKK2c8iYWumpFUIIIYQQtZ701AohhBBC1HYyplZ6aoUQQgghRO0nPbVCCCGEELWdPKdWemqFEEIIIUTtJz21QgghhBC1nYypRWnprhZnnhxkQggh/r9RZ7My+/qPztp3rbn3jWf1vVWUDD8QQgghhKjttD57f6eglOqnlDqklPpTKTW5jJgeSqldSql9SqnvTscmkOEH4qxI69K6plNwU+f7PZxsf0lNp+Gm3s4DABSO61fDmZTwmbfWeJGbUbOJuAoMA2BDdIMaTsRdr8TjHL+seU2n4abBrwfJHd6lptNwE/j59wBkXnV5DWdSIvSbnwH4p/XFNZxJiSZ7DgGQ3KllDWfiLnLbPtK7nVvn8/AtezjU7IKaTsPNxX8crukUaoxSygy8AVwFHAN2KKVWaK33u8SEA28C/bTW/yqlok9H3dJTK4QQQgghTpeOwJ9a67+01gXAYmCwR8wYYJnW+l8ArXXi6ahYemqFEEIIIWo7xzlzo1gD4KjL9DHgCo+YiwAfpdQmIASYq7X+sLoVS6NWCCGEEEJUmFJqHDDOZdY8rfW8osWlFPEciGsBLgd6AwHAj0qpbVrr36uTlzRqhRBCCCFqu7P4NCtnA3ZeGYuPAY1cphsCJ0qJSdZa5wA5SqnNwKVAtRq1MqZWCCGEEEKcLjuAZkqp85RSvsAoYIVHzJdAN6WURSkViDE84UB1K5aeWiGEEEKI2u4c+c8XtNY2pdR9wNeAGXhfa71PKXWXc/nbWusDSqm1wG+AA3hXa723unVLo1YIIYQQQpw2WuvVwGqPeW97TL8IvHg665VGrRBCCCFEbSf/Q6yMqRVCCCGEELWf9NQKIYQQQtR2585zamuM9NQKIYQQQohaT3pqhRBCCCFqOxlTKz21QgghhBCi9pOeWiGEEEKI2u4ceU5tTZKeWiGEEEIIUetJT60QQgghRG3nkDG10qgVNcZyRRcCH3oUTGbyv1pG/sfvecUEPDQZn87d0FYruTOnYf/9ACo6hqDpszDVjQTtIP/LpeR/thAAc7OLCZw0HXz9wG4nd/Yz2A9U7n/eC504Bb8ucWirlfQZU7Ad2u8VY67fgPBZczCFhlN4cD/pjz8KtkLMTc4j/IlZ+DRvQdabr5Dz8QfFZVRwCGHTn8bngmagNelPTaNwz67KbTQPquXlmEfeDSYTjq1rcaz91H15x56Y+10PgM7Pw77wNTh2pFp1VtZjM55m0+atRNStw8qli89q3c1mPkVEn1448vLYf/94svd4Hwst3nqNkEsvRRcWkvnrLg5NfBRtsxHZ72rOnzwJ7dBom40/pj9BxvYdVcoj7JGp+DuPqbQnHqPwYOnHVN3nXsIUFkbBgf2kTTOOKf8evQi9+0G0doDdTsaLsyjY9QsA4U/MxD+uB47UFBJHDKpSbgCmtlfge9tDYDJhW/8VtuUfuy1XDRrje+9UTOdfROGiedhWfGLMj4jG94HpqPC6oDW2b77EtuqzKudhbt8Z/3smokxmCtZ8QcGS+V4xfvdMwqdjF3S+lbwXZ+D486CxICiYgIenY2p6IaCxzn4S+4E9BEx9FlOjJka+QSHonCxy7hpT5RzrTJ5KQLfuaKuVlGmTKTjgvS8tDRoS+ULJvkx+7BGwFeLXviPRr76J7fgxAHLXf0PG229UqF6fTl0JGj8ZZTJjXfE5eR+96xUT9PBj+HaOQ+fnkfX0VOyHDpRbNuSZ2ZgbnweACglBZ2WRftNwAMwXXkTwo0+ggoLB4SD9tpFQUFBmfpaOXQh40DifF6xcRv7CUs7nD07G0qkb5FvJnWWcz/H1Jfi1+ShfXzCbKdz0Ddb333Qr5zfqZgLunUjGwG7ojPQKba8i0dMfJ6h7D3ReHicffYT8/fu8YnwaNqTeK3Mxh4Vj3bePk5MmQGEhptBQYp99Ht/GjXHk5xP/2GQK/vgdS2w96r04G3NUpLFtliwhfcH8SuUlzgwZfiBqhslE4ISpZE+4h8yxg/Ht0x9T0/PdQiydu2Fu2ITMkdeQ+8KTBE6cZiyw28l7bTaZYweTOW4sfsNGFZcNuOdh8t5/m6xbRpD37hsE3PNwpdLy6xKHuVETkob2I2PmE4Q99nipcSH3TyBn0YckDeuHIyuDwMHGF4HOzCBz9kxyPn7fq0zoxCnk/7CVpOuuIWn0UGxHDlcqNy/KhHnMvdhenYbtiXGYOvSAeo3dY5Ljsc2ehO2pu3GsWoT5xgerV2cVDLv2Gt59Y+5Zrzeidy8Czz+PbVd05eCER7n4hWdLjUtYupztV8bxU/femP39qX+D0eBJ27KVn3pcxY5eV3PgoQk0f2l2lfLw6xqHpXETEgb3Je2Zxwmf8kSpcaEPTiR74QISBvdDZ2USNNQ4pvK3byNx5GCSRg0lbcYUwh9/prhM7lfLSbn3jirlVcxkwveOCeTPnID1obFYuvZBNWzqFqKzMil87+XixmzxfLudgvmvYX1wLNbJ47D0G+ZVtjJ5BNw/mdwpD5D9n+vw6dkXk7PBVcTSsQvmBo3IvmUI1leeIeCBx4qX+d8zCdvOH8m5fTg5d47C/q/x4y1v5mPk3DWGnLvGULh1A4VbN1YtP8C/Wxw+TZpy4pqrSXlyOnWnzSg1Lnz8RDI/ms+JgX1xZGYSPOy64mXWX3ZycsQQTo4YUuEGLSYTwROnkjn+LtJGD8Lv6gGYm17gFuLTuRvmRk1IG9Gf7GdnEPzI46csmzVtIuk3DSf9puEUbPyG/E3fGmXMZkJmPEf280+RPmYwGffcAjZbufkFPDyVnIn3kHVjGefzTt0wNWxC1mjjfB4wwXk+Lygg+6Hbybr1OrJuHYHlii6YW7QpLqeiY7B06Iwj/kTFtpWLoO498GnSlCN9ehE/fSoxTz1ValzkpEdI++ADjlzVG0dmBuEjRgAQcfc95B/Yz9/XXkP8IxOJnjYdAG23kfjsLP7u15d/RlxHnbE34HvhhZXOT5x+//ONWqWUVkp95DJtUUolKaVWOqdvcU7vcvlroZRq6iz7tEvZSKVUoVLqdef0DKXUcWeZg0qpt5RSJuey+UqpIy7r/KGU+g4qpcZX4D3coJT6TSm1Tym1Wyn1rlIq3Llsk1LqkEs9S11yy1VKRbusJ9vltd0ZX7TOh11y76GUyvDYJn08yu1VSn1VlEdlmS9pjePYvzhOHAObjcL1a/Dt1tMtxrdrT/LXrgDAvu83VEgIKiISnZJs/MIHyM3F/s8RTFExxrTWqKAg4z0GBaOTkyqVl1/3XuSt/hKAwr27MYWEYoqI8o7r0Anr+q8ByFv5Jf49egPgSEulcP9etMcXgAoKwvey9uR9udSYYStEZ2dVKjdP6ryL0YknITke7DYcO77DdGlntxj91wHIzXa+PogKj6xWnVXR4fJ2hIWFnvV6I/v3Jf5TY3tn/vwLlrAwfKOjveJS1m8ofp356y786tUDwJ6TWzzfHBhY5cflBHTvTe5K5zG1ZzcqJBRTZOnHVN63xjGV+9UX+PfoA4DOK8nDFOCeR8EvO3FkZFQpr+J1XngJOv4YOuEE2GzYtq7H3KGbe1BmOo7DB70bNukp6CO/G6+tuTiO/YOq6/3eKsJ8cUscJ46i448b54RN67Bc2cMtxtK5OwXfrgIwrsAEB6PqRkJgEJbWl1G45gsj0GaDnGw8+cT1wbZxbZXyAwjs2ZvsFUYdBb8Z5wdzKfvSv2Mncr8x9mX2iuUE9upd5ToBLC1aYz921Hm+LCT/m9X4xnmcL+N6YV1tnC9t+35DBRvny4qUBfDt3Zf8b4xt69PxSmx//o79z0OA8WO9vAf7my9pjeP4vzhOGufzgvVr8OnqXodP154UFJ3P95fkB0BenvONWow/So7xgPsfIe/Nl6r0+Qvu04fML5YDYN21C3NIKOYo7/0V2KkzWWvXAJCxbBnBfa4CwPfCC8n98QcACv76C5+GDTBHRGBPSiru8dU5OeQf/hNLTEyl8zvttOPs/Z2j/ucbtUAO0EopFeCcvgo47hGzRGvd1uWv6HrSX8BAl7gRgOe1i5e11m2BFkBroLvLskku67zSsz6gCzBVKdWorOSVUv2A8UB/rXVLoB3wA+D6CRrrUs91LvOTgQllrDrPGd8SY5sMAFy7kLZ4bJNvPcq1AlKBe8vKvTymqGgcifHF047EBFSU+0lBlRJjinJvlJhi62Np1hzbvt8AyJ37PIH3TCBs2TcE3jeBvLdfqVRe5qgY7PElddoT4jF7NIRUWDiOrEyw242YxHhM0eWf0MwNGuFITyXsiVlELvycsGlPo/wDyi1zSuERkFrSaNfpyVAnosxwU5e+6L07q1dnLeIXG4v1REnvTv6Jk/jViy0zXlksxI4YTsqGkp68yAH9uOL777h04QIOPFTWR6l85ugY7PEni6eNY8r9eDGFh6NdjymP486/Zx+il60m4tW3SX9yapXyKIuqG4VOTiye1qmJqFJ+yJ1yPVGxmM5rhuMP78u7FSofGY0jKaEkj+QEr8a/ioxGJ7rGJKIiozDVa4DOSMN/0gyC3lqI/8PTwd/fray59WXo9FQcx49WKT8o2pcl5wdbqfuyjvv5Id49xu/SttRb+iXRb/0Xnwsq1rtniorBkVhyDBnnQvd6zaWcL81RMRUqa2l7OY7UFBxH/zXW1bgpaE3oK/MIX/AZATfcdor8POpOSsAUGVOBGOcxbjIR8v5nhK34DtuObdj37zHy6tIDnZSI4/Dv5dZfFktMDLaTJeeAwvh4LDHu5wBznTo4srKK95fNJSb/wAGCr+4LgH+bNvjUb4Altp57HQ0a4N+iJdbdu6uUozi9/j80agHWANc4X48GPikn1lUecEAp1d45PRL4tIxYX8AfSKtoUlrrFOBPoF45YVOBiVrr484ydq31+1rrQxWo4n1gpFKq7inySATGAfcppVTFsgfgR6BBJeJLlFaNxy/xUlNxDQkIIGjmy+S++jzk5gDgN3Qkua+9QMawq8h99UUCHyv9clNl8tIVyqv8XgRlNuNzcQtyly4meexwdF4uQbdU87JxJfJQF7fB1LUv9mXe49z+Z1VyP138/CzSf9xOxvafiuclr17L9i7d2XPz7Zw/eVIV8yhlnmcepzjWrRu/JXHYAFIevo+Qex6oWh5lqcLx7MU/AL9JMyn84FVw6Vk+7XmUFWM2Y2rWnMKvlpJz91i0NQ+/kbe6hfn07Efhxq+rllt59eOZY2kFjZiCA/s4fnUvTl43mMxFHxE1t4LDD8pZZ3m5aa0rVNbv6gEUfLO6ZFVmMz6XtiPriUdIH3cjvt1749P+ikomWIlj3OEg67YRZA7vg/mSVpjOuxD8/PG/6Q7y3qvgNio1rWocU0DqvHcwh4XRZMVXhN94E9b9+8FecrVCBQbS4PU3SZz5NI5s7ysDZ53WZ+/vHPX/pVG7GBillPIH2gDbPZaP9LjUHlBK2YaAHfAc2DNeKbULOAn8rrXe5bLsRZd1LvRMSinVGKMh/Fs5ubcEfjnF+1voUs+LLvOzMRq2pxxIqbX+C+N4KOoe6uaxTdwGcCmlzEBvYEVp61NKjVNK7VRK7Zw3b57XckdiAqbokl/MpugYt96ismIcRTFmC8EzX6Zg3SoKv1tfHOPXfxCFznFhhRu+xtKi1aneOoEjxhC5cBmRC5fhSErEHFtSpzkmFkeS+xAGR3oappBQMJuNmOhYHEnuuXuyJyZgT0yg0NmjnLd+HT7NW5wyt3KlJYPLpV4VHgnpqd5xDc7DfNND2N54EnKqN+ThXNfgtpvpsGEdHTasoyA+Hv/69YuX+dWvR358Qqnlmk4cj09kBH88PqPU5enbthPQpAk+detUKI+g68cQtXg5UYuXY09KxOzSu2OOicXucbw40tJQrsdUKTFgDDewNGyMKTy8QnlUhE5JREWW9AqrutHo1OSKr8Bsxm/STGxb1mHf/l3V80hy70FUkTE4UpK9YlS0a0w0OiUZnZSITkrEftC4EdC2+VtMzZqXFDSZsXTtSeGmdZXOK3jUGOp99gX1PvsCe6L7+cESE4s90Xtfup0fYktidE5O8XAS65bNKIsFU/ipjynjXFhyDJmiY7zOOfYyzpenLGs249ejD/nfrHVbV+GvO42bsvKtFPywBcvFZZ+vHEkedUe5nKvd3oNHTIp7jM7OwvbrDnyu6IKpQSNM9RoQ+sFSQj9di4qKIeS9T1F1y74aBRA+9gaarPiKJiu+wpaQiKVeyTnAJzYWW6L7OcCemoopJKR4f1lcYhzZ2cRPfpR/Bl1L/KSJWOrWpfCYcZMfFgsNXn+DzBVfkr2u8seVODP+XzRqtda/AU0xemlXlxLiOfwgz2XZWozL86OBJaWULRp+EA0EKaVGuSxzHX4w1mX+SKXUPozhDXO11taKvA+lVGtnA/OwUmqkyyLX4Qee3UmvAjcrpSoyqNH1J6vn8IOiu5oCnI34FKAu8E1pK9Jaz9Nat9datx83bpzXcvvBvZgaNsFUrwFYLPj07k/B1k1uMQVbN+LXz7ij29yyDTo7G+38kgt87Ens//xF/pIP3co4kpOwXGZ0rFsuvwK783JaeXI/W0Ty2GEkjx2GddN6AgYMBsCn1aU4srNwpHiPy83fuR3/3sZlqYCBg7F+t8Erxi2vlGQcCScxN2kKgF/HTtj++vOUuZVH/30IFV0fImLAbMHUoTuO3dvcg+pGYbl7Ovb3XoREz1E3/3uOv7+AHb2uZkevq0la8zWx1xujcUIvb4c9M5OCRO+GYr2xo4no2YN9d97r1gMRcF7T4tfBrVth8vWhMLViF2JyPl1E0qihJI0aSt7G9QQOdB5TrS9FZ2fhKGWsd8HO7QT0MY6pwGuHYN1k/FgzNyq5+c+neQuUjw+O9PQK5VERjj8Pouo1REXXA4sFS9fe2HdurXB533sew3HsH2xflXZ6rDj7of2YGjRCxdY3zgk9rsb2o3sj2fbjZnz7GBfdzJe0gpxsdGoyOi3FaFg1NJ5yYLmsI45//iouZ27XEcfRv71+OFdE9uJFxTd25W34luBBQwDwbWOcH+yl7Evrju0EXmXsy+BBQ8ndaJwfTBElY9p9W7U2nlqSfupjynZgL+ZGjZ3nSx/8rhpAwRb3G94KtmzEf4BxvrS4nC9PVdanQ2fsfx9xG/pRuP17LBdeBH7+YDbj0659uTe2ep7PfXv3p9DjfF74/UZ8i87nLUryU+F1UMEhzo3ih0/7Ttj/PYLjrz/IHNSDzOv7kXl9P3RSAlm3X49OTSl3W6Uv/Jh/Bl3LP4OuJfvbdYQOGQqAf9u22LOysCd576+87dsI6dcfgLBhw8j+1ugYMYWEgI+PMf/6keTu2FHcIxs76znyDx8m7QPvm4JrjIyp/X/1SK8VwGygB1D+Tz0XWusCpdTPGGNTWwLXlhFXqJRaC8Rh9O6WZ4nW+j6lVGdglVJqjdY6vozYfRjjaDdqrfcAbZ03qlVoQKbWOl0ptQi4p7w4pdT5GD3RicAl5YTmaa3bKqXCgJUYY2pfrUgubux2cl+eRfBLb4PZTMHK5TiOHMZ3iHHXacEXn2H7cQv2znGEfroarFZyZhl3y5rbXIZf/0HY/vydkPnG44Py3nkV249byHl+BoEPTjZ+dRfkk/vCk5VKK//77/DrEkfUF1+jrVYynpxSvKzO3HfIeHoajuQksl6bQ/isOYTc/QCFhw6Q67wBzBQRSeSHnxmPwdEOgkbfRNL1A9E5OWS8OJPwp19E+fhgP360+mMjHQ7sn7yJ5aGZxpfj9+vg5D+Y4gYYizevxnzNWAgKwTz2PgC03Y591mm+fH0KD0+exk8//0xaejpxfQdy/113MGLo4DNeb8q364no04vOP32PPTePAw+WPAmjzaIPOTh+EgUJCVz84nPkHzvG5c6bbJJWrebvOa8QNXAAsSOuQ9tsOKxW9o67u0p55G/9Dv+uccSsWGc80mtGyTEV8do7pD01HUdSIhlzZ1P3uZcIvedBCg8dIOcL45gK6H01gQMHGzcf5ueT+mjJvaV1np2D3+UdMIXXIXbtJjLffo3cLz6vXIIOOwXvvozf9JfAZMa2YSX66BEsVw8BwLbuCwivi/8L76ECgkA7sAy8HuuDYzE1uRBLj/44/vkT8+z5ABQsegfHLz9WfkM57Fhff4HAZ183Hun19Zc4/vkLn4HGUyAKV36O7aetWK7oQvCCL41Hes2eUVzc+sYLBDz2DFh8cJw87rbMp2ff6g89APK2fEdAXHfqr/4Gbc0jZVrJvox+cx4pT0zDnpRI+ssvEvnCy4Tf/xAFBw+Qvcw4TwVd3Zfg60eD3Y62WkmeVMGns9jtZM+eSdjceWAyYV25HPuRw/gPNR7XZ13+KYU/bMb3yjjqLF2DtlrJfmZauWWL+F3Vn/xv3Pt6dFYmeZ8sIPyDJaA1BT9uofCHzeXml/fyLILmvG080mvVchx/H8Z3sPN8/qVxPvfpFEfIYuN8nvuskZ+KiCJwyjMosxmUomDjOmzl1VUJOZs2EdS9B+et34DOs3Jy8qPFyxr89z3ipz6GPTGRpBdfoN7Lc4kc/zD5+/eRsdTYX74XXEi9F2cbT/k4/Cfxj00GIODyywkbOpT8gwcJXPEVAMlz5pDz3abTkreoOuU5XvB/jVIqW2sd7Bw+MFxrPVcp1QNjnOpApdQtQHut9X0e5ZoCK7XWrZRSLZ0xC1zjlVIzgGyt9WznWNQPgV1a6zlKqfnO8ks91utWn1JqLpCrtX6MUiilBgBPA4O11sec897D6Emdr5Ta5HwvOz3KueYWCewA6mmt/V23i/N1FLAQ+FFr/YTr9ilrezpfXwZ8CVygtS4sfQ8AoNO6tC5n8dlX5/s9nGxfXtv97Ku303iiQ+G4fjWcSQmfec5LkrnVu8P+tAoMA2BDdNWGc58pvRKPc/yy5qcOPIsa/HqQ3OFdajoNN4Gffw9A5lWX13AmJUK/+RmAf1pfXMOZlGiyx7htIrlTyxrOxF3ktn2kdzu3zufhW/ZwqNkFpw48iy7+4zCUMaL5TLEvfeWsNejM1z10Vt9bRf2/GH4AoLU+prUu62GZnmNqr/Qou09rvaCMskVjavdi9Hy7PjX6RY/1+pZS/nngVqVUSBl5r8boCV2jlNrvfDSYHXDtdnAdU/ttKetIBpYDfi6zA4oe6QV8C6wDXLs1PcfUuj5VoWi9vwK7gVGey4QQQgghzqb/+eEHRb2KHvM2AZucr+cD88so7nWXkWu81noGMKOMem8pY51u9WmtTwBlP2fIiFkAlNqo1lr3KGP+DI/ph4GHXabN5dS3CQgrY1mwx3SpwzGEEEIIcRadw2Ndz5b/Nz21QgghhBDif9f/fE9tbaGUmorxnzu4+kxrPbMm8hFCCCFELfI/fo9URUij9hzhbLxKA1YIIYQQogqkUSuEEEIIUds5pKdWxtQKIYQQQohaT3pqhRBCCCFqO3n6gfTUCiGEEEKI2k8atUIIIYQQotaT4QdCCCGEELWdPNJLemqFEEIIIUTtJz21QgghhBC1ndwoJj21QgghhBCi9pOeWiGEEEKI2k7+8wXpqRVCCCGEELWf9NQKIYQQQtR2MqYWpeUREOLMk4NMCCHE/zfqbFZm//CZs/Zda75p2ll9bxUlPbVCCCGEELWddFJKo1acHX9e0qymU3Bz4YE/yL62U02n4Sb4q20AvBwYUcOZlBifmwLAhugGNZxJiV6Jx40XuRk1m4inwDAesYTXdBZuXrClk3RFy5pOw03U9n0AfBIeXcOZlBidngiAdUyPmk3Ehf+iTQAcv6x5zSbiocGvB0no0KKm03ATs2M/h1ucW98xF+z/o6ZT+H9JGrVCCCGEELWdQ8bUytMPhBBCCCFErSc9tUIIIYQQtZ2MqZWeWiGEEEIIUftJT60QQgghRG0nz6mVnlohhBBCCFH7SaNWCCGEEELUejL8QAghhBCitpMbxaSnVgghhBBC1H7SUyuEEEIIUdvJf74gPbVCCCGEEKL2k55aIYQQQojaTsbUSk+tEEIIIYSo/aSnVgghhBCitpP/fEF6aoUQQgghRO0nPbVCCCGEELWdQ8bUSqNW1KjIKdMJjOuOtuaROOVR8vfv94qxNGhI7JxXMIWHkb9/HwmPToLCQsJv+w8hAwc5g8z4nn8BR7pcgSMjA1NICNFPz8K3WTPQkDhtMtZdu6qVq7ldJ/zuGA8mE4XfrKBw6Uduy1XDJvg/OA3TBRdT8NHbFC5fVK36ytNj9rOc17cPhbl5rLvzPhJ3/VZ27JznaHnjaN6IbgLA+QP7c+X0x9DagbbZ2TRpCid+3F7tnJrNfIqIPr1w5OWx//7xZO/Z6xXT4q3XCLn0UnRhIZm/7uLQxEfRNhuR/a7m/MmT0A6Nttn4Y/oTZGzfUe2cyvPYjKfZtHkrEXXrsHLp4jNal6tBLz9P8/5XUZibx6e338PxX3d7xVz/3pucH9cFa0YmAEtuv4eTu/cQdXEzrn/vDRpcdilrpz/N5pder3C9Pp26EvzwZJTJTN6Kz8n78F2vmKCHH8Pvyji0NY+sp6diO3Sg3LK+va4m6I57MTc9n/RbR2E7uM9YkcWHkMeewNK8JWhN9kvPUvhL5fdnu+dnUv+qPtjz8th2z/2k7d7jFdPxtZepe1lblFJk/nmY7fc8gC0nh+iuV9Jt4Yfk/PsvAEe/WsW+F+ZUOgdXpjYdsdx0H5jM2Deuwv6V+2dc1W+Mz52Popo2w/bpe9hXLSle5jd3MTov13jsksNOwbQ7q5VL2CNT8e8Sh7ZaSXviMQoPep87zfUbUPe5lzCFhVFwYD9p0x4FWyEB/QcScssdADjyckmfNQPb74ewNDmPOs+/VFze0qARmW+9Ss6iD8vMI2TCFHy7GMdM5pNTio8ZV6b6DQifOQcVGobt0H4yHp8MtsIyy5ubNCVsVkke5voNyZn3GrmfGOfcgOvHEnj9GLDbyd/6XbnbKWLKdILiuuPIM75jCg6U/h0TM+cVYzvt30fCZOM7BsC/Q0ciH5uGsliwp6Vx4uaxxva/4WZCR1wPSpH52adkfDS/3DzE2SGNWlFjAuO649OkCf/264PfpW2Jevwpjo26zisuYsIk0j/8gOzVq4h64ilCh48gc/Ei0t9/l/T3jS/XwB69CL/5FhwZGQBETplG7tbNxD90P/j4YPL3r16yJhN+d00kb/oD6JREAl76ANv2Leijf5fEZGWSP+8lLJ26V6+uU2jatw/hF57PB607ENuhPb3mzmZx96tLjY1p1xb/sDC3eUc3bubjlWsAiGzVgms+ep8Fl3WqVk4RvXsReP55bLuiK6GXt+PiF57l5/7XesUlLF3O/rvvB6Dl229Q/4YxHJ//IWlbtvLT2nUABLW4hFb/fZvtXc7sdhx27TXcMHIEj06fcUbrcdW8/1VENjufF5q3o/EV7Rn6xhxev7JPqbGrHp3OnmUr3Oblpqbx5UOP0nLwNZWr2GQiZNJU0u+/A0diAnXmL6Fgy0bsRw4Xh/he2Q1LoyakXtcfS6s2BD/yOOm3jy63rP2vP8l89EGCJz/hVp3/EONznDZ2KKpOXcJeeZv0W0ZW6u7self1JuT881nZ7goi2l9O+zkv8E2f/l5xv0yZji0rG4DLZj5Fsztu48ArrwGQ9OM2No+6oXLbqizKhOXWByl8diI6JQnfZ97G8cv36OP/FIfo7EwKF7yKuX3XUldRMHM8ZGVUOxW/rnFYGjchYXBffFpfSviUJ0i6aaRXXOiDE8leuIC8r1cTPnUGQUOHk/PZYuwnjpP0nxvRWZn4delGnWlPkXTTSGz/HCFp1FCjsMlE7NffYd34bZl5+F4Zh7lxE1KG9cOnVRtCJz9B6q2jvOJC7ptAzqIF5H+zhpDJTxAweBh5ny8ps7z9n79JHTusOI/I1ZuwblwPgM/lHfHr3ouU0UOgsBBVpy5BN91ean6Bcd3xLfqOadOWqCee4ngZ3zEZCz4ge80qIp94itBhI8hcsghTSAhRjz/JyXG3YTt5EnPdusb7vrAZoSOu59jI4ejCQurNe4/czRsp/Ocfr3WfVTKmtvJjapVSWin1kcu0RSmVpJRa6Zy+xTm9y+WvhVKqqbPs0y5lI5VShUqp153TM5RSx51lDiql3lJKmZzL5iuljris84dS6juolBpfwfexWyn1ice8+c76/Vzy+9v5uij/+13iX1dK3eJ8vUkp1d5lWVOl1F6P9c91rt/kMu+WovdfgZz/VkpFOl9rpdQcl2UTlVIzXKZvUkrtVUrtU0rtV0pNdM5XSqlpSqk/lFK/K6U2KqVaetSxxaPeXUXvRSnVQymV4bF/S/9WPoWgXn3I+vILAPJ378IUGoI5KsorLrBTJ7K/XgtA1pfLCO7tXV3INQPJXr3SyDcomID2Hchc+pmxsLAQR1ZWVVIsZmrWAsfJY+iEE2CzYdv8DZYr4txidEYajj8OgM1WrbpO5YKB/Tmw0OgBit+xE7+wMIJiY7zilMlEt5kz2DJthtv8wpyc4tc+gYHo0/AYmMj+fYn/dCkAmT//giUsDN/oaK+4lPUbil9n/roLv3r1ALDn5BbPNwcGnpVH03S4vB1hYaFnvB5XLa4dwC8fGb3C/27fSUBYGCGl7Luy5CQlc2znrzgKK3eMWVq0xn7sKI4Tx8BWiPWb1fjG9XSL8Y3rhXWN0Yi27f0NFRKCKSKy3LL2v//C/u/f3vWddwEFO7YBoNNS0VlZWC5pVamcGw7oz9+LPwUgZefP+IaF4R/jfUwVNWgBzP7+cIYOHXVhc3TCcXTiSbDbsP+4AdPlXdyDMtPRfx0Cu/3MJOEU0L03uSu/BKBwz25USCimSO9zp1+HTuR9+zUAuV99gX8P49xZsPtXdJZxFaDgt92YY2K9y3bsjO3YUewnT5SZh1/3XlhXOfNwOWY8+Xa4gvwNxo9W66ov8Oveu8LlfTt0wn7sXxzxRh6Bw0eRu+Dd4p5UnZZaZn6Brt8xv+3CFBKCuZTtFHBFJ7LXOb9jvlhGkPM7Jviaa8n5Zh22kycBsKcadflccAHW3bvQVivY7Vh37CCod+kdC+LsqsqNYjlAK6VUgHP6KuC4R8wSrXVbl7+i/v6/gIEucSOAfR5lX9ZatwVaAK0B1+6aSS7rvNKzPqALMFUp1ai8N6CUugTjvccppYI8FtuB28oomgg8qJTyLW/9ZdRpAoYCR4G4U4RXRD4wrKiR61FXf+Ah4GqtdUugHVDUPXAvcCVwqdb6IuBZYIVSyrUrM6RoGzq3lactHvu37J/y5bDExGCLP1k8bYuPxxLt/gVvCq+DPTOr+EvCFh+POcY9Rvn7E9i1G9nrjJO3T6NG2FNTiZ71PI0+/5Kop2eiAgKoDhURhU5OLJ7WKYmoCO+T49kQXL8eWcdKPnLZx08QXL+eV1zbu/7D4VVryYlP8Fp2waBruPnXbQxZtphv7rrfa3ll+cXGYj1R8uWXf+IkfvW8vyiLKIuF2BHDSdmwsXhe5IB+XPH9d1y6cAEHHppQ7ZzORWEN6pHusu/Sj58grIH3vgPo9/R0xv/yPdfOmYXZt9KnHDem6BjsCSWfNUdiAuYoj89aVDT2hHi3GFNUTIXKerL9cQi/uF5gNmOq1wBL8xaYSmk4lSegXiw5x0uOqdwTJwisV/q2uuKNuQz9fR+hF13I7/NKhlVEdmxPv60b6f7ZJ4Q2v7hS9XtSdaLQKUnF0zo1CVW34ucArTW+k1/Ed+Y7mHsNPHWBcpijY7C7nDvtCfGYvc6d4UbD1XnuNGK8fxQEDbkO6/ebveYH9B1A3tpV5efhcczYExMweeShwsKNToWiPBITinOtSHn/qwdg/Xp1SZ1NmuLT9nLqfrCYOu8swNKi7B9LlmiP75iEeCwx3t8xrvm5xvg0PQ9TaCj1539Mw8+WEzxoCAAFf/yBf/sOmMLCje+fuO5YyjnfnTVan72/c1RVn36wBii6/jUa+KScWFd5wAGXHs2RwKdlxPoC/kBaRZPSWqcAfwKln/lKjAE+AtYBgzyWvQKMV0qVNjQjCVgP3FzRnFz0BPYCb2Fss+qyAfOA0nqmHwMmaq1PAGitrVrr/zqXPQrcr7XOdS5bB/wAjHUp/ynGvoHK7d/KUcp7nueHpQIxQT17Yf31l+KhB8psxq9FSzIWL+Lo8MHo3Dzq3FG98Wul51G9VVZZKbl49rYG1Yul2bDB7Hrrv16xAIdXrGLBZZ1YMfJGrnx8yhnJqbwT38XPzyL9x+1kbP+peF7y6rVs79KdPTffzvmTJ1U/p3NRBfYdwJqpT/Jiyw682qknAXXq0PORh05/LhX5rJV1kJ/iS8361TLsiQnUmf8pwQ9PpnDPLrBX8gpGBbcVwPZ7H+SL5q3JPPQHjYcNBiB192+saH05a7v25Pd57xK3cEHl6vfKp5R5lfhyL5hxHwVTx1Hw/KOYrxqCat7mzOZSgXOWb/srCBwynMy5HmONLT74d+9F3jdrT5FH1c7hxfvxVOUtPvjF9SR//dclqzObMYWEknrrKLLmzibcZextRfLzOobKiVFmM34tW3Hy7js4ccdt1Ln7XnyaNKXwr8OkvzuP+u/Np96898k/dBBtO7O986JiqtqoXQyMcvbutQE87zIZ6XF5OqCUsg0xekU9r22MV0rtAk4Cv2utd7kse9FlnQs9k1JKNcZoCJd914wzP2AJRmPNs4H5L7AVuLGMss8BE5RS5lPU4amocbgcGKiU8qlk+dK8AYxVSoV5zG8F/OwZrJQKBYK01oc9Fu0EWrpMLwWcA5q4FvjKI76bx/69oJS6ximldiqlds6bN694ftiYsTRatoJGy1ZgS0zAElvy+8MSG4stKdFtPY60VMyhIWA2F8fYE91jggdcQ9aqlcXTtoR4bAnx5P9m3ICTvW4tfi1aUh06OREVWdLLoSKi0alJ5ZQ4vS6983bGbtvE2G2byDkZT0jDBsXLghvUJ+dkvFt89KWtCb/gPG7du5PbDvyKT2Agt+7xvlHn+Pc/EnZ+U/wj6lY6pwa33UyHDevosGEdBfHx+NevX7zMr3498kvpIQZoOnE8PpER/PH4jFKXp2/bTkCTJvjUrVPpnM5Fne/+Dw/t3MJDO7eQeSKecJd9F96gPpkn4r3KZDm3nb2ggJ0LFtKoQ7tq5eBITMAcU/JZM0XHYE9OLCUm1i3GkZRYobJe7HZyXnmetBuHkznpfkzBIdiP/nvKPJv95zb6bdlAvy0byIuPJ6hByTEVWL8+efHe26qIdjj4Z/kXNLrW6AW1ZWVjcw61OfnNepSPBd+6lT/Oi9efmuR2dUbVjUKnJVd8Bekpxr+Z6Th2bsV0QWkXwcoWdP0YohYvJ2rxcuxJiZhdzp3mmFjsXufONFRIaPG50zPG0uwi6jz+NKnj78WRke5W1r9rNwoP7seRmlJqLnUXLqPuwmXYkxPdjhmz85hxpdPTMIWUnMNdY+wex5xneb8rvfOwJ8Zj3fgNALb9e9Ae40hDR4+l4bIVNFy2Arvnd0yM9/eHIy3VLT/XGFtCPLlbN6Pz8nCkp2HduQPf5s0ByFq2lGPXDeHETWNwZKRT+M/fpW6rs0p6aqvWqNVa/wY0xWiorS4lxHP4QZ7LsrUYQxZGYzQsPRUNP4gGgpRSrqPOXYcfuPYsjlRK7cMY3jBXa20tK3elVAcgSWv9D0avazullOe35yxgEqVsH631EeAnjN5et0WlVKeddfoCA4AvtNaZGD8Cqj0Ax7muD4EHqrkqhXv+qUCac9sfAHI94j2HH3g2ktFaz9Nat9datx83blzx/IxFCzk6bBBHhw0iZ/23hAweAoDfpW1xZGVhT/JuKOZt305w334AhAweRvaGktEOpuBgAtp3JMdlnj05GdvJk/g0PQ+AwE6dKfjzz8psDy+OPw5gqt8IFVMPLBYscVdh/2nLqQueJrvfeY+FnXqwsFMPDn+1mkvGGh3psR3aU5CZ6TXE4Mjab5h3Xgvev+Qy3r/kMgpzc/mgdQcAws4/rzguum0bzL6+WFPKHpdWluPvL2BHr6vZ0etqktZ8Tez1xg0YoZe3w56ZSUGid8On3tjRRPTswb4773U7MQac17T4dXDrVph8fShMrfBFmnPaj2+9yyvtu/FK+27sW7GKdjcap7TGV7QnLzOzuAHrynWcbctB1xC/z/uO8sqwHdiLuVFjTPUaGL1wVw2gYPNGt5iCLRvx729cuLK0aoPOzsaRklyhsl78/MHf6Mvw6dgZbbe73ZRWlj/efZ+13Xqxtlsvjq9aQ9NR1wMQ0f5yCjMzsSZ4H1PB55Uczw369SXzD+Oz7u9yqb1uu8tQykRBauWP8yL68CFUbENUVCyYLZg798Lx8w8VK+yyPfDzx9S6PfrokUrVn/PpIpJGDSVp1FDyNq4ncKDRI+3T+lJ0dhaOZO9zZ8HO7QT06QtA4LVDsG4ybrYyx9YjYvZrpE1/FFspY6ID+l1T7tCD1LHDSB07jPxN6/G/xplHqzZGHineDf2CnT/h18v4yvO/Zgj5m42x9fmbN5Rb3r/vAKzr3JsY+Zs24NvhCuN9NG6C8nHvH8r8ZCHHhg3imOd3TBvnd0wp2ynvp+0EX+38jhkyrPj7JGfDevwvbw9mM8rfH/82l1J42DiOi24as9SrR1Cfq4vv6RA1qzpPP1gBzAZ6ABEVLaS1LlBK/QxMwOgd9L5F2ogrVEqtxRh/eqrn7SzRWt+nlOoMrFJKrdFal/WTfjTQvOgGMCAUGA4UD8TSWv/p7C2+vox1zMLozXQdiJTC/7F333FOVF0Dx38nyXa2sGyhCGJBEVFBQWlSFRBRwIZY0VdREUVsNAuK2BWxPCr6KFiwCyJdmogFREHpghSpW2BhW7Ykue8fk91NslnYAizrc7588iGZOXfmzN3J5ObOnQn4No7jgaJ3Z08gFlgt1qmOSKyG4qEHLJXPK8DvwPs+09YC5wELfQONMZkikiMiJxtjtvjMOhcIvC/KZ1g9wQOPQI5B5X6/mMiOnThx7gI8eU5SR40onlfv7XdIfWQ07rRU0l96gbovjSf+3mEUrF9H5pdfFsdFXdSd3J+WYpxOv2WnjRtL8gsvISEhFO7YQeroEVSJx03+Wy8S8cQE65Ze82fg+Wcrjp7WlcKuOVORuHgixk9CIqPA4yHk8mvJHXwtOAO/E1TN1jnf0bjHxdyyZgWuXCfzfMbE9p36Kd8Nvq9Uz62vJn0vo9l1/XG7CnE585h5Y/Arhyti3/wF1LmoK22X/4g718n6ofcXzzt7ygdsGPYQBSkpnP7Cs+Tv3Ml5s6wLktJmzmLbS6+Q2LsXda++CuNy4cnLY82gu6qc0+HcP+IRlv/2GxkHDtCxR2/uufN2ru7X56iuc8OseTTteTHDN66kIDeXL267u3jerd9+zpeD7iVzz14GfPgOUQl1EBF2/7Garwdb9VkrOYl7ly0iPCYa4zF0uPcuXjqrDfmHuxDS7Sb7xXHEvjoRsdnI+3Yq7q1/E97POsTlTf2cgh+XENquI/Ffzcbk5ZE19pFDlgUI7dSNWg+OwhYXT+z4/+D6ayMHhw7CFh9P7ISJ4PHgSUsla0zF33+7582n3sUX0Xvlcty5uSy7e2jxvE6fT2H5vcNwpqTS5s3XCImuBSIcWLOOXx+whq407NObJrcOxON243Y6+en/qjgEyePGNWkCISNeAJsN9+LZmF3bsHezvgi4F0yH2HjCnnobIqyLHR09ryL/4ZuR6FhChnmvkbbbcf+4AM+fyw+xskPLX/o94R06kjx9nnVLrzElQ4jqvPY2GU8+iictlYMTXiT+2ZeJGTyUwo3ryZlmHTujBw3GFhdH7MjHrEJuN2nXW19KJTyc8Avac+Cpx0utN1DBj0sIa9+ROlPnYPLyyHxydPG8uFfeIvOpR/Gkp5H9+kvEjnuRWncNxbVxPc5vvjpsecLCCT2/HZlPj/Fbp3P618Q89hR1Pv0GU1jIwTGjiH/zfYLJXWJ9xjSaY33GpPl8DtR96x3SHrU+Y/a99ALJL44nfugw8tevI/Mrq54Kt/yNc+kPNJw2AzweMr/8goLNmwBInvA69rjamMJC0p96Ak9m5mHr63+JiPQEJgB24F1jzLNlxLUGfgH6G2O+DBZTofVW9MpnEck2xtTyDh+40hgzQUQ6Y43h7O29G0ArY8yQgHKNgRnGmObeq+1bGWMm+8Z7r97PNsa8KFbr7wNglTHmJRGZ5C3/ZcBy/dYnIhOAXGPMyCC524DtQBtjzC7vtC7AI8aYbr7r8OY4E8AY09g3f2+5z4E2wGPGmEkiMgRoDQw0xhhvHvuMMU+KdZeF6caYT7xlo4CtWL3d1wSrrzLqfps3Nr3o7+Cd/jxwLfCeMWaMiPQCngR6G2P2inU3hzuMMa+KyL1YvcRXG2Oc3jsXTATO9L7eBrTCuhBtMDAeqO/zt+uM9299uHx9mM1nNKlA+NF36vpNZF9WtdtYHWm1vrWuFh8fWe7viEfdsFzrtN/CpAaHiTx2uqZ6L7TKrfqtkY6oyFgedsRVdxZ+nncdIO2Cqg29OdISl1nXBn8SV/qipeoy4IDVA5x3XefqTcRH+JTFAOxq2bR6EwnQYOUGUlo3q+40/CT/uo6/mx1fnzGnrNsEwUc/HzXuCcOO2bgA+9DxZW6bd3jmX1hn5XcCvwIDfG4a4Bv3HZCH1X6pcqO20j+Ta4zZaYyZUMbswDG17QLKrjXGlDVqv2hM7RqsnuT/+Mx7IWC5wS4Jfg64RUSig8zrCOwqatB6LQGaiYjfxWXGmLVYPaBlGQec4PN6IpAF/CEifwC1gBdFJBLogU+vrDEmB2vcblEv9UAR2enz8F1uebwEFN8FwRgzC6uXdb53WMZvlPTKv4a1g60WkY3Ao0CfgCEiGGOyjDHPGWMKgqwvcExt6Rv/KaWUUup/0fnAZmPMFm8b4lMg2Gmwe4CvsO4sdURUePhBUe9gwLTFwGLv80nApDKKl7r3hm+8MWYMMKaM9Q4sY5l+6/Ne8R/03hrePNsETHNTcreEgQHzrvB5vs03f2PMH/h8KfD+4crqbS11dYLvsim7vgLLNPZ5XsvneQrWkAbf2PfxH5JQNN0AT3gfh1yHz7RteLfdW4eBF6YppZRSqjodPxdwNcC6fWmRncAFvgEi0gDrNqddsc5yHxGV7qlVSimllFL/e3zvcOR9DPKdHaRIYIv7FWC4t2PxiPnX/kyuiIzG+nEHX18YY8ZVRz4VISLLgLCAyTcaY0r/8LlSSiml1DHsqTXGTMQadhnMTsD3R7BOoPTtW1sBn3ovnk8AeomIyxgzrSp5/Wsbtd7G63HfgA3GGHPB4aOUUkoppY47vwJNROQkrF+cvZaA26AaY4rvxedzkf60qq74X9uoVUoppZT6n3GcjKk1xri8d4Sai3VLr/eMMWtF5E7v/LeO1rq1UauUUkoppY4Y712YZgVMC9qYPcSNACpMG7VKKaWUUjWdx3P4mH85vfuBUkoppZSq8bSnVimllFKqpjtOxtRWJ+2pVUoppZRSNZ721CqllFJK1XTaU6s9tUoppZRSqubTnlqllFJKqZpO736gPbVKKaWUUqrm00atUkoppZSq8XT4gVJKKaVUTacXimlPrVJKKaWUqvnEaMteHX26kymllPpfI8dyZe6nBx2zz1r7qInHdNvKS4cfqGMi9fxm1Z2Cn6Tl60hpfXzllPzrOgDyrutcvYn4CJ+yGIBdLZtWbyI+GqzcAMDDjrjqTSTA864DkHuwutPwFxnLygYnVncWflru2g6Ae9zt1ZxJCfvodwCOq2NC0fFgf7vm1ZyJv/if1rDlzNOqOw0/J6/9i6werao7DT/Rc1dUdwr/k7RRq5RSSilV0+mZdx1Tq5RSSimlaj7tqVVKKaWUqun0xxe0p1YppZRSStV82lOrlFJKKVXT6Zha7alVSimllFI1n/bUKqWUUkrVdNpTqz21SimllFKq5tOeWqWUUkqpmk57arWnVimllFJK1XzaU6uUUkopVcMZvU+t9tQqpZRSSqmaTxu1SimllFKqxtPhB0oppZRSNZ1eKKY9tUoppZRSqubTnlqllFJKqZpOe2q1UauOvVoPjCK0XUfIc5L55ChcG9eXirHVb0DsUy8hMbG4Nq4j8/ER4Co8ZHmpFU306CdxnNIEjCHzqUdwrf6DsG49iLr9buyNTybjlv641q89ZH7RD4witH1HTJ6TzCfKzi9uXEl+Bx+z8rOfeBIxj40jpGkzst+cQO5H71vxyXWJHfMMtjoJYAy5Uz/H+elHlao/29nn47hpCNjsuBfNxP3tFL/5Ur8RIXcMRxo3wfX5f3HP/KxkZmQtQm5/CGl4EhhD4cTnMJvWVSoPgNiHRxPeviMmL4+Mx0dSuKH0suz1GxD/7MvYYmMpWL+OjEeGg6uQ8M5diblrKMZ4wO3m4AtPU7DqdwDiHh9HeMfOePbvI/Xqyyud3+Xjn6PpJRdTmOvk8/8bzK6Vf5SKuea//+Hkju3JO5gJwGf/N5g9f6wm8fQmXPPfN2jQ8hzmPDqWJS+/Xuk8ymvkmLEsXrKUOvG1mfHlp0d9fb4aPDmG2K5d8DidbB/2IM41a0rFJAy8maTbbiXspMb82bwF7owMAGq1bcPJ771D/o4dABycNYe9r7xatYROPhNb92tBbJhVP2B+nuM//7RzsHXsCxjwuPHM+wx2bgbAdvczUJBnfch73HjeG1elVI63Y0LIBe2JvG8E2O3kf/sVeR/+t1RM5LCRhLS9EJOXR85To3H/tR5bUl2iHn0aW50EjMdD/vQvyf/cWmdIl+5E/N9g7I1PJvO2Abg3HPo4GUydkY8Q2bETHqeTtNEjKFhf+njgaHACSS+Oxx4bS/66daSOfAgKrWN7eOvzqTNiNOJw4M7IYM/AGwBoOG8hJifHurrf5WJX/yvLlY+9VVvC73wQ7DYKZ0+j4PPJpWLC7noQx/ntMXl55L00Bs/mjcgJJxIx6uniGFvdBuR/+DaFUz8h9IZBhFzSF3PQ2vfz3/8P7l9/rHBdqaNDG7XqmApt1xF7wxPZf2VPHM3PJnr442Tcem2puFpDHiD3k8nkfzeb6BGPE9HnCpxffXbI8rUeGEnBL0vJHDkMHCFIeDgArr83cfDhe4keOaZ8+TU6kX1X9CSk+dnEjHic/beUzi96yAPkTCmdnyfzIFkvPU1Yp27+BVwusl55HtfG9UhkJPEffEnBsp9xb/27YhUoNhy3DKXwmQcx+9IIfeotPL//iNm1vTjEZGdSOPlV7K06lCoectMQPH8sxz3hcbA7ICy8Yuv3EdahI45GJ5LSpwchZ51D3KjHSbupf6m4mKEPkv3xZJxzZxE3egxR/a4k54tPyV/2C6mLFwLgaHIa8c+9QuoVvQDI/XYqOZ99TO2xz1Y6v6aXXExCk5N5vum5NLqgFf3eeInX210UNHbm8EdZ/fV0v2m5+zP45r7hnNnn0krnUFFXXHYpN/S/muGPjjlm6wSI6dqF8JNOYl2HTkSe25KGzzzFX5f1LRWX8+sKNs9fwKlBGtzZy39ly823HpmERLD1vA7PlPGQmYHt1tGYTX9A+p6SmK0b8Pz1hPU8qQG2fnfgefux4tmej14CZ3aVUznujgk2G5EPPkLW0NvxpO4l5r+fUfDDIjzbthSHhLS9ENsJjTh4TS/sZ55N1EOPknn7dRi3i9zXXsD913qIjCT2vc8pXP4Tnm1bcG/ZTPao+4h6+PFK1VPEhZ0IObExOy65mLCzzyHhsSfYPeDqUnHx9z/IwQ8mkTN7JgmPPUH0FVeR9dkn2KKjSXh0DHvu+D/ce/Zgi4/3K7f7lpvwHMgof0I2G+F3Dyd35N2Y9BQiX/sA1y9L8PyztTjE3ro9tgYNybmlH7amzQm/ZyS5Qwdidm4nd/D1xcuJ+ngWrh8XFZcrmDqFwi8r1ylxVGlPbdXG1IqIEZEPfV47RCRNRGZ4Xw/0vl7l82gmIo29Zcf6lE0QkUIRed37eoyI7PKW2SAib4qIzTtvkohs9VnmT0HWt0FEhpVjGwZ5YzeIyHIR6eAzL0REnhWRTSKyxjv/Eu+8WiLytoj8LSJrRWSJiFzg3bY1AesYIyIPBsn9dxFp6xM3wbvNNhE5y2f79vuUmR+4DhHp4M2taDsGBaw7V0SSfKYd8kgvInVF5FPvtq0TkVkicpp3vU4RWSki673rvPlwdewrrGNX8mZ9A4BrzZ9IdLTVUxEgtNUF5C+cB4Bz5jRCvR8IZZWXqChCW7Yi75uvrAW4CjHZWQC4t23B/c+28uXXqSt5M63lFx4qv9Yl+eXNnFb8gWUy9uNatwZcLr94z7704t4dk5uLa9sW7IlJVJSc2hSTsguTugfcLtw/L8R2Xnv/oMwDmC0bwe32nx4RiTQ9B/fimdZrtwtyK/+hH9GpG7kzvHW1+g8kOgZbQmKpuLDWbXDOnwtA7rfTCO9sNSyNM7c4xhYR6XdALvh9BZ6DByudG0Czy3rx+4dW4+ufZSuIiI0lum5yucvnpKWzc8VKPIWuwwcfIa3PO5fY2Jhjtr4isT0uZv+X1nsn9/eV2GNjcCSV3j+da9dSsHPn0U+o/kmwPw0OpIPHjVn3K3JaC/+YwvyS5yFhRy2V4+2Y4Gh2Fp6d/+DZvRNcLgrmzyb0wq5+MSEXdqFgjvUlzb32T6RWNFInAbMv3WrQAuTm4t6+BVui9Z7wbN+Cp5zHyWCiunYja/pUAPL//ANbdDT2IMeDiAvakjPP6nXP+mYqUd2s40GtSy8jZ/483HusLy6e/fsrnQuA7fQz8ezegdm7C1wuXIvn4WjbyS/G0bYThfNnWevbsAaJikbi6/jF2Fu0xuzZhUndW6V81LFR1QvFcoDmIhLhfX0xsCsg5jNjTAufR9H5iC1Ab5+4q4HA8x3jjTEtgGbAWYDvHvmQzzLbBa4PaA+MFpGGZSUvIr2BO4AOxpimwJ3AFBGp6w0ZC9QDmhtjmgOXAdHeee8C+4EmxpgzgYFA6SNdcA95cxwBvO3NxQb0A3YAHY0xq4u2D5jus71+XU3eXKcAd3q3oQNwh4j4di+lAw+UJzEREWAqsNgYc4oxphkwCihqDfxtjGlpjDkDuBYYJiK3lHO7sSUl4UkpOTh4UlOwJfk3NCQ2Dk9WVnGjzJOSgt174C2rvL1+QzwZ+4l+bBy1P/yK6NFPQngEFWVPTMLts3x3OfJzp6ZgTyp/Y8lWrz4hp59B4do/K5yf1E7E7Esrfm32pyHxpT84gpZNqg9ZBwi5YwShT7+D4/aHqtRTa09Kxr23pOfMnbK3VD3Y4uIwWZkldZWyF7tPYym8y0UkfT2LOq++xYEnRlc6l2BiG9TjwM6Sw9GBXbuJbVAvaGzPsY8y7Pcfueylp7GHhh7RPGqCkLp1Kdi9u/h14Z69hFTgCwBA1Hnn0vS72Zzy4WTCT2tStYSi4zBZPo2azAyIjisdd3pLbHc8ia3/vXhmTPKbZbvuPmy3PoK0vLBKqRxvxwQJyMeTloItoDFsS0z2P06mpRQ3Xotj6tbH3uQMXJU4DgVjT0rGtdennlJSsCcHHg9q4/E5HrhS9uLw1lNI48bYYmKp9/6HNPj8a2pd3rekoDHUe+c9Gnz+NdFXlz4bFIytThKetJTi1570VCQhoJ4SEjFpPvWUnoLU8Y8J6dyDwsVz/aaFXnYNkW9+Qvj9j0GtaI4bHs+xexynjsTdD2YDRQ2oAcAn5SznBNaLSCvv6/7A52XEhgLhQLnPPRhj9gGbsRqlZRmO1VhM95b5HZgM3C0ikcDtwD3GmHzv/BRjzOcicgpwAfCIMcbjnbfFGDOzvPl5LQFO9T7vAqwB3sSqx/K6G5jkzR3vtjyM1WAu8h7QX0Tig5QP1AUoNMa8VTTBGLPKGPNDYKAxZgtwP3Bv+dOV0pMCT5nIoWLKmOew4zi9Gc6vPiPjxisxTidRN99W/rTKte6yY0w5T/tIRCRxz00g6+VnMDk5lcgvyLTynnKy2ZHGp+Ga/w0Fo26HfCeOy6+reA4VySVofZY8zVs0n9QrerHv/iFED67AblQe5fw7zR79BC+c2ZpX23QhonZtujx835HNoyYoz35/CLmr17D2/HZsuPgS0t6fxEnvvVPVhILkEyRs40o8bz+G54s3sHXqUzzZM/lZPP99Cs+nE5DzukDDKjSyj7tjQlWPoUBEBLWeHk/uhOcgtxLHoWBZlaueghQsirE7CGt2JnsHD2LPoP+j9p2DCTmxMQC7bxjArqv7sefO24gZcD3h57UKsqDAhA6xrkMF+cY4HNjbdMS1ZH7xpMIZX5JzS19yB1+HZ3864YMOe0JYHUNHolH7KXCtiIQDZwPLAub3Dxh+EBGk7AmAG9gdUHaYiKwC9gB/GWNW+cx7wWeZHwcmJSKNsBrCh/oaeibwW8C0Fd7ppwL/GGMyyyi3yhjjDjKvIi4DVnufF30hmAr0FpGQci7jUNtQJBurYTu0HMtrHmR5h/I70DRwondYxwoRWbF06VJqf/Q1tT/6Gk96KrbkusVxtqRkPGmpfmXNgQxs0dFgt1sxycm4060YT2pK0PKe1BQ8qSnFvQ75C+fhOL1ZuTYg4uoBxH/8NfEff407PRW7z/Lt5cgvWExQdgexz71C3pwZ5C+af/j4IMz+NKROSc+sxCdiMtLLXZb9aZi/rdOP7mXfI40r9mEfdc11JH46lcRPp+JOS8Vet+Q7oz25Lu6AevBkZCDRMSV1FSQGrOEGjhMaYYuLq1A+gdredRv3rfiB+1b8QObuvcSd0KB4XlyD+mTuLn0KMWuv1ZvjLihgxeSPadj63CrlUFMk3HwTp8+bxenzZlG4N4XQ+vWL54XUq0thSjn2aS9PdjaeXGs4SebCRYjDgb127conl5WBRPt8B4+pDdkHyo7fsQlqJ0FELet1tnfoSm4WZuNKpP5JFVr98XxMMGkpfvnYEpPxpKf5xXhS9/ofJxOT8XiPodgdRD/9CgXzZlL4feWOQ0ViBlxPg6++ocFX3+BKS8VR16eekpNxp5Y+Hth8jgeO5Lq4vPXkStmLc+kPGKcTz4EMnCt+JfR066Ol6Jjh2b+f3PnfEXbW2YfNzZOe6tc7bUtI8jvLVRQjiT71lJBsHSe9HK3b49m8AXOg5KyBObDf6qk0hsLZU7GdfibHDWOO3eM4VeVGrTHmT6AxVqNsVpCQwOEHTp95c7CGLAwAPgtStmj4QRIQJSK+o/N9hx9c7zO9v4isxRreMMEYk1fBTRKC9wmUV1llfae/4G2sDwL+T0RCgV7ANG8jehnQvZzrKyvfwGmvAjeLyJEesBfs+zDGmInGmFbGmFYdOnQg44YryLjhCvK/X0B4L6tHxdH8bEx2Fp59pRtlBb8tJ6yrVQURl/al4HvrgqL8HxYGLe/Zl447dS/2Ro0BCG3dBlc5L8JyfvEJ+6+/gv3XX0H+4gWEX2otP+RQ+a0oyS/80r7kL1l42PXEPDoW17Yt5E4pfQVueZm/NyJ1T7AOxHYH9rZd8fz2U/kKH9yP2ZeK1LNG5Nibn+d3gVl55Hw+hbRr+5F2bT+cixYQ2dtbV2edY9VVwIcrQMGKZURc1AOAyMv6krd4gbX+ho2KY0KaNkNCQvAcOFChfAL9/Oa7vNLqQl5pdSFrp8/k3ButQ0ajC1rhzMwsbsD68h1ne+bll7J3bekr2/+N0id/wMbuvdjYvRcH584j/irrivLIc1vizszClVr+Rq0jseSLVmSLcxCbrfjOCJWyexvEJ0FsgnWGoVlrzF8Bd66o7TPspm4jq6HkzIaQUAj1jrENCUVOboZJCxwVd2jH8zHBtX4NthMaYavXABwOQi+6hMKli/xiCpcuJrSnddcQ+5lnY3KyMd6co0Y9iXvbFvI+/aDc6yxL5icfs+vKPuy6sg85C+YTfXk/AMLOPgdPdjbuIMcD5/JfiOreE4DoPv3IXWgdD3IXLrB6YO12JDyc8LPPoWDL30hEBBIZBYBERBDRrj0FmzcdNjfPxnXYGjREkuuDw4Gjc3dcvyzxi3H98j0hF1kXp9qaNsfkZmP27yue7wgy9MB3zK2jXRc82yp4sa86qo7U3Q+mAy8CnYE6hw4tYYwpEJHfsMZ7nonVcxksrlBE5gAdsXp3D+UzY8wQ7wVYM0VktjGmrBHe64DzAN+jz7ne6ZuBRiISbYzJCii3FjhHRGxFww987AMCuyjiga0+rx8yxnxZ9EJELgdigdXeUziRQC5QnuEMa4FWWH+DIud5t6GYMeaAiEwBBpdjeVeVY71FWgLlbgUU/LiE0HYdqfP1HExeHpljS8ZRxo5/i6xxj+JJTyP7tZeIHfciUXcOxfXXepzTvzps+ewXxhEz9nnEEYJ7904yn7TmhXbuRvQDo7HVjifu5Tcp3LThkPmFte9Inane5T9Zsvy4V94i8ylvfq9b+dW6ayiujetxei9Qs9VJIH7y50hULTAeIq+9kX39L8Nx6ulEXNqHwk0bif/4ayvfN16h4KclQfMok8eNa9IEQka8ADYb7sWzMbu2Ye9mfYC5F0yH2HjCnnobvBdfOXpeRf7DN4Mzl8LJrxJy9yPgcGBS91D4duXvLpC/9HvCO3Qkefo865ZeY0YVz6vz2ttkPPkonrRUDk54kfhnXyZm8FAKN64nZ5q160d0605k7z4Ylwvy89k/vOQ0Xu1nXiLsvNbY4mpTd85iMt96jdxpX1Uovw2z5tG058UM37iSgtxcvrjt7uJ5t377OV8OupfMPXsZ8OE7RCXUQUTY/cdqvh58PwC1kpO4d9kiwmOiMR5Dh3vv4qWz2pCfFXg4OHLuH/EIy3/7jYwDB+jYozf33Hk7V/frc/iCVZS5YCExXbvQ7Mcl1i297n+weN7JH0zin4cexpWSSuKtA0kafCchiYmcMX8uBxcuYsdDw4m7tBcJN90AbheevDy2Db6nagkZD565U7ANuA9sgvnjR0jfjZxrXVZhfv8eaXoeclZb8LihsADP1xOtslEx2K7yHuZsdszaZbCl4renKnLcHRPcbnJffpro8W9bt/SaMRX31r8J63sNAPnTPqfwpyWEtL2Q2C9mY/Kc5Ix7FADH2S0Ju+RyXJv/ImaS9T50vj2Bwp9/IKRjN6LuH4nExRP94n9wb9pA1rA7yl1PziWLiezYiYaz52PynKQ+MrJ4Xt033yHtsdG401LZ//KLJL04nvh77yN//Toyv/oCgMItf5O7dAknTP0WPB4yv/qCws2bcJzQkORX3wBA7HayZ36Lc2mp0XCledzkvfECkU+/BjY7hfOm49m+hZBLrS9vhTO/wr38Rzyt2xP1/jRMfh55Lz1RUj4sDMe555M3wf92cGH/NxTbKaeBMZiUPeS9WrXbxR1Rx3EP6rEi5R33E7SwSLYxppZ3+MCVxpgJItIZeNAY01tEBgKtjDFDAso1BmYYY5qLyJnemMm+8SIyBsg2xrzovXjpA6xT/i+JyCRv+S8Dluu3PhGZAOQaY0YShLcx+SjQ0xizT0RaYDUOLzDG7BGR54FE4A5vA7we0M0Y85GIfA5sBB4zxhgRaQI0M8Z8IyIrgOHGmAXecay/AJcYY/4OlruIfAJMN8Z84n0dhdUIbmyMyQ0sE1B/9bB6di83xqwSkTpYPeBPGmO+DajHBOBXoJ4xJugVQt66/gV41xjzjndaa6yG9vai9frk8TXwmjHm/WDL8zKp55dvKMCxkrR8HSmtj6+ckn+1vofkXde5ehPxET5lMQC7WpYaYVJtGqy0vpQ87Iir3kQCPO86ALlVu2PDERcZy8oGJ1Z3Fn5aes8OuMfdXs2ZlLCPtsYAH0/HhKLjwf52zas5E3/xP61hy5mnVXcafk5e+xdZPcoxzvYYip67Aso4k3m0uIb3P2atWsdznx3TbSuvI/IzucaYncaYCWXMDhxT2y6g7FpjTFnnXorG1K7B6lX+j8+8FwKWG+yS5eeAW0Qk6OWJxpjpWGNNfxKRDcA7wA3GmKJLuh8B0oB13ltoTfO+BrgNqAtsFpHV3rJFY4JvAh7x5r4QeMIYE/QchfeCtB749MoaY3KApZTRcx2wDXuAG4B3vNvwE/CeMebbILHpWGN2y7z/jbG+5fQDLvbe0mstMMZn204puqUX1oV9h2vQKqWUUupo0zG1VRt+YIypFWTaYmCx9/kkYFIZxUt9/fSNN8aMwWpMBVvvwDKW6bc+Y8xurIZnmYwxb2LdcSDYvAKsOwk8HGReJtbdEYKVW4d1F4Fg8wYGvM7FGp4QGHfFIcpsw6f+jDFLgNZlrG9MwOv7se5YUCZvvV1TxuyK3ydLKaWUUuoo018UU0oppZSq6Y7j+8ceK/8TjVoRGY314w6+vjDGHEcjvI8t79jbBUFmdfPe41cppZRSqsb4n2jUehuv/7MN2GC8DdcW1Z2HUkoppdSR8D/RqFVKKaWU+lc7ji/gOlaOyN0PlFJKKaWUqk7aU6uUUkopVdNpT6321CqllFJKqZpPe2qVUkoppWo67anVnlqllFJKKVXzaU+tUkoppVRNpz++oD21SimllFKq5tOeWqWUUkqpmk7H1GpPrVJKKaWUqvm0p1YppZRSqqbTnlrtqVVKKaWUUjWf9tQqpZRSStV02lOLGK0EdfTpTqaUUup/jRzLlbmG9D5mn7WO12cc020rL+2pVUoppZSq6Tzaf6SNWnVMfBKXVN0p+BlwIJUd5zSt7jT8NPxjAwCLkhpUcyYluqTuAiD3yvbVnEmJyK9+BCDtgjOrORN/icvWsrLBidWdhp+Wu7ZD7sHqTsNfZCwAqxo2rt48fLTYsQ2AnL7tqjcRH1HTfgIg+9ILqjkTf7VmLqPwrl7VnYafkDdn8UvdhtWdhp82e3dUdwr/k7RRq5RSSilVw+lwUr37gVJKKaWU+hfQRq1SSimllDpiRKSniGwUkc0iMiLI/OtF5E/v4ycROedIrFeHHyillFJK1XTHyYViImIH3gAuBnYCv4rIdGPMOp+wrUAnY0yGiFwCTASqPIBce2qVUkoppdSRcj6w2RizxRhTAHwK9PENMMb8ZIzJ8L78BTjhSKxYe2qVUkoppWq64+dCsQaA7+0fdnLoXtj/A2YfiRVro1YppZRSSpWbiAwCBvlMmmiMmVg0O0iRoC1uEemC1ajtcCTy0katUkoppVQNZ47hmFpvA3ZiGbN3Ar43Dj4B2B0YJCJnA+8Clxhj9h2JvHRMrVJKKaWUOlJ+BZqIyEkiEgpcC0z3DRCRRsDXwI3GmL+O1Iq1p1YppZRSqqY7TsbUGmNcIjIEmAvYgfeMMWtF5E7v/LeAx4A6wH9EBMBljGlV1XVro1YppZRSSh0xxphZwKyAaW/5PL8NuO1Ir1cbtUoppZRSNd1xcp/a6qRjapVSSimlVI2nPbVKKaWUUjWcOU7G1FYn7alVSimllFI1nvbUKqWUUkrVdDqmVhu16vhx7nPjqH/xRbidTn4ZfA8Zf6wuFXP+a+OJb9kCESFz898sG3wvrpwckjq048KPPyDnn38A2PHtTNY+/1Kl8ogbPprwDh0xeXnsf3QkhRvWlYqxN2hAnedexhYTS+GGdewbNRxchYR37krs3UPB4wG3m4wXnqZg5e8A1LrhZmpdcRUYQ8GmTex/bCQUFFQqxybjniT+oq54nE7W3zOM7NVrSsWc8eZrxJxzDp7CQrJWrmLjg8MxLhcJPbtz0oiHMB6DcbnY/OjjHFz2a6XyKGJrcQGht94HNhuuBd/imvqR33xp0IjQu0djO/k0CqdMxDX9E2t6nSRC730UiYsHY3B99w2umV9UaN0hbTpQ6/4RiM2Oc/pXOD94t1RM1P0jCWvXEZPnJGvsaFwb1x+ybGjX7kTdfjf2xidz4JZrcW1Yay3IEUL0yMdxND0TjCH75Wco/L1iddfgyTHEdu2Cx+lk+7AHca4p/bdLGHgzSbfdSthJjfmzeQvcGdZPpNdq24aT33uH/B3WL1AenDWHva+8WqH1V9TIMWNZvGQpdeJrM+PLT4/qugI1eOJxYrx19c/9D+Jcs7ZUTMLNN5F4262ENW7M6rNbltRVmzac9N+JFOzYCcCB2XNImVC1urK3vIDQ2+4Dmx3Xd99S+PWHfvOlwYmE3TMa2ymnUfDR27i++aR4XuiQUThatccczMA59Iaq5XFeG8IG3Q82G4XzplP4xQelYkLvuB9Hq3aY/Dzyx4/F8/dGAEIu74+jRx8QwTX3Gwq/sf6moTfcgb3NhWAM5kAG+eOfxOxPr1R+0uw87NfcAWLD8+NcPPP839PSujP27lcDYPKduD95A3ZthdoJ2G9+AImpDcbgWToHz6JvKpVDWU586glqd+uK2+nk76H3kxvk2Jl8683Uu/02wk9qzIpmZ+Pab+1T9thYThn/ImGNT8Tk5/P3sAdxbth4RPNTVaPDD9Rxod7F3Yg++WRmnHsBy4c+QKuXng8a9/uoR5nToQuz23cmd+cumtx+a/G8tJ9/Yc6FXZlzYddKN2jDO3TE0ehE9l7Wg4wnH6P2I48HjYsb+iBZH01m7+U98WRmEtXvSgDyl/1CytV9SOnfj/2PjyL+8acAsCclEX3djaQMuIq9V16O2GxE9ry0UjnGd+tKxMknseyCDmx8YDinP/9M0LiUL6eyrF1Hfu3UDVt4OPVuuA6AjB+W8mvni1nRtTsb7nuA019+sVJ5FLPZCL39AfLHPUDefdfj6HARckJjvxCTlUnhf8cXN2aLp7vdFEx6jbyh15M3YhCOnleUKnu4dUc/NJqD993J/msvJ7x7L+wnneIXEtruQhwNT2T/VZeQ9ewYaj382GHLurdsJnP4UApXrvBbVnjfqwDIuL4fB+65jaihD4EE+0XI4GK6diH8pJNY16ET/wwfScNnngoal/PrCjZfe31x49VX9vJf2di9Fxu79zrqDVqAKy67lHffmHDU1xMouktnwk46ifUXdmbH8FGc8PS4oHE5K37j7wE3FDdefWUv/5WNPXuxsWevKjdosdkIveNB8p58AOc912G/MMh+np1JwbvjKZz2SaniroWzyHtyWNVy8OYRdtdDOB+/j9y7rsXRsTvS8CS/EHurdtjqNyT39qvIf+1Zwu5+2Cp64sk4evTBef8tOIfcgP389kh964efCr76COeQG3DecyPu5UsJHfB/lctPbNivHYzr9cdwPXknttadoG5D/5h9KbjGD8c17m48sz/Ffv291nS3G/dX7+J68k5cz9+PrVPv0mWrIK5bFyJOPolVbS9k64PDOfm5p4PGZS1fwfprBpR6/zUYOoSctWtZ3bU7m++5j8Zjxxyx3I4EY8wxexyvqq1RKyJGRD70ee0QkTQRmeF9PdD7epXPo5mINPaWHetTNkFECkXkde/rMSKyy1tmg4i8KSI277xJIrLVZ5k/BVnfBhEZ5rP800VksXfeehGZ6J3euShfn9hJInKV9/liEWnlfb5NRFaLyB8iMk9E6h6ibsqM9U77JCA+RESeFZFNIrJGRJaLyCU+y0rwPj/Pu+0tD7M8h4g87V1eUT2N9pnvDvi7jChrW8rrhF6XsO3TzwHYt+I3QmNjCU9OKhXnysoufm4PDy/j16QrL6JLN3K/tXoGClb/gS06BltCYqm4sPPb4PxuLgA506cR0fUiAIwztzhGIiL9b4ZttyNh4db/ERG401IrlWPCJT3Y+/mXAGT+9juO2FhCk0rX1f4FC4ufZ65cRVi9egC4c0pytEdGVvmG3bZTz8Ds3YlJ2Q0uF66lC7C3vtA/KPMAnr83gMvlP/3APsxW74/J5OXi2bkdiS9d32VxNDsL984deHbvBFched/NIrRjF7+Y0I5dyZtt/ZiNa82fSHQ0tjoJhyzr3rYF9z/bSq/vpFMo+PUXAEzGfkxWFo4zmpc739geF7P/y68AyP19JfbYGBxB/nbOtWsp2Fm6kVYdWp93LrGxMcd8vbHdu7P/q68ByF25EntMNI6k0vvGsaorW5NmePaU7OfupfNxXBCwnx/MwLN5Pbhdpcp71q3CZGdWPY/TmuHZvROz1/t+W/IdjjYd/WIcbTriWjjbWu/GNUhUNFK7DtKwMZ6NayA/Hzxu3KtX4mjbySrkzClZQHhEpY8L0vg0TNpuSN8LbheeFUuwndPWL8ZsWQ+51rHcbN2A1K5jzcjMgB1/W8/znZi9/yBxCZXKI5jaPbqT9rn1/sv+fSX2mBhCgrz/ctesJT/Il6SI05qQ+cOPAORt/puwhg0JSThy+amqq86e2hyguYhEeF9fDOwKiPnMGNPC51F0HngL0Nsn7mog8LzUeGNMC6AZcBbQyWfeQz7LbBe4PqA9MFpEir4ivlq0PGPMGcBrFd5aSxdjzDnACmBURWNF5Aysv1lHEYnyiR0L1AOaG2OaA5cB0b4L8/7G8pdAf2PMysMs7ymgPnCWtz4uBEJ85jsD/i7PlrsGyhBRry45u0p+Gjp3924ivY2wQBe8MYF+f60l5rRT+WtiyanmhPNb0XPpIjp98QkxTU+vVB72pGRcKXuKX7tT9mJPSvaLscXF4cnKBLe7OMa3YRLR9SLqTptFwutvsf9x67uAOzWVrMnvUW/uQurP/wFPVhb5P/9YqRzD6tYlf3dJXeXv3kNYvTK/IyEOB3WvvpL9CxcVT0vo1ZPzf/yesz+ezIb7HqhUHsXLj0/EpJc00M3+VKRO+RumxctJrIvtpCZ4NpU+xVwWW1Iybp+/lyc1BXtiwN8rMQl3yl6/GFticrnKBnJt2khYx65gt2Or1wBH02bYksuu+0AhdetS4PO3K9yzl5C6h15noKjzzqXpd7M55cPJhJ/WpEJla5KQuskUlqqr8tc1WHV1+tzZnPzBpCrXlbWfpxS/NvvSKvQF7EiROkn+eaSXfr9JnUQ8aSUxHm+MZ/sW7M1bQnQMhIXhaNUO8dnnQ2+6k8hJ03F07kH+RxMrl2BcHcgoGbZgMtKtaWWwteuOWftb6RnxSUjDUzDbNlQujyBC6/m//wr27CH0EMfOQLlr1xPf6xIAolq2IOyEBoTWD/45papHdQ8/mA0UnYMdAJQ+ZxOcE1hf1AsK9Ac+LyM2FAgHMsqblDFmH7AZq6GI9/+dPvNLD/asmCXAqZWIvQ74EJgHXA4gIpHA7cA9xph8b34pxhjf+jgDmIb1G8vLfaYfbnl53uVlGWPGVGwTKyjIKdyyTnEsu3so05qeRebGTTS6og8A+//4k+lnncecDl34a+K7dPx48pHLLTCPoLmWPHcunM/evr3Yd98QYu+2TqtJdAwRXbqxp9dF7L64IxIRQeSll1UqHalAXQGc9tzTHPh5GQeXlfzp02fNYXn7Tqy++f84acRDlcrDJ6HS0yrayxMeQdhD4yh8/1Xw6e2ulHL8vcrs4j9M3nnffo07NYXakz6n1v0jKFy9KmivXJmqWFe5q9ew9vx2bLj4EtLen8RJ771T/nXXNFWtqzVrWNemPRt7eOvq3Uo20orzCTaxGk7DliePMobEmB3bKPjyAyKeeo2IJyfg2bqp+Ms5QMEHb5E78HJci+cSetnVlcyv/H83Oe1sbO264576nv+MsHAcd4zG/cVEyHNWLo8q5hbM7tfewB4Xy1nz51D31oHkrFmLCTz7VJ2MOXaP41R1N2o/Ba4VkXDgbGBZwPz+Aae5I4KUPQFwA7sDyg4TkVXAHuAvY8wqn3kv+Czz48CkRKQRVkP4T++k8cBCEZktIsNEJM4n/ELfHPE2Dg+jN1DehrFvbH/gM6zG/wDvtFOBf4wxhzqv9Q0wxBizNGD6oZaXdYjlRQT8XfoHBojIIBFZISIrJk4M/mHS5LZb6fnDQnr+sBDn3r1ENahfPC+yfn2ce/cGLQdgPB62T51Gw8usDntXVjauHOv02Z7vFiAhDkLj4w+xCSVq9b+O5M+mkvzZVNxpqTiSS75525Prlhom4MnIwBYdA3Z7mTEA+b+vwNGwEba4OMLbtMW1ayeejAxwuXAu+I6wc1qWKlOWBrfeTKuF82i1cB75e/cSVr+krsLq16Ngb0rQco0fHEZIQh02PzYm6PyDvywj4sQTCYmvXe5cApl9qUhCSU+1xCdV7AITu52wh8bh+mEe7mXfV2jdntQU7D5/L1tSMu701CAxdf1iPGmp5SpbittNzivPkXHjlWQ+dA+2WtG4d/xzyCIJN9/E6fNmcfq8WRTuTSHU528XUq8uhSnlH4biyc7Gk2s1+jMXLkIcDuy1K/+3O94k3Hwjp8+ZxelzZuFKSSGkVF0F38+D8a2rrEWLEUdIlerK7EtDEkp6NaVOYqUvpKoKk57qn0dCEmZfeqkYm08PrC0hCbMvDQDXvG9xDr0Z5/A7MVmZeHaXHrftWjwXe7supaaXS0Y61C45JS+1E+Dg/tJxDRpjv2EorrfGQo7Px43Njn3QaDzLF2NW/VS5HHwk33IzZ82fw1nz51AQ8P4LrVf2sTMYd3Y2W+57gNUX9eTve+4jpE48+f+Urj9Vfaq1UWuM+RNojNWgmhUkJHD4ge9XtjlYQxYGYDXMAhUNP0gCokTkWp95vsMPrveZ3l9E1mINb5jg01P5PlZv5xdAZ+AXEQnzlvnBN0dg+iE2eZG34RsDBL+6p4xYEWkNpBljtgMLgHNFpLxH6PnAbSJiL5pQ3uWJyC3ehusOn+EYgcMPStW/MWaiMaaVMabVoEGDgia16d33ii/s2jVzNo2vvQaAOq3OozAzk7wgH/a1Tiq5IKJBzx5kbtoMQLjP6f/4c1siYqNgf5ADaRDZn00hpX8/Uvr3w7loAZGXWb2/oWedgyc7C096Wqky+b8uI+LiHgBEXd6XvEULAHA0bFQcE9K0GYSE4DlwAPfePYSdfQ4SHm7le0FbCrduKVd+ALvem8yKrt1Z0bU76bPnUvca64KlmPPOxZWZSUFq6bqqd/0A4rt0Zt0dd/t9s444qXHx81pnNccWGkLh/nKfyCjFs3kDUu8EJKkeOBw4OnTDvSLw+1PZQgePxLNzO65vg72ND821fg32ho2w1WsAjhDCL+5FwZJFfjEFPywi/BLru6aj+dmY7Gw8+9LLVbaUsHBrvCEQcn5bjNuNe+vfhyySPvmD4gu7Ds6dR/xV1kWFkee2xJ2ZhSvI364sjsSS08yRLc5BbLbiq/3/DdInf1h8YdfBufOIv/IKACJbtsSdlYUrtfR7sSyBdYVNqlRXnk3rsfns5/YOF+FaXv79/Ejx/LUeW4OGSLL3/dbxYtzLlvjFuJb9gKOrdZrcdnpzTE42JmMfABJrHeYlMRlHu864vp9nva5fckGWo82FmJ3bK5Wf2f4XklQf6iSD3YGtVUc8f/7iH1Q7EcegR3BPehFS/Ucd2m+8D7N3B54FUyu1/kAp709m9UU9WX1RTzLmzCXxGuv9V+tca58qrMD7zx4Tg4RYI/GSrh9A5i/LcGdnH6bUMeQxx+5xnDoebuk1HXgRq7FY9sCbAMaYAhH5DXgAOBNrHGmwuEIRmQN0xOrdPZTPjDFDRKQtMFNEZhtj9nqXsxt4D3hPRNYA5b86pEQXY0x5v9r7xYrIAKCpiGzzTooBrgSmAI1EJPoQvatDgLeA/wB3eKeVa3neBv373m22c5TsnjefehdfRO+Vy3Hn5rLs7qHF8zp9PoXl9w7DmZJKmzdfIyS6FohwYM06fn3AOnXesE9vmtw6EI/bjdvp5Kf/u6OsVR1S3g/fE96hI/VmzMOTl8f+x0qGPie8/jb7n3gUT1oqB155kTrPv0zs3UMp3LCe7KnWhVsRF3Un6rI+mEIXJj+ffQ9b1xsWrP6T3O/mkfzp1+B2UbBhPdlfVrwRB7Bv/gLiL+pKm+U/4s51smHo/cXzzp7yARuGPURBSgqnvfAs+Tt3cu4s63tW+sxZbHvpFRJ796Lu1Vfhcbnw5OWxdtBdlcqjmMdNwbvjCXv0ZetWRwtnYHZsxdG9LwCuedMgLp7w5/+LRESB8eDofQ15Q6/HduKpODpfgmf7ZuwvTgKgYMrbeH7/uXzrdrvJfnEcsa9ORGw28r6dinvr34T3s74g5U39nIIflxDariPxX83G5OWRNfaRQ5YFCO3UjVoPjsIWF0/s+P/g+msjB4cOwhYfT+yEieDx4ElLJWtMxa6RzFywkJiuXWj24xLrll73P1g87+QPJvHPQw/jSkkl8daBJA2+k5DERM6YP5eDCxex46HhxF3ai4SbbrAuwMnLY9vgeyq0/sq4f8QjLP/tNzIOHKBjj97cc+ftXN2vz1Ffb+bCRUR37cIZS7+3bun1QMkwmZMnv88/Dw/HlZJKwi0DSbrrDkISE2n63RwyFy5ix8MjiOt1CXVuvAHcbquu7q5iXXncFLzzMuGPjwe7Hdd8737eoy8ArrnTkLh4wl98D4m09vOQy/rjvOc6cOYSdv8T2Jq3RGLiiHh3GoWfvotr/oxDr7OMPPLffJGIsa9at/T67ls8/2zFcUk/K4/ZU3H/+iP2Vu2IfPer4lt6FQkf9SwSE4txuch/8wXItj42wgbejTRoBMaDSd1L/hvPVbKePLg/fRPHPU+BzYbnp3mw5x9sF/ayZv8wC/ul10GtaOzXDgasM2/uZ4cipzTD1qYbZudWbKOsS1fc30zGrF1R5uoq4sD8hcR160qLX5bicTr52+d6gtM/nsyW+x+mMCWFuv93C/XuvovQpETOXvgdBxYsZMsDDxPR5FROee0VcLtx/rWJv++v4tAtdcRJdd2aQUSyjTG1vMMHrjTGTBCRzsCDxpjeIjIQaGWMGRJQrjEwwxjTXETO9MZM9o0XkTFAtjHmRbEGIH4ArDLGvCQik7zlvwxYrt/6RGQCkGuMGSkiPYEF3gZyXWAl0BJoWpSvz3KKly8ii73zV3gbj63K06gNjBXrzg3bgTbGmF3eaV2AR4wx3UTkeSARuMPb2K8HdDPGfFS0LCALmIs1RndMOZaX7F1enreHdz3Q3Rizrehvd7jt8GE+iSt9hWl1GnAglR3nNK3uNPw0/MO6IGJRUoNqzqREF28vSu6V7as5kxKRX1kX2KVdcGY1Z+IvcdlaVjY4sbrT8NNy13bIPVjdafiLjAVgVcPG1ZuHjxY7tgGQ07fdoQOPoahp1qn37EsvqOZM/NWauYzCu3pVdxp+Qt6cxS9H8NZfR0KbvTugjBHQR4tzQKdj1qCL+OT7Y7pt5VXdY2oxxuw0xpR1E8TAMbXtAsquNcaUdUVQ0ZjaNVg90v/xmfdCwHJDg5R/DrhFRKKB7sAaEfkDq2H4UFEP7jHSEdhV1AD1WgI08zZgHwHSgHXeHtVp3tfFvBeR9cEa83vXYZY3Gmss8hoRWQn8AEymZNxy4JjaKt/9QCmllFKqKqpt+EGwnj5jzGJgsff5JGBSGcVLnfr3jfdeqT+mjPUOLGOZfuvzDjcourrkfu+jzHyDLd8Y09nneeMy1hssx8YBrxcDbQKmuSm5OwPAw95HmcsyxhwEWnhfvnGY5Y3wPoLld9SGISillFKqEo7jsa7HSrX31CqllFJKKVVVx8OFYv+zRGQZEBYw+cYjcB9cpZRSSv0vOY7vH3usaKO2Ghljjq8rAJRSSimlaiht1CqllFJK1XBGx9TqmFqllFJKKVXzaU+tUkoppVRNp2NqtadWKaWUUkrVfNpTq5RSSilVwxlPdWdQ/bSnVimllFJK1XjaqFVKKaWUUjWeDj9QSimllKrp9EIx7alVSimllFI1n/bUKqWUUkrVdPrjC9pTq5RSSimlaj7tqVVKKaWUquGMjqlFtBLUMaA7mVJKqf81cixXln1Zm2P2WVvr21+O6baVl/bUKqWUUkrVdDqmVhu16tjYfd4Z1Z2Cn/q/rSerZ+vqTsNP9JxfAXAN6V3NmZRwvD4DgMyLz6vmTErEfPcbAJ/EJVVzJv4GHEjFPe726k7Dj330O6xq2Li60/DTYsc260nuwWrNw09kLAAHu7So3jx8xC5aBRxfOYGV11+nnVrdafg57a/N5F7ZvrrT8BP51Y/VncL/JG3UKqWUUkrVdDqcVO9+oJRSSimlaj7tqVVKKaWUquGMjqnVnlqllFJKKVXzaU+tUkoppVRNp2NqtadWKaWUUkrVfNpTq5RSSilVw+mYWu2pVUoppZRS/wLaqFVKKaWUUjWeDj9QSimllKrp9EIx7alVSimllFI1n/bUKqWUUkrVdHqhmPbUKqWUUkqpmk97apVSSimlajijY2q1p1YppZRSStV82lOrlFJKKVXTaU+tNmpV9Yp5aBTh7Tti8vI4MGYUhRvWlYqx129A7WdewhYTR+GGdWQ8OhxchURc0ptaN98GgMnN5cAzT+DatBGAuMeeIuzCznj27yet/+Xlzsd+XlvC73oAbDYK53xDweeTS8WE3fUAjtbtMfl55L30BJ7N1jpD+g0gpGdfMAbPts3kvfQkFBbguLAboTcMwtawMblDB+LZtL4SNVVCzjgX21WDwGbD89M8zHdf+s9v1RnbxVdaL/LzcH/2H9i1FRwh2O97DhwhYLdhVv6IZ9aUSudhb9WW8MEPIjY7BbOnUfDZpFIxYYMfIuR8q66cL4zBs3mDNSOqFhH3P4qt8amAIe/FJ3CvX03E6GewNTzR2o6oaExOFjl3XlfpHM99bhz1L74It9PJL4PvIeOP1aVizn9tPPEtWyAiZG7+m2WD78WVk0NSh3Zc+PEH5PzzDwA7vp3J2udfqnQuAJx8Jrbu14LYMKt+wPw8x3/+aedg69gXMOBx45n3GezcDIDt7megIM/64PK48bw3rmq5BGjwxOPEdO2Cx+nkn/sfxLlmbamYhJtvIvG2Wwlr3JjVZ7fEnZEBQK02bTjpvxMp2LETgAOz55Ay4dUjmp+vkWPGsnjJUurE12bGl58etfUAOFq3I3zIw2C3UThzKvmfvF8qJvyeh3Fc0AHy8sh97jE8m6z9PPqTWZjcHPB4MG4XOXdeb8XfMQxHu45QWIhn905yn3sccrKOm/wqK/GRR4nq1BnjdLJ3xHDy15XehxwnnEC98a9gj40jf91a9jz0IBQWYouJoe4zzxLSsBGmIJ+9I0dQsGkTAMlPP0NUl6649+1je+9elc7P1uICQm+9D2w2XAu+xTX1I7/50qARoXePxnbyaRROmYhr+ifW9DpJhN77KBIXD8bg+u4bXDO/qHQe6ujRRq2qNmHtO+JoeCKpfXsS0vwcYkc+RvrN15aKi7n3AbI//oC8ebOIHfk4kX2vJPfLT3Ht2kn67TdhsjIJa3chcY88UVw+99tp5Hw+hbgnni1/QjYb4Xc/TO6oIZj0FCJfnYzrlyV4/tlaHGJv3Q5b/Ubk3HoFtqbNCR8ygtz7bkHqJBLapz85g/pDQT7ho57G0bk7ru9m4Nn2N86xDxN+78gq1xliw3bNXbhffwQO7MP+0Hjcq5fB3h3FIWbfXtyvjABnDtLsPOwDhuB+8QFwFeJ+dZTVMLLZsd//PKz7DbZtrHgeNhsR94wgZ/hgTHoKUa9/iOvn7/3qynF+e+wNGpI9sC/2M5oTce9Icu69GYDwwQ/hWvEzhWOHg8MBYeEAOMeV1FHYHcMwOdmVrCiod3E3ok8+mRnnXkCdVufR6qXn+e6iS0rF/T7qUVxZ1npajnuSJrffyvpXXgMg7edfWHLtDZXOwY8Itp7X4ZkyHjIzsN06GrPpD0jfUxKzdQOev56wnic1wNbvDjxvP1Y82/PRS+CsfJ2UJbpLZ8JOOon1F3YmsmVLTnh6HJsu71sqLmfFb2QuWMipn5duSGYv/5Wtt/zfEc8tmCsuu5Qb+l/N8EfHHN0V2WyEDx1JzkN3YtJSqPXWxxT+9D2e7VuKQxwXdMDWoBHZN1yO/YyziBg2mpzBNxbPzxl2OybzgN9iXb/9Qt47r4LHTfigoYRffyt5EyccN/lVRlSnToQ2bsy2i7sRfk4Lkp54gh1XX1UqLvHBhzkw6X2yZs4k6Yknib3qag5+MoX4O+8ib/16dt89mJCTTyb58THsvPkmADK//poDH31E3edfqHyCNhuhtz9A/pP3YfalEv7cu7h/XYrZua04xGRlUvjf8dgv6OhX1LjdFEx6DbP1LwiPJPyF/+L+41e/sscFvfvBsR1TKyJGRD70ee0QkTQRmeF9PdD7epXPo5mINPaWHetTNkFECkXkde/rMSKyy1tmg4i8KSI277xJIrLVZ5k/BVnfBhEZVs7t+ENEPgmY5hCRp0Vkk896RvvMdwds14jDrCPRu313eF+/4S23TkScPsspfdQo2earvM97i8hKb97rfJZ5uogs9i5nvYhM9KmX1wOWt1hEWnmfbxOR1T45VKpLJrxTV5wzvwGgcM0f2GrFYEtILBUX2roNeQvmApA74xvCO3ezyvy5CpOVCUDB6j+wJ9UtLlOwcgWegwcqlI/t9DPx7NmB2bsLXC5c33+Ho20nvxhH204ULpgJgGfDGqRWNBJfx5ppd0BoGNjsSFg4Zl+aFbdjG2bn9grlUqbGp2HS98C+FHC78Py+BDm7jX/M1g3gzAHAbN0AcQkl8wrySnK12yt9usp++pl4dpfUVeHieTjadfaLcbTtRMF8q67c69dArVpIfAJERuE4qyWFs6dZgS4XBGm8hnS8CNeiOaWml9cJvS5h26efA7BvxW+ExsYSnpxUKq6oQQtgDw+Ho/W5UP8k2J8GB9LB48as+xU5rYV/TGF+yfOQsKOUSGmx3buz/6uvAchduRJ7TDSOpNLvRefatRTs3HnM8ipL6/POJTY25qivx960ubWf7/Hu5wvnEtK+s1+Mo31nCufNAMC9fjUSFW3t54fgWvEzeNzW83V/IonJx1V+lRHV7SIyp04FIO+PVdijY7Anlt6HItu2IWuO9b7OnDqVWhddDEDoqaeS+/NPABRu2YKjwQnY61jHVueKX3FX8HgeyHbqGZi9OzEpu63j+9IF2Ftf6B+UeQDP3xusY5KvA/usBi1AXi6enduR+NLbpqrfse6pzQGai0iEMcYJXAzsCoj5zBgzxHeCiDQGtgC9gUe9k68GAs9tjDfGvOhtzC4BOgGLvPMeMsZ8SWmfGWOGiEgdYKOIfGmM2REkriiXM7C+DHQUkShjTI531lNAXeAsY0yeiEQDD/gUdRpjWpS13CCuBn4BBgBvG2Pu9q6/MTCjvMsSkRBgInC+MWaniIQBjb2zX8Wqs2+8sWdVIL8uxpj0CsSXYk9Kxp2yt/i1O3Uv9sQkPOlpxdNscXFWw9Xt9okp/QEQ2fdK8n76oSrpYKuTiCctpfi1Jz0F++nNS8W4fGPSUpE6SXg2rafgy4+o9eG3mPx83L8vw/37sirlE4zE1oGMkvohIx1pfHqZ7TBp1x2zboXPBBv24a9AYj3Mkpmw/a/K5ZGQ5FdXJj0Fe9PmpWJMqm9MKpKQiLjdmIMZhD80BvvJTXBv2kDef16AvLziWPtZLTEH9uPZVeZb8bAi6tUlZ9fu4te5u3cTWa8eeSmppWIveGMC9S++iIMbN7LykceLpyec34qeSxfh3LOXlY+OIXNDJXq1i0THYbL2l7zOzIAGJ5WOO70lts79ICoGz2f+3xdt190HBszK7zErq7a/+wqpm0zh7pK6Ktyzl5C6dXGlph2ilL+o887l9LmzKUxJYfdT48j7a9MRy6+6WPtwyTHKk5aC/Qz/w6QtIYlCnxiTnoItIQn3/nQwhqgX3gQM+d9+ReGMr0qtI/SSvhQumnvc5ldejuRkCveWnHVwpezFkZyMO83neF67Nu7MrOLjuWuvFQOQv2ED0d17kPfbb4SffTYh9evjqFsX9759lc7Jl8QnYtJL3vtmfyq2JmdWfDmJdbGd1ATPptJDK6qb3v2geu5+MBu41Pt8APDJIWJ9OYH1Rb2FQH/g8zJiQ4FwIKO8SRlj9gGbgXqHCb0O+BCYB1wOICKRwO3APcaYPO/ysowxY8q7/iAGYDWKTxCRBlVYTjTWl5d93rzyjTFFn8z1gOJuF2NM6QGHR5NI6Wml3pRBYgKacKGtzieyz5VkvlrF8Y7lyaesmFrRONp2JGdgH3KuvwTCw3F0LX2qu8qCVUcZTVppcha2tt3xfDPJJ9SD+9l7cT8yEE48DeqdWMk8qlBXdju2Jk0p/PZLcu66HpPnJKz/LX5hIV16VvqD/lDrL+ugv+zuoUxrehaZGzfR6Io+AOz/40+mn3Ueczp04a+J79Lx49LjqyuYUOlJwdLZuBLP24/h+eINbJ36FE/2TH4Wz3+fwvPpBOS8LtCwSRXz8U2tPO/FsuWuWcO6Nu3Z2OMS0t6fxEnvTjxyuVWnSu7nxvuHzb5nINl3DCBn+N2E9b0G+9nn+sWFXX8buN0Uzp91XOZ3pHORoO8BKybj7bexxcTQ6JvpxN14E/nr12G8jd8joor7OADhEYQ9NI7C918FZ+6RyUsdUdXRqP0UuFZEwoGzgcDurP4Bp+kjgpQ9AXADuwPKDhORVcAe4C9jzCqfeS/4LPPjwKREpBFWQ/jPw+TfH/gMqzE+wDvtVOAfY8yhRvpHBGxX/7ICRaQhUNcYsxyr4V5m7OEYY/YD04HtIvKJiFxfNCwDGA8sFJHZIjJMROIqsOhFPttSatiGiAwSkRUismLixJIPuMirryNxytckTvkad1oq9uSSIQP2pLq40/17hjwHMpDoGOtUeVFMWsm3bceppxH36Fj23z8EU8XTU570VGw+vcC2hGTM/vRSMb6nCm2JSZj9aThano8nZbeVg9uN68dF2M84u0r5BGMO7IPaPqe9aidgDu4vHVi/Mbbr7sU9cWzwC1CcOZhNq5FmlfsQM2kpfnUlCcl49qWXipEk35gkzL50TFoqJi0V94Y1ALiWzMfWpGlJQZsdR4cuFC6eV+G8mtx2Kz1/WEjPHxbi3LuXqAb1i+dF1q+Pc+/eMssaj4ftU6fR8LLeVl5Z2bhyrBMxe75bgIQ4CI2Pr3BOxbIykGif8jG1IftA2fE7NkHtJIioZb3OPmj9n5uF2bgSqR+kl7cCEm6+kdPnzOL0ObNwpaQQUr+krkLq1aUwJeUQpf15srPx5Fof8lmLFiOOEOy1a1cpv+OBtQ+XHKNsicnFw4qKeNJSsPnESEIyxnscK4o1BzIo/GGR39mMkB6X4Wh7IbnjRh2X+ZVH7PU30Oib6TT6Zjru1FRC6pb0CTmS6+JK9T8r4s7Yjz0muvh47qhbEuPJySZl5Aj+6XM5ex96EHvteFw7jtxQF7MvFUkoGX4k8Umlju+HZLcT9tA4XD/Mw73s+yOW15FkPMfucbw65o1aY8yfWKe/BwDBvp5+Zoxp4fNw+sybgzVkYQBWwzLQeO9p+SQgSkR8rzp6yGeZvpd49heRtVjDGyYU9bQGIyKtgTRjzHZgAXCuiJQ6covILd7G3g5vAxW8ww98HsHyL3ItJb3Qn1LSeK4UY8xtQDdgOfAg8J53+vvAGcAXQGfgF+/whLK+vvpO7+KzLeODrHOiMaaVMabVoEGDiqfnfjGFtOuuIO26K8hbvICIS62eqJDm5+DJzvIbelCkYMUywrv1ACCydx/yvl8IgL1uPeJffJWMR4fj/mdb+SukDJ6N67DVb4Qk1weHA0eni3H9ssQvxvXLEkK6WScabE2bY3KyMfv34Undi73pWRBmjYN0tGiNZ8fWUuuosu1/IYn1oU4y2B3Yzu2I+TPge2HtROy3j8L9wUuQ6vO9r1YMRERZz0NCsZ3eAlIq96Hh3rgOW4OGSF2rrkI6d8f1s/+B3vXzEkIvsurKfkZzyMnG7E/HZOyzPmhPsHqJHS3P97uwxX7u+dY45PTSwwQOZ9O77zHnwq7MubAru2bOpvG11wBQp9V5FGZmBh16UOukksZhg549yNxk3W0gPKnkAzD+3JaI2CjYH+QLRHnt3gbxSRCbYI27btYa89cf/jG+X1jqNrI+/J3ZEBJqjdcGCAlFTm6GSQscuVUx6ZM/ZGPPXmzs2YuDc+cRf+UVAES2bIk7K6tCQw8cPmMnI1ucAzYpvjNCTebesBZ7g0Yl+3nXHhT+FLCf//Q9Id2tL0L2M87yHhPSITwcIiKtoPBwHK3a4tlq7VuO1u0Iu3YguaPvg/wyP3KqLb/yOvjxR/zT53L+6XM52fO/I6ZfP2tx57TAk53lN/SgSO4vy4ju2ROAmH79yF4wHwBbdDSEhAAQe01/nCt+xVOFC0UDeTZvQOqdgCTVs47vHbrhXrG03OVDB4/Es3M7rm8P9dGtqlt13f1gOvAiVkOqTnkLGWMKROQ3rNPyZwKXlRFXKCJzgI5YjcJDKRpT2xaYKSKzjTFldecMAJqKyDbv6xjgSmAK0EhEor3DDt4H3heRNYC9vNsXsJ5kESlqfNcXkSbGmEoPUvMOLVgt1oV6W4GB3um7sRq573nzbY41VCGwsR4PVGkMbaD8pd8T3r4jSd/MLb6lV/HKJrzNgbGP4ElPI/PVl6j99EvEDL6Xwo3ryZ1mDY2udftgbLFxxI2wrg43bjfpN14NQNy4FwlrdT62uDiSZy0i6+3Xyf3mMOPFPG7y/vM8keNeBZudwnnT8WzfQkgv68O+cNbXuJf/iKd1e6Lem2rd0uvlJ62iG9fi+mEBka9/BG43nr83UjjbumjC0a4zYXc9iMTWJuLJ8Xi2/IVz9L2VqzSPB8/nb2G/+0kQG55fvoO9/yAdrKEOZulsbJdcC1Ex2PsPLt4u9/PDICYe+43DwGazyv7+A2bNr5XMw03e688T+czr1i295n5j1VVv61ZihTO+wrV8KY4L2lNr8jfWLb1eHFNcPO+N54kY+RQ4QvDs2eU3L6RLj6oPPQB2z5tPvYsvovfK5bhzc1l299DieZ0+n8Lye4fhTEmlzZuvERJdC0Q4sGYdvz7wEAAN+/Smya0D8bjduJ1Ofvq/O6qWkPHgmTsF24D7wCaYP36E9N3IudbFiOb375Gm5yFntbUuIioswPO19yxHVAy2q7x/T5sds3YZbDlyY/oyFy4iumsXzlj6vXVLL28dAJw8+X3+eXg4rpRUEm4ZSNJddxCSmEjT7+aQuXAROx4eQVyvS6hz4w3Wvp+Xx7a77zliuQVz/4hHWP7bb2QcOEDHHr25587bubpfn8MXrCiPG+erzxL1/JvWbf5mf4Nn29+EXmZdn1vw7Ze4fvkBxwUdqPXRt5Cfh/M5a0y21K5D1NiXreXYHRTOn43rV+tCqPChI5CQUKJefAuwLhbLG1+JW7QdpfwqI2fxYqI6dabx/IXWLb1GDi+e1+Cdd9k7ehTu1FTSX3yeeuNfoc5995O/bh2ZX1i3xgo95VTr7gYeN/mbN5MyquROKHVfHk/k+Rdgr12bk5YsZd+rE8j8soK31PK4KXh3PGGPvgw2O66FMzA7tuLo3hcA17xpEBdP+PP/RSKiwHhw9L6GvKHXYzvxVBydL8GzfTP2FycBUDDlbTy//1zp+joadEwtyLGsBBHJNsbU8g4fuNIYM0FEOgMPGmN6i8hAoFUZF4rNMMY0F5EzvTGTfeNFZAyQ7b1QTIAPgFXGmJdEZJK3/JcBy/Vbn4hMAHKNMaXuveQ9Zb8daGOM2eWd1gV4xBjTTUSeB5KBO7wXitmB9UB3Y8y2om0vRx2dDkw3xpzuM+0JwGWMGetbF4dZziRgBlbvditjzGLv9IuAV7x12RNY4P0SUBdYCbTE6pFd5t3Wvd5xzB8DZxhjPN5GfasKXChmdp93RjlDj436v60nq2fr6k7DT/Qcq4HpGtK7mjMp4Xjdumo68+LzqjmTEjHf/QbAJ3Gl72RQnQYcSMU97vbqTsOPffQ7rGrYuLrT8NNixzbrSe7Bas3DT2QsAAe7tKjePHzELloFHF85gZXXX6edWt1p+Dntr83kXtm+utPwE/nVj1DGVRBHy/52zY9Zgy7+pzXHdNvKq1p6ao0xO4GybsrXX0Q6+LwejM/YWWPMWkrf9aDIMBG5AQjBGhv7H595L4jIIz6vzw9S/jngdxF5Osj42I7ArqIGrdcSoJmI1ANGA2OBNSKShXVh22Sf3CO8432LzDHGBLut1wBgasC0r7B6nMeWDj8sAR4Wkbe9OeXg7aUFugMTRKTo/NdDRb3UIjIUmOVtzGcDA4zxG0mzSESKRvH/aYy5qRK5KaWUUkodEce0URusp9Lbg7jY+3wSMKmM4qV6Jn3jvXcaGFPGegeWsUy/9XlPxdcNFujNs03ANDf+d0sY4X0EK1+uYQjB7pjgHYfczPt8G0HqIkiZgT4vg/4EizHmfuD+MuZ9A3xTxrzGh1u/UkoppY4dHX1QPXc/UEoppZRS/1Ii0lNENorIZgnyY1NiedU7/08RqcL95Eroz+QGIdYvgV0dMPkLY8wR/bF1EZkKBN6XZ7gxptxXyYjIG0DgYKIJ3ovVlFJKKfU/4Hi5UMx7TdEbWHer2gn8KiLTjTHrfMIuAZp4HxcAb3r/rxJt1Abhbbwe0QZsGevpdwSWcfeRyEUppZRS6gg4H9hsjNkCICKfAn0A30ZtH+ADY7XEfxGROBGpZ4zZU3px5afDD5RSSimlajhjjt3jMBoAvr9xvtM7raIxFaaNWqWUUkopVW6+vxrqfQzynR2kSGBTuDwxFabDD5RSSimlarhjOabWGDMRmFjG7J1AQ5/XJ+Bza9YKxFSY9tQqpZRSSqkj5VegiYicJCKhwLVYvyTrazpwk/cuCG2Ag1UdTwvaU6uUUkopVeMdJzc/wBjjEpEhwFzADrxnjFkrInd6578FzMK6h/5mIBe45UisWxu1SimllFLqiDHGzMJquPpOe8vnuQGO+N2btFGrlFJKKVXDeY6XrtpqpGNqlVJKKaVUjac9tUoppZRSNZx21GpPrVJKKaWU+hfQnlqllFJKqRrOeLSrVntqlVJKKaVUjaeNWqWUUkopVePJsfxZNfU/S3cypZRS/2vkWK5sZ4umx+yz9oRVG47ptpWXjqlVx8SS5BOqOwU/HVN2knp+s+pOw0/S8nUA3Ckx1ZxJibdMJgDbzzq9mjMpceLqjQDkXde5ehMJED5lMSmtj699KvnXdeT0bVfdafiJmvYTAAe7tKjeRHzELlplPck9WK15+ImMBWBni6bVnIi/E1ZtYE+rM6o7DT/1Vqw/LnNSx542apVSSimlajg98a5japVSSiml1L+A9tQqpZRSStVweo2U9tQqpZRSSql/Ae2pVUoppZSq4bSjVntqlVJKKaXUv4D21CqllFJK1XAe7arVnlqllFJKKVXzaU+tUkoppVQNpx212lOrlFJKKaX+BbSnVimllFKqhtP71GpPrVJKKaWU+hfQnlqllFJKqRpOO2q1p1YppZRSSv0LaKNWKaWUUkrVeDr8QCmllFKqhtMLxbRRq44jp4x7kvhuXXE7nfx17zCyV68pFdP0P69R65yzMa5CslauYtODIzAuF0lX9uOEIYMBcOfksPnhkeSsW1+pPGo9MIrQdh0hz0nmk6NwbSy9HFv9BsQ+9RISE4tr4zoyHx8BrsIyy9uS6hIz5hlsdRLAGJxTP8f52UeVyg/gmgnP07xXdwpyc5k88C52rPyjVMzN779Jk07tcR7MBGDywLvY+cdqTuvUgbu++YT0rdsBWPn1t8wa+1ylcylSe8RoIi7shMnLY98jIyhYv65UjKPBCSQ8/zK22FgK1q8jfeTD4CokrNX5JL36H1y7dgKQu+A7Dr71RpXysZ19Po6bhoDNjnvRTNzfTvGbL/UbEXLHcKRxE1yf/xf3zM+K54VN+BTjzAWPBzxuCh65o0q5RD8witD2HTF5TjKfKHufihtXsk8dfMzap+wnnkTMY+MIadqM7DcnkPvR+1Z8cl1iffap3Kmf4/y0cvuUveUFhN52H9jsuL77lsKvP/SbLw1OJOye0dhOOY2Cj97G9c0nxfNCh4zC0ao95mAGzqE3VGr9RRyt2xE+5GGw2yicOZX8T94vFRN+z8M4LugAeXnkPvcYnk0bAIj+ZBYmNwc8HozbRc6d11vxdwzD0a4jFBbi2b2T3Oceh5ysKuUZzMgxY1m8ZCl14msz48tPj/jyA8U+PJqIDh3x5OWR8dhICjeUfr/Z6zegznMvI7GxFK5fx/7Rw8FVSHjnrsQMHgrGAy43B154moJVv0NoKEnvfQQhoYjDjnP+PDLffK3cOcU8OIqw9h0xeXkcGDMK18bgOcU9/RK2mDgKN6zjwGPDi/fzuMefJqRpM7L+8wo5H5X87aOuu5mIPlcBBtfmvzjwxCgoKKi+nEJDqfPOh0hIKNgd5C2YS/bE18tdT+ro0eEH6rhQu1tXIk46iV/bdGDTg8M59flngsalfDWVFe078Vuni7CFh1P3+gEA5G3/hz/7XsXvXS7mn5cn0OSl5yuVR2i7jtgbnsj+K3uS+czjRA9/PGhcrSEPkPvJZPZfdQkmK5OIPlccurzbRfaE59nf/zIybr2WiKuvw37SKZXKsfkl3UlqcgqPNWnBx4OGct2b48uM/fqhRxnXsgPjWnZg5x+ri6dv+uHn4ulHokEbfmFHQk5szO5Lu7PviUeJf2RM0Li4YQ+S+eEkdvfugSczk1pXXFU8L+/3Fey5ui97ru5b5QYtYsNxy1AKnx9OwUM3Y2/XFWlwol+Iyc6kcPKrfo1ZXwXjhlEw6rYqN2hD23XE3uhE9l3Rk6ynHydmRPB9KnrIA+RMmcy+Ky/Bk1myT3kyD5L10tN+H/IAuFxkvfI8+665jP23XEvkVZXcp2w2Qu94kLwnH8B5z3XYL7wIOaGxX4jJzqTg3fEUTvukVHHXwlnkPTms4usNkkf40JHkjLib7IFXENKtJ7YTT/YLcVzQAVuDRmTfcDnOl8YSMWy03/ycYbeTfXv/4gYtgOu3X8i+5Sqyb7sGz87thF9/a9VzDeKKyy7l3TcmHJVlBwrv0JGQRiey9/IeHBj7GLVHB9+nYu97kKyPJpNyeU88mZlE9bsSgPxlv5B6TR9S+/cjY8woaj/+lFWgoIC02weS2r8vKf37Ed6uA6FnnVOunMLaW8e+tH49OTjucWJHPhY0LvqeB8iZ8gFpV/TEk3WQyD5WTibzIJkvjiPno/f84m2JSUT2v4H0m64ivf/lYLMR0b1XteZEQQH777yF9Ov6kX5dP8LadSCkefnq6WgynmP3OF5Ve6NWRPqJiBGRpt7XjUXEKSIrRWS9iCwXkZt94geKSJp3/iYRmSsi7XzmTxKRq0RkqoisEpHNInLQ+3yViLQTkcUi0sobHysiH4jI397HByIS65OLEZF7fJb/uogM9HntEJF0EfFrhfmu4zDb39m7jv/zmdbSO+1Bn23a6rMNP/nUhRGRbkHq8yqfPDZ6y60XkUE+sdtEZLXPcl8Nsr4/Apbf21v3f4jIOhGp2ie+V0LP7qR88SUAWb/9jiMmhtCkpFJxGQsWFj/PWrmKsPr1AMhc8RuugweLy4fVq1epPMI6diVv1jcAuNb8iURHWz1hAUJbXUD+wnkAOGdOI7RTt0OW9+xLL+6dM7m5uLduwZZYevvK4+w+vfjlA6txsXXZr0TExRJTN7lSyzpSIrt0I3v6NAAK/vwDW3QM9oTEUnHh57ch97u5AGRPn0pk126lYo4EObUpJmUXJnUPuF24f16I7bz2/kGZBzBbNoLbfVRyKBLWqSt5M619ovBQ+1Trkn0qb+Y0wrz7lMnYj2vdGnC5/OID9ynXti3YK7FP2Zo0w7NnJyZlN7hcuJfOx3HBhf5BBzPwbF4Pblep8p51qzDZmRVebyB70+Z4du/A7NkFLheFC+cS0r6zX4yjfWcK580AwL1+NRIVjcSXrktfrhU/g8f6G7vW/YkkHp33SuvzziU2NuaoLDtQeOdu5Myw9qmC1X8g0THYgrzfwlq3wTnfer/lfjuNiC4XAVhnIbwkItLvsvmieeJwgMNR7kvqwzp1xTmraD+3jgG2OsFzyltg5eSc8Q3hna393JOxn8J1azCu0vuY2O1IWDjY7Uh4BO601GrPqbgOHQ7EEaK3HjhOVHujFhgALAWu9Zn2tzGmpTHmDO/0YSJyi8/8z7zzmwDPAl+LyBm+CzXG9DPGtABuA34wxrTwPn4KWP9/gS3GmFOMMacAW4F3feanAkNFJLSM/LsDG4FrREQqsuE+VgP9fV5fCwSeT37IZxva+UxfjVWHhyp7vbcu2gPPBWxLF5/l3hu4PuA+4C0AEQkBJgKXGWPOAVoCi8u9lYcQWq8u+bt2F7/O37OH0Hp1y4wXh4Okq65k/8LSq6973bXsX7ioUnnYkpLwpOwtfu1JTcGW5P8hKLFxeLKyihtDnpQU7N4PyvKUt9Wrj+P0M3Ct/bNSOcY1qE/Gjp3Frw/s3EVcg/pBYy8f9xiP/PETV7/8DI7Qkj/7yW3P55FVPzJk1lfUa9a0Unn4sicl495bst2ulL3YA7c7rjaerMzienPv9Y8JO6cF9b78hqQ33yHklFOrlI/UTsTsSyt+bfanIfGlP8zKYowhdMQLhI57G3vX3lXKxZ6YhNtnn3CXY59yp6aUqr9DsdWrT8jpZ1BYiX1K4hMx6SnFr82+itXVkSIJSZhUn/dOWgqS4N9ItyUk4fGJMekp2IpijCHqhTep9fYUQnpfGXQdoZf0xbVs6ZFP/hiz3m97il+7g77f4jC+77eUvdh9OgrCu1xE8tRZJLz2FhljfHq8bTaSPptKvYU/kv/LTxSsKd8+ZU/0PwYErg+K9nOfnFL3lnovBPKkpZL90fskzVhA0pwlmOwsCpYFfowf25wAsNlI+Phrkr9bSv6ynyr13jvSjDHH7HG8qtZGrYjUwmpo/R/+jdpixpgtwP3AvWXMX4TV0BoUbP5h1n8qcB4w1mfyk0ArESk6j5cGLABuJrgBwATgH6BNRXPw+gcIF5Fkb8O4JzC7nGV/AM4XkRBvfZ4KrCojthaQA1Ska+pnoIH3eTTWOOx9AMaYfGPMxgos6xCCfB84xBvn1Oee5uAvy8hcttxvemz7dtS97lq2jh139PII9t2lOObQ5SUikthnJ5D98jOYnJzKZXjI9ZeYOnIMY5qex7OtOxMZX5vuw61TxP/8/gejTzyTp1q0Z/Frb3NXkFPKlUgqyMTAegtW0IopWL+WXd27sueqPmRO+ZDECVUdfhBsVeU/EBeMGULB6EEUPDcc+8V9kaZnVyGXyu1T5f3gkIhI4p6bQFZl96lD/F2OqcrWkzfX7HsGkn3HAHKG301Y32uwn32uX1zY9beB203h/FlHLOVqU579O2h9ljzNWzSflH69SB82hJjBPh+vHg+p/fuxp0dnQpqfjeOUJuXM6fD7cHmPXX5lomMI79SVtMsvJrVnJyQigohLLqvWnADweEi//gpSe3Uh5Myzyl9P6qiq7p7avsAcY8xfwH4RObeMuN+BQ3UnHW5+WZoBq4wxxY087/NVwJk+cc8CD4iI3bewiEQA3YAZwCf495hW1JfA1UA7rO3JD5j/gs8wgY99phtgPtAD6ANMD7Lsj0XkT6we5bG+2wss8llusIFxPYFpAMaY/d7lbxeRT0TkehEJug+JyCARWSEiKyZOnBh0g+vdcjPnLpjLuQvmUpCSQphPb2NYvXoU7E0JWq7RA8MIqRPPlsee8Jse1ewMTnv5edbefCuujANBywYTcdUAan/0NbU/+hpPeiq25JIeYltSMp6AU13mQAa26GiwW7uDLTkZd7oV40lNKbu83UHMc6+QN3cG+Yvnlzs/gE6Db2f0yqWMXrmUg7v3ULvhCcXz4k5owIHde0qVyfTWn6uggJ/f/4jG558HQF5WFvnexs+a2fOwhziIqhNfoXwAal17HfW+mEa9L6bhTk3FXrdkux3JdXGn+tebJyMDW3RMcb3Z65bEmJyc4tN5eT8sQRwObHG1K5xTEbM/DfE5zSjxiZiM9PIv4MA+6//MA3hWLMV2yhmHjg8QcfUA4j/+mviPv8adnordZ5+wl2OfChYTlN1B7HOvkDdnBvmLKrZPFa97XxqSUNIzJXUSMfsrUFdHiElLQZJ83juJyX697WD13tp8YiQhGZNuxRTFmgMZFP6wCHvT5sVxIT0uw9H2QnLHjTqam3BURfW/jqTPppL02VTcaanY65YMsbIn1y11St6TkYH4vt+CxAAU/L4CR8NG2OLi/KabrCzyVywnvP2FpcoUibz6OhI+/pqEj7/Gk+Z/DLAn18WTFvD3OxBwDEiqe9j9POz8trh378JzIAPcLvIWzSfk7JbVmpMvk51FwW/LCWvbodxljhZjjt3jeFXdjdoBQNFlop9SdqPwcKf1K3vaXwjeJeE33RizFVgOXBcQ1xtYZIzJBb4C+gU2fCvgc6xG7QCsBnIg3+EH1wfM+xSrp/vaMspeb4w5G2gEPCgivlfM+A4/8L3i6AUR2QJ8BDxdNNEYcxtWQ3458CAQMIK+OG6iMaaVMabVoEHBO9H3vD+Z37v14PduPdg3ew7JV1sXDUWfdy6urCwKUksfWOpeP4DaXTqx4c4hfu+ssAb1afbeO2y8eyjOLVuDrq8szi8/IeOGK8i44Qryv19AeK8+ADian43JzsKzr/QHfMFvywnr2h2AiEv7UvC9NdY3/4eFZZaPfnQs7q1bcE6ZXKH8AL7/zzvFF3atmjaTNjdZb5WTLmhN3sHM4gasL99xtuf07c3uNdZVvzHJJaffGrc+D7HZyNm3v8I5ZX86pfjCLufC+dS6vC8AoWefgyc7C3d6Wqkyeb8uI/LiHgDUurwfuYusevMdYxra/Cyw2awPsUoyf29E6p6AJNYFuwN72654fivfKUvCwiE8ovi57axWmB0V3Ke++IT911/B/uuvIH/xAsIvtfaJkEPtUytK9qnwS/uSv2RhqZhAMY+OxbVtC7mV2KeKeDatx1bvBCSpHjgc2DtchGv5sT9F796wFnuDRkjd+uBwENK1B4U/fe8X4/rpe0K6W8NB7GechcnJthrg4eEQEWkFhYfjaNUWz9bNgHVHhbBrB5I7+j7IzzuWm3RE5Xw2hdT+/Ujt34+8RQuI6m3tU6FnnWPtU0Heb/krlhFxkfV+i7ysL87FCwCwN2xUHBPStBkSEoLnwAFstWsj0dHWjLAwwi9oi2vrljJzyv1iCunXX0H69VeQt3gBEb2K9nPrGODZFzyn8G5WThG9+5D3/aH3c/fePdZFWGHh1va2boNr29/VmpMtrjZSq6Sews5vi2tbxY4R6uiotlt6iUgdoCvQXEQMYMdqSP4nSHhL4FD3Zzrc/LKsBVqKiM0Y63o+b8/jOUGW9zRWb+oSn2kDgPYiss37ug7QBavntEKMMXtFpBC4GBiK1WNb3rLLRaQ54DTG/FXW0F5jTJqI/A5cAGw/zGIfAr7GGvYxGWuYRtFyVgOrReRDrDHIA8uba1n2z19IfLeutF62FI8zj41D7y+e1/zjD/jr/ocoSEmhyfPPkLdzJy28F96kz5zNPy+/QqMHhuGoHcepz1ntb+NysbLHpRXOo+DHJYS260idr+dg8vLIHFsy1ix2/FtkjXsUT3oa2a+9ROy4F4m6cyiuv9bjnP7VIcuHnHMuEb364Nq0kdoffQ1Azn9eoeCnJaWTOIw1s+bSvFd3xm7+w7ql1y2Di+cNmfklH942hIN79nLrx+8SnZgAIuxctZopd94HwLlX9aXjXf+Hx+WiwJnHu9feUsaays/5w/dEdOxE/VnfYfKc7HukpEcs6T8T2ff4I7jTUjkw/gUSnh9P3D33UbBhPdlffwFAVPce1LpmALjdmLw80h+6v6xVlY/HjWvSBEJGvAA2G+7FszG7tmHvdjkA7gXTITaesKfethpDxuDoeRX5D9+MRMcSMsw7Islux/3jAjx/Lj/Eyg6t4MclhLXvSJ2p3n3iyZJ9Ku6Vt8h8yrtPvW7tU7XuGopr43qc31j7lK1OAvGTP0eiaoHxEHntjezrfxmOU08n4tI+FG7aSPzH1j6V/UYl9imPm4J3Xib88fFgt+OaPwOzYyuOHn0BcM2dhsTFE/7ie0hkFBgPIZf1x3nPdeDMJez+J7A1b4nExBHx7jQKP30X1/wZFa8ojxvnq88S9fybYLNROPsbPNv+JvQy68tuwbdf4vrlBxwXdKDWR99Cfh7O56yr/qV2HaLGvmwtx+6gcP5sXL9aX2LCh45AQkKJevEta3vW/Une+MoOTyrb/SMeYflvv5Fx4AAde/Tmnjtv5+p+fY74egDyfvie8A4dqfvtPExeHvsfL3m/1Xn9bTKeeBRPWioHX3mROs+9TOzdQynYuJ6cqdbFuJHduhN5WR+My4XJy2ffw9ZJOntCIrXHPgs2O2ITcufNIe+HxeXKKf/H7wlr35HEaXMxeXkcfKIkp9oT3ubg2EfwpKeR9dpLxD39EtF33UvhxvXkfmPlZKuTQMIHXxTv51EDbiLtmt4Urv2TvAVzSfz4K4zbbZX5+vNqzcmWkEjcE8+AzQ42G3nfzSF/afnq6WjyHM9dqMeIVNeAX+9V8+caY+7wmfY98AjwpjGmuXdaY6zG1WvGmPe9dx5oZYwZ4p3fCfgMq8dxvYhMAmYYY770zu8MPGiM6e2znsXeaStE5GusIQhPeuc9BpxjjLnSu+4ZPrl8jjVu9jFvTpuBhsaYfO/8W4AOxpj/813HYeqhOD+x7uKQZIyZJiJjgGxjzIuB2+RTtrguROQSIM8Ys8g3PmBbI7GGVgwwxvzmbYy3MsakByzXt7xgDYcYAfzojV/sjbsIeKWofg7BLEk+4TAhx1bHlJ2knt+sutPwk7Tc6km9U47NFdTl8Zaxrmrfftbp1ZxJiRNXW8O4867rXL2JBAifspiU1sfXPpX86zpy+pb7+/ExETXNamwe7NKiehPxEbtolfUk92C15uEnMhaAnS2qfiHnkXTCqg3saVWx4ThHW70V64/LnKj8WeRKWXfKycesQdfs7y3HdNvKqzp/fGEA1lhVX18Bo4BTRGQlEA5k4W3Q+sT1F5EOQCRWT+GVxpjK3WnfukjtNRHZjLUD/uydFsw4YKX3+RXAwqIGrdc3wPMiEuZ9PdPb+wrwszHm6kMlEuTODL5eEJFHfF6fH1D2UBeWfSwiTiAMmGSM+c1n3iIRKRpj+6cx5qaA5RoReQp4GGsM9MMi8jbgxLrobOAh1quUUkqpY0A7aquxUWuM6Rxk2qvAq4cpNwmYdIj5AwNeLybgtlO+6zbGZABBfwbHGLMNaO7z+g/8xyFPCojfDxRdndKZcgiWn3f6GJ/nA8soPikwh8D4YPXsM69xGdMHBrz+CusLB0D57nqtlFJKKXUM6c/kKqWUUkrVcMfz/WOPFW3UHiMi0gMI/D3SrcaYftWRj1JKKaXUv4k2ao8RY8xcYG5156GUUkqpfx/tqK3++9QqpZRSSilVZdqoVUoppZRSNZ4OP1BKKaWUquH0QjHtqVVKKaWUUv8C2lOrlFJKKVXDaUet9tQqpZRSSql/Ae2pVUoppZSq4bSnVntqlVJKKaXUv4D21CqllFJK1XDGo1212lOrlFJKKaVqPO2pVUoppZSq4bSjVntqlVJKKaXUv4D21CqllFJK1XD6i2IgWgnqGNCdTCml1P8aOZYrW1Gv0TH7rG21559jum3lpT21SimllFI1nPYeaaNWHSNZPVpVdwp+oueu4GDHs6s7DT+xS/4EILvX+dWcSYlas5YDkN7mzGrOpETCL2sB2NWyaTVn4q/Byg3sb9e8utPwE//TGrIvvaC60/BTa+YyAA52aVG9ifiIXbQKgJ0tjp996oRVG6wnuQerN5FAkbHH5Xtv3SknV3cafpr9vaW6U/ifpI1apZRSSqkaTntq9e4HSimllFLqX0AbtUoppZRSqsbT4QdKKaWUUjWc3s1Ke2qVUkoppdS/gPbUKqWUUkrVcNpPqz21SimllFLqGBGReBH5TkQ2ef+vHSSmoYgsEpH1IrJWRIaWZ9naqFVKKaWUquE8x/BRRSOABcaYJsAC7+tALuABY8wZQBvgbhFpdrgFa6NWKaWUUkodK32Ayd7nk4G+gQHGmD3GmN+9z7OA9UCDwy1Yx9QqpZRSStVwNejmB8nGmD1gNV5FJOlQwSLSGGgJLDvcgrVRq5RSSimlyk1EBgGDfCZNNMZM9Jk/H6gbpOjoCq6nFvAVcJ8xJvNw8dqoVUoppZSq4cwxvP+BtwE78RDzLyprnoikiEg9by9tPSC1jLgQrAbtx8aYr8uTl46pVUoppZRSx8p04Gbv85uBbwIDRESA/wLrjTEvl3fB2qhVSimllKrhzDF8VNGzwMUisgm42PsaEakvIrO8Me2BG4GuIrLK++h1uAXr8AOllFJKKXVMGGP2Ad2CTN8N9PI+XwpIRZetjVqllFJKqRqu5tz84OjRRq2qNvZWbQm/80Gw2yicPY2CzyeXigm760Ec57fH5OWR99IYPJs3IiecSMSop4tjbHUbkP/h2xRO/YTQGwYRcklfzMEMAPLf/w/uX3+sdI6O89sTfu9wsNkonPk1+R+/Vyom/N7hONpcCPl55D7zKJ6/1pfMtNmoNfETPOmp5I64p9J52M9rQ9gdD1h5zP2Gwi8+KBUTescDOFq3w+Tnkf/yk3j+3ghASN8BOHr0AWPwbNtM/vixUFhgzbvsGkIuuxrjduP+9UcK3nvtkHmEtOlA1LARiM1O3vSvcH74bqmYqPtHEtq2IybfSdbY0bg3rj9k2einXsTe6CQAJDoak5XFgZuutLb71NOoNfxxJKoWeDwcuLX/Yesq9uHRhLfviMnLI+PxkRRuWFe6Pus3IP7Zl7HFxlKwfh0ZjwwHVyERl/QmeuDtAHicuRx4egyuvzbiOPEkaj9XMqzL0aAhmW++Ss6U0n+HUnV2QXsi7xsBdjv5335F3of/LRUTOWwkIW0vxOTlkfPUaNx/rceWVJeoR5/GVicB4/GQP/1L8j//yFpml+5E/N9g7I1PJvO2Abg3rD1sHn7bf14bwgbdb+1P86aXsT/dj6OVd38aP7Zkf7q8v7U/ieCa+w2F33xqxd9wB/Y2F4IxmAMZ5I9/ErM/vUJ5+XK0bkf4kIet48PMqeR/8n6pmPB7HsZxQQfIyyP3ucfwbNoAQPQnszC5OeDxYNwucu68vtJ5gLVPRXToiCcvj4zHyt6n6jz3MhIbS+H6dewfbe1T4Z27EjN4KBgPuNwceOFpClb9DqGhJL33EYSEIg47zvnzyHzz0O+/yhg5ZiyLlyylTnxtZnz56RFfvq+j8d4DiBpwI1FXXA0i5Hz9Rbned2VJfuwxojt3xuPMY/fDD5G3tvR7p/aNN1LnllsIPbExG1udhzvD+jwJPflk6j/3POFnnknayy+x793Sxz9VvXRMrZeIuL1jNtaIyBciEumd7hCRdBF5xvu6u4j87B3EjIjYveXaicgYETEicqrPcod5p7Xyvt4mIqt9xoi86p0+SUR2iUiY93WCN/Ysn9j9IrLV+3x+GdvR2Lu+sT7TEkSkUERe95k2SEQ2eB/LRaSDz7zFIrJRRP70zn9dROKC1FXRI9ivgRyazUb43cPJfeRecm6/GkeXHti8DZsi9tbtsTVoSM4t/cibMI7we0YCYHZuJ3fw9dZjyI2Y/DxcPy4qLlcwdUrx/Ko0aLHZCB82ipyH7iL7pr6EdLsE24kn+4U42nTAdsKJZF/XG+cLTxJx/yN+80Ovuh739q2Vz8GbR9jgh3E+NpTcO/vj6NQDaRhQV63aYWvQkNzbriT/1WcIGzIcAKmTSMjl/XEOvRnn4AFgt+PodLFV5uzzsLfpSO7g63DedS2FX3102DxqPTiazGF3kjHgcsK698Le+BS/kJC2F2JveCIZV19C9jNjqPXwY4ctm/XIgxy46UoO3HQlBYu+I3+xd9e224ke8yzZzz3Jgev6cHDwQHC5DpliWIeOOBqdSEqfHmQ89Rhxox4PGhcz9EGyP55MSp+emKxMovpZjWj37l2k3XYjqf37kPXOf6j9yJMAuLZvJe3aftbjuisxeU7yFgV9C5aqs8gHHyHrgbs4eN3lhF7UC1tj/30opO2F2E5oxMFrepHz3BiiHnoUAON2kfvaCxy87nIyB11H+BXXFpd1b9lM9qj7cK367fA5BMkp7K6HcD5+H7l3XYujY/fg+1P9huTefhX5rz1L2N0PW0VPPBlHjz44778F55AbsJ/fHqnfEICCrz7COeQGnPfciHv5UkIH/F/Fc/PJMXzoSHJG3E32wCsI6daz9Hvvgg7YGjQi+4bLcb40lohh/ncKyhl2O9m3969ygza8Q0dCGp3I3st7cGDsY9QeHXyfir3vQbI+mkzK5T3xZJbsU/nLfiH1mj6k9u9HxphR1H78KatAQQFptw8ktX9fUvr3I7xdB0LPOqdKuQZzxWWX8u4bE474cgMdrfee45QmRF1xNWk3XkNq/76Ed+yMvdGJlcqxVufOhDVuzOauXdkzehT1nhwbNM75229sv/FGCnbu9JvuPniQvU8+yb7/Hp+NWY85do/jlTZqSziNMS2MMc2BAuBO7/TuwEbgGhERY8w8YDtQdMS+B/jVGPOT9/Vq4Fqf5V4FBH5d7eJdVwtjzL0+093Arb6BxpjVRbFYVww+5H1d5u0ygC1Ab5/XVwPFX0dFpDdwB9DBGNPUu61TRMT3nnLXG2POBs4G8vG/OtHpk38LY8yzh8glKNvpZ+LZvQOzdxe4XLgWz8PRtpNfjKNtJwrnW2PGPRvWIFHRSHwdvxh7i9aYPbswqXsrmsJh2c9ojmfXP5g9Vo6FC+YQ0qGLf44dulA491sA3Ov+RGpFI3USAJDEZELadqRgZrnuRFIm22ln4tm9E7N3t1VXS+bhaNvRP482HXEt8NbVRm9d1fbWld0OoWFgsyNh4Zh9Vu+Z49IrKfxiMrgKAYp7t8viaHYW7p078OzeCa5C8r+bRWhH//oI7diVvFnTAXCtLamP8pQFCO3Wg/zvZgIQcn47XJv/wr3Z6q0xmQfBc+gfaIzo1I3cGdauWrj6DyQ6BltCYqm4sNZtcM6fC0Dut9MI72y9nQr+WInJsm6FWPDnH9iTS99mMez8trh27sC9Z/chcwGrzjw7//Fut4uC+bMJvbCrX0zIhV0omGPVmdunzsy+dNxFvf65ubi3b8GWmAyAZ/sWPP9sO+z6g7Gd1ixgf/oOR5sg+9PC2da6fPYnadgYz8Y1kJ8PHjfu1StL3rfOnJIFhEdU6U7w9qbNreND0Xtv4VxC2nf2z7F9ZwrnzQDAvX619/iQUOl1liW8czdyvPtUQQX2qYgu1j5lnLnFMRIR6VcvRfPE4QCH46jcPb/1eecSGxtzxJcb6Gi99xwnnUzB6j8weXngdlPw26/FdVtR0RddxIGpUwFwrlqFLSYGR2LpHPPWraNw165S09379pG3+k8oPPSXa1V9tFEb3A9AUW/rAGAC8A/W7w8DDANGisiZwBBguE/ZaVg/AYeInAwcBNLKud5XgGEiUtVhIU5gfVHvMNAf+Nxn/nCsxnE6gPen6CYDdwcuyBhTADwMNBKRI9aNYKuThCctpfi1Jz0VSfD/URFbQiImba9PTApSxz8mpHMPChfP9ZsWetk1RL75CeH3Pwa1oiudoyQkY1J9ckxLQRIDc0zC49OgNmkp2LzbEXHPwzjffPmwDbHD5lEnEZNekodJT0Xq+B+IJSF4fZp9aRR+/RFRk6cT9fEsTE427pXWj7LY6jfCfmYLIsa/R8Rzb2FrcsYh87AlJuNJ3VOyjtSU4kZWEXuif314UlOwJyaXq6yjxXl49u/Ds+Mfa1mNGoMxxLwykbjJXxBxg9/3vaDsScm495asx52yF3uS/3pscXHWh6fb7RNT+gdtovpeRd6PS0pNj+jRC+ecmYfNBUASk3Cn+NRHWgq2wH0oMRlPqZiAnOvWx97kDFxr/yzXeg+ZU52kw+9PdRJL7091EvFs34K9eUuIjoGwMByt2iE+uYbedCeRk6bj6NyD/I/KvIXl4XNMSPL7oupJSwlyfAh476WXvPcwhqgX3qTW21MI6X1lpfOAI7NPhXe5iOSps0h47S0yxvj0KNtsJH02lXoLfyT/l58oWFP1v291OVrvNpcH+QAAhTlJREFUPdffmwg7tzW22DgkPJzwDp2w161XqRwdyXUp3F2So2vvXhx1g/0+gKqptFEbwNugvARYLSIRWFfozQA+wWrg4v15t1eAn4GnjDH7fRaRCewQkebe+M+CrGaRz6n7YT7T/wGWYt3Goqo+Ba4VkROweoB9u5XOBALPW67wTi/FGOMG/gCaeidFBAw/KDXQ0Tu8YYWIrJg4MciHW7BrGkv1UgQJ8o1xOLC36YhrSclp4MIZX5JzS19yB1+HZ3864YOGlV5GeZUnRykdZIzB0bYjnoz9/uNrK51HsHooRzljoFY09jadyLmlLzk39ELCI3B06WnNt9uhVgzOYbeS/99XCR/5zGHyCLqSw+ZqjClX2bDuvSj4blbxa7HbCTnnXLIef5gDg24ktFM3QlpdUPEcy/E3C9yM0FYXENn3SjInvOQ/wxFCeKeuOL+bc+g8DpVQufLxiYmIoNbT48md8Bzk5pSOrahK/h0BzI5tFHz5ARFPvUbEkxPwbN1U3EABKPjgLXIHXo5r8VxCL7u6CjlWrt6Kbj6ffc9Asu8YQM7wuwnrew32s8+tQi5BplVwn8pbNJ+Ufr1IHzaEmME+J+c8HlL792NPj86END8bxylNKp9ndTtK7z3X1i1kTXqHOm/+lzpvvEPhXxsOOwyp7BzLsV/VYOYY/jte6YViJSJEZJX3+Q9YN/3tAywyxuSKyFfAoyIyzNvIewN41hgzKciyPsUagtADq1F8S8D8LkW9pEE8jTXMoHxdQWWbA4wFUgjesA4kHLqp5Hs0cHqHQ5Qp4NdGTNZX/g1bT3oqIT49PDZvr2JgjCTWxWpPgy0hGbO/JMbRuj2ezRswB0q+U/g+L5z9/+2dd3hUZfbHP2cmDUIgtAQEBMsqKmLDjoi9oQiuIHbX1Z/ruqtrF3vDVbG79oK9g2BBUYqKHRtIUWlWIAEpSUhIMnN+f7x3kpnJpNDm3uj5PE+e3PLee7/z3jvvnHve8553DC2uu7MhmQ2ixUuQOE9DqGMhujRJY/ESQgWdiP2sS8dCdFkx4f4Hkbl3fzL36AtZ2UhuLi2uGEH5DcPXXsfSIqRDrQ7pUJBQD7EyoY6FxHzCsfoM77ib62ZetQKA6g8nE96mN9WT30KXFhH5yMUiR7+f5QaytM6vKZtMtGgJoYJaD0mooJBoceJEMJEiVx8JZZYWIZmZDR8bDpPd/0BWnDIk4VxVX01DVzo9lR99QMbW29bRlTvkeFoOdgZU1cwZCV6ccGEnIkkao8uXI3mtnVEfidQpk/GXrWh71fUsO+dMoisT6yKn7z5UzZlF9PdlKesoGS1ekhDCEOpYSDT5GSpaTKhOGU9POIO8EXdSOeENqt5rQgxvUzSlep6WLa1TJtXzBFA94TWqJ7iQm6yT/0F0Wd3JgKqnvE3ONbfDMw+vm8biJUhBYp3UaR+Sv3sdar+fsbK6YjlVH0wm3LMXkelfNvn6uUOPdwOTgMoN8EzFqPxyGhndNiWUn090xYraz1tSwpppn5Gz9z6UzvuhyTr9Jl3fvdWvvsLqV18BoPU5/0no/WiMtieeRNuhzu9SPmM6mZt0ptxz6WR06kT1kiUNHG00N8xTW0t8nOi/vG73YcCBIrIQ59lsD+wHoKpR6jcCX8N5W39qylzF8ajqXOBrYEgjRRs7TyVO8wW4aebimQXskrRtZ+rG/gJuMBywPbAB3I6O6HezCHXphhRuAhkZZPQ/mOpPErt6qz95j8wDXa7lUM9e6OpSNM6YyEgRehAfc5ux135EF85bZ42ROTMJd+2OdO4CGRlkHnAoVR9OSdQ4dQqZhxwJQHjb3mhZCbpsKWseupuSvx5EydDDWH3txVR/+dk6GbTgDM7QJnF11e9gIp98kKjj0w/IOMCrq617oWWl6PJlaPFiQj17QXa207jjrkR/XuiO+eQ9wju4CBXpsilkZNZr0AJUz/6WcLdNCXXuAhmZZB90OJUfTE4oU/nBZHIOPwqAjO16o6Wl6LKljR6bueueRBYuSOjyrvr0QzK23AqycyAcJnPnPlQvqHs/y158tmYQV/nkibQcMNCdc/sd0NKSOkYkQOW0T2lx4CEAtDzyaCqmTHT106kz7Ufew/IrL6E6Rcxqi0OPaHLoQazOQl1jnzuDrAMPo2pqYp1VTZ1C1qGuzsLb9Xb3zjMyc4dfR2ThfCqeX/fR3slEv5/tffc6e8/TQUQ+TfruffoBGfsfBiQ+TwDSpq3737GQjL36U/3eBLfuDRgDyNhjH/SXH9dZY2TOTMJdNkU6uWc+c/9DqProvUSNH71H5sFu6EB4m+2dxt+XQk4OtGjpCuXkkNFnT6IL5q7V9cteeJaioYMoGjqIiskTyfWeqawGnqk1Sc9UeeyZ6rZpTZnMntsimZlEV6wg1LYtkueFR2Vnk7P7nlQvmL9WOv0mXd+9UNt2NWVy9j+I1WvxHVz+9FPMP3IA848cQMmEd8gfNAiAFjvuSLSkhOripkYHBp9mNPnCRsM8tfUgIq2BvkA3VV3jbTsNZ+g26DJR1XIRuQT4fh0vfyPr76kFuA14T1WXSWK3yy3AzSJyqLdvR+BUoE7frjf38o3Az6q64QK+ohEq/ncrLUfcA6EwVRPGEf1xPplHuPi3qjdeIfLZh0R33Zvcx19F11RQcdu1tcdnZ5Ox825U3HVjwmmzTz+X0BZbubRCSxZRcXfi/rUiEqH8zhHkjrzfaXzzVaIL55F1lOfBGfcS1Z98QMae+9DquTdgTQXlN1257terj2iENfffSosb7vZSML1G9Kf5ZBw+GIDqN0cT+fxDwrvuRctHR9ekYAKIfjeTyNSJtLz7KTQSITr/O6rGu4ES1RPGkX3elbS47zk3eOv2a+uVEKuP0pE30uauhyAUouL1MUQWzCNnkHv/qhjzIlUfvU/WXv1o+/J4tKKC0huuaPDYGNkHHcaauNADAC1ZRflzT5D/+AugSuXHH1D1Ud0Y13jWTH2PnL79KBw3waUVuqb2RaL9PQ+y/LoriRYXsfKukbT77+20Pvtcqr6bTdmrLwOQd+bZhPLzaXPZVTW6i0/4K4CL59t9b1bckHpUd311tvr2EeTd8aBL6eV97uyjXZ2tedXVWeae+9DmpfFoRTllN7pnKKP3TmQfdhTVc7+n9Sinr/zBu6j6+AMy+x1A7vmXIfntyBt5H5Ef5lDyn/9rmqZohDX3j6TF9d7z9M5rRH9aQMZh7se+evwY9zz12YuWj7yS8DwB5Az/L9K6DVpdzZr7b4XSEgCyT/2neznSKFq0mDX/u7np9ZRCY/nd/yX3lvudxvFj3XfvSHcvKl972X33du9Lq6dfc9+9m919kbbtyb3eS78WzqDq3fFUf/5RfVdqlIoP3DPV6TX3TP1+ddwzde+DLL/We6buHEn7m2+nzT/PpfK72ZSNcfes5QEH0/LIgWh1NVqxhmUXu5CocIeOtL3+v24AZ0hYPeEtKj6Yss466+P8S6/gsy++YPmKFfQ7ZAD/OusMjh00cINfZ2N+99qNvJtQfj5UV7Pyv9fVDChbW0qnTKZV//5sOWky0YoKfrvk4pp93R59jEWXXUp1URHtTjmF9mecSUbHjmz+xpuUTpnCouGXEe7Qgc1fHUuoVStQpd2ppzHv0EOIlpauW6UZGxzRP1A8yfogIqWq2ipu/VTgUFU9Lm5bO1wmhK6quibFMdcApao6MuncU4ALVXWa5/UtgZpes+mqerKIjAJeV9WXvWNGAzurao+48ySUqedz9PDK9ErafirQR1XP8db/AZyHe+kqAS5Q1ffj9HbGZT3Ixhnxl6vqCm9/BJflIcZbqtpQWi8tOaRPA7vTT97b01jZr7ffMhJo8757Zyg9fDefldTS6s3PAFi6R8pwa1/o8IlL5PHrTj0bKZleunw1h9/36tV4wTTS7qNvKT2ikTjkNNPqDTdQceV+O/orJI42k78G4Jcdg/NMdf3a5dxl9Up/hSTTsk0gv3uztti88YJpZNt582EdZsRaHyZ27JI2g+6A4l/T+tmainlqPeKNU299FDAqadvvQMcGjrmmnnP3j1vuUU+ZU5PWBzdWpp7zLATq/LImfx5VvR+4vzG99ewPN6bDMAzDMAwjnZhRaxiGYRiG0cyxfnczapstIrI98FTS5jWqGqy+RsMwDMMwjDRgRm0zRVVnADv6rcMwDMMwDP+Jmq/WUnoZhmEYhmEYzR/z1BqGYRiGYTRzzE9rnlrDMAzDMAzjD4B5ag3DMAzDMJo5Nu2AeWoNwzAMwzCMPwDmqTUMwzAMw2jmmKPWPLWGYRiGYRjGHwDz1BqGYRiGYTRz1Hy15qk1DMMwDMMwmj9m1BqGYRiGYRjNHgs/MAzDMAzDaOZELfrAPLWGYRiGYRhG88c8tYZhGIZhGM0cc9SCqE1BYWx87CEzDMMw/mxIOi/2WvvOafutPXLZorR+tqZinlrDMAzDMIxmjnmPzKg10sTPO/T0W0IC3b6Zw6r9d/JbRgKtJ30FwC87Bqeuun49B4AV+2zvs5Ja8j+YAcCSXbf1WUkihZ/PYv52W/ktI4HNZ35P1T8O91tGApn3vwnA91tt6bOSWrb6fi4Ai/ps47OSWjpPmw3ArzsFpz0A6PLVHFi90m8ZibRsw8p+vf1WkUCb96f7LeFPiRm1hmEYhmEYzRybfMGyHxiGYRiGYRh/AMxTaxiGYRiG0cyxcf/mqTUMwzAMwzD+AJin1jAMwzAMo5kT9VtAADBPrWEYhmEYhtHsMU+tYRiGYRhGM8dCas1TaxiGYRiGYfwBME+tYRiGYRhGM0ct/YF5ag3DMAzDMIzmjxm1hmEYhmEYRrPHwg8MwzAMwzCaORZ8YJ5awzAMwzAM4w+AeWoNwzAMwzCaOeapNU+tYRiGYRiG8QfAPLWGYRiGYRjNHPPUmlFr+Ez+JZeT07cfWlHB71deRtWcWXXKhLt0of3NtxNq3YaqObNYNvwSqK6q2Z+1XS8KnnqBZRefT/m7bwPQ9tobadGvP9Hfl7H4mKOarCe8617knHMREgpR+earVD73eJ0y2edcTObue6MVFZTfcjXRH+YA0OrZN9DVZRCNQiRC2T9OSDgua8hJ5Jx1PiVH74euWtFkTTHaXHw5Lfr2I1pRwfKr6qmrTVxdSZs2VM2exe+Xu7rK6b8/rc8+FzQK1RFW3DqCyq+/BKDTmxPRsjI0GoHqCEUn/LVJejJ225sW514CoTCVr49mzTOP1inT4txLydhjH1hTweoRVxD5fjZkZdHqnlFIVhaEw1RNeYeKx+5LOC77uFNo8c8LWTlgH3Rl43WVd8Fwsvbuh1aUs+ra4VR/N7tOmdAmXci/8TakdRuqv5vFyqsurXmOUh0f7t6DNiNuj6vbrpQ9dA+rn3vKfbYhJ9ByyPEQibBm6nsN6mt/2RW07Lcv0fJyii+/lMrZde9dRpeuFIy8g3CbNqyZNYuiyy6CKqcvZ9fdaH/p5UhGBpHly1l06okAdJswybt3Uaiu5tehxzRaV6mQbXchPOT/QEJEP3yb6ISXEvfv2p/wwccCoGvKiTz3P/h1AbTtQPiUC5DWbUGV6NS3iE4eu04aYnS84kpy9+2Plpez+NJLWDNrZp0yGV270vmOOwm3yWfNrJksuuhCqKoi1Lo1nW76L5ndNkUr17D4skup/OEHAApH3ETufvsTWbaMHwccvlaaWl84nOy9XTu14prhVH+X+ruXP+I2Qq3zqZozixVXue9euPtm5F89gsye21Jy352UPV3bpuQefwotBv4VUKrnfs+Ka4dDZWWTNLW5+HJyPE3Lr66/PWj339sJtWlD5exZLL/CaWpx2ADyTj0DgGj5alaMuIbq779zmoadRO7gY0GEstEvUfbsk2tVV03hsmuuZ8r7U2nfri2vv/z8Bj9/jIzd9ibn35dAKETVG6NZ88xjdcrk/PuS2jbqpiuJem1U7j2PI5mxNupd1jxe20ZlDR5G1uBhEKmm+uMPqHjgjo32GYy1w8IPDN/I6duPjE27s/jIQ1h+3VW0veLqlOXyz72QkqefYPFRhxJdtYrcQXE/3KEQbc67kIqPpiYcs3rsGIr/ccbaCQqFaHHupay+9BxKTzuGzP0PJdR984QiGbv3JdxlU0pPGkjF7TfQ4rzhidc9/0zKzjyujkErHQvJ2GUPoksWrZ0mj5y+/cjctDuLjzqEFddfRdvLU9dVm/NcXS1Jqqs1n35C0ZCBFA0dxPJrhtP26hsSjis+42SKhg5qskFLKESL8y+n7MKzKTlpIFkHHkaoR1Jd7bEPoa7dKRl2BKtvuZYWF1zhdlRWUnre6ZSc9ldKTjuWjN33Jrxt75rjpKCQjF33JLr4tyZJydqrH+FNu7Ns8KGUjLia1pemrpu8cy6g7NknWHbMYURXraLFwMENHh/5cSG/nzDY/Z30V3RNBRWTJwKQuctuZO+7P8uGHc2yoUclGCrJtNhnXzK79+Dnww5i6TVX0uGqa1OWa3f+hax8chQ/H34w0VUryRvs7kUoL48OV17D4nPO4peBR7Dk/H8nHPfbaSfz6zED19mgRUKEjzub6nuvovq6swjtui906pZYZtkSqu+4hOob/0l0/POET/A0RCJEXnmE6uvOovqW8wntO6DusWtB7r77ktWjBwsPOoAlV15BwbWp66rjhRezYtTjLDz4QCIrV9Lmr87gbnfWP6iYPZsfjxrAoosvouCKK2uOWTV6NL+e/re11pS9dz/C3bpTPOhQVt54NW0uuyplubx/XUDZs09SPPhQoiUraTnQ3Q9dtZJVI2+k7OlEgyrUsYCWQ09k6cl/ZenQo9x36uCmGdvZXtu5ZOAhLL/hKvKHp37mW597IaXPPMGSgYeiJbXtQeS3Xyn++0kUDR1IycP30faK6wDI2OIv5A4+luKThlA09Ghy+vUnvGn3JmlaGwYfeQSP/O+uDX7eBEIhcv4znLKL/kHpyUeTecBhddvzPfoS6tqd0uMHUH7rdbQ4v7aNKjvv75T+7VhK/zYkoY0K77QrmX33o/S0Yyg9ZTBrnn9i436OtSCqmra/oBJoo1ZEVESeilvPEJFiEXndWz/VW/867m9bEenhHXt93LEdRKRKRO711q8RkV+9Y+aIyP0iEvL2jRKRBXHn/CjF9eaIyH/izr+1iEzx9s0WkYe87f1jeuPKjhKRv3rLU0Skj7e8UERmiMg3IjJBRDo1UDd/88pOF5FvRWSgiPzPu/4sESmP0x+71lgR+dhbPiRuf6mIfOctP+l9znuTrhevs8611/7uQov9DmD1a86rUznjG0J5rQl16FinXPZue1D+jvPAlo17lRb7H1izr9WwEyl/dwLR339POGbNl9OIrlq5VnrCPXsR/fVndNGvUF1N1aS3ydirf0KZjL32pfIddzsjs2dAqzykXYdGz51z9oVUPHgXrGNjkNP/AMper60rqa+udt2jxlu9+rVXabGfqystX11TRlq0XGcdMcLbbE/015+ILvoFqqupnDiezL77JZTJ7LsflW+NAyAyazrSKg9p79VVebn7n5Hh/uI6zlr862LK77u9yRqz992fijdc3VR9Ox3JyyPUvu49ydp1d9ZMmgBAxRuvkr3vAU0+PmvXPYj88lONod3ymONY/cQjNZ5UXZ74/MWTu/8BlIwbA8Ca6d8QyssjnOLetdh9T8omvAVAydgx5B7g7l2rI46k7N0JRBa5F6LkZ319kR5bocW/wdLFEKkmOu19QjvsmVBG58+G1aVuecEcpG17t2PVcvh5nlteU44u/gnJb/z7UB+5BxzIqjGuriq++ZpwXmvCHevWVcs996DkLVdXq8aModWBBwGQteWWrP74IwCq5s8no0tXwu2d1vJpnxNpgtc/mex996f8zdjz4bVT7VN/9yomuu9e+etjyenvnq/o8t+pmvUtWl1d5xgJh5HsHAiHkZwWRIqLmqSpxb4HsNprD6rWoj3I6e+eqcpvvkJLVrnl6d8QLnQ/NRmbbU7ljG/QigqIRKj84vOaNmRDsusuO9OmTesNft54wtv0IvrrT7Xt+cS36rRRGX33o+rt14CG2yjJyKhpj7IGDqHimUdrv/srNuz30Vg/Am3UAmVALxFp4a0fBPyaVOYFVd0x7i/WBzMfGBBX7lgguR/rDlXdEdgW2B7YN27fRXHn3Cv5esDewOUiEnNL3B07n6puA9yz1p/WsZ+q7gBMA4anKiAiXYHLgb6q2hvYA5iuqv/0tB0OzIvT/7KI5AM7A/kispmqvh3b713rBG/95IbE1Xftdfmg4YJCquM8l5EliwkXFCaUCeXnEy1ZBZFITZmMggLv+AJa7H8QpS9tmO4r6VBAtGhJzbouXUIo6QdVOhSgRYtryxQvQToUeCtKy1vvI/eBZ8g8YnBNmYy99iW6tIjo/O/XWVu4oJDI4sbrSpPqKuzVFUDOfgdSOOZNOtzzAMuvubz2QFU63P8oBc++Qu4xQ5qkJ9SxgGhcPUSLlxDqUNiEMp6eUIi8x16izbj3qP78EyKzZgCQsXd/tLiI6Lym11W4YwGRJbXXiRQtIZRUN9Imn2hJSW3dFC2pqb+mHJ9z8OFUvP1m7TW79yBzx11o9/jztH3wCTK27VW/voJCqhfHnX/JEsKFyfeubcJzXr1kMRmehswePQi1bkPnx5+iy4ujaXXU0bUHqtL54cfo8uJo8o4dWq+GBslvD8uX1p5y+VK3rR5Cex2Mzvyi7o52BUi3LdCFc9ZNB5BRWEhV3HNevWQxGcl11bYtkVW197J6cW2ZNXPmkHfwIQDk9O5N5iabkNGpXt9Akwh3LCSScP8Sv1cQe77ivntFi+s8Q8lEi4soffpxCl6fSMFb76OlJVR++lHTNG2A9iBG7tF/peLD9wGonvcD2TvvSqhNPpKTQ07ffQl36twkTUFDOhSice15tHgJ0jHx84c6JLZRmtRGtXr0RVqPnUL1tI+dEwMId+tORu9dyH3gGXLvfoxwz+02/odpIprGv6DSHGJqxwNHAC8Dw4DngH2acFw5MFtE+qjqNGAo8CKwSYqyWUAOsLypolR1mYjMBToDP3v/f4nbP6Op56qH94F/17OvACgBSr1rlcaWG+AY4DVgCXAccNM66lqXazedZO+cSL1F8i8azso7R7oY1g1B3UvV/fam0BMTVPbv09BlxUh+W1re+gDRnxcS+W4W2SecTtnFZ28EbY3XVbz+isnvUjH5XbJ27kPrs//N0rNcV2zRqccTLS4i1LYdHR54jKoF86n8ctq6CGq6nmiUkr8di7TKo+WNdxLabEuiv/1CzslnUHr+/zVy7WQp9d+ThsrUzJPe2PEZmWT324/S/9XGzUk4TCivNb+fdhwZ225PflzsbV15TdGX4sBYmXAG2dtux6LTT0Gyc+jy7Aus+eZrqn5cyG8nDiNSXESoXTs6PzKKqvnzqPiisXtXR2Dj+mJFt+pNaK+Dqb7tosQd2Tlk/N/lRF56CCrK1+76a6lFUlWWV2b5gw/S8Yor2HTsOCq//541s2ehnlG3ITVpsqa1qMOaY/Jak7Pv/hQfdRDRkhLa3nwHLQ47kvLxrzVBU4pta9keAGT12Z2WRx/D0r+5cKnqBfMpGfUw7e9/FC1fTdX3cyCFh7lZsI51VHNvo1FKTx8CrfLIveEO10YtmAvhDCQvj7KzTiC8TS9aXjuSkqGHbXj9xjrRHIza54GrvC783sBjJBq1Q0Wkb9z6nknHHicii4EI8BuJRu1/ROREoDswXlW/jtt3q4h4ATbMVNWEIEkR2RRnCMe8lHcAk7xQhQnA46q6wtu3j4jEn3tTICEkIQUDgPoM429wxukCEZkIjFbVxlrCYcC13nEvs+5GbZOuLSJnAmcCPPjgg8S+8q2GHu8GIQCVM2eQUdiZ2LCIcGGnOt1v0eXLCeW1hnAYIpGEMlnb9aL9zc6YCLXNJ2effhCpptyLe1xbtLgowbsiHQqJLi1OKrMEKaj1/EjHQnSZK1Pzf8VyqqdOItxzO7RkFdKpC60efsErX0Dug89SdvZJ6PJlDerJTaqreI9JfXUl9dRVPJVfTiOj26bOC75iBVGvTHT5787o7dW7UaM2WryEUFw9hDoWEl2apKfIlYnEl1mWWEZLS6j+6nMyd9+bqs8+ItS5C60ffxlwdZv36IuUnDkM/b1uXbV7ZjQAVbNmEC7sRGzoYLigsOYz1VxnxXJCeXm1dRNXJlK0pMHjs/fah6o5s4jGaYgULaZi8jsAVM+agWrii1XrYSeQ91fn9V7z7QwyOnViTez8hYVEihp+zjMKO1Htaahespjo8uVoeTlaXk75tM/J2ronVT8urLm/0d9/Z/W775C9fe+1N2qXL4W2tSED0rYDrEzRpdqlB+ETz6X63qugrKR2eyhM+MzLiX42Bf26aZ7GeNqccCJthnh1NWMGmZ06U+HtyyjsRHVSXUWW/064de29zOhUWyZaVsqSyy6tKbvZpClU//wLa0vLY4+n5dEuprlq1reEO3Wi6hu3L1zYiWhxYrsQXZHUThV0qvMMJpO9255EfvuV6ArnS6mY/C6ZvXeq16jNHXI8Lb32oGoDtAcZf9mKtlddz7JzziQaF5ax+tVXWP3qKwC0Puc/Cb0YzQnXVte256GOhWhSex5rx2JtVHx7XkNpCdVfTyNj972pXDCXaPESqt53vzGR2d+i0SjSpi26ssk+sY3GBnLvNGuCHn6Aqk4HeuCMsjdTFEkOP4h3E7yFC1kYBryQ4thY+EEBkCsix8Xtiw8/iDdoh4rITFx4w12qWuHpfBzYBngJ6A98IiLZ3jEfxGsExjXwkSd7BnBr6jE8VTUCHAr8FfgeuENErqnvhCJSCGwJTFXV74FqEam/v7T+3gVt6rVV9SFV7aOqfc4888ya7aUvPMuSoYNYMnQQ5ZMn0vJIF46btf0OREtL6hiRAGs+/5QWB7kuxdyjjq4ZrLPo8ANZdPgBLDr8AMrfmcDyG69bZ4MWIDJnJqEumyKdNoGMDDL3P4Tqj6cklKn+6D2yDnJRLeFttoeyUvT3pZCTAy1aukI5OYT77ElkwTyiC+ZSeswBlB5/BKXHH4EWF1H2f8c3atAClL3wrBu8NXQQFZMnkjugtq60vrqa9iktDnR11fLIoymf4uoj3G3TmjKZPbdFMjOJrliB5LRAWuYCIDktyN5zb6rmNt71H5nzLaGu3Ql17gIZGWQdcBhVUxPrqurDyWQd6jJPhLftjZaWosuWIvltkVZ5rlBWNpl99iDy0wKi839g1VH9WTXkUFYNORQtXkLJ6UNSGrRAzSCuNVMmknOEq5vMXr1d3SxbWqd85bTPyN7/YAByjjiaNe9PcnX2/qQGj8855HAqJiQ2PWumTCJr193dZ9u0O5KZmbB/1XPPuMFbxwykbOK75B01CIDs3jsQLS0lkuLelX/2CbkHHwpA3sBBrJ7k7t3qSRPJ2aWPF3eZQ07vHaicPw9pEXfvWrSgxV57Uzn3h5R11RD64/dIwSbQvhDCGYT69CM6/ZPEQm07knHmFURGjYSixAiw8EnnoYt/JjpxzFpfG2DlM0/z08Cj+GngUZS++w6tB7m6ytlhR6KlJUSK69bV6k8+Je9QV1etBw2idOK7gBtUh3cv2gwZSvm0z4mWrX1H0uqXnmXpCYNZesJgKqZMpMXhsefDa6eSDR/cdy/nAPfdazFgIBXvTWrwGpHFi8jstQNk5wAubrt64bx6y5e9+CzFxw2i+Div7fTag8wG2oPKpPagItYedOpM+5H3sPzKS6j+aWHCMaG27WrK5Ox/EKvfeqPBzxFUInNmEu7aHfHaqMwDDqXqwykJZaqnTiHzkCMBr40qK3FtVJu2ENdGZeyyB9EfF7hjPphExs67ARDq6r77QTBoDUdz8NSCMwJH4ozF+oO9klDVShH5ArgA2A44sp5yVSLyFtAP591tiBdU9RwR2RN4Q0TGq+pi7zy/4TzJj4nIt0BDhmN97KeqdX+R62pW4DPgMxF5B3gcuKae4kOBtjjvKjiD+TjginrKL/PKx9MOWLoO166Xig/eI6dvPzq/PoFoRQW/X1UbQtzh3gf5/doriRYXseLOkbS/5Xba/PNcqubMpnTMy42eu91/byOnz66E8tvSecIUVt1/D2VjXmn4oGiEintupuXN9yHhEJXjxxJdOJ/MIz2PzWsvU/3pVDJ270urp8d5Kb3cx5a27Wl5ndcFHQ5TNXE8kc/X3mtVH7G66vTaBJf+7Oraump/74Ms9+pq5Z0jaX+zq6vK72ZT5tVVywMOpuWRA9HqarRiDcsudmMcQ+3b0/52NyZQMsKsHv86a5IySaQkEqH8jhHk3vaAS+n1xhiiC+eRNdDzLI99ieqPPyBzj37kPf8mVFSw+ib3uEn7jrQcfgMSDoMIlZMnUP3R++tcN5Ufvk/23v1oP+YttKKCVdfVxgvn3/kAq264kujSYkrvvY02N46k1T/Opfq72ZSPfaXR48nOIWu3vVg14pqEa5aPG03rq26g/fNj0aoqVl4znHb3p86AUP7+FFr225du499FK8opuuKymn2d7n+Y4qsuJ1JcxO+3j6Rg5B20+/d5rJk9i1WvuLRaVfPnsXrq+3Qd8xpEo6x65SWq5v5ARtduFN79P1en4TClb7xG+dQP1r4Co1Eiz99Pxr9ugFCI6EcTYNFPhPZxI/GjH7xJ+IjjoVUe4eNcGI1Go0T+ey6yxbaE9jgA/WUBoeFuGEFk7BPozLX0FnuUTZlC7r796fHuJJfS67JLavZ1efgRFl8+nEhREUtH3kLnO+6k/Xnns2bWLFa95Ooqa4st6XTLrRCNsGbuXJYMj6vr2++g5W67E27bls3en8qyu+9i1csv1dGQzJoP3yN77350fPVttKKCldfWfvfa3vUgK6+/gujSYkruuY38EbeR949/U/XdbFaPdd+9UPsOdHjyJSS3FWiU3GEnUzxkAFUzp1Mx8W06PvMKGom4Y0a/2KR6WjPVtQeF41x7sPyauPbgngdZfp3XHtw1knb/vZ3WZ59L1XezKXvVaco782xC+fm1mRwiEYq9zCftRt5NKD8fqqtZ+d/ragaUbUjOv/QKPvviC5avWEG/Qwbwr7PO4NhB6zTeuH4iEcrvHEHuyPshFKbqzVddG3WU10aNe4nqTz4gY899aPXcG7CmgvKbXLYMad+B3OE3OC+3hKia/DbVH7s2qvLNMbS49DpajRoN1VWsHlHfz2j6iQY52DVNSHJsUJAQkVJVbeUNTjpGVe8Skf7Ahao6QEROBfqo6jlJx/UAXlfVXiKynVfmifjynnexVFVHirP0ngS+VtXbRGSUd/zLSedNuJ6I3AWsVtXLRORQYKJnIHcCvgJ2AnrG9Madp+b8IjLF2z9NRBZ652/QqBWRTYBOqvqlt/534OjYNeI/v7f+MXC+qsYyH2wGvKOqW3rrNRq89ULgU2APVV3sZT14BueJ7tTQtetBf96hZ0MfKe10+2YOq/bfyW8ZCbSe9BUAv+wYnLrq+rUb9LNin+19VlJL/gcuKmfJrtv6rCSRws9nMX+7rfyWkcDmM7+n6h9rl5N1Y5N5v/N6f7/Vlj4rqWWr7+cCsKjPNj4rqaXzNJdr+dedgtMeAHT5ag6sXrvMMhudlm1Y2a934+XSSJv3p0PqyN6NxpNtCtJm0J28siitn62pNAtPrar+AtSX1C45pvZsXOxs7NiZ1M16ECMWU5uJi42NzwAfH1MLsFuK428GvhSREcDBwF0iEgsHu8gzCDdGi5QJjPSM2wqgGDgrVUHPwN0UqOlPVNUFIrJKRHZX1U+Tj1HVJSJyLvCmuDRnpcAwVY2KSJOvbRiGYRhGeogGOi9Begi0UauqrVJsmwJM8ZZHAaPqObxO1398eVW9hnq6zFX11HrOmXA9L9wgNlrmfO+vXr2pzq+q/eOWe9Rz3eRz/gjs38D+hXif31vukqLMzqk0xG0bC9SZGqixaxuGYRiGYfhB4AeKGYZhGIZhGEZjBNpTa4CIfApkJ20+aQPkwTUMwzAM4w+CDRQzozbwqOrufmswDMMwDMMIOmbUGoZhGIZhNHPMUWsxtYZhGIZhGEaaEJF2IvKOiPzg/U/Oix9fNiwiX3mzyjaKGbWGYRiGYRjNnKim7289uRSX1/8vwERvvT7OBWY39cRm1BqGYRiGYRjpYiDwhLf8BHB0qkLexFtHAI809cQWU2sYhmEYhtHMaUaTLxSq6iIAVV0kIgX1lLsTuBjIa+qJzag1DMMwDMMwmoyInAmcGbfpIVV9KG7/u9ROThXP5U08/wCgSFW/EJH+TdVlRq1hGIZhGEYzJ515aj0D9qEG9h9Y3z4RWSIinT0vbWegKEWxvYGjRORwIAdoLSJPq+qJDemymFrDMAzDMAwjXYwDTvGWTwHGJhdQ1ctUtauq9gCOAyY1ZtCCGbWGYRiGYRjNnmga/9aT/wIHicgPwEHeOiKyiYi8uT4ntvADwzAMwzAMIy2o6jLggBTbfwMOT7F9CjClKec2o9YwDMMwDKOZk86Y2qBi4QeGYRiGYRhGs8c8tYZhGIZhGM2cZpSndqMhqlYJxkbHHjLDMAzjz4ak82J35bZP22/tuWXL0vrZmop5ao208OtOPf2WkECXr+awav+d/JaRQOtJXwGwdI/tfFZSS4dPZgLw3V+28FlJLVv/MA+Aedv+xWcliWwx6wdKDunjt4wE8t6exieduvktI4E9Fv8MwOpj9vZZSS0tX/kQgEV9tvFZSS2dp7np7mdtsbnPShLZdt58Vvbr7beMBNq8Px1Wr/RbRiIt2/it4E+JGbWGYRiGYRjNHBsoZgPFDMMwDMMwjD8A5qk1DMMwDMNo5myASRGaPeapNQzDMAzDMJo95qk1DMMwDMNo5lhMrXlqDcMwDMMwjD8A5qk1DMMwDMNo5tjkC+apNQzDMAzDMP4AmKfWMAzDMAyjmWPZD8xTaxiGYRiGYfwBME+tYRiGYRhGM8eyH5in1jAMwzAMw/gDYJ5awzAMwzCMZo7F1Jqn1jAMwzAMw/gDYJ5awzAMwzCMZk5ULajWPLWGYRiGYRhGs8eMWsNX2lx8OYVj36bghbFk9tw2ZZnwJl3o+OQLFI59i7b/vR0yMgFocdgACl4YS8ELY+kw6jkyttq65hhplUe7W++iYPSbFLzyBlm9d2ySnvCue5H7xBhaPTWWrGGnpSyTfc7FtHpqLLkPv0DoLz1rtrd69g1yH3mR3IeeJ/f+Z+oclzXkJFpP+gppnd8kLfFk7tGX/Bdep+1L42lx0t9Tlsk9/zLavjSe/KdHE956myYdm3Ps8eS/8Dr5z46l5TkXrLWugiuvYrN3J9HjtTfI3na71Nq7dmXTl19hs3cm0vnOuyHT3b9Q69Zs8r/76fHaG2z68miy/rIVABmdOtPtqWfo8dbb9HhzPPmnnLpWmtoPv5JN33qXrmNeI2ub1M9URpeudHn+ZbqNf4fC2+6s0QSQs+tudB09jm7j3mSTJ2rvY5sTT6Hb2DfoNu5N2pzUdE3hPnuS+8gr5D4+hqwhp6Qsk/2PC8l9fAwt73+O0JbuOZau3Wl53zM1f61GTyFz0DAAsk48k9xn3qzZF9517ybrqY/uN1zLjh9/wPaTJtBy+14pyxT+7RR2/PgD9lj8Mxnt2tZ+xjZt2Oqxh9l+0gR6jX+NFj23Tnn82hDacXdy7n6OnHtfIGPQiXX2S5dNyR7xIC2en0zGUcNqt7cvIPvae8i56xly7nyajCOOXW8trS8cTscxb9HhuVfJ2Lr+dqr9qOfpOPot8kfUtlPh7pvR/rHn6PTRN+SeGNemZGXR/okX6PDsGDq88BqtzjxnnfUVXnUVW06axOZvvEnOdqm/h21POoktJ01i23nzCbetvXdZm29Oj5depues2bT/e+q2pSlk7LY3rZ4eR6tnXyf7hL+lLJPz70to9ezrtHr8ZUJbeW1UVha5Dz5Dq8deotUTo8k+7eyEY7IGD3PnfWI0OWf9Z531NcZl11zPnvsfwoC/HrfRrmFsfCz8wPCN7L79yNi0O0sGHkLm9juQP/xqik8eWqdc63MvpPSZJyh/+03yL7+G3EHHUPbS80R++5Xiv5+Elqwie+99aHvFdTXH5198ORUffcDqi86FjEwkJ6dxQaEQLc69lLKL/oEWLyH3/meo/ug9oj/OrymSsXtfwl02pfSkgYS32Z4W5w2n7J8n1+xfff6Z6KoVdU4tHQvJ2GUPoksWrX1FhUK0uvByVv77DKJFS8h//AUqP5hMZOG8miKZe+5DuFt3lh97GBnb9abVxVex8vRhDR6bufNuZPXbnxUnDoKqKqRtu7WSlbtvfzK792DBgfuTs+OOFF53HT/99Zg65TpcdDHLH3+ckjdep/C668k/9lhWPPss7f9xNmtmz+K3f/6DrM03p+Dqa/nllJPQSDVFN41gzayZSG4uPcaMZfWHU6mcO7dRTS377UtW9+78dOiBZPfekY5XX8evx/21Trn2F1zEyicep3T8G3S4+jpaDz6WVS88Sygvj45XXcuiM/9G9aJFhNu5Osna8i+0PnYIvww9Bq2qovNDj7L6/clU/fhjw4JCIXL+eQmrL/snunQJLe95kupP3if604KaIuFd9ybUpRtlpw0i1LMXOf+6jNXnnor+8iOrzz6h5jy5z7xJ9YeTa46rHPMsVS8/3WidNIX8A/ajxeab8fWe+9Bq553Y/OYRfHv4UXXKlXw2jRXvTGTb0S8mbO9y7jmUzZzJ9387g5wtt2Czm25g9rHD6hzfZEIhss64gDXXnYcuKyLn5keIfD4V/WVhTREtWUXVo3cQ3r1fwqEaiVA56h50wfeQ05KcWx8l8s3nCceuDdl79yPcrTvFgw4ls9cOtLnsKpadWtfwyfvXBZQ9+yQVE96k9WVX03LgMax+5Xl01UpWjbyRnP4HJB5QWcnvZ52Glq+GcAbtH32aNR99QNW336yVvlb9+5Pdowdz99+fFjvuSOfrrmfBMYPrlCv/4gt+nDSJ7s8+l7A9snIli6+7jryDD1qr6yYQCpHzn+GUnX8mWryEVg89R9XUKYlt5x59CXXtTunxAwhv25sW519B2VknQGUlZef9HcrLIZxB7v+eoPrTqURmTSe8065k9t2P0tOOcW1U/tq1UWvD4COP4MShx3LJlddstGtsbGygWBM9tSLSSUSeF5F5IjJLRN4Uka1EZDsRmSQi34vIDyJypYiId8w1InJh0nkWikgHb1lF5La4fRd6x1wuIl97f5G45X83oO9kEflWRGZ6+i6M25chIktF5KakY6aIyLS49T4iMiVufTcReV9EvhOROSLyiIi0FJFTRaQ4TtfXIrKtiPQQkW9TaBslIn9N2tZDRMqTznFyXB3N8P5micgNIpLdhHv0HxGpEJE2SdsPFZHPvM/wtYi8ICKbxmlbEKfhI2/7qSISFZHecef51tP9qVf2p6R66NGYxmRa7HsAq18fC0DVjG+QvNaEOnSsUy571z0of/dtAFa/9io5/Q8EoPKbr9CSVW55+jeECzs5rbm5ZO3ch9VjXnYnqK5CS0sa1RPu2Yvorz+ji36F6mqqJr1Nxl79E8pk7LUvle+8DkBk9gxolYe069DouXPOvpCKB++CdYh5yth2eyK//Ez0t1+guoo177xJVr/9Espk9dufijfHAVA9czrSKg9p36HBY3MGD6X8yUegqgoAXf77WulqdeCBrHp1DAAVX39NOK814Y5171/LPfak5K3xAKwcPZpWB7ofz6wtt2T1xx8BUDl/PplduxBu355IcTFrZs10msrKWDNvLhmFhU3S1HL/AykZ+yoAa6Z/TSgvj3CKZ6rF7ntQOuEtAEpeHU3uAe6ZanXEkZS9M4HqRe7lI/K7q5PMLbag4puv0YoKiESo+Pxzcg84uFE9oa23I/rbz+hi90xVT5lAxp77JpTJ2HNfqt59E4DonG+R3DykXfuEMuEdd0UX/YoWLW5SPawtbQ85mOIXXwGg9MuvCLduTWZBQZ1yq7+dyZqff6mzvcVWf2HVBx8CUDF3HtndupHZofHvRX2EttwGXfwLuuQ3V29TJxLedZ/EQqtWEJ03B6qrE7evWOYMWoCK1UR/+RFpV/cZaCrZ++5P+ZteO/XtN4TyWhNqn7qdqpjo2qny18fWGLHR5b9TNetbNFknOIMWICMDychcp/Yh78ADWTHGfQ/Lv/6aUOvWZKT4HlbMmkXVr7/W2R5ZtoyKGdOhqq6+phLephfRX3+qbTsnvkVm38Q2KqPvflS9/Zq75qzaNsoJL/cKZSAZGTX1kDVwCBXPPFrbRq1YuzZqbdh1l51p06b1Rju/kR4aNWo9I3UMMEVVt1DVbYHhQCEwDvivqm4F7ADsBZxd78kSWQMMjhm5MVT1RlXdUVV3BMpjy6p6dz36DgPOAw5W1e2AnYGVcUUOBr4DhsQM7jgKvOOTz1kIvARcoqpbA9sAbwF5XpEX4nTtqKqzmviZ45mXdI4n4/btp6rbA7sBmwMPNeF8w4DPgUFxn6MXcA9wiqr29Or0GaBH3HEXxWnYK277L8DlyRdR1d2981xFYj0sbILGBMIFhUQW13ouI0sWEy5INF5C+fnOcI1E4srU/bHNPfqvVHz4PgAZXboRXf47+dfeRMfnRpN/1fVITotG9UiHAqJFS2o/69IlhJJ+HKRDQYJhocVLkA6eHlVa3nofuQ88Q+YRtZ6SjL32Jbq0iOj87xvVkIpQx0KiRbX1FC1aQqhjYj2FOxYQjdMVLVpCuGNhg8eGN+1B5g670ObR52hz3ygytknd5VwfGYWFVC/6rWa9avFiMrwXixpdbdsSLSmpuX/VcWXWzJ5Nq4MPASCnd28yN+lCRqfOidfo0oWcbbej4pumea8yCgqpjnumqpcsrmMQh/KTNMWVyeyxmQuLGPU0XV8aQ6ujjgag8ocfyOmzK6E2+UhODi377UtG58TPmopQ+wKixbXPVHRpUe3zEivToSNaHHfvli5B2ieWyex/CFVT3k7YlnXkEFre/xw5518FrfJYH7I6d6Lyt9p7WbloEVlN+HwxVs+cTbvDXVOau9OOZHftQtYmnRs5qn6kXUd0aVHNuv5ehKQwJBs9T8dOhDb7C9EfZq6zlnDHQiKLa+9PqjZI2uQTjW+nihYTKmjCi1goRIdnRlP4zlTWfPoRVTOnr7W+jMJOVP0W98wvXkxGp6bfuw2BdChE49rOaPESpGPyc57YRmnxEkKx70IoRKtHX6T12ClUT/vYOQyAcLfuZPTehdwHniH37scI90wdWmE4opq+v6DSFE/tfkCVqj4Q26CqXwNbAR+q6gRv22rgHODSJl67GmesrW+QzGXAhar6m6ejQlUfjts/DLgL+AnYI+nYW4ErUpzzn8ATqvqxd05V1ZdVdUmKshsNVS0FzgKOFpF6+11EZAugFe6zxPf5XQKMUNXZceccp6rvN+HyrwPbicj6B8fVR/IrBtT1VNR5DwGSimT12Z2WRx/Dqrs8x39GBpk9t6XspecoHjYYLS+n1d/OWEc9yWVS6XGFyv59GmX/dzyrLz2HrKOHEu69M2TnkH3C6awZdX/j118bXcnCUuhS1YaPDYeR1q1Zefowyu69jbwbb0tVuAFd9ddFU8r8/tCDhNu0ofu418g/6WQqZs2CSK23SFq2pMu991F04/VES0vXWZM2QVOsjITDZG/Xi0X/OIPfzvgbbf/xTzK796Bq/jxWPPIQmzw6is4PPcaa7+ag1ZEm6EmxrY43rpF6zMggvEc/qt9/t2ZT1esvU3ba0aw++3iivy8l58z1bEabci8b4Ld7/kc4vw3bv/sWnf52KmXfzkzpmUyXHgByWpB90Y1UPX43xDyiG0hL8jNV119C0/RGoyw9YTBFh+9H5nbbk7HFXzaIvnXx+K4X69iW19RjNErp6UNY9deDCPfsRWizLd32cAaSl0fZWSdQcf/ttLx25IbVbfzhaEpMbS/gixTbt0verqrzRKSViDTVh/8/YLqI3NLE8mujDxFpARwA/B+QjzP4Po4r8jEwSET2A+L7p3sBTzRwzaEi0jdufc+1l80WIvJ13Pq/VPWD5EKqukpEFgB/AT6t51zDgOeAD4CtRaRAVYtw96ixVuBWEYkZ9jNV1QviIwrcgvPKpx7d0gAiciZwJsCDDz7IEd723CHH03KwG7hRNXMG4TjPXLiwE5HiooTzRJcvR/JaQzgMkUidMhl/2Yq2V13PsnPOJLpyBeA8KZGiJVR967we5e++Td5pjRu1WlyU4F2RDoVElxYnlVmCFNR6QaRjIbrMlan5v2I51VMnEe65HVqyCunUhVYPv+CVLyD3wWcpO/skdPmyRjWB510tqK2nUEEh0aR6ihQtIRSnK1RQ6LyCmZn1HhstWkLlFGcoVc+aAdEokt8WXbG8Xi35J5xIm6Eubrli+gwyOm9C7OuX2akT1UWJ732R338nlJdXc/8y4spES0tZfOklNWU3n/weVb94XdsZGXS593+sGjeW0gkTGqyf1sNOoPWxTtOaGdMTvL0ZhZ2IFCU/U0ma4spUL1lMZMVytLwcLS+nYtrnZPXsSdWPCykZ/TIlo11IS7vzzqd6ceOhANGlRWTGedVDHQpqnpP4MtKxE/CNV6YQ/b22TMauexOdOyeh6zV+uWr8GFpcd2ejWpIpPO0UCk5w78ClX39D1iab1OzL6tyZysVNf4ePlJYy/7zagYY7ff4Ra376ea01xdBliR5taVeA/r606ScIh8m+6EaqP5hA5NP31vr6LY89npZHu6ixqlnfEu7UiSqvsyBc2IlocdI9XLGcUHw7VdCpzne0IbS0hMovPiN7z75Uz/uh0fJtTzyJtt73sHzGdDI36Uy59yuY0akT1UvS6n/x2sW457xjIZrUdkaLXRsVexWMbztrKC2h+utpZOy+N5UL5hItXkLV+xMBiMz+Fo1GkTZt0ZX1t1F/Ziymdv2yHwh1/VgxtJF9bkF1FfAkUG+87HoyAJjseZFfwRmw4aQyN5DaW9sQyeEH5eugLTn8oI5BG0dKf1scxwHPq2oUGA3UGe4rIu292Nfvk2Kd48MPTkg67FlgDxHZrCkfKB5VfUhV+6hqnzPPPLNme9mLz1J83CCKjxtE+eSJtBwwEIDM7XdAS0vqGJEAldM+pcWBrpu65ZFHUzHFNXLhTp1pP/Iell95CdU/LawpH122lMjiRWR0d7Kzd9uTqvnz6pw3mcicmYS6bIp02sR5e/c/hOqPpySUqf7oPbIOGuCuv832UFbqfmxzcqBFS1coJ4dwnz2JLJhHdMFcSo85gNLjj6D0+CPQ4iLK/u/4Jhu0ANWzvyXcbVNCnbtARibZBx1O5QeTE8pUfjCZHG9gT8Z2vdHSUnTZ0gaPrXx/Ipm77A5AqFt3yMxs0KAFWPHM0/x41JH8eNSRlL47gdZHu2iXnB13JFJSQqS47v0r//QT8g51XdNtBg+m9F1nSIfy8mqyDrQZMpTVn39e45HtNOK/rJk3j+WPP9Zo/ax67hl+GXwUvww+irKJ75I38GgAsnvvSLSkhEiKZ6r8s09pdfChAOQdPZiySU5T2aSJ5OzSx3mxc3LI6b0DVfPcsxMbNJbRuTO5Bx5M6ZuvN6ot+t0sQl26IYXumcrofzDVnyR2lFR/8h6ZBx7u6qRnL3R1Kfp77fORkSL0ID7mNmOv/YgubPz5TmbJ408w48BDmXHgoSx/6206DnGD/FrtvBORkhKqippulIVbt0a8e1lwwjBWffIpkaZ611MQnTsH6dwVKejs6q3vAUSmTW3y8VlnX0b0lx+pfu2Fdbr+6peeZekJg1l6wmAqpkykxeFeO9VrB6KlJUSTjTFgzbRPyTnAtVMtBgyk4r1JDV4jlN8WiYWNZGeTvdueVC9c0OAxMZY//RTzjxzA/CMHUDLhHfIHue9hix3dM1+d4nu4MYnMmUm4a3ekcxfXdh5wKFUfTkkoUz11CpmHHAlAeNveaFkJumwp0qZtbfhMVrYbUPujq4fqDyaRsfNuAIS6dkcyM82gNRqkKZ7amUDd4cNue8KwUxHZHChV1RIRWQYkB1XlASuStt0JfAk83gQt9enbBUjVggwD9haRhd56e1w4RU0/nqpOEpHrSQxNiJ1z7Dpq2mCISB4uBjZlQKY3mOsvwDteF1gWMB/nBZ+JizH+RlWXATt6Bm2rplxbVau9wXyXNFp4HVgz9T1y+vajcNwEtKKC5dcMr9nX/p4HWX7dlUSLi1h510ja/fd2Wp99LlXfzabsVectyzvzbEL5+bS57Cp3UCRC8QnuUV158w20HXErkpFJ9a8/s/zq4XWuX4dohIp7bqblzfch4RCV48cSXTifzCM9j81rL1P96VQydu9Lq6fHoRUVlN9yDQDStj0tr7vdnSccpmrieCKff7RhKioSoXTkjbS56yEIhah4fQyRBfPIGTQEgIoxL1L10ftk7dWPti+PRysqKL3higaPBah4bQytrrie/GdeheoqSq+rE0LdIGVTppC7b382mzgJLa9gUZzXtcvDj7L48suIFBVRfOstdL7jLjr853zWzJrJypdfAiBriy3pfOtIN1p93lwWX+Yil1rssgttBg1izZw5tBznBpYsve02yt6b0qim1e9PoWW/fdn0rYlEK8opvrw2GqrTAw9TfOXlRIqLWHbbrRSOvIN25/6HNbNnseoV90xVzZ9H+dQP6Pbq6xCNsurll6ic6zxnhXfdSzi/LVpVxdIbriW6alXjlRSNUPG/W2k54h4IhamaMI7oj/PJPMIZkFVvvELksw+J7ro3uY+/iq6poOK2a2uPz84mY+fdqLjrxoTTZp9+LqEttgJVdMkiKu5O3L+2rHh3EvkH7M+On0wlWl7OvDiv69bPPMH88y+maskSOp1+Gp3/+Q+yCjrSe9I7rJg4ifkXXEyLv2zJFvfcCZEI5d//wLzzL1ovPUQjVD5yB9lX3g6hMNWTXkd/XkDGwUcDUD3hVchvR84tjyItckGjZAwYQsW5JxDqviUZ/Q8j+uNcwiNHAVD57INEv/y43ss1xJoP3yN77350fPVttKKCldfWtiVt73qQlddfQXRpMSX33Eb+iNvI+8e/qfpuNqvHumcq1L4DHZ58CcltBRold9jJFA8ZQKhDR/KvvQlCYffdfOct1kydstb6SqdMplX//mw5aTLRigp+u+Timn3dHn2MRZddSnVREe1OOYX2Z5xJRseObP7Gm5ROmcKi4ZcR7tCBzV8dS6hVK1Cl3amnMe/QQ5oe8gPuvt85gtyR97vn/M1XiS6cR9ZRzr9SOe4lqj/5gIw996HVc2/AmgrKb7oSAGnfgdzhNzgvt4Somvw21R+7F7/KN8fQ4tLraDVqNFRXsXrE2vqfms75l17BZ198wfIVK+h3yAD+ddYZHDto4Ea73sagTqjVnxBprBK8wVWfAI/EYlVFZFegJc4QPVNV3/W6+l8C3lbVezxj6xlgL8/IHQyco6r7e+coVdVW3vItOG/jY6p6Tdy1a8o0oO9w4DpggKou9jIF/B8wCpgLdFPVNV7Z04C+qnq6l+ngQlWd5p3jAWC+qvb3Bop9BgxR1U+9Y0/EGcOHAn1U9ZwkHT2A11W1V9L2Ud72lxsr6+1b6J1/qYi0Au4HoqqaMgTAy+qwSlVvitu2AOgPtMYN8jsyFlcrIlcBIVW9JpU2r8ypsc8oIlnALNwLye6xAWHxZVLpSkJ/3aln46XSSJev5rBq/538lpFA60lfAbB0j+AMhujwiRtg891ftvBZSS1b/+CM8nnbrkP84UZki1k/UHJIH79lJJD39jQ+6dTNbxkJ7LHYhSWsPmb9c+tuKFq+4jI3LOqzTSMl00fnaW4oxKwtNvdZSSLbzpvPyn69Gy+YRtq8Px1Wr2y8YDpp2QYa72XdoAzPzE+bVTuiakVaP1tTaTT8QJ3VOwg4SFxKr5nANcBvwEDgChH5DpiBG31/r3fcdG95qhc7ehZQX2bn24B1yv+iqm/ivJLvetq+wHmgBwOTYgatx1jgqOQUWd45iuPWl+CM7JFeSq/ZwD5AzDUzNCkdVyxrwNYi8kvcXywM4MG4bTF3wRZJ54gPwZgsLj3YZ7gBbv/XQBUchzNc4xkDHKeqM4BzgSe9lF4f4jI5PBtX9tYkHVlJdVMJ3A3UTTlgGIZhGEYgiKbxL6g0afIFL7PAkHp292/guAeBB+vZ1ypueQnO81tvmUb0PU7q8IVRSeV+B2J5Yfon7dslaf1jnCGb6pyjUmwHyEyx7aV6yqbMMaWqPeopnxJVrRPvqqrnxy2/AbxRz7Gn1nPaUcR9Ri+dWkJKNVVNKGMYhmEYhuEnNqOYYRiGYRhGMyfI+WPTRbMxakXkcuqO6n9JVddvhEQzQUS2B55K2rxGVXf3Q49hGIZhGEaQaDZGrWe8/ikM2FR48bE7+q3DMAzDMIzgEeRY13SxPnlqDcMwDMMwDCMQNBtPrWEYhmEYhpGaqOWpNU+tYRiGYRiG0fwxo9YwDMMwDMNo9lj4gWEYhmEYRjPHBoqZp9YwDMMwDMP4A2CeWsMwDMMwjGaOTb5gnlrDMAzDMAzjD4B5ag3DMAzDMJo5FlNrnlrDMAzDMAzjD4B5ag3DMAzDMJo5NvmCeWoNwzAMwzCMPwDmqTUMwzAMw2jmWEwtiJq72tj42ENmGIZh/NmQdF7sLGmdtt/aB3RVWj9bUzGj1mhWiMiZqvqQ3zriMU1NJ4i6TFPTME1NJ4i6TFPTCKImo+lYTK3R3DjTbwEpME1NJ4i6TFPTME1NJ4i6TFPTCKImo4mYUWsYhmEYhmE0e8yoNQzDMAzDMJo9ZtQazY0gxjqZpqYTRF2mqWmYpqYTRF2mqWkEUZPRRGygmGEYhmEYhtHsMU+tYRiGYRiG0ewxo9YwDMMwDMNo9phRaxh/UESkrYgEMkG2YRiG34jIpn5rMDYsZtQagUVEuotIm7j1/UTkLhE5X0SyTFOCrqtEpKe3nC0ik4F5wBIROdAvXakQkbCInODTtfePW94sad/g9CuqufYpIvKliJR5f9NE5GS/9HiaLo5bPjZp34j0KwIRuTNu+dykfaN80HOGiPzFWxYReVxEVonIdBHZOd164nQF8d4dKSLd49avEpFvRGRc8ncxjbzq03WNjYQZtUaQeRHIBRCRHYGXgJ+AHYD7TFMCQ4HvvOVTvP8dgX0Bv37EWovIZSJyr4gc7P3o/wuYDwzxQxMwMm75laR9V6RTSAzPeD0PuADYBOgCXAyc67Nhe1zc8mVJ+w5Np5A4+sUtn5K0r3c6hXicCyz0lod5GjYDzgfu8kFPjCDeuxuBYgARGQCcCPwNGAc84JMm68n6g5HhtwDDaIAWqvqbt3wi8Jiq3iYiIeBr05RApdamMjkEeF5VI8BsEfHre/4UsBz4GPg7cBGQBQxU1a990iT1LKdaTxdnA4NUdWHctkkicgzwPPCkL6qCWVcNafKDalWt8pYHAE+q6jLgXRG5xUddQbx3qqqrveXBwKOq+gXwhYic7ZOmLiJyd307VfXf6RRjrD9m1BpBJr7x3R/P46CqUR9DRYOoCWCNiPQClgD7ARfG7WvpjyQ2V9XtAUTkEWApsKmqlvikB0DrWU61ni5aJxm0AKjqQhFp7YOeGgn1LKdaTxchEWmL62WMLce+eGEf9ERFpDPu5e0AnDcyRgsf9MQI4r0TEWkFrMbVVXzPVo4/kigHvvDp2sZGwIxaI8hMEpEXgUVAW2ASgPcjUmmaEjgPeBkXcnCHqi7wdB0OfOWTppgHC1WNiMgCnw1agM1FZBzOEIot4637FddXvo77NjY7iMgqXN208Jbx1v0yQtrgjJCYIftl3D4/jLWrgGk4g3qcqs4EEJF9cWE2fhHEe3cnrjdrFTBbVacBiMhOuPbUD5ap6hM+XdvYCNjkC0Zg8UbuDwU6Ay+q6q/e9p2AAlV92zQFFxGJAGWxVZznarW3rKqadi+kZ2zUi6q+ly4tMURkNTA31S6ctzs3zZKMtcAL78lT1eVx23IBVLWs3gP/hIhIF6AA+EZVo962zkCmqv7kg55PVHWPdF/X2HiYUWs0O0QkDBynqs/4cO2eqjrHW85W1TVx+/ZQ1U/Srcm79vlJmxTX3T815rU1gkn8iPBUqOqP6dLSEJ5BEuvi/01Vq33QkJxRQIGlqvpzurU0hIgcBFysqgf5rGN7oKe3OivmSfZJS+DunTSS0ssPQ9tYP8yoNQKLF0/4T9xo8HHAO8A5uHjRr1V1oA+avlTVnZOXU62nWdfVKTa3ww0au0ZVn0+zJERkf1WNhWdsFm9ci8hgVR3tg6bpDe1X1bSPoBeRLYFCVf0wafs+OONxXro1ede/DOdBu85b/wlYCWQCT6jqTT5ompxiczvcAMRh6R6A6KWIewCXteJVXKaRJ3Fe9hv9eMY9XW2AscCmwDeenu1xmVoGquqqBg7fWJoCde8ARGQGzriOHxChuDCuAlX1I07bWA/MqDUCi4iMpXb0/AG4GNYs4Fy/Rs+LyFequlPycqr1ICAi7YB3/TC2g/gCICJf4360ngVeIylm1Q+vqIi8DgxX1elJ2/sAV6vqkenW5F3/S2CfWBd67Pn2ekreU9W+fuhKhVdXt6tqv0YLb9jrfgX8B9dGHYYzaK9UVT/TeeGN6K/EeYtj3fwh4L+4DC7/8lNfPH7du3q09AAuAQ4E7lbVe/xVZKwtNlDMCDI2en49UdXfxb+0DIFLK6SqO4qbpGIYzrCd5f2f4Ed3ukePZIMWQFWneT+yvpEUE3qXty0iIn6O7K+DV1et/Lm0TvGWXxWRYr8NWo8Dgd4xgxZqMrQMB2b4J6suPt67GsRNoHE5sDtwG/DvuFRtRjPCjFojyARx9HxXzwsicct46138k5Uar3t0eaMFNw6BfAHwYqKvBq4WkaE479rNwK0+SWpoNLqfxmMrEcmM/bir6ihwseSAn6nG6iAihfjzTOVL4kx0Er/uV/gBLm91nZc0Va0WkTWpDvALH+8dXhrEy4HtgFuA07383kYzxYxaI8jE0tJAYmoa30bP4yYQiDEtaV/yetqIiw2Lpx3wG+DXrFRBTJ8VG/B0HDAIZ/D/Bxjjlx7gcxE5Q1Ufjt8oIqfjbw7Nl4EHReScWNJ8b1T/vd6+tCMi95D6Od8LN7tXunkfiA8PeS9uXQG/jNocLyNLqh6SbB/0BPHegYs3/hl4A9gN2C2+Y8smX2h+WEytYWwgRCTDry5sr/ssPk+u4nIw+pZSKKDps94D8nDTHb8M/J6k6fdUx21kTYU4o7qSWiO2Dy5+fJCqLk63Jk9XGDeZwN+BH3EGUTfgMeByn7IfJE+Nq8Ay4HNVLUq3nqBSz6CsGlR1v3RpiRHEeycip9KAl9hy2DY/zKg1mhWep+ho4HhVPcKH60+NDZARkadU9aS4fX5mP/Dt2k1BRDoCqGqxzzoWUjcsIuaaUVXdPO2iPERkP6CXtzozljkibn/b+FyoadTVAtjSW52rquUiUqiqS9KtJRkRycTV2a9+GEYicqeqnuctnxsfTysio1T11HRrCirNrT78dFIY607IbwGG0RgikiUiR0vtTF4H4tLo+EF8Ivztkvb5OU+ur3P0pkIcV4vIUmAO8L2IFIvIVX5pUtUeqrpZ3N/m8ct+6fK0TVbVe7y/SSmKTEy7KEBVy1V1Bi4d1DAReZfEmbzShog8ICLbecttcN3HTwJficgwHyTFj9hP9kSmPT1cPCJSICLXisjLIvKSt1zgoyRf6yMVIjI1bvmppN2fpVmOsQGwmFojsIhLYD4Ml2t1MvAUsJuqnuajrIa6Nvzs9ugodSdgqEFVb0+nGI/zgL7Arlo7be/mwP0i8h9VvcMHTYhIFnAC7qVE8TIgaNxEGgEl7S8unpf2KOB4YGdc6MbRuFhSP9hHVc/ylk8DvlfVo0WkEzAeeC7NehrK8OEbIrI3LqvHKGrz5u4MfCYiJyTnRE4TLeuJ8wVAVf14UQqqk8JYR8yoNYLM28AHQN84o8jvdDn5IjII18sRP/JZcPPS+0UYaEWwGuKTgYNUdWlsg6rOF5ETgQlA2o1aEdkWN5HHh7j4VQH6A5eLyED1ccalJpDWlyYReQbniZyAGxw2CRd+MCWdOpKIjxs/CHgJQFUX+5S5LiQibXHtQWw5JsTPxP23AUer6ldx28aKyBjgQVzqqnTTxdOV6kYpsH965dRcd132GQHFjFojyOyCG6X+rojMB57H3x8KcB6qo7zl+JHOsX1+sUi9mZ8CRGa8QRtDVYu9WEg/uAf4h6q+E79RRA7EGW5pH0ATYHrhskPMBuZ4afX8/qFfISIDgF+BvYHTwcU/4k/6szbUvhxBYliGn3XVOsmgBUBVvxaRPD8E4V6I/DBcGyKoTgpjHTGj1ggsXqP8FXCJ1502DMgSkfHAGFV9yAdNp6b7mk0kpZtKRLoBx6mqHzlYK9dx38akS7JBC6Cq73oph4JMWl2RqrqDN1HF8bgXyyIgT0Q6+ZWRAfg/4G6gE3BenI4DcGmZ0oqq9kj3NZuIpBpYKG6GwcCNpRGRXVX1cx8u/R7BdFIY64hlPzCaFeKmejwIGKqqf/Ph+jUjeEXklKCkfBGRdrF0VCLSATgW9xLQFRitqhf6oCkCpEopJkCOqqbdWysi3wPbJ8fPikgOMENV/5JuTU0l/h77dP0+uGfqWOAXVd3LLy1BwvMSR1RVvZfI3XFeya991HQmcAZwIbXe411wk4w8pqoP+qDpYFWdELe+La4nbhiwUlX7pFuT8cfDjFojsIjIiar6tLe8d/zgBi8h/L0+aPpKVXfylgOTRsvrUhyE86pthct7OlRVu/oqLGCIyBXAHsA5qrrQ29YD5/2b5kcIh4iUUNtVXZNeDNeTlqWqvvSoicgOqvpNiu2CC+G4zwdNZwBTVPUHT8djwDHAQuCUVF3uadBzM1AKXI+bnOVLYCec8XhzOvUkaRsAXEztAKiZwK2q+pqPmrrjjNhhQDXQHegT+y76oKcrbprqqd76+bixCeAGj871Q5ex7phRawSWeKMx2YD0y6BsSJOfiEg5LgXNFcBUz2s03+80VUFERM7B/di39DaVASNVNRDhB94Lytm4rvYxqnqBTzrmA8eq6hdJ268BjvLp+/ctsJOqVonI8cAFwME4I/JqVd0nzXpm4jJ85OFij7ur6lIRaYmbVCB5RP2fFhH5EMjHjY143nsxWaCqfs4u+BzwjKq+7q1/BzyEaxt6quoJfmkz1g2LqTWCTEPpcvwa5d9VRO72rh9brkH9m1ZxOK4r737gWRF5wScdNcR5IOPvle8eSM/Df29swIyqlvihIxkRycelQTsZl45pV1Vd5qOkY4GXvBRQH3ue0ftxPQH9fdJUrapV3vIA4Emvjt4VkVt80FPpxa0uF5G5sYGRqrpaRPyKGye5XUrGp3ZqKW5GukKgI/AD/mcY2Dpm0HqsVtXbAETkA580GeuBGbVGkEme+am+fenkorjlaT5pqIOX8/UOLw/sMOBVYBMRuQTn7fveB00Jo6yTPZDp1uNpOB8Xv/dovDErIv8Cwqp6pw+aOuA8jkNx3ek7qerKdOtIRlW/EJGjgTEi8k9cjCbAoarql8EWFZHOuKwMB+Cm8Y3hR/aDFl7u1RBuEGssD6sAOT7oiXEW8C1uOujfCECqP1UdKG7CjGOAa0VkS1zGgd1U1a+JDpLv0QFxy+3TKcTYMFj4gRFYRGQ1MBfXIG/hLeOtb66qufUd6zcico+q/iuN1xuhqsOTtm2PM3CHquoW6dKSTAoP5B1+eSC97uudk40yEcnGdRenfdYjESkDioHHgTpeY/Vn4ozYSHmAbXEvSe8C5wBRT1faB615caIP4lL7vaaqZ3jb9wUu1jRPnS0iU2jgBVtVfUkRJyLtcZ72objY1ReAV5KzIaRZ02BVHR23XuDpGwZ0U9VuPmj6FDgp+aXfy/rxpKrulm5NxvphRq0RWLxBBfWiqj+mS8vaku542yDF98ZI4YG8x28PpIjMUNXt13bfRtZ0DQ0bRtemT00tIrKA1APYxMnyJ17byzaQF2+giUgu7ves1A9NQUZEuuAMx/OBS1Q1eTrYdOmot40Ske5+tOcicihukOiNJGaJGA6cq6rj063JWD8s/MAIMpcAl6rqKr+FNAPCkjibUQI+pYL6kVoP5GrgdImb9clHD2Shqi5J3uaHFgBVvcavazeEnwN46kNqk+MjqWcQG51q48YiXk8q4j2TfiAiO+MM2oNw0wh/0fAR/uCXg0JV3/Lu4cVALM54JjBYVb/1Q5OxfphRawSZhcAXInK1qj7rt5iA05PEmY3iUcAPr9qt1Hr6/JrFKJlbgTdE5AISPTO3ACP9EiUihwGX4br6FZgF3Kyqb/qo6RCcR/TlpO3HA8WaYhKLNHBkA/uUNBu1wMvA194f1B0U6YtRKyLX4gbSzcZlG7hMVav90BJHTxGZnmJ7zPOf9tAf3IW/xYVG1QoS6SYiF6k/k9YY64GFHxiBxus6ux3ogBt5HY3t89sL0hDx+Wz/iNdrzngG5KW4aWDBDaj5r19djV6u0//DeYtigw/7AP8FHlEfZs7zdH0CHKmqxUnbO+EGH+7ph66mIGmaGEXcFKtDgS2BscBzQchtKiJRYD5Q7m2KDyPxxYD00p8dXt9+v8PJJHHSmi64Zzztk9YY64cZtUbgEZGTcTFPk6g1alV9mFGsIURkZKwRFJFTVXVUGq8dOKNWRF5U1SHe8s2qekncvgmqerB/6oKDiMwC+iaHiHiDfaaq6jY+6Zpen/HT0L4g4ENMey4wEGfgtgcuV9X30nX9FHoCNx4hoG2UTVrzB8PCD4zAIiLb4byzvwG7qeoinyU1xhDctJSk06D1uCt5gxdju0L9e3ONn3L2IFyMdIyOadYCgIhc1cBuVdXr0yamFkkV86yqy+qJG00XOSKSkdxtLSKZ+JM+a21Id8VVACuBVcCm+JvOq8lGq4h8nEaP+4eNF0k7RdSdtGaQz5qM9SDktwDDaICXgRtU9bhmYNCCv7kgN/XS0CAi2SIyGZgHLBGRA33S1JAx7ZehXZbiD+B0Eo3udLJKRHZI3uht83NiiNHAw54XEqjxSD6AT7Gia0Fani8R2U9EHsLFs+8H3KWqO6nq2+m4/gYgncb32/EeZBG5SkS+EZFxIuLXoMThuDq4H7hMRHxLfWhsGCz8wAgsIpKtqmuaUC5t3oa43J11dgHf+NVt5cWr9fI8DWfi4sIOxHWpPeFHvkURmePpCAFP47r4Yonpn/arWz2G1/V4Ls6gfRG4TVWLfNDRF3gGlyXiC5xBtitwCnCievPS+6ArA7gB+DsukwU4L+SjwJVaO7NX4EhXV7cXuzodmIq7bwk/qOrfDINNIp1hGt4gsT3UzbY2ADdWYhhuiuNjVfWQdOioR1ts0prjcD1MV+PTpDXG+mHhB0ZgaYpB65FOb0PM6EjllfXzR74yLszgENzc6hFgtmec+MEi3A8XwOK45di6L3gvJucDJwBP4CZj8C0pvapOFZHdcbOtnYp7tmbiDADf6skLO7jUG0m/pbd5rqqWeynQltR/9MYhOYF/A6Srq/tv+D/Va3NBVXW1tzwYeFRVv8BluDnbR12o6nzcuI0b4yatGY+b9MdoRpin1mj2BHHigXTjjVT/O87Q+A7YRVUXePvmqGpPP/UFBRG5FfeD+hDwP0vW33SkdorT44FtVLWLDxqazXc9VTxy0Ejn4C3PU7sXLmf1AuAYVZ3m7ZulqtumQ8e6kObYY2M9ME+tYawnXhzWccAwVe3VWPmNxLm4GOSOuGloYwbt4cBXfggSkdZAoar+4K0fS+0Ao7eTJ0BIExcAa3ADQy6PG4gVS3XUOt2CRGQGqb19vubvBBCRFsBROEN2Z1y+4aOB9/3SFCREZKqq9vWWn1LVk+J2f4arMz90NTW7yEmNF9lg3InL57sKmB1n0O6E69UJMr4O/DOajnlqjWaPH6liRKQzLn3P8UBv4CZgtKrOSKeOtSVd+Tu9az0EfBTLBCEic3Fdei2AalU9Kx06gk4Q0y8BiMgzQD9gAi6B/yRc+IFvM42JyGogVR5YX14A4tueZC+ynymsgpg+C2ryjhfgxh9EvW2dgUxV/clb305VZ/oosw7NqYfgz455ao0/AmnzNniJ8ocBXXGDi/4OjFXVa9OlYT05FxdHmg52xU0qEKNEVf8FzsOVJg0JNDDQD/BtOuGHA5qztxewHDcr1RxVjYiI316QBTQ8q1i6CWKGD4A20sAUvk2MS97gqOqvwK9J25K9tE/hk4fbaP6YUWsEFhEpIfGHQagdpFXTVazpnaP7f8DHwPFx3Wd+/9CvDelMO5aRlCM3/uUjP4064mlooJ9f0wn7krO3MVR1By9N3PHAuyJSDOSJSCcfB7BV+uW5rod8L69pyFuOGZICtPFPFm1w0+TW95wHOSWbr8mZ6yGImowUmFFrBJmJQCdcA/x8rHvKZzbBTaV4uzcC/EUg019Ja0U6DfBovAEUe/nwuiCjDR65kWhq13mau0AD6VXzrj0HuAq4SkT64HopPhORX1R1Lx8k1clq4MW0DwOO8yGm/T1czHFsOd6L7Gfc8Y8asBkX14K0OwlEJJ/ayWK+V9WVSUXSGXtsrAcWU2sEGm/E9WDcQKwc4AWcgetHN3ECItIVb4AY0BKX13C4v6oaJs2jnU/EhTtcQO1gtZ2BkcDdqvpUOnSsC2nO37kMGEs9XjW/jBMRKcAlp98Sl4v1v6q6Stzoun7q7zSwzTKmPV0ENaa2KaT5u5eFy4RyNC60RYDuuOlyz1LVynToMDYcZtQazQIRCeF+xO4BRqjq7Y0cklZEZGucpyhwsbUicoyqvuIt36uq56Tx2ofiDKPtcB6YmTjjaHy6NKwLaTb+AzkIRUTewoVrvI/rys5T1VN91pQc0/4iLqbdl8FrInJ+Q/v9aqeCONiqqYjIJ6q6R5qudR0uF+1ZqlribcvDhZn9qKpXpkOHseEwo9YINCKyF+5HbB/crD0vqOoHPupJ7iZWYCnwdaxRDBoi8pOqbuq3jvoQkctU9Sa/dcSTZm9RSgNaRHKAI1X1pXToSHH9r1V1x7h1341vEanExbRfEBfTPl9V/YiFjs0o9jUuq8cakrztfr3kisgCUo9HAOf9T/ukAkme/xnATaq6Kt06kjR9C+ymtZNCxLa3Aj7xMUWjsY5YTK0RWERkIbACl07oTKDa274zgKp+6YOsVCOv2wG9ReR0VZ2UbkFNIOiDHI7FdR//WamJ1xORMHAw7kXuEOADwBej1smRttQ+P+H4dZ9CgIIW074zLgTpCJxX+zlgovrvLeqTtB4ChgAX4lPeauBJXB3dg/P8342bQc9PoskGLYCqljazAcCGh3lqjcAiIlOI8y6QaJypqu6fdlH14OUafVFVd/dbSzLNwFMbiPg/EdlEVX/zltPWBepdrx8uPvQIXNL+vYHNU/3gplHTQtyAvvpifX3xjsYIWkx7XK/SgcAlqjrOLy0xvLCtk4CLcB7lEao6yyctQfT8fwP0J/UzPllVd0ivImN9MU+tEVhUtb/fGpqKqv4oIr55jBqZlaowzXLWlqC8WX8CbAqQZoP2F+An4H7gIlUtEZEFfhq0AKraoynl/IrfVNVfcIMOR8Zi2uM0HaSq76RLi4h0BHYCtgd+AYrSde169GQCfwP+gwvbGqiq8/zURDA9/21w3uP6Up8ZzQzz1BrNDhE5CLhYVQ/yW0sM70d1lPo0P3hQZ6VqCgHy1P6sqt18uO5duNHXM4BncZkQZvjtCW0qQfC4JZMuTSJyGm4Aaw5umuoXVdVXgxZqXpSqcVPT1kmF6EeauKB7/o0/BmbUGoFFRPYHHsDF0b0KjMDFZQlwo08N82vUfYNvB3QGTlTVj9OtqSFEZG/cRBH/9FtLPCKSq6pl3vJwVR0RAE2+hWl4abL2w3VfHw60Bk4H3lTVUj80NZWgvJTEky5N3kCxGdQajgltg6oeVeegNCAio5K1xOFbmrigISInqurT3vLeqvph3L5zVPVe/9QZ64IZtUZgEZGvcN1nHwOH4QzaK1X1Lh817Zu0SYFlwA9ByWkoIjvi4jOH4HIvjlbVe3zS0gVn8E9X1UpvBPR5wKmquokPeu6h/jCNU9Sbpc5PvK7jQ3EG7sGq2sFnSQ3yJ/fUJrcHCfiZyzdoxAb41ocfA3/jn5PkZyaIz7XROBZTawQZVdUp3vKrIlLsp0HrCQrkj5SIbEXtoJlluEkqRFX381HTecDlwFwg2+tmvx33crKLT7KmreO+jYaI7AE8iMuXOQP4m6q+BrwmIi380GQ0jaa2ByLyiqoes7H1xF3vTlU9z1s+N77dFJFRPuUbvq2BfQr4MfBX6llOtW40A8yoNYJM/Fzq4Hppa9Z9Cj9Izv8Yjy/5Hz3m4NI/HamqcwFE5D8+aYlxJrC1qv4uIpvijNt+qvqJX4JU9YlU22M5YdMsJ8a9uFRL7+OmXL0Tl84LVS33SdPaEIgeiiQW+i0giXTHi/aLWz4FiHcG9E6zFgD8fMFuAK1nOdW60Qwwo9YIMu+TaGjEz62uQNqNWoKZ/xHgGJyndrI3E9Tz+O9pqIiNaFbVn0Tkez8N2mQClBM2FDdS/yURucwHDXVoarL8NGeKuFhVb/GWj42fmEJERsRSeqlq8iQpfpNuA6khD6QvpJi4JgE/nBRATxGZjqujLbxlvHUbuNYMMaPWCCw+dZE1iKoug5T5H4/wK/+jp2sMMEZEcnEj6f8DFIrI/bj8nRN8kNVVRO6OWy+IX1fVf/ugqb6csJv5mEIruUci3+8eCY8gJss/DrjFW76MxJeQ2JTMBoS8dFmhuOWaVFo+aToyafm1uHW/nBTb+HBNYyNiA8WMwBLEuLAU+R9vCkD+x5T1ISLtcLMvDfVjogoROaWh/fWFAmxMknLCvhqXE3azdGuJ0/R4A7t9G6ke0GT5NVkNkjMcBDELQ4x0awt6+qwg36sYIvKhqu7ttw5j7TBPrRFkAhcXhssmEJ//cQcRqZl1xkevWp368Lr+H/T+0k5DRquI+NX2vILzZA8FIiIyFp9j51T1ND+v3wBBTJbfbGIgReQFVR3qrV6SzmtrEyfO8JFA3at6COwsjEb9mFFrBJnAxYUB7+Ia5B28v3j86kIDaCkiO1FPPfmULmeqqvb1lp9S1ZPidn8GpN3rp6rnelkZYjlhbwVai8gQfMoJKyLnJ21SYCkwVVUXpFtPHKlmW4o9R4o/MYc7iMgqnKYW3jLeeo4PehqiZiKWdIf/BDF9VjOkORjeRhJm1BpBJnBxYUGM8/XogkuZU990j36ky8mNW94uaZ9vLynqYq4mAZO8cJLDcLGa9wF+5ITNS7GtB3C5iFyjqs+nWQ8QTG+fqvoVD9rcmAbMBIq99fjvmy/tQdLENZuLyLj4/X5MVNHA4DUBLJ1eM8SMWiPIJHuK4r0LvrxFi8jJDexWVX0qbWISmetH3GwjNHSPAuEFUdUqYBwwzq+csKp6bartXkz0u7hMFmmnOXj7vMk9Yobub6panebr11dHAmSmU0sSF+AyopTjnp8xAZiZbmTcckM5a9NJQ2n8Xk+bCmODYUatEWT2VdUf/RaRxK4ptgmucewC+GXUBpF8ERmE87THj+gX3AtL2hGRGdSNy1wKTCbxR9d3vPy+fobdBC5ZvpfuLFNVr/M2fQysxBmQTwA3pVlSQ3U0J20qklDVO4A7RGQzXJjNRBH5ERihql/7pClhogqvl6QX8KuqFvmkqd54dhFJ22QZxobDsh8YgSUIo60bwjM4TsANApkF3Kiq0xs+aqNpOSgu12kgaGRUvy8DpESke4rN7XADEXNV9Yw0S6oXEdkfuCKAHnjfEJEvgX1Utcxb/0pVd/JyDr8Xi+EOAiKS6fUE+K1jO1x4zUnAxar6ok86HgDuUdWZItIG90ISwX3/LlTV5/zQVR8i8pOq2mCxZoZ5ao0gE5TBYQl4I/dPxXXxfQr8VVW/81UU3C4iqd5QBRcWkfZsEUEc1V+P5/9H4CsR8WXyjBTeY3A/9L/hjG1fCGiyfGIGrcdd3rZIEKYU9l5098PlQT4SKPRJx+Y4Q3Yg8DMuBOFGVa3wQ4/HPqp6lrd8GvC9qh4tIp2A8UCgjFoC+vtjNIwZtUaQ6ZKUvD8BP5L3i8g/gXOBicChAQqPGOC3gFSIyL7AclWd7mUY6AfMA+5T1TX+qqtDyKfrJt87BZYlGW9+EMRk+a3iPaCqOgpARLKB1j7owbv+7jhDdhDuheSfuIlZ/GIuMB0YC6zCpac6OxbNoqq3+6Apfjrlg/AmzlDVxf5G2dSLdWM3Q8yoNYJMOW6gWJC4BygC+gKvxTXGAkRVNTnNV1qoz7j2umWPw3kj04qI/A+XPzdHRL4DWgFvAXsBj+FCN9KtKVU4S1vgRNy0zH5QAHRQ1fHxG0XkSNzgJ1++A/Gedq+bPwie95eBB0XknNgMcN4sevd6+9KKiNyImyb7J5yn8Tpgmh8TiyRxHbVGWSs/hcSxQkQGAL/iZvE7HWp6vnzxstfTSwKuPffFy26sH2bUGkFmWQB+HJJJNfOUAF3xcYpOEWmN8w51wY3mfwc4B7gQN43vMz7I2k9VtxWRHNwPWYHXTfwgzovkB8kDexRYBkwBHkq7GsetpJ5+djZOUxBiaoPitboSuBH4yRv4JEA33EvSlT7oORP4DjdD3euqWlFPGFC6eUtVP/FbRBL/h5tquRNwnqou9rYfALzhk6ZA9nAZ644ZtUaQqWy8iBsIoaozN7YYSPSIisiOuC7HIbiZxl5Jh4Z6eApYjht88Xdc12cWMNCv0c5ABYD3Q/+jqka8dRURXwbQqOp+fly3Edqr6sLkjao6V0Ta+6AnsHjP0KUici2wpbd5rqqWi0ghsCTNkjoBB+MyDNwpIpNxk0JkpDu9WBL3i8hnuIFhK33UUYOqfg8cmmL72yIy1QdJAC1UdQ64EJb4kCgR2QMferiM9cOMWiOwqOoeTSz6FGmanUpEtsJ15w/DefhewGUR8dtY2lxVtwcQkUdwaao2VdUSHzUVeLNlSdwy3npHPwQ1kmcYVX0yXVriaKjrNbeBfRuVICbLj7t2OTDDG0U/TESOB7bB9VSkU0cEN8hpvNcjMQBoCfwqIhNV9fh06oljF+DfwOcicr2P+bMT8PIKdwamq2qliBQA5+F6KjbxQdKz1P52fEzi78h9+DDrobF+mFFr/BFI5yiDOcAHwJGqOhdARP6TxuvXR43n0+viX+CzQQvwMLWzZcUvAzySfjlA43mG/TBq3/ViM6/QuByLnjdykg96YgQxWT5eloOjcL0kO+Oeq6PxLyYacD0SuLjel0UkD2gwe8RG1hLFeY4nAB+LyH24F5RYNpS0D6rzpqe+HDeILVtE7gJux33ndkm3npisepZTrRvNADNqjT8C6YxhOwbnqZ0sIm/hUuUEofHbQURWecuC6wJdhY8/YvXNlOUnqvqv2HJSnuFPcLGafnABzsifKyJfe9t2wE11+nefNAUyWb6IPIPLoDEBNzhsEi78YIpPehqcYTBtQlIgIqcDl+IMyf/FvzD5xJnA1t6kIpvijNt+Psf+Jk/EUt8+o5lgRq1hrAWqOgYY4424Phr4D1AoIvfjpqKc4JOucOOl0ktD6djAn5RsELw8w17qrmFebtHtvM0zVXW+X5qg4WT5IuJXsvxeuNjx2cAcr1fCT+MjiJ5/ROQjYCEuN+zipH1+TQpRoaq/A6jqTyLyfQAGs3X12imJW8ZbT2soi7FhsBnFjGaPiHyyFvG3G+P67YBjgaFBmv0pzvA+XlWP8OH6lcC3wIu4iQQSPNp+ZLZIyjP83yDkGRaRQ4A8VX05afsJQJFfM8WJyExV3c5bPg/oH58sX1V38klXT1zowVBcer2ewPbJxpsPugI7w2DypBCqmvZ0VSJShOvZinFc/LpPeccbnNwkgNl3jEYwo9YILN4gguG4Uc4zgJtUdVXDR/25EZEs4HDcj9ehuIwMo1X1tQYP3Dha2uMZ+0A1blDdK6q6PN1a4jRFcYZQMYndi77NvCYin+AMjeKk7Z1w3v89063Ju/5XMcNVRN4AXoqb7OArv4zaeESkD27Q5rHAL6q6lw8akj3/N/np+Y+nnkkhxvnxHQyiAekN7stL8d0rAFapvzOwGeuAGbVGYPFiVr/ADQAZgGt8TvVVVEARkYNwP+6HAJNxBuQ9qtrDT10xvFHPw4DzgUv8Go0tIt0b2u+H51ZEptdnTDe0b2Pjpae6DZdjeDLQ05v9KQP4VlV7+qErFZ4nsl8sDlhELlPVm9Jw3cB5/iHlpBBjcJNCpMqz7Tt+pUATkYdwOX1HJ20/Aeirqv9ItyZj/TCj1ggsIvK1qu4Yt/6lqlqKlRR4HsgPgFNVdYG3bb6qbu6vsppZvIbhpsb8ArhNVWf5qyo4iMj3wLbJP+rewKxZqvoXn3RtRW2y/DvjvLSHAAer6gV+6GoK6Worguj593QV4yaFuJPaSSF8bQ9EZKqq9vWWn1LVk+L2+dK2i8gsVd22nn014TdG88EGihlBRkSkLbWxmOH49digAwNwKXGOw6WHmo+LVfN18JiXkmoAblDP88BlPiekR0QWkML48JZVVbdIvypGAw+Lm/q1DGrioe/29vmCBjNZflNJV0aSQHo+CeakEPE5l5ONRb8yyDR03VDaVBgbDDNqjSDTBufZi294vvT+K+C7FzIoqOpXwFfAJSKyN+7HLEtExuPiMv2YAvZKYD4uPdUOwAjXS+yrF6tP0noI1017Ia7+/OAK4AbgR0mc+vVR/Jn6tYYAJstvKmnpgoyFG4jIZjhDTYHZfmeu0GBOCtHQPfGry7hIRHZT1c/iN4rIrjjvu9HMMKPWCCxBiQdtbqjqh8CHIvJvXJf/cYAfRm3gvFiqugxARELASbjphL8GjvArJMLznKWc+tUPPTECmiy/qaTF8ycirXE5hvvgniPB5Yz+Ajjdr4GtniF7Fu55mg48pqove3oH+aEJyBeRQbgXyXwRiU1OITgHhh9cBLwoIqNwDhRw9/JkXLtpNDMsptYILF4sZr2o6pcN7f8zEcS6EpGe2sC86n7kqPTiVP+Gyy88FTdSfV66dSTjeUD/Sa23bxYuYb4vkxx4mmbhBssEKVl+vYhIblz4xnBVHZGGa47C5YO9Tt0sXrFBa1cCW6pqg9Myb0RdL+BmGfwAOAxYqKrn+aElTtPjDe1X1dPSpSUeESkEzsblQAaYCdzr53fPWHfMqDUCixcHVh8apJywfuMNWJlJbZdZvKfKl7qKH/yRPBDEx4Ehv+DSi92JGxmeQPIo6DRp2hs3B/0oasNtdgZOAU7wPO9pJ8U9+1ZVezV0TDpoKCRCVdMaEiEiP9Q3kK+hfRsbEZmhqtt7yxnAZzbI1vgzYOEHRmBR1f381tCMuAA3hW85blDWGFUt9VdSIOdVfxfnCY3F+caj+DMw6zbgaC8uOsZYERkDPAjs7oMmSJxhCaAgft2nZPnnEayQiCBMkZ2KmhnDVLXai2X3HRHZF1iuqtNFZAhuyuN5wH3xPTlp1DOZ+uN5VVUPSKceY/0xT60RWOJirlLih1ct6HgDVoYBA4EfgRGq+rVPWgLnqW0IESlU1SU+XLehtEL17tvYBDRZfqBCIkTkCZxRdr3G/ZiKyJXAVvFpq9KsKwKUxVaBFsBqagdptvZB0/+A3kAOLt1YK+AtYC8grKon+KAp1YvQHsDFuNn8Uk2DbAQY89QaQebIpOX4WbH88qoFGlVdICJjcT9iJwFb4Qaw+EHg51UXkTY4D/fxwDb4o0tEpK0mzfIkbvpl39IKNWS0el3aflARS+Wnqj+JyPc+x/j+C5elYq6IfI1rl3bCZdL4u1+iVNXXdH71sJ+qbusNYvsVKFDViIg8iBvMlnZUNTY4LOZFvhLIBs5S1fF+aDLWD/PUGs0CCci0nEFFRDbHjdYdCPyMC0F4XX2c5jGInj4AEWkBHIUzZHcG8oCjgfdjg33SrOdM4AxcWrHYgL5dgJtxo9YfTLcmT1cQk+UX4Z7tGMfFr/sREgEgIlsA2+Je2GYGYfBh0Ahqz424yUSuBCqAG1W1obEcRsAxT63RXLC3r4aZi/N2jAVWAZsCZ8di6VT19nQL8stobQgReQYXxzcBuBeYhEufNcUvTar6kIj8BlxPYvaDG1T1tQYP3rgEMVn+RUnrX6QslSaSso786v1vE9tuGVoSKBCR83HPTmwZb72jH4JE5HPv2rcCH3vbau6p3b/mhxm1hvHH4DpqDf9WfgqJISLjGtqvqkelS0scvYDluFnO5njdn76/MKnq68DrDZURkctU9aY0SYIAJssPYEjEbQ3sU8AytNTyMK5XJHkZXK5fPygDSoG/4sKQErLGYPev2WHhB0ZgEZHXqP3x7Ae8H7/fJ6OoWZNOw0jc/PM/A88Bn5Lk3VPV99KhI4WunrjQg6FAEdAT2F5VF/uhp6mku4tW3HTLF+Diem/FhUeAu4+3qA9TCgctJEJE9lTVj9N5TSM9iEimqlY1XtIIEmbUGoHFC9yvF7+MouZMOn/4RSSMm9FsGG7U8xvAc6o6Mx3Xbwoi0gen71jgF1Xdy2dJ9ZLuuPIgJsuPr4MUcZlpj7sPYhaPoJKUHq4OfsVDx+NNnLEf7qX3SFUt9FmSsZZY+IERWJKNVm82qF7ArzbbyzqTtlhIdfPPvwW8JSLZOONxiohcp6r3pEtHQ6jqNGCaiFyI6w0AfOnqbwpp9UD4NcNTIwQtJCIYCWCbB2cB3wIvAr8RoLoTkd1xhuwgoB1udr/k+G2jGWBGrRFYROQB4B5VnemlXvoYiADtRORCVX3OX4XNkrT+8HvG7BE4g7YHcDcBTMXm5RiNf4k6FgiaUZt2IyBoyfKBfBEZhAuJyI/LZS1AGx/0bNZQ7LiFSCXQGfe9Goqb1e8F4JXkVHbpRERuBIbgZhd8Djc2YVoQB7kaTcPCD4zAIiIzVXU7b/k8oL+qHi0inYDxluJr7UlnF62XmL4XMB54XlW/Tcd1NwRBSSEnIrmqWuYtD1fVEWm8dhCT5QcqJEJEfqCBfLQWIpUab6rjYcD5wCWq+pRPOopxz/adeCkQRWS+qm7uhx5j/TFPrRFkKuOWDwJeAlDVxUGZ9rE5EG8Y4dVhmjgJN7p4K+DfcffMt1mN1oJ0e7S74DxZ01W1UkQKgPOAU4FNANJp0HoEMVl+0EIiSs1wXTu8lFnDcG36ePxNy9YJONjTc6c3bW4LEclQ1WofdRnriBm1RpBZISIDcD+oewOnQ03qnhZ+CgsiQTOMVNW32bA2AGl7a/J6IS7H5RrOFpG7gNuBJ3GTMPhFBYDnvfrRi5FGVVVEfBsVHrCQiAVpvl6zRUSuBQbg0uk9D1zmt+HoPdPjgfHey9sAoCXwq4hMVNXj/dRnrD0WfmAEFhHZCheD2Qm4U1VHedsPAQ5W1Qt8lBcokg0jIN4wukVVF/mnrnngV1e/iMwC+qrq7yKyKe4e9vN5+ldE5BfcMyTAf7xlvPXzVLWbD5oCFRIhIsfQgFdfVQMXP+4XIhIF5gPl3qZYvcV6bnr7IiwFIpIHDLbY2uaHGbVGsySpS/1PT1ANoyDSkEdbVTfxQU9yaqpvVbVXunUkIyJXN7RfVa9Nl5YYIjKrnpAIwd3P7dOsp6EYX1XVv6VNTMARke4N7VfVH9OlJYY3q9lKVX00afu/cC9Jd6Zbk7F+WPiBEWia0qVuAFChqr8DqOpPIvK9GbR1CWhXf9ekHJ4F8et+5e/0w2htAoEKiQhgjG+QaaGqc8BlRYkPFRGRPYC0G7XA34BUeYYfAj7HDSAzmhFm1BqBJaAGSFAJpGEUQM4Etg6YRzs5H6afA2dqCGiy/ALPuyZxy3jrHX3Qg4hsjXuuenqbZgMPqer3fugJMM9Sa0B+TKIxeR+pjcuNjapqZYqNa8RGIzdLzKg1gkwQDZCgEkjDKIAEzqPdUNyeNyjSL4KYLP9hIC/FMsAj6RYjInvi8i4/5P0JsBNukpHBfj9bAUPqWU61njZEpFBVlyRv80uPsX6YUWsEmcAZIEElwIZR0AicR1tEpqpqX2/5KVU9KW73Z/jjwYIAJssPYEjEVcAwVZ0St+1VEZkEXA0c5ouqYKL1LKdaTxe3Am+IyAXAl962XYBbgJE+aTLWA/uxM4JM4AyQoBJgwyhoBNGjnRu3vF3SPt88WKq6DHgAeCAuWf5MEfEzWX7QQiK2SDJoYzreE5GH0qwl6MTacyGxbRegix+CVPVJbwKG63ATxSgwE7haVcf7oclYP8yoNYJMEA2QoBJIwyhoBNSj3ZCXyvf0NAFLlh+0kIiSBvZZdpZE4tvzaUn7ktfThme8NmjAishlqhq0abONFJhRawSWgBogQSXQhlFQCKhHO19EBgEhb3mwt12ANj7ocRcPYLJ8ghcS0a0e77Fv3seg0sxzvh4LmFHbDDDDwAgsATVAgkogDaMAEkSP9nvAUXHLR8btez/9cmq4Epcsfwfvb4Q3INy3ZPkBDIlI7k2KxzfvYxARkXEN7VfVoxra7zN+9wgYTcSMWiPIBNEACSpBNYyCRuA82gHOdbqZ3wLqIyghEc3c+5hu9gR+Bp4DPqV5teHW29VMMKPWCDKBM0CCSoANo6ARSI+2iOwLLFfV6SIyBOgHzAPui09Sn2YClyw/iCERInIKcC6wtbdpNnC3qj7pn6pA0gn3EjIMOB54A3hOVWf6qqppNCcD/E+NTZNrBBYRmQ9cgDNAbgUujO0CblHVLfzSFkQCahgFikamNfXl5UBE/gf0BnKA74BWwFvAXripOk9ItyZPV830vSmm8k1YT6OmKC4kotzbFPsB8yUkQkROBv4DnI9LCSW4sKhbgbvMsE2NiGTjjNtbgetU9R6fdJyjqvc2odxwVR2RDk3G+mFGrRFYgmiABJWgGkZG44jILFXdVkRygF+BAlWNeDMaTVfV7X3S9ZWq7pS8nGo9jZq6N7RfVdPqPRaRT4DjVHVh0vYewPOqukc69QQdz5g9AmfQ9gDGAY+p6q8+6fHl5czYeFj4gRFYzGhdK/arxzB6EJjus7ZAEUCPdgWAqlaIyI+qGvHWVUSqfNATI4jJ8oMWEtE62aAFUNWFItI6zVoCjYg8gcsFOx64VlW/9VmS8QfEjFoj0ATQAAkqQTWMAkW8R1tEkj3ajwF+eLQLROR8XNd1bBlvvaMPemIELlk+8Cy1WU8+JjEDyn2kPyNK+Tru+zNyEi5371bAv71MGlAbOuLHS0BvEVmVYrufmoz1wIxaI7AE1AAJKkE1jIJGED3aDwN5KZYBHkm/nBqCmCxf6llOtZ4OthGRVM+NAJunW0yQUdWQ3xpSMMOPMBpj42FGrRFkgmiABJWgGkZBI3AebVW91o/rNkZA01UFLSRimxTbBOgKDE+zFsP402NGrRFkAmeABJWgGkYBJHAe7XpmpKpBVf+dLi3xBDRZfqBCIuIHponIjrhUVUOABcAr6dZjrDUv+S3A2LCYUWsEmcAZIEElqIZRAAmiR/ss4FvgReA3gpMTM4jJ8gMVEiEiWwHH4UbzL8NN2yuqul+6tRjrRKaIXFXPPlXV69OqxlhvLKWXEVhE5OqG9pt3shYRqaQBwyigXckGICLtcXPLDwWqcYbRK6q63GddYWqT5femeSXLTwte3twPgNNVda63bb6qWjxtM0BELkixuSXwd6C9qrZKsyRjPTGj1jD+AATVMAoaQfdoi0gXnBF5PnCJqj7lp54YAUqWH6iQCG92uuNwg1ffws1y9oiqBnaKYSM1IpKHmxnudJxz4DZVLfJXlbG2mFFrBJagGyBBJaiGURAIskdbRHbG3beDgC9wP6qz/NLjaQpasvxiGgiJUNX3fNKVCxyNq6f9gSeAMao6wQ89RtMRkXa4tvIE3H27y5wBzRczao3AEmQDJKgE0TAKEkH0aIvItcAAYDbO0/eWqlb7pSdGUrL854OQLL85hER4RtKxwFBV3d9vPUb9iMitwGDgIeB/qlrqsyRjPTGj1ggsQTRAgkpQDaMgExSPtheXOZ/aZP2xRjmWAL63j7rKkjRBQBLTByUkwmi+eM/4GtzvS+CecWPtMaPWaBYExQAJKkE1jIJKkDzaItK9of3xaaOM4IVEGIYRHCyllxF4kgyQ8TgjxEjEBqY0gRQe7csC4NFuoapzwBls8dM/i8gegBm1HkkhEdcGISTCaL54oSLxKLBCzdvXbDFPrRFYrEu96YhIz4YMI1X9xD91wSGIHm0R+VJVd05eTrX+ZyfoIRFG80JEFuCeo/jxGnnA18DfVXWhD7KM9cCMWiOwBNEACSpmGDWNIHb1i8hXsfnn45dTrRuGsfERkcHAmap6qN9ajLXDwg+MIGNd6k1H6llOtf5nJohd/VrPcqp1wzA2Mqo6WkSu8FuHsfaYUWsEmSAaIEHFDKOm8SwQ81p/HLcMcF/Serro6uVklrhlvPUuPugxjD81ItIKCPmtw1h7zKg1gkwQDZCgYoZR0wiiR/uiuOVpSfuS1w3D2ECIyPkpNrcFjgLuTbMcYwNgRq0RZIJogAQVM4yaRuA82jaJiGH4Rl7SugKLgRNVdYYPeoz1xIxaI8gEzgAJKmYYNZnAebRFZFxD+1X1qHRpMYw/E6p6bWzZCzlQVS1r4BAj4JhRawSZwBkgQcUMoyYTRI/2nsDPwHPAp1gvhGGkDRH5B3AZkOutlwI3q+p9vgoz1glL6WUEFhE5paH95p2sRUSKacAwUtX3/NBlNI6IhHETiwwDegNvAM+p6kxfhRnGHxwvw8FewDmqOt/btjlwF/Cpqt7gpz5j7TGj1jD+AJhh1DSC7tH2poAdBtwKXKeq9/ipxzD+yIjId8AOqlqRtL0F8I2qbuWPMmNdsfADI7AE3QAJEqoaAd4C3oozjKaIiBlGiQSyq9+7Z0fg7lsP4G5gtJ+aDOPPQLJB620r9yb/MZoZZtQaQSaQBkhQMcOoSXSi1qN9PAHwaIvIE0AvYDxwrap+65cWw/iT8YuIHKCqE+M3isgBwCKfNBnrgYUfGIHFutSbTpJh9LwZRo0TlK5+zyMUG3Ed3yDHpoNunX5VhvHHR0S2A8YCU4EvcN+/XYG9gYH2W9P8MKPWaBYExQAJKmYYNZ0UHu1xwGOq+qufugzDSC8isiWu92YrYDtcezkT+AH4VVXn+SjPWAfMqDUCjRkgxobEPNqGYcQQkdeB4ao6PWl7H+BqVT3SH2XGumJGrRFYzAAxNjTm0TYMI4aIfKuqverZN0NVt0+3JmP9MKPWCCxmgBiGYRgbCxGZq6pbru0+I7hY9gMjsKhqyG8NhmEYxh+Wz0XkDFV9OH6jiJyOGzhmNDPMU2sYhmEYxp8OESkExgCV1BqxfYAsYJCqLvZLm7FumFFrGIZhGMafFhHZDzd+A2Cmqk7yU4+x7phRaxiGYRiGYTR7LGbRMAzDMAzDaPaYUWsYhmEYhmE0e8yoNQzDMAzDMJo9ZtQahmEYhmEYzR4zag3DMAzDMIxmz/8DpGkuAPIUFDs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png;base64,iVBORw0KGgoAAAANSUhEUgAAArUAAALECAYAAAAW3sglAAAAOXRFWHRTb2Z0d2FyZQBNYXRwbG90bGliIHZlcnNpb24zLjMuNCwgaHR0cHM6Ly9tYXRwbG90bGliLm9yZy8QVMy6AAAACXBIWXMAAAsTAAALEwEAmpwYAAEAAElEQVR4nOzdd3gUVdvA4d/Z3fQKqXQsKNJEBASBUJUiUkWa3VfsBQFFimIBG6jY5bWACoIiKNJEKQIqCCpIVxGVlt7LJtnd8/0xm2RLElKAkPd77uvKxc7Mc+Y8OzM7e/bMmUFprRFCCCGEEKI2M9V0AkIIIYQQQlSXNGqFEEIIIUStJ41aIYQQQghR60mjVgghhBBC1HrSqBVCCCGEELWeNGqFEEIIIUStJ41aIYQQQghx2iil3ldKJSql9paxXCmlXlVK/amU+k0p1e501CuNWiGEEEIIcTrNB/qVs7w/0Mz5Nw5463RUKo1aIYQQQghx2mitNwOp5YQMBj7Uhm1AuFKqXnXrlUatEEIIIYQ4mxoAR12mjznnVYuluisQogLk/2IWQgjx/406q7XlZpy171oVFH4nxrCBIvO01vMqs4pS5lU7f2nUirMjN6OmM3AXGEbqla1qOgs3dX8wxtPbJl5Xw5mUsMxeCkBal9Y1nEmJOt/vAeDPS5rVcCbuLjzwB4kdW9R0Gm6if9rPJ+HRNZ2Gm9HpiQCcuPySGs6kRP2fDwCwOaZhDWdSIi7hGABZfdvXcCbuQr7eydFLm9d0Gm4a7T7I8cvOrZwa/HqwplM4o5wN2Mo0Yj0dAxq5TDcETlQrKWT4gRBCCCGEOLtWADc5n4LQCcjQWp+s7kqlp1YIIYQQorbT585IP6XUJ0APIFIpdQx4AvAB0Fq/DawGBgB/ArnAraejXmnUCiGEEEKI00ZrPfoUyzVw7+muVxq1QgghhBC13rnTU1tTZEytEEIIIYSo9aSnVgghhBCitjuHxtTWFOmpFUIIIYQQtZ701AohhBBC1HbSUys9tUIIIYQQovaTnlohhBBCiFpPemqlp1YIIYQQQtR60lMrhBBCCFHbyZha6akVQgghhBC1n/TUCiGEEELUdtJTKz21QgghhBCi9pNGrRBCCCGEqPVk+IGoFR6b8TSbNm8lom4dVi5dfMbq8bmiC4EPTQazmfyvPsf60XteMYHjH8Oncze01UrOM1Ox/34AU3QsQdNnYYqIRDsc5K9YSv6nHwMQcO8EfLt2RxfacBw/Ss7MaejsrCrnqC5ui2nwrWAy4di+Hr3xC/fll3XD1HOIMVFgxf75PDj5D0TVx3zD+JLAiBgcXy9Bb1lVpTwsV3Qh8KFHwWQm/6tl5H/sva0CHppcvK1yZ07D/vsBVHSMsa3qRoJ2kP/lUvI/WwiAudnFBE6aDr5+YLeTO/sZ7Af2ViqvyCnTCYzrjrbmkTjlUfL37/fOvUFDYue8gik8jPz9+0h4dBIUFhJ+238IGTjIGWTG9/wLONLlChwZGZhCQoh+eha+zZqBhsRpk7Hu2lVmHsETpuB7ZRxY88h8agq2Qwe8Ykz1GxD2zBxUaBi2Q/vJfGIy2ArLLa+CQwiZ+hSWC5qB1mQ+Mw3bnt349e5L0B33Ym56Pmm3jsR2YF+ltlu752dS/6o+2PPy2HbP/aTt3uMV0/G1l6l7WVuUUmT+eZjt9zyALSeH6K5X0m3hh+T8+y8AR79axb4X5lSq/iKhk6bg3yUObbWSPmMKhQe995+5fgPqPDsHU2g4hQf3kzb9UbAVEtB/IME3/wcAnZtL+rNPYvvjEADhjz+DX7ceOFJTSRo5qEq5AVww8ynq9u6FPS+P3x8YT/Ye7+Oz+ZuvEXxpG7StkKxfd/HHxMlom43o4UNpeN89ANhzcvjzkcfI2e99XJyKuX1n/O+aCGYThWu+oODTBV4xfndPxNKxC9pqxTpnBo4/D6EaNiFgyqziGFNsA/I/eofC5Z/ge8M4fPoPQWekAZD/wZvYd3xfqbzCH52Kf1dj36VOf6z0fdegARHPv4QpNIzCg/tJmfJo8TEP4NuyFdEfLSHlkYfJ+/ZrAOo8OZOAuB44UlOIH165fRf2yNTi4yntiTJyqt+Aus+9hCksjIID+0mbVnI8hdxyBwCOvFzSZ83A9rtxPKngEOo88Uzx5zD9yakU/LarUrmdfjL8QHpqRa0w7NprePeNuWe2EpOJwInTyJpwNxljBuHbZwCmpue7hfh07oapYWMyrh9AzvMzCJo0HQBtt5H72otkjBlE5rgx+A8bVVy2cMePZNwwlMybhmE/+jf+N/2n6jkqE6ah/8H+7kzsL47HdFlXiGnoFqJTE7G/9Tj2lybg+HYp5hF3GQuSTmB/eZLx98qjUJCP3ru9anmYTAROmEr2hHvIHDsY3z79vbaVpXM3zA2bkDnyGnJfeJLAidOMBXY7ea/NJnPsYDLHjcXPZVsF3PMwee+/TdYtI8h79w0C7nm4UmkFxnXHp0kT/u3Xh8QnphP1+FOlxkVMmET6hx/wb7+rcGRkEjp8BADp77/L0WGDODpsECkvzSFvx084MjIAiJwyjdytm/n3mn78O/RaCg4fLjMP3yvjMDdqQurwfmQ++wQhjz5RalzwfRPI/WQBqdf1R2dlEjB42CnLB094jIJtW0m9fiCpY4dhP/IXALbDf5DxyAMU/rqzUtsMoN5VvQk5/3xWtruCnx6cQPs5L5Qa98uU6azt2pM1XXqQe+w4ze64rXhZ0o/bWNutF2u79apyg9avSxyWRk1IHNKP9GeeIOyxx0uNC31gAtkLPyRxaD8cmRkEDhkOgO34MZLvuImkUUPIevctwqc9WVwm96svSL1/XJXyKlKndy8CzjuPHZ268sfER7nwhWdLjUv4fDk7u3Tn5+59MPn7Ezt2NADWf/7ltyHX8UvPq/j3pbk0K2M7l8tkwv/eR8md9gA5d4zA0rMvpsbnuYWYO3TB1KARObcOxTp3Jv73PwaAPvYPufeMNf7uuxGdb8X2/cbicgXLFxUvr2yD1r9rHJbGTYi/ti9pTz1OnWmlH/PhD04k6+MFxA/qhyMzk6Chw93eW9hDE7H+sNWtTO6Xy0m6+45K5QPg58wpYXBf0p55nPAppecU+uBEshcuIGFwP3RWSU72E8dJ+s+NJI4cTNZ/36TOtJLzSfgjU7H+sIXEYQNIHDmEwr/KPh+Is6dSjVqllFZKfeQybVFKJSmlVjqnb3FO73L5a6GUauos+7RL2UilVKFS6nXn9Ayl1HFnmYNKqbeUUibnsvlKqSMu6/yhlPoOKqXGu6z/YqXUJueyA0qpec75PYrydYmdr5S6zvl6k1KqvfP130qpPUqp3UqpdUqp2DK2y3ZnPf96vP+mLusomvdqKe9pt1Kqt8v6NjnXpVzmfaGUyi6jfn/n+2/tMu8RpdTbzhzyPPbJTS5xlzn3TV+PddqdsXuVUl8ppcKd801KqVed8/copXYopdzPqGdAh8vbERYWekbrsLRojePYvzhOHAObjYJv1+DbrZdbjE+3nhSsXQGAfd9vqOAQVEQkOiUZ++/OHpfcXOz//IUpKgYA208/gN1uvN77W/H8Kml8ITolHlITwW7Dset7VMsO7jH/HIK8HAD0P79DWF2v1ahmrSElAdKSq5SG+RL3bVW4fg2+3Xq6xfh27Um+67YKKWtbHSnZJlqjgoKMHIOC0clJlcorqFcfsr78AoD83bswhYZgjoryigvs1Insr9cCkPXlMoJ79/GKCblmINmrVxbnEtC+A5lLPzMWFhbiyCq7t90vrhfW1V8Cxj5XISGYIiK94nzbX0H+hnUA5K36At/uvcstr4KC8L2sPdYvPzdWYCss7vW3//0X9n//Lm/zlKnhgP78vfhTAFJ2/oxvWBj+MdFecbasklOQ2d//tHcM+XfvRd4q430X7t2NKTgUU6T3/vPt0AnreqMXL3fll/j3MLZb4W+70FmZABTs2Y05uuSUXfDrThwZ6dXKL7Lf1SR8thSArJ9/wRIaim+093ZKW7+h+HXWr7vwq18PgMydP2Nz/kjK+vkX/OrVq3QOpotb4jhxFB1/HGw2bJvWYenc3S3G0rk7hd+uBsBxcC8qKARVN8Itxty2A/rkcXRifKVzKE1Az97kfmXsu4I9uzGFlL7v/Dp2Iu8bY9/lrPiCgF4ln73g0TeQ9+06HKmpbmXyf9mJIzOj8jl1703uSufxtGc3qqycOnQq7hXO/eoL/HsYORXs/rXkePptN+YY43hSQUH4tmtP7nLjWHD9HNYofRb/zlGV7anNAVoppQKc01cBxz1ilmit27r8FfX1/wUMdIkbAXheH3tZa90WaAG0Blw/qZNc1nmlZ31AF2CqUqqRc/6rRevTWl8CvFbJ91qkp9b6UmAnMKW0AK31Fc4cHsf9/f/tso6ieQ94vifgIeBtj9WmO98TzgZlmWc/rbXVuY43laEBcCfwmDPksMc++dCl+Ghgq/NfV3nO2FZAKnCvc/5IoD7QRmvdGhjqzLXWU1HR2BNKTvCOpARMUe5fWKaoGBxeMe6NVFNsfczNLsG27zevOvwGDqVw21av+RXOMawupLs0RNNTjHllxXfsjT74q/f8tl1w7Kp6HqaoaBwuX4aOxASUx3ZQpcR4bc/Y+liaNS/eVrlznyfwngmELfuGwPsmkPf2K5XKyxITgy3+ZPG0LT4eS7TH/gmvgz0zq+SHRnw85hiP3P39Cezajex1xhedT6NG2FNTiZ71PI0+/5Kop2eiAgIoiyk62v04SUzA5JGHCgs3GsbOPBwJCZid27Cs8ub6jXCkpRLy+EzqfPQ5IVOfAv+y86iogHqx5Bw/UTyde+IEgWU0uK54Yy5Df99H6EUX8vu8d4vnR3ZsT7+tG+n+2SeENr+4SnmYo2PcPoP2xHjMnsdMeLjR0HBuNyPG+4di4JDhWH/YUqU8yuJbL5Z8l+2Uf/IkvvVK7esAQFksRF83nNQNm7yWxY4ZReqGjd6FTsEUEY0jKaF42pGciIr02EaRUegkl+MnOQEV4R7j06MvhZu+dpvne+31BL71Cf4PPw7BIZXKyxwdgy2h5LNnT4jH7PXZC8fhuu8S4rE4fxSYo6MJ6HUV2Z+dvuFl5ugY7PGnzkl75GQu5YdK0JDrsH6/GQBLA+NzGP7ks0R9sozwx59GnYbPoai+qgw/WANc43w9GvikguXygANFvaAYjaNPy4j1BfyBtIompbVOAf6kpPFXDzjmstx7gFjlbAYurOY6yvIj0MBj3mJglPP1MGBZeSvQWq8FTgI3AS8DM7TW5W4/Z0/wdcAtwNVKKf8K5FcPOKm1djjrPXaqemoP5T3L8xEp6hQxAQEEz3qZ3LnPQ26OW5j/zePAbqfg65VUXQVyLIq8oCWmjr1wrPrYfYHZgmrZHr37x2qkceo8VKkxLq8DAgia+TK5r5ZsK7+hI8l97QUyhl1F7qsvEvhY6cMHqpNXRWKCevbC+usvxUMPlNmMX4uWZCxexNHhg9G5edS5487yEqlmHmUss5ixXNyCvM+XkHbjcHReHkE3V2M4Szm56DKOq+33PsgXzVuTeegPGg8bDEDq7t9Y0fpy1nbtye/z3iVuofcYz6rm4X18lxLj0XXk274jgYOHk/lq1YZBlK3inz+AC5+fRca27WRu/8ltfliXK4kdM4ojT888LSlUaBu5xlgsmDvFYdv8bfGswpVLybl1CLn3jMGRmoz/uPHe66isChzzRSHhk6aQ8cpscDiqX29xfVXLybMn0rf9FQQOGU7mXOfxZLHg07wFOZ99QtLoYei8PIJvq/zwiNNO67P3d46qSqN2MTDK2QBqA3gOyhvpcak7oJSyDQE7cMKj7Hil1C6MxtnvWutdLstedFnnQs+klFKNMRrCRd1jLwMblFJrlFLjiy6fO3VzzRGoyMjzgUBVG8YbXeor7UzRD/jCY956IE4pZcZo3C6pQD0PATOBKK31Ry7zL/DYJ92c87sAR7TWh4FNwADPFTrr7w2scM76FLjWuZ45SqnLSktEKTVOKbVTKbVz3rx5FUi95umkhOLLS+DslfW4/O1IjMfkFZNoTJgthMx6hYJ1qyj87lu3cr79B+HbJY7sGY9WL8eMFAh3uYwdHoHOLOU3Rb0mmEbcjf2D5yHXfdSKan4Z+tgRyK785bwiRs+hy3aIjkEXbYdyYly3VfDMl53ban1xjF//QRRuMrZd4YavsbRodcpcwsaMpdGyFTRatgJbYgKW2JIeRktsLLYkj7zSUjGHhoDZXBxjT3SPCR5wDVmrSn582BLisSXEk//bbgCy163Fr0VLr1zqfLyMOh8vw5Gc6H6cRMfg8MhDp6dhCinJwxQTg925fRyJCaWWdyQm4EhMKO7Zzt+wDsvFLU65jUrT7D+30W/LBvpt2UBefDxBDeoXLwusX5+8+LIvS2uHg3+Wf0Gja42Lb7asbGw5xg+Tk9+sR/lY8K1b9hUEV4EjxhC1aBlRi5ZhT0p0+wyao2Oxe34G09NQIaHF280cHYvdZdtaLryI8OlPk/rwfehqDjcAqHfrzbRb/zXt1n9NQUICfi7bya9ePQriE0ot13jCeHwi6vLX40+6zQ9qcQkXvfQC+26+DVta5fNzJCe6XR0yRUajU5K8YlSUy/ETGYNOLYmxdOiC48+D6PSSy/w6PdVoUGpN4ZrlmC72Pr49BY8cQ8yS5cQsWY49KRFLTMlnzxzjvl8AHGlpmFz3nUuMb8tWRDz/EvVWryfgqqupM/VxAnr2prKCrh9D1OLlRC02cjLHnjonVUZOAJZmF1Hn8adJHX9v8fAVe0I89sQECvcan8O8b7/Gt3nVPofi9Kp0o1Zr/RvQFKOXdnUpIZ7DD/Jclq3FGLIwmtIbaUXDD6KBIKXUKJdlrsMPxrrMH6mU2ocxvGGu81I8WusPgEuAz4AewDallJ+zzBbXHClpsJVmo7PhGwqUflfAqbkOP3jZZf6LSqm/gI+BWR5l7BjDAkYCAS5DGcqktT4BbADe8ljkOfyg6JrcaIwfGjj/dR2CEOB83ylAXeAbZx3HgIsxhjY4gPWu44FdcpmntW6vtW4/blz1bs44W2wH9mJq2BhTvQZgseDbpz+FW90vDxZu3YRvP+M3kLllG3RONjrFGA4QNOUp7H//hXXxh25lfK7oQsANt5P1yP2Qb61ekkf/REXWg7rRYLZgatsFvW+He0x4JOabJ2L/5DVIPum1CtW2K7oaQw8A7Af3YmrYpHhb+fTuT8HWTW4xBVs34ue6rbJLtlXgY09i/+cv8pe4bytHchKWy4yLOZbLr8B+9N9T5pKxaGHxzV05678lZPAQAPwubYsjKwt7kve43Lzt2wnu2w+AkMHDyN5Q8iPEFBxMQPuO5LjMsycnYzt5Ep+mxvDxwE6dKfjzT6/1pt0wjLQbhpH/3Xr8Bxi9mJZWbdDZWThSvMcvF/z8E369rgYg4JohFHxnjMXM37Kh1PKOlGTjcnvjpoAxttR2pGo3qPzx7vvFN3YdX7WGpqOuByCi/eUUZmZiTUj0KhN8Xsnw+Qb9+pL5h7EN/F0u19ZtdxlKmSjwGBdZltzPFpE0ZhhJY4Zh3bSegGuM9+3T6lIc2VlePywBCnZux7+3cRtA4MDBWJ3bzRxbj7qzXyVt+qNVHl/s6eQHC/ild19+6d2XlDVriRlxHQAhl7fDlpVFQaL3doodO5o6Pbtz8K773Hq1/BrUp8X7/+XQvQ+S99eRKuXjOLQfU4NGqJj6YLFg6XE1tm2b3WJs277Dp4/RR2Fq3gqdm41OTSlebill6IHrmFvLlT1x/H3q4yp7ySISRg4lYeRQ8jauJ/BaY9/5ti573+Xv2E7AVca+Cxo0BOtG40ftyQF9ODmgNycH9Cbvm3WkzXyKvI3rvcqfSs6ni0gaNZSkUc6cBjqPp9aXGp+jMo6ngD7O4+naIVg3GfWaY+sRMfs10qY/is3leHKkJGOPP4mlifF58OvY+Ry5UUwG1Vb1kV4rgNkYjcWI8kNLaK0LlFI/AxOAlsC1ZcQVKqXWAnGUNLrKskRrfZ9SqjOwSim1Rmsd71zPCeB94H2l1F7g1N0+3npqrat2N82pTcIYVvAAsAC43GP5YmA5MKMS63Q4/8rl7IEdDgxSSk3FuFAToZQK0Vpn4RxTq5QKA1ZijKl9FUBrnY8xDGWNUioBGILRs3zGPDx5Gj/9/DNp6enE9R3I/XfdwYihg09vJXY7uS/NIuTld4xHeq1cjv3IYfyGGF/2+V98SuEPm/Hp3I2wz9agrXnkzDSefmBpcxl+/Qdh+/N3QucbNw/kvTOXwh+3EDhhKvj4EvLKfwGw7fuN3BcreVm9iMOBY/m7mO+YBsqEY8cGSDiG6mw0jPSP6zBddR0EhmAe9p/iMva5zh5iH1/URW1wfP5OFTeSk91O7suzCH7pbTCbKVi5HMeRw/gOMZ4iUPDFZ9h+3IK9cxyhn64Gq5WcWcbTD8wu2ypkvnHjVd47r2L7cQs5z88g8EHjkWoU5JP7wpNlplCa3O82ERjXnSZfr8dhzSNxyuTiZfXe+S+J06ZiT0okec6LxM55mboPjKfgwH4yly4tjgvqczW5P2xF5+W5rTtp5tPEvDgH5eND4dGjJE6dTFkKvt+M75VxRCxbi7ZayXx6avGysJffJmvmdBzJSWS/NoewmbMJuutBbL8fIG/F56csn/3iTEKffgFl8cF+4hiZTxnLfHv0JmTCVEx16hL+0lsU/nGwwtvtxLpvqXdVHwb++hP23Fy23/tg8bLuny7ipwfGk5eQSKe3XsMnJBiUIn3vfnZMmARAo8EDaXbbLTjsdux5efxwe3lDM8qWv/U7/LvEEf3l18WP9CpSd+47pD89DUdyEpmvzqHOrDmE3vMAhYcOkPuFsf+C77gHU1g44ZONpyZou53kG41jMnzmbPzad8QUHk7M6o1kvfM6uUU33FVQ6rcbqNu7Fx22b8WRZ+XQgyVP52i18EN+f3gSBQkJNHvhWazHjtHWedNb8qo1/PvSKzSeMB5LnXAufN7ow9A2G7/2vabUusrksGN940UCZ70GJjOF61bg+OcvfK4x7tgvXPU59p++x9GhC0EffIHOt2Kd4/I58vPD0q4j1rnuQx/8bn8Q0wUXgdbohJNYX63c0Ajrlu/w7xpHvZXrcFitpD5esu8iX3+H1Cen40hKJP2V2US88BJh9z5I4cEDZC9fWs5aDXWfm4N/+w6YwutQb90mMt96jZzlp953+VuNnGJWrDMe6eVyPEW89g5pTxk5ZcydTd3nXiL0ngcpPHSAHOfxFDLuHkzh4SVP4bDbSRpr/KjJeP4Z6sx6EWXxwXb8KGlPlHrLjTjLVFnjpkoNVipbax3sHD4wXGs9VynVA5iotR6olLoFaK+1vs+jXFNgpda6lVKqpTNmgWu8UmoGkK21nu0c6/khsEtrPUcpNd9ZfqnHet3qU0rNBXK11o8ppfoB650N5FjgV+AyoHlRvi7rKV6/UmqTc/lOpdTfzvVXqFFb2vsvax0edSrgF2Cy1vrrohyAoh8A87XWyUXb/xQ5uG0r123vEdcXeFhr3ddl3gLgW631R651OYcYfAlcgHEDX7zW+oQynk4xH/hNaz27nLQ0uVW/1H1GBIaRemVVfuOcOXV/MJ53aZt4XQ1nUsIy2/jIpXVpfYrIs6fO98YooD8vaVbDmbi78MAfJHY8ty5BRv+0n0/CvW96qUmj042ezROXX1LDmZSo/7PxNI7NHo/Hq0lxCcYtIVl9258i8uwK+XonRy9tXtNpuGm0+yDHLzu3cmrw60EofVTvmZN64ux1odatf3bfWwVVqafWeQm6rIeGjlRKdXWZvgeXsbNa6314P/WgyHil1A2AD8bY2Dddlr2olJrmMt2xlPLPA78opWYBVwNzlVJF13snaa3jlVI1ceRvVErZna9/01rf5LpQa62VUs8AjwBfu87H6BGvrgucQwmKvA+0w+gFdvU5cDfgOh4XrfWvSqndGGN7k4D/ugzl+Al4/TTkKIQQQghRZZVq1JbWS6i13oRxkxFa6/kYPXel8eoWc43XWs+gjMvsWutbylinW33O4QZFo+Mfdv6VmW9p69da93B53bSMektV2vsvax2e70lr/TlGo9ItB4+Ycntpy1jv30CFnjWitV6Bc3yxZ11aa9ehImsrsj4hhBBCnCXn8FMJzhb5H8WEEEIIIUStV9Ubxf7fUkptB/w8Zt94Gp6DW9H6W+MxPADI11pfcTbqF0IIIcS5SHpqpVFbSTXdeHQ2ntvWZA5CCCGEEOcaadQKIYQQQtR2MqZWxtQKIYQQQojaTxq1QgghhBCi1pPhB0IIIYQQtVxl/jOt6jon/+cFpKdWCCGEEEL8D5CeWiGEEEKIWk9uFJOeWiGEEEIIUetJT60QQgghRG0nj/SSnlohhBBCCFH7SU+tEEIIIURtJz210lMrhBBCCCFqP+mpFUIIIYSo9aSnVnpqhRBCCCFErafO5v9AIf7fkoNMCCHE/zdn9T/e0vGHz9p3rYq94Jz8T8Vk+IE4K1KvbFXTKbip+8NeyM2o6TTcBYYBkN6tdQ0nUiJ8yx4ATra/pIYzKVFv5wEAsq/tVMOZuAv+ahsJHVrUdBpuYnbs5+ilzWs6DTeNdh8EIKtfhxrOpETI2h0AJHY8d/Zf9E/7AciIa1PDmbgL2/wbmb0uq+k03IRu+PWczEmcfdKoFUIIIYSo9eSiqIypFUIIIYQQtZ701AohhBBC1HZyj5T01AohhBBCiNpPGrVCCCGEEKLWk+EHQgghhBC1nQw/kJ5aIYQQQghR+0lPrRBCCCFErSc9tdJTK4QQQgghaj3pqRVCCCGEqO2ko1Z6aoUQQgghRO0nPbVCCCGEELWdPP1AemqFEEIIIUTtJz21QgghhBC1nvTUSk+tEEIIIYSo9aSnVgghhBCitpMxtdJTK2qOzxVdCPvkK8I+XY3/jbeXGhM4/jHCPl1N6IfLMF90CQCm6FhCXnufsEUrCP34C/yuv6E4PuDeCYR9soLQD5cR/OxcVHDIGcv/sRlP07lXXwZeN+qM1VHE0rELIQtXEPLJKvzGlr6tAh6cTMgnqwiZ/3nxtsLXl+B3FhHywVJCPlyO/233eJXzG3Uz4Vv2oMLCK51X6MQpRC1fS+QnX2C5uEWpMeb6DYiYv5ioZWsJn/USWHyM+U3OI+L9T4j9YTdBN9zqVkYFhxD+/CtELV1F1Gcr8WndttK5ueXQrhOBby0h8J3P8LnuRq/lqmETAl78L0HLNuMzdEy16ipNyIQpRCxbS91Fy7FcfEmpMab6Daj7wWIiPl9D2Kw5btupznuLiP5+F4Eu28kUE0udtz4g4tOviFiygoBRN5S63rKEPzqV2K++JuazL/FpXsa+a9CA6I+XELtiLREvlOw7/x69iPnsS2KWLCdm0VJ8L2tXXCb4hpuJXfYVsZ+voO5zc8DXt8I5mS/vTNC7Swl6fxm+199caozf3RMIen8ZgW8twnThxcXzfYaOJvCdJQS+vRj/yc+Aj1GvpVtvAt9ZQvDq7Zialb7tTyV4whTqfr6WugvL33913l9M3aVrCJ1Zsv/KKm+KjiX8zQ+ou+Qr6i5eQcDIyu2/IpaOXQj+eAXBi1biN/a2UmP8H3iU4EUrCf5gKaaLPPI3mQh+dwmBz71WpfqLmDtcSdCC5QR/9CW+o28tNcbvvkcI/uhLgv67BFOz5sXzgxetIujdTwmat5igtxZ6lfO9/kZCN/yKCg2v9TmJM0sataJmmEwETpxG1oS7yRgzCN8+AzA1Pd8txKdzN0wNG5Nx/QBynp9B0KTpAGi7jdzXXiRjzCAyx43Bf9io4rKFO34k44ahZN40DPvRv/G/6T9n7C0Mu/Ya3n1j7hlbfzGTiYCHp5Iz8R6ybhyMb5/+XtvK0qkbpoZNyBp9DbkvPEnAhGnGgoICsh+6naxbryPr1hFYruiCuUWb4nIqOgZLh8444k9UOi2/LnGYGzUhaWg/MmY+Qdhjj5caF3L/BHIWfUjSsH44sjIIHDwcAJ2ZQebsmeR8/L5XmdCJU8j/YStJ111D0uih2I4crnR+xUwm/O6aSN6M8eTeOxpL3NWoRk3dY7IyyZ/3EoXLF1W9njL4XhmHuXETUob1I2vWE4ROfqLUuJD7JpCzaAEpw/vjyMwkYPAwAByZGWTNmUXOxx+4F7DZyHrlBVKuv5bUW0cReN0YzOddUKGc/LvGYWnchPhr+5L21OPUmVZ6TuEPTiTr4wXED+qHIzOToKHGvsvfvo2EEYNJGDmU1CemUPeJZwAwR0cTMuZGEkZfR/zwQSiTicB+11QoJ0wm/O99hNxpD5Iz7nosPa7G1Pg8txBzhysx1W9Mzm3DsM6dhf99kwFQEVH4Dh5J7v03kXvXKDCZsPS42th+fx8m7+lHsO/9tWJ5ePC90jjOU4f3I/PZJwh5tPRtFXzfBHI/WUDqdf3RWSX7r8zydhvZc18gdeS1pN02ioARFd9/xUwm/MdPIWfS3WTfNASf3v0xNfE8N3TF1LAJ2WMGkvfiUwQ8PM39/V03Fvs/RypXbyl5BDw4mdzJ95F963B8evXzzuOKrpgbNCb7xsFYX3qGgIemuC3PfXgcOeNGkXP3WLf5KioGy+WdcCScrP05nWlan72/c5Q0aqtAKTVUKaWVUs2d002d0/e7xLyulLrF+Xq+Uuq4UsrPOR2plPrb+bqHUmqlx/rnK6Wuc5mOUkoVKqXu9Ij7WykVWYF8b1FKJSmldjn/PnSp54jL/B/KiN+llGqhlDIppV5VSu1VSu1RSu1QSp1Xfu2ls7RojePYvzhOHAObjYJv1+DbrZdbjE+3nhSsXQGAfd9vqOAQVEQkOiUZ++8HjKDcXOz//IUpKgYA208/gN1uvN77W/H8M6HD5e0ICws9Y+svYr6kNY7j/+I46dxW69fg07WnW4xPV5dttb9kWwGQl2f8a7EYfy43EwTc/wh5b75UpZOUX/de5K3+EoDCvbsxhYRiiojyjuvQCev6r41UVn6Jf4/eADjSUincvxdts7nFq6AgfC9rT96XS40ZtkJ0dlal8ytiatYCx8lj6IQTYLNh2/wNlivi3GJ0RhqOPw6ARy6ng1/3XlhXFW2n31AhIZgivD+2vh2uIH/DOgCsq77Ar7uxnXRaKrb9e71yc6QkYztkfA50bi62v//CHBVdoZwCevYm9ysjp4I9zn0XWcq+69iJvG+MfZez4gsCevUx6svLLY5RAYHux4/ZjPLzN/4NCMCelFihnEwXt8Rx8ig6/rixn777Bkvn7m4xls7dKVy/ynj/B/cax3ndCGe9FvD1A5NRv05JMuKO/o0+9k+FciiNX1wvrM7j3Fbe/mtfsv/yVn2Br3P/lVXec//Zj/yFqYL7r4j5klY4jv+LPmlss8L1a73ODZauPSn8+ivA+9ygomLw6RxHwapllarXK4/mrXAcP1qSx4avsVzZwz2PK7tT8I3xVWc/sAeCQ1B1T/n1hf89E7G+M7fS56hzMSdx5kmjtmpGA1sB1+vOicCDSqmyrrXZgdKvDZ3aCGCbs96qWqK1buv8u8ll/iSX+VeWEd9Wa70fGAnUB9porVsDQ4H0qiSjoqKxJ8QXTzuSErxO6KaoGBxeMe6NVFNsfczNLsG27zevOvwGDqVw29aqpHdOMUVF40j02A6RMRWIcW5Pk4mQ9z8jbMV32HZsw75/DwCWLj3QSYk4Dv9epbzMUTHY40vqtCfEY45234cqLBxHVmbxDw17Yjym6PJ/aJgbNMKRnkrYE7OIXPg5YdOeRvkHVClHMHrxdHJJw0qnJKJKaXyfKWaPY92emOC1DYztlOWynRIwn2I7uTLVq4/PxZdQWMrnoNScomOwufQyGfvO45gK99h3CfFYXPZvQK8+xH6xmsjX3yb1ianOvBPJWvA+9b7eQP1vt+DIyiL/x+8r9h4ionAkJRRPO5ITvPaTKSIK7RqTlIiKiEanJFGw9GOCP/qKoEVr0Dk52H/ZXqF6T5lXdLT7eagC+8+RkIDZea6qSHlTvfpYLi79PFYeFRmDTnTdHgkoz/NopPu5QbucGwLuf4S8t14Ch6NS9XrnEY3DJQ+dnIApKsorRnvkoYrOUVoT+OKbBL29EJ9rhhXHWK7sjiM5EcdflT9HnYs5nXn6LP6VTynVTyl1SCn1p1JqcinLw5RSXymldiul9imlSh8fUknSqK0kpVQw0AW4HfdGbRKwHih9IBi8AoxXSlXl5rzRwASgoVKqQRXKny71gJNaaweA1vqY1jqtaqtS3rM8f/WqU8QEBBA862Vy5z4PuTluYf43jwO7nYKvV1L7lbIdPE8qpW4r578OB1m3jSBzeB/Ml7TCdN6F4OeP/013kPfeG9VIy7tO7bEP1an2YWmrNZvxubgFuUsXkzx2ODovl6Bb7jiteZ7VJ99UZBtUYFuWufqAQMKfn0vWS8+ic3JOXaAsFcqp5HXehm+JHzKAlIfuI+zeB4wiIaEE9OzNyQF9OHFVHCoggMBrrq1Y/VXcTmgNwSFYOseRc8tgcsb2B39/LL36V6zeUydW9bwqUF4FBBL23Fyyq7L/Sj01VOzYsnSOw5GWiqPoqld1VOAUVd42ynngVnLuHEPu5PvwHTISc5t24OeP39jbyZ//1v9OTv9PKKXMwBtAf6AFMFop5Tlw/15gv9b6UqAHMKecTsEKk0Zt5Q0B1mqtfwdSlVLtXJY9B0xw7lBP/2L07nrfpVIOpVQjIFZr/RPwKUZvaVWMdBlK4PqL6EWX+QvLiN+llApw1n+tc3qOUuqycvIep5TaqZTaOW/ePK/lOikBc0xs8bQpKgZHcpJbjCMxHpNXjLPHzWwhZNYrFKxbReF337qV8+0/CN8ucWTPePSUG6U2cCQlYIouYzsUxSSWEpPiHqOzs7D9ugOfK7pgatAIU70GhH6wlNBP16KiYgh579OSS7llCBwxhsiFy4hcuAxHUiLm2JI6zTGxOJI89mF6GqaQUDAbHwlzdCyOU1yOticmYE9MKO51zFu/rswbmSpCJyeW9L6A0bOXmlROieoLGDGauguXUXfhMuzJiW7Hujk6xmsb6PQ0TCEhLtvJO6ZUZgthz7+Cde1K8jd+W25o8Mgxxo1dS5ZjT0rEElOvZDUxsV7DBBxpHvuulBiA/F92YmnUGFN4OP6dOmM7fgxHWhrYbOSt/wa/S8s8TbjXl5zodiXGFBmDTk32ilGuMVHGvrRc1hFHwgl0RjrY7di+34j5kjZUVcB1o6nz8TLqfLzMyMv1PFSB/WeKicHu/Iw6EhPKLm+2EPr8K1i/Xkn+pvL3X2l0UgIq2nV7xKA9z6Me5w8VFYNOScLcui0+XXoQsmQNgU+8gKVdRwKmzap0DkYeiW69zyrS+3xu5OqdB1Dyb3oatq0bMDdvial+Q1RsA4L/u4TgRatQUdEEvbMIVaf8c9S5nNP/Ix2BP7XWf2mtC4DFwGCPGA2EKKPnIxhIBao9/ksatZU3GmMH4fy3eEiA1voI8BNQ1u3Ts4BJuG/3srpjiuaPwmhMetVXSa7DCVzvOHEdfjC2jPi2Wus8rfUx4GLgMcABrFdK9S41ea3naa3ba63bjxs3zmu57cBeTA0bY6rXACwWfPv0p3DrRreYwq2b8O03CABzyzbonGx0ivElFzTlKex//4V18YduZXyu6ELADbeT9cj9kG+t5CY6N9kP7sXUsEnJturdn8Ktm9xiCr/fWLKtWrRBZxvbSoXXKXkChK8fPu07Yf/3CI6//iBzUA8yr+9H5vX90EkJZN1+PTo1pdxccj9bRPLYYSSPHYZ103oCBhjnKZ9Wl+LIzsKR4t1YzN+5Hf/efQEIGDgY63cbyq3DkZKMI+Ek5iZNAWNcp+2vP0+1mcpe3x8HMNVvhIqpBxYLlrirsP+0pcrrq4i8zz4hdewwUscOI3/TevyvKdpObdDZWThSkr3KFOz8Cb9exs1N/tcMIX9z+dsJIHT609j+/ovcRQtOGZu9ZBEJI4eSMHIoeRvXE3itkZNva+e+Sy5l3+3YTsBVxr4LGjQE68b1AFgaNS6O8WneAnx8cKSnY48/iV+bS1H+/sb7uKIzhUf+OmVuAI5D+zHVb4yKqW/sp+5XYdu22S3Gtm0zPr2NG89MzVsZ54TUFByJ8ZibtwY/PyO/th1wHK36zU95Sz8h7YZhpN0wjPzv1uPvPM4t5e2/n0v2X8A1QyhwHuf5WzaUWT5k+tPYj/xFXgX2X2nsB/dhbtgE5Tw3+PTuR+H3m9xibFs34dPX6C03t2iDzslCpySTP+9Vsq67iqyR/cl98hFsv/xE3jNTSqmlYnmYGjRGxRr7zqdXX2w/euTxw3f4XjXQyOOS1pCTbfxo8feHgEAjyN8fc/vO2I8cxnHkT7KH9yZ7zDVkj7kGnZRIzp1j0Gnln6PO5ZzOuHPnRrEGwFGX6WPOea5eBy4BTgB7gAeLrgJXhzynthKUUhFAL6CVUkoDZozG55suYbOApcBmz/Ja6z+VUruA611mpwB1PELrAkVnzdFAjFKqqMFZXynVTGv9RzXfTpVorfOBNcAapVQCRs/1+kqvyG4n96VZhLz8DpjN5K9cjv3IYfyGGJsm/4tPKfxhMz6duxH22Rq0NY+cmcbTDyxtLsOv/yBsf/5O6HzjZqK8d+ZS+OMWAidMBR9fQl75LwC2fb+R++JT1X/jpXh48jR++vln0tLTies7kPvvuoMRQz1/jJ4Gdjt5L88iaM7bYDJTsGo5jr8P4zt4BAAFX36G7cct+HSKI2TxarBayX3WuMNZRUQROOUZlNkMSlGwcR22H7wOzSrJ//47/LrEEfXF12irlYwnS74Q68x9h4ynp+FITiLrtTmEz5pDyN0PUHjoALnOG8BMEZFEfvgZKigYtIOg0TeRdP1AdE4OGS/OJPzpF1E+PtiPHyX9yalVT9RhJ//t2QQ8ORdMJgq/XYnj3yNY+g0FwLZ2OSq8LgEvz0cFBoHDgc+gUeTeMwpcboiqqoLvN+PXJY6I5WvRViuZT5W8l/BX3ibzmek4kpPIfn0OYTNnE3z3g9gOHSDvy88BYzvVXfBp8XYKHHUjKSOvxXLhxQRcM5jCPw5Rd6Fxo0/2G69QUIH9a93yHf5d46i3ch0Oq5XUx0v2XeTr75D65HQcSYmkvzKbiBdeIuzeByk8eIDs5ca+C+hzNUHXDkYX2tD5+aQ8Mt54r3t+I/ebdcQsXgZ2GwUHD5C9dEnFNpTDjvXNFwic+SqYzBSuW4Hjn7/wGWCMZyxcvQz7T9/j6NCFoPeXo/OtWF8yPtuOQ/uwbVlP4Osfg92O4/AhCtcsB8ByZQ/87p6ICqtDwFMv4/jrd/KmPlCxnDD2n++VcUQsc+6/p0v2X9jLb5M107n/XjP2X9BdD2L7/QB5Kz4vt7zPpe0IGDAY2x+HqPOxsf9y3qzY/itmt5P3yiyCZr9lbLPVXxjnhkHOc8OKz7Bt24KlczeCP1kF+Vbynp1e8fVXlMOO9bXnCXz+TZTZRMGaL3H8/Rc+1xr3Oxd+tRTb9q1YruhK8Mcr0FYreS/MAEDViSDwqZeM9ZjNFK5fg33HD/+bOf0PUUqNA1x7rOZprYsuy1Zk8EdfYBdGm+oC4Bul1BatdWa18qrouC0BzqcPtNNa3+ky7ztgGvCW1rqVc96nQCfgca31fKXUfGCl1nqpUqolsApAa93U+USEg8AArfUBpVQTjAZxGyAWWKG1vtilvicBm9b6aecTFNprrb27DdzzvsUZd5/H/OK8KhjfDojXWp9QSpmA+cBvWuvZp9h0OvXKVqcIObvq/rAXcjNqOg13gWEApHdrXcOJlAjfYtxUdrJ91Z7veSbU22mMAcy+tlMNZ+Iu+KttJHSo+jCJMyFmx36OXtr81IFnUaPdBwHI6tehhjMpEbJ2BwCJHc+d/Rf9034AMuKqPoziTAjb/BuZvSo2pORsCd3w6zmZE6U37s4Y/ffus9agU00vLfO9KaU6AzO01n2d048BaK2fdYlZBTyntd7inN4ATHYOtawyGX5QOaOB5R7zPgc8r9nMBBqWtgKt9T7gF5fpfOAG4ANnL+5S4D9a64xy6nMdgvCbUuqY8++lyr0dwH1M7S6XgdqeY2qvBKKBr5RSe4HfMMa/vF6FOoUQQgjxv2kH0EwpdZ6zTTEKWOER8y/QG0ApFYMxtLFiY5XKIcMPKkFr3aOUea8Cr3rM243LDwat9S0ey4d5TH+P0bPrue4Zpcz7DeNuQrTWTSuY93yMXlXP+bd4znMqNd5pbUXqFEIIIcRZdI5cedda25RS9wFfYwzTfF9rvU8pdZdz+dvA08B8pdQejB7tR0911bkipFErhBBCCCFOG631amC1x7y3XV6fAK4+3fVKo/Z/iPNRXQ96zP5ea31vTeQjhBBCiLOkmv+Jxv8CadT+D3E+quuDUwYKIYQQQvyPkUatEEIIIURtd46Mqa1J8vQDIYQQQghR60lPrRBCCCFEbVf9/5Cr1pOeWiGEEEIIUetJT60QQgghRG0nY2qlp1YIIYQQQtR+0lMrhBBCCFHbyZha6akVQgghhBC1nzRqhRBCCCFErSfDD4QQQgghajl9Fm8UU2etpsqRnlohhBBCCFHrSU+tEEIIIURt55AbxaSnVgghhBBC1HrqbI7BEP9vyUEmhBDi/5uzOvTUsW/LWfuuNbXsdk4Oq5XhB+KssE28rqZTcGOZvZT0bq1rOg034Vv2GC9yM2o2EVeBYQAUjutXw4mU8Jm3FoCXAyNqOBN343NTsI7pUdNpuPFftImN0Q1qOg03PROPA2C7b2ANZ1LC8vpKAO5SoTWcSYm3dSYA2QM61nAm7oJX/8Sxts1rOg03DXcdJLlTy5pOw03ktn01ncL/S9KoFUIIIYSo7eTKu4ypFUIIIYQQtZ/01AohhBBC1Hby3+RKT60QQgghhKj9pKdWCCGEEKK2kzG10lMrhBBCCCFqP+mpFUIIIYSo7WRMrfTUCiGEEEKI2k96aoUQQgghajuHjKmVnlohhBBCCFHrSU+tEEIIIURtJ2NqpadWCCGEEELUftKoFUIIIYQQtZ4MPxBCCCGEqO3kP1+QnlohhBBCCFH7SU+tEEIIIURtJzeKSaNWnBvUxW0xDb4VTCYc29ejN37hvvyybph6DjEmCqzYP58HJ/+BqPqYbxhfEhgRg+PrJegtq6qUh6VjFwIefBRMZgpWLiN/4XteMQEPTsbSqRvkW8mdNQ377wfA15fg1+ajfH3BbKZw0zdY33/TrZzfqJsJuHciGQO7oTPSq5TfqTw242k2bd5KRN06rFy6+IzUcSqq5eWYR95t7Muta3Gs/dR9eceemPtdD4DOz8O+8DU4duSM5NJj9rOc17cPhbl5rLvzPhJ3/VZ27JznaHnjaN6IbgLA+QP7c+X0x9DagbbZ2TRpCid+3F6tfExtOmK56T4wmbFvXIX9q0Vuy1X9xvjc+SiqaTNsn76HfdWSkoWBwfjcMQnV6DzQmsJ5z6P/2F+tfFw1m/kUdfv0wpGXx4H7x5O9Z69XzCVvvUbopZfiKCwk69ddHJr4KNpmI7Lf1Zw3eRLaodE2G39Of4KM7TuqlY+6pB2m68YZx9EP69DfLHVf3r4HpquGGxP5VuxL3oTjR8Dig/mh58HiA2YT+tfvcaxeVEoNVXP93BdoNeBqCnJzWXDL3Rz9dbdXzM0fvEWz7l3Iy8gEYMEtd3Ns9x4u6t6Vu7/8hOQj/wDw67KvWP3085XOwXx5J/zunAAmE4Vff0nhZx96xfjeOQFLhyvR+VbyX3oKx+FDAPgMGY2l72DQGsfff5L/8tNQWGAsu/Z6fK4dgbbbse/4noL3X6tUXmGPTCWgaxwOq5W0xx+j8KD38Wmu34CI519ChYVReGA/qVMfBVsh/j16EXrPg0bDzGYn/cVZFOz6BYDY1evROTlohx1sdhLHXlehfHw6dSVo/GSUyYx1xefkffSuV0zQw4/h2zkOnZ9H1tNTsR86cMqy/iPG4H/dGLDbKfhhM7mvz6nUdhJnjjRqRc1TJkxD/4N93lOQkYr5weew798JCceKQ3RqIva3Hoe8HFTzyzCPuAv7q49B0gnsL08qXo95+jvovVVseJhMBDw8lZzx43AkxRPy38UUfr8Rx99/FYdYOnXD1LAJWaOvwdyiDQETppF951goKCD7odshLw/MFoLfXIB521bs+41GlIqOwdKhM474E1XeTBUx7NpruGHkCB6dPuOM1lMmZcI85l5sL0+BtGQsU17FsXsbnPy3JCY5HtvsSZCbjWrVHvOND2J/9qHTnkrTvn0Iv/B8PmjdgdgO7ek1dzaLu19damxMu7b4h4W5zTu6cTMfr1wDQGSrFlzz0fssuKxT1RNSJiy3PkjhsxPRKUn4PvM2jl++Rx//pzhEZ2dSuOBVzO27ehX3uek+HLt/wj73CTBbwM+/6rl4qNu7FwHnn8f2K7oSenk7Ln7hWX7uf61XXMLS5Ry4+34AWrz9BvVuGMOJ+R+StmUryWvXARDU4hJa/vdtfurSveoJKROm6+/G/vo0SE/BPOll7Hu2Q/zR4hCdEo/9lcnGOaHF5ZhH34d99gSwFWJ/dQoUWMFkxvzwC7D/Z/j7UNXzcWrV/2qim13A483act4VHRjz1ss836lXqbHLJk3nl8+/9Jr/x5YfefPa66uehMmE3z2PkDf1PnRyIgGvLMC2bQv6aMkPQ3P7KzE1aETuf4ZjurgVfvc9St7421ARUfgMGknuXSOhIB+/x2Zh6X4Vtm9XYW5zOeZOceTeMwZshaiwOpVKy79rHD6NmxA/qC++rS+lztQnSLxxpFdc2EMTyfp4AXlfryZ86gyChg4n57PF5G/fRuKmDQD4NLuIui+8QsLQAcXlku64CUd6eqW2U/DEqWQ8cAeOxATCP1hCwZaN2P8+XBzi07kb5kZNSBvRH0vLNgQ/8jgZt48ut6xPu474xvUi/YahUFiIqlO3UtvpjJIxtVUfU6uU0kqpj1ymLUqpJKXUSuf0Lc7pXS5/LZRSTZ1ln3YpG6mUKlRKve6cnqGUOu4sc1Ap9ZZSyuRcNl8pdcRlnT+UUt9BpdR4yuGsQyulLnSZN945r73LvMuc8/p6lLc769qrlPpKKRXunN/UOa+vS47ZSqlDztcfOuOGOtfb3GWdTZVS3t0jpeffSSm13bnOA873c6tLnQVKqT3O18+5vD+rUipMKRXhEhvvsr13KaUu8szDuf6JZdVdkZzL1PhCdEo8pCaC3YZj1/eolh3cY/45BHk5AOh/focw7xOJatYaUhIgLblKaZgvaY3j+L84Th4Dm42C9Wvw6drTLcana08K1q4AwL7/N1RwCCoi0liYl2f8a7EYf5ScYALuf4S8N1864yedDpe3Iyws9IzWUR513sXoxJOQHG/syx3fYbq0s1uM/usA5GY7Xx9EhUeekVwuGNifAwuNns74HTvxCwsjKDbGO2eTiW4zZ7Bl2gy3+YU5OcWvfQID0dXcd+rC5uiE48b2sduw/7gB0+Vd3IMy09F/HQK73X1+QCCq+aXYNzmvQNhtxdvwdIjs35f4T42e0Myff8ESFoZvdLRXXOr6DSWp/roLv3r1jHRycovnmwMDq3+cN70InXzS+DzbbTh+2Yxq4/GD4sjBknPCkYPgehwVWJ3JWMBsPm2fuzaDB7Dtw0+M6rfvICA8jNBSjqkzyXRRSxwnjqHjT4DNhm3zOiyd49xiLJ3isK1fDYDj0F5UUAiqToSx0GwGXz8wmVF+/ugU43xpuWY4hZ8tAFshADojrVJ5+ffoTc5KoxFfsGc3KiQUU2SUV5xfh07kffs1ALlffUFAzz5GfXklx5AKqP4xZGnRGvuxozhOHANbIfnfrMY3zv187hvXC+tq43xu21dyPi+vrP+wkeR9+C4UOrdTWmq18hSnV3VuFMsBWimlApzTVwHHPWKWaK3buvwVXYv4CxjoEjcC2OdR9mWtdVugBdAacP3ZP8llnVd61gd0AaYqpRqd4j3sAUa5TF8HeF4vGQ1sdf7rKs9ZfysgFbjXdaHW+uuiHIGdwFjn9E0e63WtvzIWAOOc628FfKq1/sClzhNAT+f0ZJc6dwBDtdYpLrFv49zezumCytZdxfcAgAqrC+kuDdH0FGNeWfEde6MP/uo9v20XHLu2VjkPU1Q0jsT44mlHUgKmyJgKxDi//E0mQt7/jLAV32HbsQ37/j0AWLr0QCcl4jj8e5VzqzXCIyA1qXhSpydD0ZdpKUxd+qL37jwjqQTXr0fWsZJTUvbxEwTXr+cV1/au/3B41Vpy4hO8ll0w6Bpu/nUbQ5Yt5pu77q9WPqpOFDrFZdukJqHqen/pl1o2uj5kpeNz52R8Z/0Xyx2TTmtPrV9sLPknSq4i5J84iV+92LLzsViIHTGc1A0bi+dFDuhHx++/o83CBRx8aEK18lFhEZBWsq1ISzbmlRV/5dXo/S7HkTJhnvwq5uc+Rh/cBf+cns9eeIP6pB0tuYKUfuw44Q3qlxo7aObjTNv9AyNeehaLr2/x/PM7d2Taru+5b/Xn1GvRvNSy5VERUejkkmNVJyeiItyPIxUZjSOpJMaRnIiKjEanJFG47GOCFqwgaOFqdE429l+NK1um+o0xt2xLwMvvE/D825iaXVKpvMzRMdjjTxZP2xPiMUd7nD/Dw9FZmcU/2oyYkh9P/j37ELN8NZGvvU3ajKklBbUm8q33iF70OUHDK9bLbYqKwZFYko8jMQFTlHs+Zs/zeWIC5qiYcsuaGzfF59LLCXvvE8LenI/lklYVyues0I6z93eOqu7TD9YA1zhfjwY+qWC5POCAS4/oSMpuGPkC/kCFfzZqrVOAPwHvbzB3XwCDAZRS5wMZQPGZVCmlMBq6twBXK6XK+hb5EWhQ0fyUUsEYDe/bqXqjNho4CaC1trv8YCirzguAYGAa3g30M1r3qSnvWWX8SlcXtMTUsReOVR+7LzBbUC3bo3f/eHrzwCMPVVquzn8dDrJuG0Hm8D6YL2mF6bwLwc8f/5vuIO+9N6qRVy1S6vYpY19e3AZT177Yl3mPWz5TuXj2tgbVi6XZsMHseuu/pa7i8IpVLLisEytG3siVj0+pZj6lzKtob5TJjGp6EbZvv6Rgyh2Qn4dl0Jjq5eOaWgW2lauLnp9F+o/bydj+U/G85NVr+alLd/bcfDvnTZ5UzYRKm1nGcdSsNabOV+P4cr5LqAP7cw9gn3YLNLkI6jWpXj5FdVXw+F7+2AxmNL+c5zr0ILBuHa5+1Lhw+O8vu5napCXPtO3Cptfe4e4vKvqV6ZZEKTlUoJzWEByCuVN3cm4dQs4NA1D+AVh69jOWm80QHEre+NvIf+9V/B97tpJ5lVFnJXK3bvyWhKEDSB5/H6H3PFA8P/GWMSSOHk7yvXcQdP0YfNu1915PRfKpwPlca11+WbMZFRpKxu2jyXl9DiEzZTztuaS6jdrFwChnY68N4DmYcaTH8IOAUso2BOwYPYuuxiuldmE0nn7XWu9yWfaiyzoXeiallGqM0RAu+64QQyZwVCnVCqOht8RjeRfgiNb6MLAJGOCxHKWUGegNrDhFXa6GAGu11r8DqUqpdpUoW+Rl4JBSarlS6s5yGtxFin50bAEuVkp5X1s8jXUrpcYppXYqpXbOmzev3JXpjBT3S4fhEejMUn7D1GuCacTd2D943uvSq2p+GfrYEcjOqNIbAmeva3RJ75QpKgZHcqJ7TGIpMSnuMTo7C9uvO/C5ogumBo0w1WtA6AdLCf10LSoqhpD3PkXVLbvXqVZLSwaX3kcVHgnppVyea3Ae5psewvbGk5CTddqqv/TO2xm7bRNjt20i52Q8IQ1LfmsGN6hPzsl4t/joS1sTfsF53Lp3J7cd+BWfwEBu3eN9g9Px738k7Pym+EdUffycTk1y61FTdaPQFRwqo1OTIDUJfdi4icW+/TtU02ZVzgWgwW03037DOtpvWEd+fDx+9Ut6HP3q16OglJ5rgKYTx+MTGcGfj88odXnGtu0ENGmCT93Kjcl0pdNToI5L72OdSHRGKcdR/aaYxjyAfd7TpR9HeTnoP/agWlTlFGvofs8dTP11K1N/3UrGiZPUadSweFl4wwaknzjpVSbTue1sBQX8+MHHNO14OQDWrCzyncNa9q5Zh9nHQlAljymdnIhyuYKkIqON48MjxrVX0uTspTW37WgMW8hMB7sd2/cbMV/SpriM/Qej593x+36jNy40vNxcgkaOIXrJcqKXLMeelIg5tqQfyRwTiz3J4/yZloYKCTUa0GXEABT8shNLo8aYwo36Hc4YR1oq1o3f4tuqTbl5QdG5uiQfU3RM8XqK2D3P59HGOb+8so7EBAo2fQuAbf8ecDhQ4VU/1k8rhz57f+eoajVqtda/AU0xGkyrSwnxHH6Q57JsLcaQhdIak1Ay/CAaCFJKufZoug4/GOsyf6RSah/G8Ia5WmtrBd7GYoze0iHAco9lo53Li+JcezgDnI3uFKAu8E0F6qrIeitEa/0U0B5YB4zB2J7lGQUs1lo7gGUYQz7KXH158ytSt9Z6nta6vda6/bhx48rP7OifqMh6UDcazBZMbbug93k0LMIjMd88Efsnr0Gy95eIatsVXY2hBwD2g3sxNWyCqV4DsFjw7d2fwq2b3GIKv9+Ib79BAJhbtEFnZ6NTklHhdVDBIUaQrx8+7Tth//cIjr/+IHNQDzKv70fm9f3QSQlk3X49OjWlWrmeq/Tfh4xL5RExxr7s0N24UcxV3Sgsd0/H/t6LkOg5Yql6dr/zHgs79WBhpx4c/mo1l4w1blSJ7dCegsxMryEGR9Z+w7zzWvD+JZfx/iWXUZibywetjfHcYeefVxwX3bYNZl9frClVHz+nDx9CxTZERcWC2YK5cy8cP/9QscIZqeiURFQ9Y0SVudXlbjeYVcXx9xews9fV7Ox1Nclrvib2euOO8tDL22HLzKQg0buxUW/saOr27MH+O+9164ULOK9p8evg1q0w+fpQmFq5MZlu/vkdFeVyHLWLQ//m0WdSJwrzHVOwfzgHEl36RIJDISDIeO3ji+nitm43nVbWd2/+l5mXdWXmZV3Z9cUqOt1knK7Pu6ID1ozM4gasK9dxtpcOGciJvcbFrNCYkr6Eph0uR5lM5FTymHL8vh9T/UaomPpgsWCJuxr7ti1uMbbtW7D0NvpgTBe3Qudko9NS0EnxmJq3Aj8/AMxtO+A4+rdRZtt3mC81ekBVg8bG0yMy08vNJWfJIhJHDiVx5FCsG9cTNHAwAL6tL0VnZ+FITvIqk79zOwF9jFtUAq8dQt6m9UYujRoXx/g0b4Hy8cGRno7yD0AFGvtT+Qfg17kLhX+eejiJ7cBezI0aO8/nPvhdNYCCLRvdYgq2bMR/gHE+t7QsOZ+XV7Zg83p8Lr/C2LaNmoCPDzq9Gse6OK1Ox9MPVgCzgR5AhbuftNYFSqmfgQlAS8D7VlsjrlAptRaIo6QhWJYlWuv7lFKdgVVKqTVa6/hTlPkKeBHYqbXOLLq85OyBHQ4MUkpNxbggEaGUCtFaZ+EcU6uUCgNWYoypffVU71spFQH0whiPrAEzoJVSj5yqrCdnD/JbSqn/AklKqQjn0AvPOtsAzYBvnO/PF6PhX9Y18RTA86dnXaD49tqK1l0hDgeO5e9ivmMaKBOOHRsg4Riqs3Gnuv5xHaarroPAEMzD/lNcxj73UeO1jy/qojY4Pn+nStUXs9vJe3kWQXPeNh7ptWo5jr8P4zvYaP8XfPkZth+34NMpjpDFq8FqJffZaYAxzi1wyjMosxmUomDjOmw/bK5ePlXw8ORp/PTzz6SlpxPXdyD333UHI4YOPnsJOBzYP3kTy0MzjUcxfb8OTv6DKc74gnVsXo35mrEQFIJ57H0AxuODZj1Q3lqr5Mjab2ja9ypu3bsTW24e61zGxA5Zvphv7nnIq+fWVbMh19JizEjstkJseVZW3Xh79RJy2LHNn4vP5BfBZMK+aQ36+N+Yextfqvb1KyCsLn7PvAPOG2Us/a4j/5GbIS+XwgWv4nPvNLBY0IknKXznuerl4yLl2/XU7dOLTj99jz03j4MPPly8rM2iDzk4fhIFCQlc9OJz5B87RjvnzTXJq1bz95xXiBo4gNgR1+Gw2XBYrewbd3f1EnI4cHz6NuZ7nzLOCdu+gfh/UV37A6C3rsHUfxQEhWIeeY+zjB37C+MhtC7mG8eDyWSU/WULem/1Hi9WZO/qr2k14Gqe/nO38UivW+8pXnbfqqV89J/7yDgZz20L3yUkKhKU4tiuPSy66yEA2l03hLi7b8dhs1GQZ+XdUbdWPgmHnfy3XiTgmVeNR3qt+wrHv39hGTAMANvqZdh3fI+5w5UEvrfMeKTXy8Z92Y5D+7BvXU/gqx+h7XYcfx2icI3Rl2NbtwK/h6YT8OYnxs1RLz1ZqbSsW77Dv2scsV+tQ1utpD5RMlwn4vV3SHtyOo6kRDJemU3E8y8Rdu+DFBw6QM5y4wbFwN5XE3jtYLTNhrbmk/KIMWTDFBFBxEuvA6AsZnLXrCT/hwp0YNjtZM+eSdjceWAyYV25HPuRw/gPNcbkWpd/SuEPm/G9Mo46S9egrVayn5lWblkA61fLCZ72NOELvwBbIdlPTS0jgRpwDo91PVtUVe/oVUpla62DncMHhmut5yqlegATtdYDlVK3AO211vd5lGsKrNRat1JKtXTGLHCNd95Nn621nu0c1/ohsEtrPUcpNd9ZfqnHet3qU0rNBXK11o+Vkb9rHaMwhjj8opTaBEzEaKA/rLXu61JmAfCt1vqjovfvnH8Z8CVwAcbY2pXOG8iKym1ybpedSqk7gXZa6ztdln+HMdb1qGfZcrb/NcBqrbVWSl2CMawgRmttdy7/27k9kpVSzwKZWutnXcofAXporf9x3RYuy3cCj2qt1yul6gLbgP5a68OnqrsU2jaxYs8VPFsss5eS3q11TafhJnyLcWMZuVUfQnHaBRqPuSoc16+GEynhM8+4MPBy4Lk1hGN8bgrWMT1qOg03/os2sTG6wsP9z4qezt55230DTxF59lheXwnAXarmnhzi6W1tPOM2e0DHGs7EXfDqnzjWtvI3uJ1JDXcdJLlTy5pOw03ktn1QxujcM8Xx45dnbVyAqfPgs/reKqra/02u1vqY1npuGYs9x9Re6VF2n9Z6QRlli8bU7sXoUXZ9kv2LHuv1LaX888CtSqmQCryHxVrrXzxmj8Z7OMLnGJfbPcv/CuymYjd9nWq9Fyuljrn8lTVM4EaMca27gI8wnq5QVqNyVCl1Lj9FvjcB05zr3wA86eydrWzdQgghhDjT5OkHVR9+UNRL6TFvE8YNVWit5wPzyyju1RPpGq+1ngHMKKPeW8pYp1t9WusTQJnPpHHWUdr8Hs6XXvVorVfgvCHM8/1rrV2HT7TyWNajtNcu81yHLfiUlbNHmXIb0Frrpi6vzytl+cMur2eUsnw/0NNzfkXqFkIIIYQ42+R/FBNCCCGEqOWqOpz0f8n/fKPWeZOX5yX8z7TWM2sin8pSSr2B8WgxV3O11h/URD5CCCGEEOei//lGrbPxWisasKXRWt976ighhBBCiP/f/ucbtUIIIYQQ//PO4Ru4zpZqP/1ACCGEEEKImiY9tUIIIYQQtZ3cKCY9tUIIIYQQovaTnlohhBBCiNpOxtRKT60QQgghhKj9pKdWCCGEEKK2c8iYWumpFUIIIYQQtZ701AohhBBC1HYyplZ6aoUQQgghRO0nPbVCCCGEELWdPKdWemqFEEIIIUTtJz21QgghhBC1nYypRWnprhZnnhxkQggh/r9RZ7My+/qPztp3rbn3jWf1vVWUDD8QQgghhKjttD57f6eglOqnlDqklPpTKTW5jJgeSqldSql9SqnvTscmkOEH4qxI69K6plNwU+f7PZxsf0lNp+Gm3s4DABSO61fDmZTwmbfWeJGbUbOJuAoMA2BDdIMaTsRdr8TjHL+seU2n4abBrwfJHd6lptNwE/j59wBkXnV5DWdSIvSbnwH4p/XFNZxJiSZ7DgGQ3KllDWfiLnLbPtK7nVvn8/AtezjU7IKaTsPNxX8crukUaoxSygy8AVwFHAN2KKVWaK33u8SEA28C/bTW/yqlok9H3dJTK4QQQgghTpeOwJ9a67+01gXAYmCwR8wYYJnW+l8ArXXi6ahYemqFEEIIIWo7xzlzo1gD4KjL9DHgCo+YiwAfpdQmIASYq7X+sLoVS6NWCCGEEEJUmFJqHDDOZdY8rfW8osWlFPEciGsBLgd6AwHAj0qpbVrr36uTlzRqhRBCCCFqu7P4NCtnA3ZeGYuPAY1cphsCJ0qJSdZa5wA5SqnNwKVAtRq1MqZWCCGEEEKcLjuAZkqp85RSvsAoYIVHzJdAN6WURSkViDE84UB1K5aeWiGEEEKI2u4c+c8XtNY2pdR9wNeAGXhfa71PKXWXc/nbWusDSqm1wG+AA3hXa723unVLo1YIIYQQQpw2WuvVwGqPeW97TL8IvHg665VGrRBCCCFEbSf/Q6yMqRVCCCGEELWf9NQKIYQQQtR2585zamuM9NQKIYQQQohaT3pqhRBCCCFqOxlTKz21QgghhBCi9pOeWiGEEEKI2u4ceU5tTZKeWiGEEEIIUetJT60QQgghRG3nkDG10qgVNcZyRRcCH3oUTGbyv1pG/sfvecUEPDQZn87d0FYruTOnYf/9ACo6hqDpszDVjQTtIP/LpeR/thAAc7OLCZw0HXz9wG4nd/Yz2A9U7n/eC504Bb8ucWirlfQZU7Ad2u8VY67fgPBZczCFhlN4cD/pjz8KtkLMTc4j/IlZ+DRvQdabr5Dz8QfFZVRwCGHTn8bngmagNelPTaNwz67KbTQPquXlmEfeDSYTjq1rcaz91H15x56Y+10PgM7Pw77wNTh2pFp1VtZjM55m0+atRNStw8qli89q3c1mPkVEn1448vLYf/94svd4Hwst3nqNkEsvRRcWkvnrLg5NfBRtsxHZ72rOnzwJ7dBom40/pj9BxvYdVcoj7JGp+DuPqbQnHqPwYOnHVN3nXsIUFkbBgf2kTTOOKf8evQi9+0G0doDdTsaLsyjY9QsA4U/MxD+uB47UFBJHDKpSbgCmtlfge9tDYDJhW/8VtuUfuy1XDRrje+9UTOdfROGiedhWfGLMj4jG94HpqPC6oDW2b77EtuqzKudhbt8Z/3smokxmCtZ8QcGS+V4xfvdMwqdjF3S+lbwXZ+D486CxICiYgIenY2p6IaCxzn4S+4E9BEx9FlOjJka+QSHonCxy7hpT5RzrTJ5KQLfuaKuVlGmTKTjgvS8tDRoS+ULJvkx+7BGwFeLXviPRr76J7fgxAHLXf0PG229UqF6fTl0JGj8ZZTJjXfE5eR+96xUT9PBj+HaOQ+fnkfX0VOyHDpRbNuSZ2ZgbnweACglBZ2WRftNwAMwXXkTwo0+ggoLB4SD9tpFQUFBmfpaOXQh40DifF6xcRv7CUs7nD07G0qkb5FvJnWWcz/H1Jfi1+ShfXzCbKdz0Ddb333Qr5zfqZgLunUjGwG7ojPQKba8i0dMfJ6h7D3ReHicffYT8/fu8YnwaNqTeK3Mxh4Vj3bePk5MmQGEhptBQYp99Ht/GjXHk5xP/2GQK/vgdS2w96r04G3NUpLFtliwhfcH8SuUlzgwZfiBqhslE4ISpZE+4h8yxg/Ht0x9T0/PdQiydu2Fu2ITMkdeQ+8KTBE6cZiyw28l7bTaZYweTOW4sfsNGFZcNuOdh8t5/m6xbRpD37hsE3PNwpdLy6xKHuVETkob2I2PmE4Q99nipcSH3TyBn0YckDeuHIyuDwMHGF4HOzCBz9kxyPn7fq0zoxCnk/7CVpOuuIWn0UGxHDlcqNy/KhHnMvdhenYbtiXGYOvSAeo3dY5Ljsc2ehO2pu3GsWoT5xgerV2cVDLv2Gt59Y+5Zrzeidy8Czz+PbVd05eCER7n4hWdLjUtYupztV8bxU/femP39qX+D0eBJ27KVn3pcxY5eV3PgoQk0f2l2lfLw6xqHpXETEgb3Je2Zxwmf8kSpcaEPTiR74QISBvdDZ2USNNQ4pvK3byNx5GCSRg0lbcYUwh9/prhM7lfLSbn3jirlVcxkwveOCeTPnID1obFYuvZBNWzqFqKzMil87+XixmzxfLudgvmvYX1wLNbJ47D0G+ZVtjJ5BNw/mdwpD5D9n+vw6dkXk7PBVcTSsQvmBo3IvmUI1leeIeCBx4qX+d8zCdvOH8m5fTg5d47C/q/x4y1v5mPk3DWGnLvGULh1A4VbN1YtP8C/Wxw+TZpy4pqrSXlyOnWnzSg1Lnz8RDI/ms+JgX1xZGYSPOy64mXWX3ZycsQQTo4YUuEGLSYTwROnkjn+LtJGD8Lv6gGYm17gFuLTuRvmRk1IG9Gf7GdnEPzI46csmzVtIuk3DSf9puEUbPyG/E3fGmXMZkJmPEf280+RPmYwGffcAjZbufkFPDyVnIn3kHVjGefzTt0wNWxC1mjjfB4wwXk+Lygg+6Hbybr1OrJuHYHlii6YW7QpLqeiY7B06Iwj/kTFtpWLoO498GnSlCN9ehE/fSoxTz1ValzkpEdI++ADjlzVG0dmBuEjRgAQcfc95B/Yz9/XXkP8IxOJnjYdAG23kfjsLP7u15d/RlxHnbE34HvhhZXOT5x+//ONWqWUVkp95DJtUUolKaVWOqdvcU7vcvlroZRq6iz7tEvZSKVUoVLqdef0DKXUcWeZg0qpt5RSJuey+UqpIy7r/KGU+g4qpcZX4D3coJT6TSm1Tym1Wyn1rlIq3Llsk1LqkEs9S11yy1VKRbusJ9vltd0ZX7TOh11y76GUyvDYJn08yu1VSn1VlEdlmS9pjePYvzhOHAObjcL1a/Dt1tMtxrdrT/LXrgDAvu83VEgIKiISnZJs/MIHyM3F/s8RTFExxrTWqKAg4z0GBaOTkyqVl1/3XuSt/hKAwr27MYWEYoqI8o7r0Anr+q8ByFv5Jf49egPgSEulcP9etMcXgAoKwvey9uR9udSYYStEZ2dVKjdP6ryL0YknITke7DYcO77DdGlntxj91wHIzXa+PogKj6xWnVXR4fJ2hIWFnvV6I/v3Jf5TY3tn/vwLlrAwfKOjveJS1m8ofp356y786tUDwJ6TWzzfHBhY5cflBHTvTe5K5zG1ZzcqJBRTZOnHVN63xjGV+9UX+PfoA4DOK8nDFOCeR8EvO3FkZFQpr+J1XngJOv4YOuEE2GzYtq7H3KGbe1BmOo7DB70bNukp6CO/G6+tuTiO/YOq6/3eKsJ8cUscJ46i448b54RN67Bc2cMtxtK5OwXfrgIwrsAEB6PqRkJgEJbWl1G45gsj0GaDnGw8+cT1wbZxbZXyAwjs2ZvsFUYdBb8Z5wdzKfvSv2Mncr8x9mX2iuUE9upd5ToBLC1aYz921Hm+LCT/m9X4xnmcL+N6YV1tnC9t+35DBRvny4qUBfDt3Zf8b4xt69PxSmx//o79z0OA8WO9vAf7my9pjeP4vzhOGufzgvVr8OnqXodP154UFJ3P95fkB0BenvONWow/So7xgPsfIe/Nl6r0+Qvu04fML5YDYN21C3NIKOYo7/0V2KkzWWvXAJCxbBnBfa4CwPfCC8n98QcACv76C5+GDTBHRGBPSiru8dU5OeQf/hNLTEyl8zvttOPs/Z2j/ucbtUAO0EopFeCcvgo47hGzRGvd1uWv6HrSX8BAl7gRgOe1i5e11m2BFkBroLvLskku67zSsz6gCzBVKdWorOSVUv2A8UB/rXVLoB3wA+D6CRrrUs91LvOTgQllrDrPGd8SY5sMAFy7kLZ4bJNvPcq1AlKBe8vKvTymqGgcifHF047EBFSU+0lBlRJjinJvlJhi62Np1hzbvt8AyJ37PIH3TCBs2TcE3jeBvLdfqVRe5qgY7PElddoT4jF7NIRUWDiOrEyw242YxHhM0eWf0MwNGuFITyXsiVlELvycsGlPo/wDyi1zSuERkFrSaNfpyVAnosxwU5e+6L07q1dnLeIXG4v1REnvTv6Jk/jViy0zXlksxI4YTsqGkp68yAH9uOL777h04QIOPFTWR6l85ugY7PEni6eNY8r9eDGFh6NdjymP486/Zx+il60m4tW3SX9yapXyKIuqG4VOTiye1qmJqFJ+yJ1yPVGxmM5rhuMP78u7FSofGY0jKaEkj+QEr8a/ioxGJ7rGJKIiozDVa4DOSMN/0gyC3lqI/8PTwd/fray59WXo9FQcx49WKT8o2pcl5wdbqfuyjvv5Id49xu/SttRb+iXRb/0Xnwsq1rtniorBkVhyDBnnQvd6zaWcL81RMRUqa2l7OY7UFBxH/zXW1bgpaE3oK/MIX/AZATfcdor8POpOSsAUGVOBGOcxbjIR8v5nhK34DtuObdj37zHy6tIDnZSI4/Dv5dZfFktMDLaTJeeAwvh4LDHu5wBznTo4srKK95fNJSb/wAGCr+4LgH+bNvjUb4Altp57HQ0a4N+iJdbdu6uUozi9/j80agHWANc4X48GPikn1lUecEAp1d45PRL4tIxYX8AfSKtoUlrrFOBPoF45YVOBiVrr484ydq31+1rrQxWo4n1gpFKq7inySATGAfcppVTFsgfgR6BBJeJLlFaNxy/xUlNxDQkIIGjmy+S++jzk5gDgN3Qkua+9QMawq8h99UUCHyv9clNl8tIVyqv8XgRlNuNzcQtyly4meexwdF4uQbdU87JxJfJQF7fB1LUv9mXe49z+Z1VyP138/CzSf9xOxvafiuclr17L9i7d2XPz7Zw/eVIV8yhlnmcepzjWrRu/JXHYAFIevo+Qex6oWh5lqcLx7MU/AL9JMyn84FVw6Vk+7XmUFWM2Y2rWnMKvlpJz91i0NQ+/kbe6hfn07Efhxq+rllt59eOZY2kFjZiCA/s4fnUvTl43mMxFHxE1t4LDD8pZZ3m5aa0rVNbv6gEUfLO6ZFVmMz6XtiPriUdIH3cjvt1749P+ikomWIlj3OEg67YRZA7vg/mSVpjOuxD8/PG/6Q7y3qvgNio1rWocU0DqvHcwh4XRZMVXhN94E9b9+8FecrVCBQbS4PU3SZz5NI5s7ysDZ53WZ+/vHPX/pVG7GBillPIH2gDbPZaP9LjUHlBK2YaAHfAc2DNeKbULOAn8rrXe5bLsRZd1LvRMSinVGKMh/Fs5ubcEfjnF+1voUs+LLvOzMRq2pxxIqbX+C+N4KOoe6uaxTdwGcCmlzEBvYEVp61NKjVNK7VRK7Zw3b57XckdiAqbokl/MpugYt96ismIcRTFmC8EzX6Zg3SoKv1tfHOPXfxCFznFhhRu+xtKi1aneOoEjxhC5cBmRC5fhSErEHFtSpzkmFkeS+xAGR3oappBQMJuNmOhYHEnuuXuyJyZgT0yg0NmjnLd+HT7NW5wyt3KlJYPLpV4VHgnpqd5xDc7DfNND2N54EnKqN+ThXNfgtpvpsGEdHTasoyA+Hv/69YuX+dWvR358Qqnlmk4cj09kBH88PqPU5enbthPQpAk+detUKI+g68cQtXg5UYuXY09KxOzSu2OOicXucbw40tJQrsdUKTFgDDewNGyMKTy8QnlUhE5JREWW9AqrutHo1OSKr8Bsxm/STGxb1mHf/l3V80hy70FUkTE4UpK9YlS0a0w0OiUZnZSITkrEftC4EdC2+VtMzZqXFDSZsXTtSeGmdZXOK3jUGOp99gX1PvsCe6L7+cESE4s90Xtfup0fYktidE5O8XAS65bNKIsFU/ipjynjXFhyDJmiY7zOOfYyzpenLGs249ejD/nfrHVbV+GvO42bsvKtFPywBcvFZZ+vHEkedUe5nKvd3oNHTIp7jM7OwvbrDnyu6IKpQSNM9RoQ+sFSQj9di4qKIeS9T1F1y74aBRA+9gaarPiKJiu+wpaQiKVeyTnAJzYWW6L7OcCemoopJKR4f1lcYhzZ2cRPfpR/Bl1L/KSJWOrWpfCYcZMfFgsNXn+DzBVfkr2u8seVODP+XzRqtda/AU0xemlXlxLiOfwgz2XZWozL86OBJaWULRp+EA0EKaVGuSxzHX4w1mX+SKXUPozhDXO11taKvA+lVGtnA/OwUmqkyyLX4Qee3UmvAjcrpSoyqNH1J6vn8IOiu5oCnI34FKAu8E1pK9Jaz9Nat9datx83bpzXcvvBvZgaNsFUrwFYLPj07k/B1k1uMQVbN+LXz7ij29yyDTo7G+38kgt87Ens//xF/pIP3co4kpOwXGZ0rFsuvwK783JaeXI/W0Ty2GEkjx2GddN6AgYMBsCn1aU4srNwpHiPy83fuR3/3sZlqYCBg7F+t8Erxi2vlGQcCScxN2kKgF/HTtj++vOUuZVH/30IFV0fImLAbMHUoTuO3dvcg+pGYbl7Ovb3XoREz1E3/3uOv7+AHb2uZkevq0la8zWx1xujcUIvb4c9M5OCRO+GYr2xo4no2YN9d97r1gMRcF7T4tfBrVth8vWhMLViF2JyPl1E0qihJI0aSt7G9QQOdB5TrS9FZ2fhKGWsd8HO7QT0MY6pwGuHYN1k/FgzNyq5+c+neQuUjw+O9PQK5VERjj8Pouo1REXXA4sFS9fe2HdurXB533sew3HsH2xflXZ6rDj7of2YGjRCxdY3zgk9rsb2o3sj2fbjZnz7GBfdzJe0gpxsdGoyOi3FaFg1NJ5yYLmsI45//iouZ27XEcfRv71+OFdE9uJFxTd25W34luBBQwDwbWOcH+yl7Evrju0EXmXsy+BBQ8ndaJwfTBElY9p9W7U2nlqSfupjynZgL+ZGjZ3nSx/8rhpAwRb3G94KtmzEf4BxvrS4nC9PVdanQ2fsfx9xG/pRuP17LBdeBH7+YDbj0659uTe2ep7PfXv3p9DjfF74/UZ8i87nLUryU+F1UMEhzo3ih0/7Ttj/PYLjrz/IHNSDzOv7kXl9P3RSAlm3X49OTSl3W6Uv/Jh/Bl3LP4OuJfvbdYQOGQqAf9u22LOysCd576+87dsI6dcfgLBhw8j+1ugYMYWEgI+PMf/6keTu2FHcIxs76znyDx8m7QPvm4JrjIyp/X/1SK8VwGygB1D+Tz0XWusCpdTPGGNTWwLXlhFXqJRaC8Rh9O6WZ4nW+j6lVGdglVJqjdY6vozYfRjjaDdqrfcAbZ03qlVoQKbWOl0ptQi4p7w4pdT5GD3RicAl5YTmaa3bKqXCgJUYY2pfrUgubux2cl+eRfBLb4PZTMHK5TiOHMZ3iHHXacEXn2H7cQv2znGEfroarFZyZhl3y5rbXIZf/0HY/vydkPnG44Py3nkV249byHl+BoEPTjZ+dRfkk/vCk5VKK//77/DrEkfUF1+jrVYynpxSvKzO3HfIeHoajuQksl6bQ/isOYTc/QCFhw6Q67wBzBQRSeSHnxmPwdEOgkbfRNL1A9E5OWS8OJPwp19E+fhgP360+mMjHQ7sn7yJ5aGZxpfj9+vg5D+Y4gYYizevxnzNWAgKwTz2PgC03Y591mm+fH0KD0+exk8//0xaejpxfQdy/113MGLo4DNeb8q364no04vOP32PPTePAw+WPAmjzaIPOTh+EgUJCVz84nPkHzvG5c6bbJJWrebvOa8QNXAAsSOuQ9tsOKxW9o67u0p55G/9Dv+uccSsWGc80mtGyTEV8do7pD01HUdSIhlzZ1P3uZcIvedBCg8dIOcL45gK6H01gQMHGzcf5ueT+mjJvaV1np2D3+UdMIXXIXbtJjLffo3cLz6vXIIOOwXvvozf9JfAZMa2YSX66BEsVw8BwLbuCwivi/8L76ECgkA7sAy8HuuDYzE1uRBLj/44/vkT8+z5ABQsegfHLz9WfkM57Fhff4HAZ183Hun19Zc4/vkLn4HGUyAKV36O7aetWK7oQvCCL41Hes2eUVzc+sYLBDz2DFh8cJw87rbMp2ff6g89APK2fEdAXHfqr/4Gbc0jZVrJvox+cx4pT0zDnpRI+ssvEvnCy4Tf/xAFBw+Qvcw4TwVd3Zfg60eD3Y62WkmeVMGns9jtZM+eSdjceWAyYV25HPuRw/gPNR7XZ13+KYU/bMb3yjjqLF2DtlrJfmZauWWL+F3Vn/xv3Pt6dFYmeZ8sIPyDJaA1BT9uofCHzeXml/fyLILmvG080mvVchx/H8Z3sPN8/qVxPvfpFEfIYuN8nvuskZ+KiCJwyjMosxmUomDjOmzl1VUJOZs2EdS9B+et34DOs3Jy8qPFyxr89z3ipz6GPTGRpBdfoN7Lc4kc/zD5+/eRsdTYX74XXEi9F2cbT/k4/Cfxj00GIODyywkbOpT8gwcJXPEVAMlz5pDz3abTkreoOuU5XvB/jVIqW2sd7Bw+MFxrPVcp1QNjnOpApdQtQHut9X0e5ZoCK7XWrZRSLZ0xC1zjlVIzgGyt9WznWNQPgV1a6zlKqfnO8ks91utWn1JqLpCrtX6MUiilBgBPA4O11sec897D6Emdr5Ta5HwvOz3KueYWCewA6mmt/V23i/N1FLAQ+FFr/YTr9ilrezpfXwZ8CVygtS4sfQ8AoNO6tC5n8dlX5/s9nGxfXtv97Ku303iiQ+G4fjWcSQmfec5LkrnVu8P+tAoMA2BDdNWGc58pvRKPc/yy5qcOPIsa/HqQ3OFdajoNN4Gffw9A5lWX13AmJUK/+RmAf1pfXMOZlGiyx7htIrlTyxrOxF3ktn2kdzu3zufhW/ZwqNkFpw48iy7+4zCUMaL5TLEvfeWsNejM1z10Vt9bRf2/GH4AoLU+prUu62GZnmNqr/Qou09rvaCMskVjavdi9Hy7PjX6RY/1+pZS/nngVqVUSBl5r8boCV2jlNrvfDSYHXDtdnAdU/ttKetIBpYDfi6zA4oe6QV8C6wDXLs1PcfUuj5VoWi9vwK7gVGey4QQQgghzqb/+eEHRb2KHvM2AZucr+cD88so7nWXkWu81noGMKOMem8pY51u9WmtTwBlP2fIiFkAlNqo1lr3KGP+DI/ph4GHXabN5dS3CQgrY1mwx3SpwzGEEEIIcRadw2Ndz5b/Nz21QgghhBDif9f/fE9tbaGUmorxnzu4+kxrPbMm8hFCCCFELfI/fo9URUij9hzhbLxKA1YIIYQQogqkUSuEEEIIUds5pKdWxtQKIYQQQohaT3pqhRBCCCFqO3n6gfTUCiGEEEKI2k8atUIIIYQQotaT4QdCCCGEELWdPNJLemqFEEIIIUTtJz21QgghhBC1ndwoJj21QgghhBCi9pOeWiGEEEKI2k7+8wXpqRVCCCGEELWf9NQKIYQQQtR2MqYWpeUREOLMk4NMCCHE/zfqbFZm//CZs/Zda75p2ll9bxUlPbVCCCGEELWddFJKo1acHX9e0qymU3Bz4YE/yL62U02n4Sb4q20AvBwYUcOZlBifmwLAhugGNZxJiV6Jx40XuRk1m4inwDAesYTXdBZuXrClk3RFy5pOw03U9n0AfBIeXcOZlBidngiAdUyPmk3Ehf+iTQAcv6x5zSbiocGvB0no0KKm03ATs2M/h1ucW98xF+z/o6ZT+H9JGrVCCCGEELWdQ8bUytMPhBBCCCFErSc9tUIIIYQQtZ2MqZWeWiGEEEIIUftJT60QQgghRG0nz6mVnlohhBBCCFH7SaNWCCGEEELUejL8QAghhBCitpMbxaSnVgghhBBC1H7SUyuEEEIIUdvJf74gPbVCCCGEEKL2k55aIYQQQojaTsbUSk+tEEIIIYSo/aSnVgghhBCitpP/fEF6aoUQQgghRO0nPbVCCCGEELWdQ8bUSqNW1KjIKdMJjOuOtuaROOVR8vfv94qxNGhI7JxXMIWHkb9/HwmPToLCQsJv+w8hAwc5g8z4nn8BR7pcgSMjA1NICNFPz8K3WTPQkDhtMtZdu6qVq7ldJ/zuGA8mE4XfrKBw6Uduy1XDJvg/OA3TBRdT8NHbFC5fVK36ytNj9rOc17cPhbl5rLvzPhJ3/VZ27JznaHnjaN6IbgLA+QP7c+X0x9DagbbZ2TRpCid+3F7tnJrNfIqIPr1w5OWx//7xZO/Z6xXT4q3XCLn0UnRhIZm/7uLQxEfRNhuR/a7m/MmT0A6Nttn4Y/oTZGzfUe2cyvPYjKfZtHkrEXXrsHLp4jNal6tBLz9P8/5XUZibx6e338PxX3d7xVz/3pucH9cFa0YmAEtuv4eTu/cQdXEzrn/vDRpcdilrpz/N5pder3C9Pp26EvzwZJTJTN6Kz8n78F2vmKCHH8Pvyji0NY+sp6diO3Sg3LK+va4m6I57MTc9n/RbR2E7uM9YkcWHkMeewNK8JWhN9kvPUvhL5fdnu+dnUv+qPtjz8th2z/2k7d7jFdPxtZepe1lblFJk/nmY7fc8gC0nh+iuV9Jt4Yfk/PsvAEe/WsW+F+ZUOgdXpjYdsdx0H5jM2Deuwv6V+2dc1W+Mz52Popo2w/bpe9hXLSle5jd3MTov13jsksNOwbQ7q5VL2CNT8e8Sh7ZaSXviMQoPep87zfUbUPe5lzCFhVFwYD9p0x4FWyEB/QcScssdADjyckmfNQPb74ewNDmPOs+/VFze0qARmW+9Ss6iD8vMI2TCFHy7GMdM5pNTio8ZV6b6DQifOQcVGobt0H4yHp8MtsIyy5ubNCVsVkke5voNyZn3GrmfGOfcgOvHEnj9GLDbyd/6XbnbKWLKdILiuuPIM75jCg6U/h0TM+cVYzvt30fCZOM7BsC/Q0ciH5uGsliwp6Vx4uaxxva/4WZCR1wPSpH52adkfDS/3DzE2SGNWlFjAuO649OkCf/264PfpW2Jevwpjo26zisuYsIk0j/8gOzVq4h64ilCh48gc/Ei0t9/l/T3jS/XwB69CL/5FhwZGQBETplG7tbNxD90P/j4YPL3r16yJhN+d00kb/oD6JREAl76ANv2Leijf5fEZGWSP+8lLJ26V6+uU2jatw/hF57PB607ENuhPb3mzmZx96tLjY1p1xb/sDC3eUc3bubjlWsAiGzVgms+ep8Fl3WqVk4RvXsReP55bLuiK6GXt+PiF57l5/7XesUlLF3O/rvvB6Dl229Q/4YxHJ//IWlbtvLT2nUABLW4hFb/fZvtXc7sdhx27TXcMHIEj06fcUbrcdW8/1VENjufF5q3o/EV7Rn6xhxev7JPqbGrHp3OnmUr3Oblpqbx5UOP0nLwNZWr2GQiZNJU0u+/A0diAnXmL6Fgy0bsRw4Xh/he2Q1LoyakXtcfS6s2BD/yOOm3jy63rP2vP8l89EGCJz/hVp3/EONznDZ2KKpOXcJeeZv0W0ZW6u7self1JuT881nZ7goi2l9O+zkv8E2f/l5xv0yZji0rG4DLZj5Fsztu48ArrwGQ9OM2No+6oXLbqizKhOXWByl8diI6JQnfZ97G8cv36OP/FIfo7EwKF7yKuX3XUldRMHM8ZGVUOxW/rnFYGjchYXBffFpfSviUJ0i6aaRXXOiDE8leuIC8r1cTPnUGQUOHk/PZYuwnjpP0nxvRWZn4delGnWlPkXTTSGz/HCFp1FCjsMlE7NffYd34bZl5+F4Zh7lxE1KG9cOnVRtCJz9B6q2jvOJC7ptAzqIF5H+zhpDJTxAweBh5ny8ps7z9n79JHTusOI/I1ZuwblwPgM/lHfHr3ouU0UOgsBBVpy5BN91ean6Bcd3xLfqOadOWqCee4ngZ3zEZCz4ge80qIp94itBhI8hcsghTSAhRjz/JyXG3YTt5EnPdusb7vrAZoSOu59jI4ejCQurNe4/czRsp/Ocfr3WfVTKmtvJjapVSWin1kcu0RSmVpJRa6Zy+xTm9y+WvhVKqqbPs0y5lI5VShUqp153TM5RSx51lDiql3lJKmZzL5iuljris84dS6juolBpfwfexWyn1ice8+c76/Vzy+9v5uij/+13iX1dK3eJ8vUkp1d5lWVOl1F6P9c91rt/kMu+WovdfgZz/VkpFOl9rpdQcl2UTlVIzXKZvUkrtVUrtU0rtV0pNdM5XSqlpSqk/lFK/K6U2KqVaetSxxaPeXUXvRSnVQymV4bF/S/9WPoWgXn3I+vILAPJ378IUGoI5KsorLrBTJ7K/XgtA1pfLCO7tXV3INQPJXr3SyDcomID2Hchc+pmxsLAQR1ZWVVIsZmrWAsfJY+iEE2CzYdv8DZYr4txidEYajj8OgM1WrbpO5YKB/Tmw0OgBit+xE7+wMIJiY7zilMlEt5kz2DJthtv8wpyc4tc+gYHo0/AYmMj+fYn/dCkAmT//giUsDN/oaK+4lPUbil9n/roLv3r1ALDn5BbPNwcGnpVH03S4vB1hYaFnvB5XLa4dwC8fGb3C/27fSUBYGCGl7Luy5CQlc2znrzgKK3eMWVq0xn7sKI4Tx8BWiPWb1fjG9XSL8Y3rhXWN0Yi27f0NFRKCKSKy3LL2v//C/u/f3vWddwEFO7YBoNNS0VlZWC5pVamcGw7oz9+LPwUgZefP+IaF4R/jfUwVNWgBzP7+cIYOHXVhc3TCcXTiSbDbsP+4AdPlXdyDMtPRfx0Cu/3MJOEU0L03uSu/BKBwz25USCimSO9zp1+HTuR9+zUAuV99gX8P49xZsPtXdJZxFaDgt92YY2K9y3bsjO3YUewnT5SZh1/3XlhXOfNwOWY8+Xa4gvwNxo9W66ov8Oveu8LlfTt0wn7sXxzxRh6Bw0eRu+Dd4p5UnZZaZn6Brt8xv+3CFBKCuZTtFHBFJ7LXOb9jvlhGkPM7Jviaa8n5Zh22kycBsKcadflccAHW3bvQVivY7Vh37CCod+kdC+LsqsqNYjlAK6VUgHP6KuC4R8wSrXVbl7+i/v6/gIEucSOAfR5lX9ZatwVaAK0B1+6aSS7rvNKzPqALMFUp1ai8N6CUugTjvccppYI8FtuB28oomgg8qJTyLW/9ZdRpAoYCR4G4U4RXRD4wrKiR61FXf+Ah4GqtdUugHVDUPXAvcCVwqdb6IuBZYIVSyrUrM6RoGzq3lactHvu37J/y5bDExGCLP1k8bYuPxxLt/gVvCq+DPTOr+EvCFh+POcY9Rvn7E9i1G9nrjJO3T6NG2FNTiZ71PI0+/5Kop2eiAgKoDhURhU5OLJ7WKYmoCO+T49kQXL8eWcdKPnLZx08QXL+eV1zbu/7D4VVryYlP8Fp2waBruPnXbQxZtphv7rrfa3ll+cXGYj1R8uWXf+IkfvW8vyiLKIuF2BHDSdmwsXhe5IB+XPH9d1y6cAEHHppQ7ZzORWEN6pHusu/Sj58grIH3vgPo9/R0xv/yPdfOmYXZt9KnHDem6BjsCSWfNUdiAuYoj89aVDT2hHi3GFNUTIXKerL9cQi/uF5gNmOq1wBL8xaYSmk4lSegXiw5x0uOqdwTJwisV/q2uuKNuQz9fR+hF13I7/NKhlVEdmxPv60b6f7ZJ4Q2v7hS9XtSdaLQKUnF0zo1CVW34ucArTW+k1/Ed+Y7mHsNPHWBcpijY7C7nDvtCfGYvc6d4UbD1XnuNGK8fxQEDbkO6/ebveYH9B1A3tpV5efhcczYExMweeShwsKNToWiPBITinOtSHn/qwdg/Xp1SZ1NmuLT9nLqfrCYOu8swNKi7B9LlmiP75iEeCwx3t8xrvm5xvg0PQ9TaCj1539Mw8+WEzxoCAAFf/yBf/sOmMLCje+fuO5YyjnfnTVan72/c1RVn36wBii6/jUa+KScWFd5wAGXHs2RwKdlxPoC/kBaRZPSWqcAfwKln/lKjAE+AtYBgzyWvQKMV0qVNjQjCVgP3FzRnFz0BPYCb2Fss+qyAfOA0nqmHwMmaq1PAGitrVrr/zqXPQrcr7XOdS5bB/wAjHUp/ynGvoHK7d/KUcp7nueHpQIxQT17Yf31l+KhB8psxq9FSzIWL+Lo8MHo3Dzq3FG98Wul51G9VVZZKbl49rYG1Yul2bDB7Hrrv16xAIdXrGLBZZ1YMfJGrnx8yhnJqbwT38XPzyL9x+1kbP+peF7y6rVs79KdPTffzvmTJ1U/p3NRBfYdwJqpT/Jiyw682qknAXXq0PORh05/LhX5rJV1kJ/iS8361TLsiQnUmf8pwQ9PpnDPLrBX8gpGBbcVwPZ7H+SL5q3JPPQHjYcNBiB192+saH05a7v25Pd57xK3cEHl6vfKp5R5lfhyL5hxHwVTx1Hw/KOYrxqCat7mzOZSgXOWb/srCBwynMy5HmONLT74d+9F3jdrT5FH1c7hxfvxVOUtPvjF9SR//dclqzObMYWEknrrKLLmzibcZextRfLzOobKiVFmM34tW3Hy7js4ccdt1Ln7XnyaNKXwr8OkvzuP+u/Np96898k/dBBtO7O986JiqtqoXQyMcvbutQE87zIZ6XF5OqCUsg0xekU9r22MV0rtAk4Cv2utd7kse9FlnQs9k1JKNcZoCJd914wzP2AJRmPNs4H5L7AVuLGMss8BE5RS5lPU4amocbgcGKiU8qlk+dK8AYxVSoV5zG8F/OwZrJQKBYK01oc9Fu0EWrpMLwWcA5q4FvjKI76bx/69oJS6ximldiqlds6bN694ftiYsTRatoJGy1ZgS0zAElvy+8MSG4stKdFtPY60VMyhIWA2F8fYE91jggdcQ9aqlcXTtoR4bAnx5P9m3ICTvW4tfi1aUh06OREVWdLLoSKi0alJ5ZQ4vS6983bGbtvE2G2byDkZT0jDBsXLghvUJ+dkvFt89KWtCb/gPG7du5PbDvyKT2Agt+7xvlHn+Pc/EnZ+U/wj6lY6pwa33UyHDevosGEdBfHx+NevX7zMr3498kvpIQZoOnE8PpER/PH4jFKXp2/bTkCTJvjUrVPpnM5Fne/+Dw/t3MJDO7eQeSKecJd9F96gPpkn4r3KZDm3nb2ggJ0LFtKoQ7tq5eBITMAcU/JZM0XHYE9OLCUm1i3GkZRYobJe7HZyXnmetBuHkznpfkzBIdiP/nvKPJv95zb6bdlAvy0byIuPJ6hByTEVWL8+efHe26qIdjj4Z/kXNLrW6AW1ZWVjcw61OfnNepSPBd+6lT/Oi9efmuR2dUbVjUKnJVd8Bekpxr+Z6Th2bsV0QWkXwcoWdP0YohYvJ2rxcuxJiZhdzp3mmFjsXufONFRIaPG50zPG0uwi6jz+NKnj78WRke5W1r9rNwoP7seRmlJqLnUXLqPuwmXYkxPdjhmz85hxpdPTMIWUnMNdY+wex5xneb8rvfOwJ8Zj3fgNALb9e9Ae40hDR4+l4bIVNFy2Arvnd0yM9/eHIy3VLT/XGFtCPLlbN6Pz8nCkp2HduQPf5s0ByFq2lGPXDeHETWNwZKRT+M/fpW6rs0p6aqvWqNVa/wY0xWiorS4lxHP4QZ7LsrUYQxZGYzQsPRUNP4gGgpRSrqPOXYcfuPYsjlRK7cMY3jBXa20tK3elVAcgSWv9D0avazullOe35yxgEqVsH631EeAnjN5et0WlVKeddfoCA4AvtNaZGD8Cqj0Ax7muD4EHqrkqhXv+qUCac9sfAHI94j2HH3g2ktFaz9Nat9datx83blzx/IxFCzk6bBBHhw0iZ/23hAweAoDfpW1xZGVhT/JuKOZt305w334AhAweRvaGktEOpuBgAtp3JMdlnj05GdvJk/g0PQ+AwE6dKfjzz8psDy+OPw5gqt8IFVMPLBYscVdh/2nLqQueJrvfeY+FnXqwsFMPDn+1mkvGGh3psR3aU5CZ6TXE4Mjab5h3Xgvev+Qy3r/kMgpzc/mgdQcAws4/rzguum0bzL6+WFPKHpdWluPvL2BHr6vZ0etqktZ8Tez1xg0YoZe3w56ZSUGid8On3tjRRPTswb4773U7MQac17T4dXDrVph8fShMrfBFmnPaj2+9yyvtu/FK+27sW7GKdjcap7TGV7QnLzOzuAHrynWcbctB1xC/z/uO8sqwHdiLuVFjTPUaGL1wVw2gYPNGt5iCLRvx729cuLK0aoPOzsaRklyhsl78/MHf6Mvw6dgZbbe73ZRWlj/efZ+13Xqxtlsvjq9aQ9NR1wMQ0f5yCjMzsSZ4H1PB55Uczw369SXzD+Oz7u9yqb1uu8tQykRBauWP8yL68CFUbENUVCyYLZg798Lx8w8VK+yyPfDzx9S6PfrokUrVn/PpIpJGDSVp1FDyNq4ncKDRI+3T+lJ0dhaOZO9zZ8HO7QT06QtA4LVDsG4ybrYyx9YjYvZrpE1/FFspY6ID+l1T7tCD1LHDSB07jPxN6/G/xplHqzZGHineDf2CnT/h18v4yvO/Zgj5m42x9fmbN5Rb3r/vAKzr3JsY+Zs24NvhCuN9NG6C8nHvH8r8ZCHHhg3imOd3TBvnd0wp2ynvp+0EX+38jhkyrPj7JGfDevwvbw9mM8rfH/82l1J42DiOi24as9SrR1Cfq4vv6RA1qzpPP1gBzAZ6ABEVLaS1LlBK/QxMwOgd9L5F2ogrVEqtxRh/eqrn7SzRWt+nlOoMrFJKrdFal/WTfjTQvOgGMCAUGA4UD8TSWv/p7C2+vox1zMLozXQdiJTC/7F333FOVF0Dx38nyXa2sGyhCGJBEVFBQWlSFRBRwIZY0VdREUVsNAuK2BWxPCr6KFiwCyJdmogFREHpghSpW2BhW7Ykue8fk91NslnYAizrc7588iGZOXfmzN3J5ObOnQn4No7jgaJ3Z08gFlgt1qmOSKyG4qEHLJXPK8DvwPs+09YC5wELfQONMZkikiMiJxtjtvjMOhcIvC/KZ1g9wQOPQI5B5X6/mMiOnThx7gI8eU5SR40onlfv7XdIfWQ07rRU0l96gbovjSf+3mEUrF9H5pdfFsdFXdSd3J+WYpxOv2WnjRtL8gsvISEhFO7YQeroEVSJx03+Wy8S8cQE65Ze82fg+Wcrjp7WlcKuOVORuHgixk9CIqPA4yHk8mvJHXwtOAO/E1TN1jnf0bjHxdyyZgWuXCfzfMbE9p36Kd8Nvq9Uz62vJn0vo9l1/XG7CnE585h5Y/Arhyti3/wF1LmoK22X/4g718n6ofcXzzt7ygdsGPYQBSkpnP7Cs+Tv3Ml5s6wLktJmzmLbS6+Q2LsXda++CuNy4cnLY82gu6qc0+HcP+IRlv/2GxkHDtCxR2/uufN2ru7X56iuc8OseTTteTHDN66kIDeXL267u3jerd9+zpeD7iVzz14GfPgOUQl1EBF2/7Garwdb9VkrOYl7ly0iPCYa4zF0uPcuXjqrDfmHuxDS7Sb7xXHEvjoRsdnI+3Yq7q1/E97POsTlTf2cgh+XENquI/Ffzcbk5ZE19pFDlgUI7dSNWg+OwhYXT+z4/+D6ayMHhw7CFh9P7ISJ4PHgSUsla0zF33+7582n3sUX0Xvlcty5uSy7e2jxvE6fT2H5vcNwpqTS5s3XCImuBSIcWLOOXx+whq407NObJrcOxON243Y6+en/qjgEyePGNWkCISNeAJsN9+LZmF3bsHezvgi4F0yH2HjCnnobIqyLHR09ryL/4ZuR6FhChnmvkbbbcf+4AM+fyw+xskPLX/o94R06kjx9nnVLrzElQ4jqvPY2GU8+iictlYMTXiT+2ZeJGTyUwo3ryZlmHTujBw3GFhdH7MjHrEJuN2nXW19KJTyc8Avac+Cpx0utN1DBj0sIa9+ROlPnYPLyyHxydPG8uFfeIvOpR/Gkp5H9+kvEjnuRWncNxbVxPc5vvjpsecLCCT2/HZlPj/Fbp3P618Q89hR1Pv0GU1jIwTGjiH/zfYLJXWJ9xjSaY33GpPl8DtR96x3SHrU+Y/a99ALJL44nfugw8tevI/Mrq54Kt/yNc+kPNJw2AzweMr/8goLNmwBInvA69rjamMJC0p96Ak9m5mHr63+JiPQEJgB24F1jzLNlxLUGfgH6G2O+DBZTofVW9MpnEck2xtTyDh+40hgzQUQ6Y43h7O29G0ArY8yQgHKNgRnGmObeq+1bGWMm+8Z7r97PNsa8KFbr7wNglTHmJRGZ5C3/ZcBy/dYnIhOAXGPMyCC524DtQBtjzC7vtC7AI8aYbr7r8OY4E8AY09g3f2+5z4E2wGPGmEkiMgRoDQw0xhhvHvuMMU+KdZeF6caYT7xlo4CtWL3d1wSrrzLqfps3Nr3o7+Cd/jxwLfCeMWaMiPQCngR6G2P2inU3hzuMMa+KyL1YvcRXG2Oc3jsXTATO9L7eBrTCuhBtMDAeqO/zt+uM9299uHx9mM1nNKlA+NF36vpNZF9WtdtYHWm1vrWuFh8fWe7viEfdsFzrtN/CpAaHiTx2uqZ6L7TKrfqtkY6oyFgedsRVdxZ+nncdIO2Cqg29OdISl1nXBn8SV/qipeoy4IDVA5x3XefqTcRH+JTFAOxq2bR6EwnQYOUGUlo3q+40/CT/uo6/mx1fnzGnrNsEwUc/HzXuCcOO2bgA+9DxZW6bd3jmX1hn5XcCvwIDfG4a4Bv3HZCH1X6pcqO20j+Ta4zZaYyZUMbswDG17QLKrjXGlDVqv2hM7RqsnuT/+Mx7IWC5wS4Jfg64RUSig8zrCOwqatB6LQGaiYjfxWXGmLVYPaBlGQec4PN6IpAF/CEifwC1gBdFJBLogU+vrDEmB2vcblEv9UAR2enz8F1uebwEFN8FwRgzC6uXdb53WMZvlPTKv4a1g60WkY3Ao0CfgCEiGGOyjDHPGWMKgqwvcExt6Rv/KaWUUup/0fnAZmPMFm8b4lMg2Gmwe4CvsO4sdURUePhBUe9gwLTFwGLv80nApDKKl7r3hm+8MWYMMKaM9Q4sY5l+6/Ne8R/03hrePNsETHNTcreEgQHzrvB5vs03f2PMH/h8KfD+4crqbS11dYLvsim7vgLLNPZ5XsvneQrWkAbf2PfxH5JQNN0AT3gfh1yHz7RteLfdW4eBF6YppZRSqjodPxdwNcC6fWmRncAFvgEi0gDrNqddsc5yHxGV7qlVSimllFL/e3zvcOR9DPKdHaRIYIv7FWC4t2PxiPnX/kyuiIzG+nEHX18YY8ZVRz4VISLLgLCAyTcaY0r/8LlSSiml1DHsqTXGTMQadhnMTsD3R7BOoPTtW1sBn3ovnk8AeomIyxgzrSp5/Wsbtd7G63HfgA3GGHPB4aOUUkoppY47vwJNROQkrF+cvZaA26AaY4rvxedzkf60qq74X9uoVUoppZT6n3GcjKk1xri8d4Sai3VLr/eMMWtF5E7v/LeO1rq1UauUUkoppY4Y712YZgVMC9qYPcSNACpMG7VKKaWUUjWdx3P4mH85vfuBUkoppZSq8bSnVimllFKqpjtOxtRWJ+2pVUoppZRSNZ721CqllFJK1XTaU6s9tUoppZRSqubTnlqllFJKqZpO736gPbVKKaWUUqrm00atUkoppZSq8XT4gVJKKaVUTacXimlPrVJKKaWUqvnEaMteHX26kymllPpfI8dyZe6nBx2zz1r7qInHdNvKS4cfqGMi9fxm1Z2Cn6Tl60hpfXzllPzrOgDyrutcvYn4CJ+yGIBdLZtWbyI+GqzcAMDDjrjqTSTA864DkHuwutPwFxnLygYnVncWflru2g6Ae9zt1ZxJCfvodwCOq2NC0fFgf7vm1ZyJv/if1rDlzNOqOw0/J6/9i6werao7DT/Rc1dUdwr/k7RRq5RSSilV0+mZdx1Tq5RSSimlaj7tqVVKKaWUqun0xxe0p1YppZRSStV82lOrlFJKKVXT6Zha7alVSimllFI1n/bUKqWUUkrVdNpTqz21SimllFKq5tOeWqWUUkqpmk57arWnVimllFJK1XzaU6uUUkopVcMZvU+t9tQqpZRSSqmaTxu1SimllFKqxtPhB0oppZRSNZ1eKKY9tUoppZRSqubTnlqllFJKqZpOe2q1UauOvVoPjCK0XUfIc5L55ChcG9eXirHVb0DsUy8hMbG4Nq4j8/ER4Co8ZHmpFU306CdxnNIEjCHzqUdwrf6DsG49iLr9buyNTybjlv641q89ZH7RD4witH1HTJ6TzCfKzi9uXEl+Bx+z8rOfeBIxj40jpGkzst+cQO5H71vxyXWJHfMMtjoJYAy5Uz/H+elHlao/29nn47hpCNjsuBfNxP3tFL/5Ur8RIXcMRxo3wfX5f3HP/KxkZmQtQm5/CGl4EhhD4cTnMJvWVSoPgNiHRxPeviMmL4+Mx0dSuKH0suz1GxD/7MvYYmMpWL+OjEeGg6uQ8M5diblrKMZ4wO3m4AtPU7DqdwDiHh9HeMfOePbvI/Xqyyud3+Xjn6PpJRdTmOvk8/8bzK6Vf5SKuea//+Hkju3JO5gJwGf/N5g9f6wm8fQmXPPfN2jQ8hzmPDqWJS+/Xuk8ymvkmLEsXrKUOvG1mfHlp0d9fb4aPDmG2K5d8DidbB/2IM41a0rFJAy8maTbbiXspMb82bwF7owMAGq1bcPJ771D/o4dABycNYe9r7xatYROPhNb92tBbJhVP2B+nuM//7RzsHXsCxjwuPHM+wx2bgbAdvczUJBnfch73HjeG1elVI63Y0LIBe2JvG8E2O3kf/sVeR/+t1RM5LCRhLS9EJOXR85To3H/tR5bUl2iHn0aW50EjMdD/vQvyf/cWmdIl+5E/N9g7I1PJvO2Abg3HPo4GUydkY8Q2bETHqeTtNEjKFhf+njgaHACSS+Oxx4bS/66daSOfAgKrWN7eOvzqTNiNOJw4M7IYM/AGwBoOG8hJifHurrf5WJX/yvLlY+9VVvC73wQ7DYKZ0+j4PPJpWLC7noQx/ntMXl55L00Bs/mjcgJJxIx6uniGFvdBuR/+DaFUz8h9IZBhFzSF3PQ2vfz3/8P7l9/rHBdqaNDG7XqmApt1xF7wxPZf2VPHM3PJnr442Tcem2puFpDHiD3k8nkfzeb6BGPE9HnCpxffXbI8rUeGEnBL0vJHDkMHCFIeDgArr83cfDhe4keOaZ8+TU6kX1X9CSk+dnEjHic/beUzi96yAPkTCmdnyfzIFkvPU1Yp27+BVwusl55HtfG9UhkJPEffEnBsp9xb/27YhUoNhy3DKXwmQcx+9IIfeotPL//iNm1vTjEZGdSOPlV7K06lCoectMQPH8sxz3hcbA7ICy8Yuv3EdahI45GJ5LSpwchZ51D3KjHSbupf6m4mKEPkv3xZJxzZxE3egxR/a4k54tPyV/2C6mLFwLgaHIa8c+9QuoVvQDI/XYqOZ99TO2xz1Y6v6aXXExCk5N5vum5NLqgFf3eeInX210UNHbm8EdZ/fV0v2m5+zP45r7hnNnn0krnUFFXXHYpN/S/muGPjjlm6wSI6dqF8JNOYl2HTkSe25KGzzzFX5f1LRWX8+sKNs9fwKlBGtzZy39ly823HpmERLD1vA7PlPGQmYHt1tGYTX9A+p6SmK0b8Pz1hPU8qQG2fnfgefux4tmej14CZ3aVUznujgk2G5EPPkLW0NvxpO4l5r+fUfDDIjzbthSHhLS9ENsJjTh4TS/sZ55N1EOPknn7dRi3i9zXXsD913qIjCT2vc8pXP4Tnm1bcG/ZTPao+4h6+PFK1VPEhZ0IObExOy65mLCzzyHhsSfYPeDqUnHx9z/IwQ8mkTN7JgmPPUH0FVeR9dkn2KKjSXh0DHvu+D/ce/Zgi4/3K7f7lpvwHMgof0I2G+F3Dyd35N2Y9BQiX/sA1y9L8PyztTjE3ro9tgYNybmlH7amzQm/ZyS5Qwdidm4nd/D1xcuJ+ngWrh8XFZcrmDqFwi8r1ylxVGlPbdXG1IqIEZEPfV47RCRNRGZ4Xw/0vl7l82gmIo29Zcf6lE0QkUIRed37eoyI7PKW2SAib4qIzTtvkohs9VnmT0HWt0FEhpVjGwZ5YzeIyHIR6eAzL0REnhWRTSKyxjv/Eu+8WiLytoj8LSJrRWSJiFzg3bY1AesYIyIPBsn9dxFp6xM3wbvNNhE5y2f79vuUmR+4DhHp4M2taDsGBaw7V0SSfKYd8kgvInVF5FPvtq0TkVkicpp3vU4RWSki673rvPlwdewrrGNX8mZ9A4BrzZ9IdLTVUxEgtNUF5C+cB4Bz5jRCvR8IZZWXqChCW7Yi75uvrAW4CjHZWQC4t23B/c+28uXXqSt5M63lFx4qv9Yl+eXNnFb8gWUy9uNatwZcLr94z7704t4dk5uLa9sW7IlJVJSc2hSTsguTugfcLtw/L8R2Xnv/oMwDmC0bwe32nx4RiTQ9B/fimdZrtwtyK/+hH9GpG7kzvHW1+g8kOgZbQmKpuLDWbXDOnwtA7rfTCO9sNSyNM7c4xhYR6XdALvh9BZ6DByudG0Czy3rx+4dW4+ufZSuIiI0lum5yucvnpKWzc8VKPIWuwwcfIa3PO5fY2Jhjtr4isT0uZv+X1nsn9/eV2GNjcCSV3j+da9dSsHPn0U+o/kmwPw0OpIPHjVn3K3JaC/+YwvyS5yFhRy2V4+2Y4Gh2Fp6d/+DZvRNcLgrmzyb0wq5+MSEXdqFgjvUlzb32T6RWNFInAbMv3WrQAuTm4t6+BVui9Z7wbN+Cp5zHyWCiunYja/pUAPL//ANbdDT2IMeDiAvakjPP6nXP+mYqUd2s40GtSy8jZ/483HusLy6e/fsrnQuA7fQz8ezegdm7C1wuXIvn4WjbyS/G0bYThfNnWevbsAaJikbi6/jF2Fu0xuzZhUndW6V81LFR1QvFcoDmIhLhfX0xsCsg5jNjTAufR9H5iC1Ab5+4q4HA8x3jjTEtgGbAWYDvHvmQzzLbBa4PaA+MFpGGZSUvIr2BO4AOxpimwJ3AFBGp6w0ZC9QDmhtjmgOXAdHeee8C+4EmxpgzgYFA6SNdcA95cxwBvO3NxQb0A3YAHY0xq4u2D5jus71+XU3eXKcAd3q3oQNwh4j4di+lAw+UJzEREWAqsNgYc4oxphkwCihqDfxtjGlpjDkDuBYYJiK3lHO7sSUl4UkpOTh4UlOwJfk3NCQ2Dk9WVnGjzJOSgt174C2rvL1+QzwZ+4l+bBy1P/yK6NFPQngEFWVPTMLts3x3OfJzp6ZgTyp/Y8lWrz4hp59B4do/K5yf1E7E7Esrfm32pyHxpT84gpZNqg9ZBwi5YwShT7+D4/aHqtRTa09Kxr23pOfMnbK3VD3Y4uIwWZkldZWyF7tPYym8y0UkfT2LOq++xYEnRlc6l2BiG9TjwM6Sw9GBXbuJbVAvaGzPsY8y7Pcfueylp7GHhh7RPGqCkLp1Kdi9u/h14Z69hFTgCwBA1Hnn0vS72Zzy4WTCT2tStYSi4zBZPo2azAyIjisdd3pLbHc8ia3/vXhmTPKbZbvuPmy3PoK0vLBKqRxvxwQJyMeTloItoDFsS0z2P06mpRQ3Xotj6tbH3uQMXJU4DgVjT0rGtdennlJSsCcHHg9q4/E5HrhS9uLw1lNI48bYYmKp9/6HNPj8a2pd3rekoDHUe+c9Gnz+NdFXlz4bFIytThKetJTi1570VCQhoJ4SEjFpPvWUnoLU8Y8J6dyDwsVz/aaFXnYNkW9+Qvj9j0GtaI4bHs+xexynjsTdD2YDRQ2oAcAn5SznBNaLSCvv6/7A52XEhgLhQLnPPRhj9gGbsRqlZRmO1VhM95b5HZgM3C0ikcDtwD3GmHzv/BRjzOcicgpwAfCIMcbjnbfFGDOzvPl5LQFO9T7vAqwB3sSqx/K6G5jkzR3vtjyM1WAu8h7QX0Tig5QP1AUoNMa8VTTBGLPKGPNDYKAxZgtwP3Bv+dOV0pMCT5nIoWLKmOew4zi9Gc6vPiPjxisxTidRN99W/rTKte6yY0w5T/tIRCRxz00g6+VnMDk5lcgvyLTynnKy2ZHGp+Ga/w0Fo26HfCeOy6+reA4VySVofZY8zVs0n9QrerHv/iFED67AblQe5fw7zR79BC+c2ZpX23QhonZtujx835HNoyYoz35/CLmr17D2/HZsuPgS0t6fxEnvvVPVhILkEyRs40o8bz+G54s3sHXqUzzZM/lZPP99Cs+nE5DzukDDKjSyj7tjQlWPoUBEBLWeHk/uhOcgtxLHoWBZlaueghQsirE7CGt2JnsHD2LPoP+j9p2DCTmxMQC7bxjArqv7sefO24gZcD3h57UKsqDAhA6xrkMF+cY4HNjbdMS1ZH7xpMIZX5JzS19yB1+HZ3864YMOe0JYHUNHolH7KXCtiIQDZwPLAub3Dxh+EBGk7AmAG9gdUHaYiKwC9gB/GWNW+cx7wWeZHwcmJSKNsBrCh/oaeibwW8C0Fd7ppwL/GGMyyyi3yhjjDjKvIi4DVnufF30hmAr0FpGQci7jUNtQJBurYTu0HMtrHmR5h/I70DRwondYxwoRWbF06VJqf/Q1tT/6Gk96KrbkusVxtqRkPGmpfmXNgQxs0dFgt1sxycm4060YT2pK0PKe1BQ8qSnFvQ75C+fhOL1ZuTYg4uoBxH/8NfEff407PRW7z/Lt5cgvWExQdgexz71C3pwZ5C+af/j4IMz+NKROSc+sxCdiMtLLXZb9aZi/rdOP7mXfI40r9mEfdc11JH46lcRPp+JOS8Vet+Q7oz25Lu6AevBkZCDRMSV1FSQGrOEGjhMaYYuLq1A+gdredRv3rfiB+1b8QObuvcSd0KB4XlyD+mTuLn0KMWuv1ZvjLihgxeSPadj63CrlUFMk3HwTp8+bxenzZlG4N4XQ+vWL54XUq0thSjn2aS9PdjaeXGs4SebCRYjDgb127conl5WBRPt8B4+pDdkHyo7fsQlqJ0FELet1tnfoSm4WZuNKpP5JFVr98XxMMGkpfvnYEpPxpKf5xXhS9/ofJxOT8XiPodgdRD/9CgXzZlL4feWOQ0ViBlxPg6++ocFX3+BKS8VR16eekpNxp5Y+Hth8jgeO5Lq4vPXkStmLc+kPGKcTz4EMnCt+JfR066Ol6Jjh2b+f3PnfEXbW2YfNzZOe6tc7bUtI8jvLVRQjiT71lJBsHSe9HK3b49m8AXOg5KyBObDf6qk0hsLZU7GdfibHDWOO3eM4VeVGrTHmT6AxVqNsVpCQwOEHTp95c7CGLAwAPgtStmj4QRIQJSK+o/N9hx9c7zO9v4isxRreMMEYk1fBTRKC9wmUV1llfae/4G2sDwL+T0RCgV7ANG8jehnQvZzrKyvfwGmvAjeLyJEesBfs+zDGmInGmFbGmFYdOnQg44YryLjhCvK/X0B4L6tHxdH8bEx2Fp59pRtlBb8tJ6yrVQURl/al4HvrgqL8HxYGLe/Zl447dS/2Ro0BCG3dBlc5L8JyfvEJ+6+/gv3XX0H+4gWEX2otP+RQ+a0oyS/80r7kL1l42PXEPDoW17Yt5E4pfQVueZm/NyJ1T7AOxHYH9rZd8fz2U/kKH9yP2ZeK1LNG5Nibn+d3gVl55Hw+hbRr+5F2bT+cixYQ2dtbV2edY9VVwIcrQMGKZURc1AOAyMv6krd4gbX+ho2KY0KaNkNCQvAcOFChfAL9/Oa7vNLqQl5pdSFrp8/k3ButQ0ajC1rhzMwsbsD68h1ne+bll7J3bekr2/+N0id/wMbuvdjYvRcH584j/irrivLIc1vizszClVr+Rq0jseSLVmSLcxCbrfjOCJWyexvEJ0FsgnWGoVlrzF8Bd66o7TPspm4jq6HkzIaQUAj1jrENCUVOboZJCxwVd2jH8zHBtX4NthMaYavXABwOQi+6hMKli/xiCpcuJrSnddcQ+5lnY3KyMd6co0Y9iXvbFvI+/aDc6yxL5icfs+vKPuy6sg85C+YTfXk/AMLOPgdPdjbuIMcD5/JfiOreE4DoPv3IXWgdD3IXLrB6YO12JDyc8LPPoWDL30hEBBIZBYBERBDRrj0FmzcdNjfPxnXYGjREkuuDw4Gjc3dcvyzxi3H98j0hF1kXp9qaNsfkZmP27yue7wgy9MB3zK2jXRc82yp4sa86qo7U3Q+mAy8CnYE6hw4tYYwpEJHfsMZ7nonVcxksrlBE5gAdsXp3D+UzY8wQ7wVYM0VktjGmrBHe64DzAN+jz7ne6ZuBRiISbYzJCii3FjhHRGxFww987AMCuyjiga0+rx8yxnxZ9EJELgdigdXeUziRQC5QnuEMa4FWWH+DIud5t6GYMeaAiEwBBpdjeVeVY71FWgLlbgUU/LiE0HYdqfP1HExeHpljS8ZRxo5/i6xxj+JJTyP7tZeIHfciUXcOxfXXepzTvzps+ewXxhEz9nnEEYJ7904yn7TmhXbuRvQDo7HVjifu5Tcp3LThkPmFte9Inane5T9Zsvy4V94i8ylvfq9b+dW6ayiujetxei9Qs9VJIH7y50hULTAeIq+9kX39L8Nx6ulEXNqHwk0bif/4ayvfN16h4KclQfMok8eNa9IEQka8ADYb7sWzMbu2Ye9mfYC5F0yH2HjCnnobvBdfOXpeRf7DN4Mzl8LJrxJy9yPgcGBS91D4duXvLpC/9HvCO3Qkefo865ZeY0YVz6vz2ttkPPkonrRUDk54kfhnXyZm8FAKN64nZ5q160d0605k7z4Ylwvy89k/vOQ0Xu1nXiLsvNbY4mpTd85iMt96jdxpX1Uovw2z5tG058UM37iSgtxcvrjt7uJ5t377OV8OupfMPXsZ8OE7RCXUQUTY/cdqvh58PwC1kpO4d9kiwmOiMR5Dh3vv4qWz2pCfFXg4OHLuH/EIy3/7jYwDB+jYozf33Hk7V/frc/iCVZS5YCExXbvQ7Mcl1i297n+weN7JH0zin4cexpWSSuKtA0kafCchiYmcMX8uBxcuYsdDw4m7tBcJN90AbheevDy2Db6nagkZD565U7ANuA9sgvnjR0jfjZxrXVZhfv8eaXoeclZb8LihsADP1xOtslEx2K7yHuZsdszaZbCl4renKnLcHRPcbnJffpro8W9bt/SaMRX31r8J63sNAPnTPqfwpyWEtL2Q2C9mY/Kc5Ix7FADH2S0Ju+RyXJv/ImaS9T50vj2Bwp9/IKRjN6LuH4nExRP94n9wb9pA1rA7yl1PziWLiezYiYaz52PynKQ+MrJ4Xt033yHtsdG401LZ//KLJL04nvh77yN//Toyv/oCgMItf5O7dAknTP0WPB4yv/qCws2bcJzQkORX3wBA7HayZ36Lc2mp0XCledzkvfECkU+/BjY7hfOm49m+hZBLrS9vhTO/wr38Rzyt2xP1/jRMfh55Lz1RUj4sDMe555M3wf92cGH/NxTbKaeBMZiUPeS9WrXbxR1Rx3EP6rEi5R33E7SwSLYxppZ3+MCVxpgJItIZeNAY01tEBgKtjDFDAso1BmYYY5qLyJnemMm+8SIyBsg2xrzovXjpA6xT/i+JyCRv+S8Dluu3PhGZAOQaY0YShLcx+SjQ0xizT0RaYDUOLzDG7BGR54FE4A5vA7we0M0Y85GIfA5sBB4zxhgRaQI0M8Z8IyIrgOHGmAXecay/AJcYY/4OlruIfAJMN8Z84n0dhdUIbmyMyQ0sE1B/9bB6di83xqwSkTpYPeBPGmO+DajHBOBXoJ4xJugVQt66/gV41xjzjndaa6yG9vai9frk8TXwmjHm/WDL8zKp55dvKMCxkrR8HSmtj6+ckn+1vofkXde5ehPxET5lMQC7WpYaYVJtGqy0vpQ87Iir3kQCPO86ALlVu2PDERcZy8oGJ1Z3Fn5aes8OuMfdXs2ZlLCPtsYAH0/HhKLjwf52zas5E3/xP61hy5mnVXcafk5e+xdZPcoxzvYYip67Aso4k3m0uIb3P2atWsdznx3TbSuvI/IzucaYncaYCWXMDhxT2y6g7FpjTFnnXorG1K7B6lX+j8+8FwKWG+yS5eeAW0Qk6OWJxpjpWGNNfxKRDcA7wA3GmKJLuh8B0oB13ltoTfO+BrgNqAtsFpHV3rJFY4JvAh7x5r4QeMIYE/QchfeCtB749MoaY3KApZTRcx2wDXuAG4B3vNvwE/CeMebbILHpWGN2y7z/jbG+5fQDLvbe0mstMMZn204puqUX1oV9h2vQKqWUUupo0zG1VRt+YIypFWTaYmCx9/kkYFIZxUt9/fSNN8aMwWpMBVvvwDKW6bc+Y8xurIZnmYwxb2LdcSDYvAKsOwk8HGReJtbdEYKVW4d1F4Fg8wYGvM7FGp4QGHfFIcpsw6f+jDFLgNZlrG9MwOv7se5YUCZvvV1TxuyK3ydLKaWUUuoo018UU0oppZSq6Y7j+8ceK/8TjVoRGY314w6+vjDGHEcjvI8t79jbBUFmdfPe41cppZRSqsb4n2jUehuv/7MN2GC8DdcW1Z2HUkoppdSR8D/RqFVKKaWU+lc7ji/gOlaOyN0PlFJKKaWUqk7aU6uUUkopVdNpT6321CqllFJKqZpPe2qVUkoppWo67anVnlqllFJKKVXzaU+tUkoppVRNpz++oD21SimllFKq5tOeWqWUUkqpmk7H1GpPrVJKKaWUqvm0p1YppZRSqqbTnlrtqVVKKaWUUjWf9tQqpZRSStV02lOLGK0EdfTpTqaUUup/jRzLlbmG9D5mn7WO12cc020rL+2pVUoppZSq6Tzaf6SNWnVMfBKXVN0p+BlwIJUd5zSt7jT8NPxjAwCLkhpUcyYluqTuAiD3yvbVnEmJyK9+BCDtgjOrORN/icvWsrLBidWdhp+Wu7ZD7sHqTsNfZCwAqxo2rt48fLTYsQ2AnL7tqjcRH1HTfgIg+9ILqjkTf7VmLqPwrl7VnYafkDdn8UvdhtWdhp82e3dUdwr/k7RRq5RSSilVw+lwUr37gVJKKaWU+hfQRq1SSimllDpiRKSniGwUkc0iMiLI/OtF5E/v4ycROedIrFeHHyillFJK1XTHyYViImIH3gAuBnYCv4rIdGPMOp+wrUAnY0yGiFwCTASqPIBce2qVUkoppdSRcj6w2RizxRhTAHwK9PENMMb8ZIzJ8L78BTjhSKxYe2qVUkoppWq64+dCsQaA7+0fdnLoXtj/A2YfiRVro1YppZRSSpWbiAwCBvlMmmiMmVg0O0iRoC1uEemC1ajtcCTy0katUkoppVQNZ47hmFpvA3ZiGbN3Ar43Dj4B2B0YJCJnA+8Clxhj9h2JvHRMrVJKKaWUOlJ+BZqIyEkiEgpcC0z3DRCRRsDXwI3GmL+O1Iq1p1YppZRSqqY7TsbUGmNcIjIEmAvYgfeMMWtF5E7v/LeAx4A6wH9EBMBljGlV1XVro1YppZRSSh0xxphZwKyAaW/5PL8NuO1Ir1cbtUoppZRSNd1xcp/a6qRjapVSSimlVI2nPbVKKaWUUjWcOU7G1FYn7alVSimllFI1nvbUKqWUUkrVdDqmVhu16vhx7nPjqH/xRbidTn4ZfA8Zf6wuFXP+a+OJb9kCESFz898sG3wvrpwckjq048KPPyDnn38A2PHtTNY+/1Kl8ogbPprwDh0xeXnsf3QkhRvWlYqxN2hAnedexhYTS+GGdewbNRxchYR37krs3UPB4wG3m4wXnqZg5e8A1LrhZmpdcRUYQ8GmTex/bCQUFFQqxybjniT+oq54nE7W3zOM7NVrSsWc8eZrxJxzDp7CQrJWrmLjg8MxLhcJPbtz0oiHMB6DcbnY/OjjHFz2a6XyKGJrcQGht94HNhuuBd/imvqR33xp0IjQu0djO/k0CqdMxDX9E2t6nSRC730UiYsHY3B99w2umV9UaN0hbTpQ6/4RiM2Oc/pXOD94t1RM1P0jCWvXEZPnJGvsaFwb1x+ybGjX7kTdfjf2xidz4JZrcW1Yay3IEUL0yMdxND0TjCH75Wco/L1iddfgyTHEdu2Cx+lk+7AHca4p/bdLGHgzSbfdSthJjfmzeQvcGdZPpNdq24aT33uH/B3WL1AenDWHva+8WqH1V9TIMWNZvGQpdeJrM+PLT4/qugI1eOJxYrx19c/9D+Jcs7ZUTMLNN5F4262ENW7M6rNbltRVmzac9N+JFOzYCcCB2XNImVC1urK3vIDQ2+4Dmx3Xd99S+PWHfvOlwYmE3TMa2ymnUfDR27i++aR4XuiQUThatccczMA59Iaq5XFeG8IG3Q82G4XzplP4xQelYkLvuB9Hq3aY/Dzyx4/F8/dGAEIu74+jRx8QwTX3Gwq/sf6moTfcgb3NhWAM5kAG+eOfxOxPr1R+0uw87NfcAWLD8+NcPPP839PSujP27lcDYPKduD95A3ZthdoJ2G9+AImpDcbgWToHz6JvKpVDWU586glqd+uK2+nk76H3kxvk2Jl8683Uu/02wk9qzIpmZ+Pab+1T9thYThn/ImGNT8Tk5/P3sAdxbth4RPNTVaPDD9Rxod7F3Yg++WRmnHsBy4c+QKuXng8a9/uoR5nToQuz23cmd+cumtx+a/G8tJ9/Yc6FXZlzYddKN2jDO3TE0ehE9l7Wg4wnH6P2I48HjYsb+iBZH01m7+U98WRmEtXvSgDyl/1CytV9SOnfj/2PjyL+8acAsCclEX3djaQMuIq9V16O2GxE9ry0UjnGd+tKxMknseyCDmx8YDinP/9M0LiUL6eyrF1Hfu3UDVt4OPVuuA6AjB+W8mvni1nRtTsb7nuA019+sVJ5FLPZCL39AfLHPUDefdfj6HARckJjvxCTlUnhf8cXN2aLp7vdFEx6jbyh15M3YhCOnleUKnu4dUc/NJqD993J/msvJ7x7L+wnneIXEtruQhwNT2T/VZeQ9ewYaj382GHLurdsJnP4UApXrvBbVnjfqwDIuL4fB+65jaihD4EE+0XI4GK6diH8pJNY16ET/wwfScNnngoal/PrCjZfe31x49VX9vJf2di9Fxu79zrqDVqAKy67lHffmHDU1xMouktnwk46ifUXdmbH8FGc8PS4oHE5K37j7wE3FDdefWUv/5WNPXuxsWevKjdosdkIveNB8p58AOc912G/MMh+np1JwbvjKZz2SaniroWzyHtyWNVy8OYRdtdDOB+/j9y7rsXRsTvS8CS/EHurdtjqNyT39qvIf+1Zwu5+2Cp64sk4evTBef8tOIfcgP389kh964efCr76COeQG3DecyPu5UsJHfB/lctPbNivHYzr9cdwPXknttadoG5D/5h9KbjGD8c17m48sz/Ffv291nS3G/dX7+J68k5cz9+PrVPv0mWrIK5bFyJOPolVbS9k64PDOfm5p4PGZS1fwfprBpR6/zUYOoSctWtZ3bU7m++5j8Zjxxyx3I4EY8wxexyvqq1RKyJGRD70ee0QkTQRmeF9PdD7epXPo5mINPaWHetTNkFECkXkde/rMSKyy1tmg4i8KSI277xJIrLVZ5k/BVnfBhEZ5rP800VksXfeehGZ6J3euShfn9hJInKV9/liEWnlfb5NRFaLyB8iMk9E6h6ibsqM9U77JCA+RESeFZFNIrJGRJaLyCU+y0rwPj/Pu+0tD7M8h4g87V1eUT2N9pnvDvi7jChrW8rrhF6XsO3TzwHYt+I3QmNjCU9OKhXnysoufm4PDy/j16QrL6JLN3K/tXoGClb/gS06BltCYqm4sPPb4PxuLgA506cR0fUiAIwztzhGIiL9b4ZttyNh4db/ERG401IrlWPCJT3Y+/mXAGT+9juO2FhCk0rX1f4FC4ufZ65cRVi9egC4c0pytEdGVvmG3bZTz8Ds3YlJ2Q0uF66lC7C3vtA/KPMAnr83gMvlP/3APsxW74/J5OXi2bkdiS9d32VxNDsL984deHbvBFched/NIrRjF7+Y0I5dyZtt/ZiNa82fSHQ0tjoJhyzr3rYF9z/bSq/vpFMo+PUXAEzGfkxWFo4zmpc739geF7P/y68AyP19JfbYGBxB/nbOtWsp2Fm6kVYdWp93LrGxMcd8vbHdu7P/q68ByF25EntMNI6k0vvGsaorW5NmePaU7OfupfNxXBCwnx/MwLN5Pbhdpcp71q3CZGdWPY/TmuHZvROz1/t+W/IdjjYd/WIcbTriWjjbWu/GNUhUNFK7DtKwMZ6NayA/Hzxu3KtX4mjbySrkzClZQHhEpY8L0vg0TNpuSN8LbheeFUuwndPWL8ZsWQ+51rHcbN2A1K5jzcjMgB1/W8/znZi9/yBxCZXKI5jaPbqT9rn1/sv+fSX2mBhCgrz/ctesJT/Il6SI05qQ+cOPAORt/puwhg0JSThy+amqq86e2hyguYhEeF9fDOwKiPnMGNPC51F0HngL0Nsn7mog8LzUeGNMC6AZcBbQyWfeQz7LbBe4PqA9MFpEir4ivlq0PGPMGcBrFd5aSxdjzDnACmBURWNF5Aysv1lHEYnyiR0L1AOaG2OaA5cB0b4L8/7G8pdAf2PMysMs7ymgPnCWtz4uBEJ85jsD/i7PlrsGyhBRry45u0p+Gjp3924ivY2wQBe8MYF+f60l5rRT+WtiyanmhPNb0XPpIjp98QkxTU+vVB72pGRcKXuKX7tT9mJPSvaLscXF4cnKBLe7OMa3YRLR9SLqTptFwutvsf9x67uAOzWVrMnvUW/uQurP/wFPVhb5P/9YqRzD6tYlf3dJXeXv3kNYvTK/IyEOB3WvvpL9CxcVT0vo1ZPzf/yesz+ezIb7HqhUHsXLj0/EpJc00M3+VKRO+RumxctJrIvtpCZ4NpU+xVwWW1Iybp+/lyc1BXtiwN8rMQl3yl6/GFticrnKBnJt2khYx65gt2Or1wBH02bYksuu+0AhdetS4PO3K9yzl5C6h15noKjzzqXpd7M55cPJhJ/WpEJla5KQuskUlqqr8tc1WHV1+tzZnPzBpCrXlbWfpxS/NvvSKvQF7EiROkn+eaSXfr9JnUQ8aSUxHm+MZ/sW7M1bQnQMhIXhaNUO8dnnQ2+6k8hJ03F07kH+RxMrl2BcHcgoGbZgMtKtaWWwteuOWftb6RnxSUjDUzDbNlQujyBC6/m//wr27CH0EMfOQLlr1xPf6xIAolq2IOyEBoTWD/45papHdQ8/mA0UnYMdAJQ+ZxOcE1hf1AsK9Ac+LyM2FAgHMsqblDFmH7AZq6GI9/+dPvNLD/asmCXAqZWIvQ74EJgHXA4gIpHA7cA9xph8b34pxhjf+jgDmIb1G8vLfaYfbnl53uVlGWPGVGwTKyjIKdyyTnEsu3so05qeRebGTTS6og8A+//4k+lnncecDl34a+K7dPx48pHLLTCPoLmWPHcunM/evr3Yd98QYu+2TqtJdAwRXbqxp9dF7L64IxIRQeSll1UqHalAXQGc9tzTHPh5GQeXlfzp02fNYXn7Tqy++f84acRDlcrDJ6HS0yrayxMeQdhD4yh8/1Xw6e2ulHL8vcrs4j9M3nnffo07NYXakz6n1v0jKFy9KmivXJmqWFe5q9ew9vx2bLj4EtLen8RJ771T/nXXNFWtqzVrWNemPRt7eOvq3Uo20orzCTaxGk7DliePMobEmB3bKPjyAyKeeo2IJyfg2bqp+Ms5QMEHb5E78HJci+cSetnVlcyv/H83Oe1sbO264576nv+MsHAcd4zG/cVEyHNWLo8q5hbM7tfewB4Xy1nz51D31oHkrFmLCTz7VJ2MOXaP41R1N2o/Ba4VkXDgbGBZwPz+Aae5I4KUPQFwA7sDyg4TkVXAHuAvY8wqn3kv+Czz48CkRKQRVkP4T++k8cBCEZktIsNEJM4n/ELfHPE2Dg+jN1DehrFvbH/gM6zG/wDvtFOBf4wxhzqv9Q0wxBizNGD6oZaXdYjlRQT8XfoHBojIIBFZISIrJk4M/mHS5LZb6fnDQnr+sBDn3r1ENahfPC+yfn2ce/cGLQdgPB62T51Gw8usDntXVjauHOv02Z7vFiAhDkLj4w+xCSVq9b+O5M+mkvzZVNxpqTiSS75525Prlhom4MnIwBYdA3Z7mTEA+b+vwNGwEba4OMLbtMW1ayeejAxwuXAu+I6wc1qWKlOWBrfeTKuF82i1cB75e/cSVr+krsLq16Ngb0rQco0fHEZIQh02PzYm6PyDvywj4sQTCYmvXe5cApl9qUhCSU+1xCdV7AITu52wh8bh+mEe7mXfV2jdntQU7D5/L1tSMu701CAxdf1iPGmp5SpbittNzivPkXHjlWQ+dA+2WtG4d/xzyCIJN9/E6fNmcfq8WRTuTSHU528XUq8uhSnlH4biyc7Gk2s1+jMXLkIcDuy1K/+3O94k3Hwjp8+ZxelzZuFKSSGkVF0F38+D8a2rrEWLEUdIlerK7EtDEkp6NaVOYqUvpKoKk57qn0dCEmZfeqkYm08PrC0hCbMvDQDXvG9xDr0Z5/A7MVmZeHaXHrftWjwXe7supaaXS0Y61C45JS+1E+Dg/tJxDRpjv2EorrfGQo7Px43Njn3QaDzLF2NW/VS5HHwk33IzZ82fw1nz51AQ8P4LrVf2sTMYd3Y2W+57gNUX9eTve+4jpE48+f+Urj9Vfaq1UWuM+RNojNWgmhUkJHD4ge9XtjlYQxYGYDXMAhUNP0gCokTkWp95vsMPrveZ3l9E1mINb5jg01P5PlZv5xdAZ+AXEQnzlvnBN0dg+iE2eZG34RsDBL+6p4xYEWkNpBljtgMLgHNFpLxH6PnAbSJiL5pQ3uWJyC3ehusOn+EYgcMPStW/MWaiMaaVMabVoEGDgia16d33ii/s2jVzNo2vvQaAOq3OozAzk7wgH/a1Tiq5IKJBzx5kbtoMQLjP6f/4c1siYqNgf5ADaRDZn00hpX8/Uvr3w7loAZGXWb2/oWedgyc7C096Wqky+b8uI+LiHgBEXd6XvEULAHA0bFQcE9K0GYSE4DlwAPfePYSdfQ4SHm7le0FbCrduKVd+ALvem8yKrt1Z0bU76bPnUvca64KlmPPOxZWZSUFq6bqqd/0A4rt0Zt0dd/t9s444qXHx81pnNccWGkLh/nKfyCjFs3kDUu8EJKkeOBw4OnTDvSLw+1PZQgePxLNzO65vg72ND821fg32ho2w1WsAjhDCL+5FwZJFfjEFPywi/BLru6aj+dmY7Gw8+9LLVbaUsHBrvCEQcn5bjNuNe+vfhyySPvmD4gu7Ds6dR/xV1kWFkee2xJ2ZhSvI364sjsSS08yRLc5BbLbiq/3/DdInf1h8YdfBufOIv/IKACJbtsSdlYUrtfR7sSyBdYVNqlRXnk3rsfns5/YOF+FaXv79/Ejx/LUeW4OGSLL3/dbxYtzLlvjFuJb9gKOrdZrcdnpzTE42JmMfABJrHeYlMRlHu864vp9nva5fckGWo82FmJ3bK5Wf2f4XklQf6iSD3YGtVUc8f/7iH1Q7EcegR3BPehFS/Ucd2m+8D7N3B54FUyu1/kAp709m9UU9WX1RTzLmzCXxGuv9V+tca58qrMD7zx4Tg4RYI/GSrh9A5i/LcGdnH6bUMeQxx+5xnDoebuk1HXgRq7FY9sCbAMaYAhH5DXgAOBNrHGmwuEIRmQN0xOrdPZTPjDFDRKQtMFNEZhtj9nqXsxt4D3hPRNYA5b86pEQXY0x5v9r7xYrIAKCpiGzzTooBrgSmAI1EJPoQvatDgLeA/wB3eKeVa3neBv373m22c5TsnjefehdfRO+Vy3Hn5rLs7qHF8zp9PoXl9w7DmZJKmzdfIyS6FohwYM06fn3AOnXesE9vmtw6EI/bjdvp5Kf/u6OsVR1S3g/fE96hI/VmzMOTl8f+x0qGPie8/jb7n3gUT1oqB155kTrPv0zs3UMp3LCe7KnWhVsRF3Un6rI+mEIXJj+ffQ9b1xsWrP6T3O/mkfzp1+B2UbBhPdlfVrwRB7Bv/gLiL+pKm+U/4s51smHo/cXzzp7yARuGPURBSgqnvfAs+Tt3cu4s63tW+sxZbHvpFRJ796Lu1Vfhcbnw5OWxdtBdlcqjmMdNwbvjCXv0ZetWRwtnYHZsxdG9LwCuedMgLp7w5/+LRESB8eDofQ15Q6/HduKpODpfgmf7ZuwvTgKgYMrbeH7/uXzrdrvJfnEcsa9ORGw28r6dinvr34T3s74g5U39nIIflxDariPxX83G5OWRNfaRQ5YFCO3UjVoPjsIWF0/s+P/g+msjB4cOwhYfT+yEieDx4ElLJWtMxa6RzFywkJiuXWj24xLrll73P1g87+QPJvHPQw/jSkkl8daBJA2+k5DERM6YP5eDCxex46HhxF3ai4SbbrAuwMnLY9vgeyq0/sq4f8QjLP/tNzIOHKBjj97cc+ftXN2vz1Ffb+bCRUR37cIZS7+3bun1QMkwmZMnv88/Dw/HlZJKwi0DSbrrDkISE2n63RwyFy5ix8MjiOt1CXVuvAHcbquu7q5iXXncFLzzMuGPjwe7Hdd8737eoy8ArrnTkLh4wl98D4m09vOQy/rjvOc6cOYSdv8T2Jq3RGLiiHh3GoWfvotr/oxDr7OMPPLffJGIsa9at/T67ls8/2zFcUk/K4/ZU3H/+iP2Vu2IfPer4lt6FQkf9SwSE4txuch/8wXItj42wgbejTRoBMaDSd1L/hvPVbKePLg/fRPHPU+BzYbnp3mw5x9sF/ayZv8wC/ul10GtaOzXDgasM2/uZ4cipzTD1qYbZudWbKOsS1fc30zGrF1R5uoq4sD8hcR160qLX5bicTr52+d6gtM/nsyW+x+mMCWFuv93C/XuvovQpETOXvgdBxYsZMsDDxPR5FROee0VcLtx/rWJv++v4tAtdcRJdd2aQUSyjTG1vMMHrjTGTBCRzsCDxpjeIjIQaGWMGRJQrjEwwxjTXETO9MZM9o0XkTFAtjHmRbEGIH4ArDLGvCQik7zlvwxYrt/6RGQCkGuMGSkiPYEF3gZyXWAl0BJoWpSvz3KKly8ii73zV3gbj63K06gNjBXrzg3bgTbGmF3eaV2AR4wx3UTkeSARuMPb2K8HdDPGfFS0LCALmIs1RndMOZaX7F1enreHdz3Q3Rizrehvd7jt8GE+iSt9hWl1GnAglR3nNK3uNPw0/MO6IGJRUoNqzqREF28vSu6V7as5kxKRX1kX2KVdcGY1Z+IvcdlaVjY4sbrT8NNy13bIPVjdafiLjAVgVcPG1ZuHjxY7tgGQ07fdoQOPoahp1qn37EsvqOZM/NWauYzCu3pVdxp+Qt6cxS9H8NZfR0KbvTugjBHQR4tzQKdj1qCL+OT7Y7pt5VXdY2oxxuw0xpR1E8TAMbXtAsquNcaUdUVQ0ZjaNVg90v/xmfdCwHJDg5R/DrhFRKKB7sAaEfkDq2H4UFEP7jHSEdhV1AD1WgI08zZgHwHSgHXeHtVp3tfFvBeR9cEa83vXYZY3Gmss8hoRWQn8AEymZNxy4JjaKt/9QCmllFKqKqpt+EGwnj5jzGJgsff5JGBSGcVLnfr3jfdeqT+mjPUOLGOZfuvzDjcourrkfu+jzHyDLd8Y09nneeMy1hssx8YBrxcDbQKmuSm5OwPAw95HmcsyxhwEWnhfvnGY5Y3wPoLld9SGISillFKqEo7jsa7HSrX31CqllFJKKVVVx8OFYv+zRGQZEBYw+cYjcB9cpZRSSv0vOY7vH3usaKO2Ghljjq8rAJRSSimlaiht1CqllFJK1XBGx9TqmFqllFJKKVXzaU+tUkoppVRNp2NqtadWKaWUUkrVfNpTq5RSSilVwxlPdWdQ/bSnVimllFJK1XjaqFVKKaWUUjWeDj9QSimllKrp9EIx7alVSimllFI1n/bUKqWUUkrVdPrjC9pTq5RSSimlaj7tqVVKKaWUquGMjqlFtBLUMaA7mVJKqf81cixXln1Zm2P2WVvr21+O6baVl/bUKqWUUkrVdDqmVhu16tjYfd4Z1Z2Cn/q/rSerZ+vqTsNP9JxfAXAN6V3NmZRwvD4DgMyLz6vmTErEfPcbAJ/EJVVzJv4GHEjFPe726k7Dj330O6xq2Li60/DTYsc260nuwWrNw09kLAAHu7So3jx8xC5aBRxfOYGV11+nnVrdafg57a/N5F7ZvrrT8BP51Y/VncL/JG3UKqWUUkrVdDqcVO9+oJRSSimlaj7tqVVKKaWUquGMjqnVnlqllFJKKVXzaU+tUkoppVRNp2NqtadWKaWUUkrVfNpTq5RSSilVw+mYWu2pVUoppZRS/wLaqFVKKaWUUjWeDj9QSimllKrp9EIx7alVSimllFI1n/bUKqWUUkrVdHqhmPbUKqWUUkqpmk97apVSSimlajijY2q1p1YppZRSStV82lOrlFJKKVXTaU+tNmpV9Yp5aBTh7Tti8vI4MGYUhRvWlYqx129A7WdewhYTR+GGdWQ8OhxchURc0ptaN98GgMnN5cAzT+DatBGAuMeeIuzCznj27yet/+Xlzsd+XlvC73oAbDYK53xDweeTS8WE3fUAjtbtMfl55L30BJ7N1jpD+g0gpGdfMAbPts3kvfQkFBbguLAboTcMwtawMblDB+LZtL4SNVVCzjgX21WDwGbD89M8zHdf+s9v1RnbxVdaL/LzcH/2H9i1FRwh2O97DhwhYLdhVv6IZ9aUSudhb9WW8MEPIjY7BbOnUfDZpFIxYYMfIuR8q66cL4zBs3mDNSOqFhH3P4qt8amAIe/FJ3CvX03E6GewNTzR2o6oaExOFjl3XlfpHM99bhz1L74It9PJL4PvIeOP1aVizn9tPPEtWyAiZG7+m2WD78WVk0NSh3Zc+PEH5PzzDwA7vp3J2udfqnQuAJx8Jrbu14LYMKt+wPw8x3/+aedg69gXMOBx45n3GezcDIDt7megIM/64PK48bw3rmq5BGjwxOPEdO2Cx+nkn/sfxLlmbamYhJtvIvG2Wwlr3JjVZ7fEnZEBQK02bTjpvxMp2LETgAOz55Ay4dUjmp+vkWPGsnjJUurE12bGl58etfUAOFq3I3zIw2C3UThzKvmfvF8qJvyeh3Fc0AHy8sh97jE8m6z9PPqTWZjcHPB4MG4XOXdeb8XfMQxHu45QWIhn905yn3sccrKOm/wqK/GRR4nq1BnjdLJ3xHDy15XehxwnnEC98a9gj40jf91a9jz0IBQWYouJoe4zzxLSsBGmIJ+9I0dQsGkTAMlPP0NUl6649+1je+9elc7P1uICQm+9D2w2XAu+xTX1I7/50qARoXePxnbyaRROmYhr+ifW9DpJhN77KBIXD8bg+u4bXDO/qHQe6ujRRq2qNmHtO+JoeCKpfXsS0vwcYkc+RvrN15aKi7n3AbI//oC8ebOIHfk4kX2vJPfLT3Ht2kn67TdhsjIJa3chcY88UVw+99tp5Hw+hbgnni1/QjYb4Xc/TO6oIZj0FCJfnYzrlyV4/tlaHGJv3Q5b/Ubk3HoFtqbNCR8ygtz7bkHqJBLapz85g/pDQT7ho57G0bk7ru9m4Nn2N86xDxN+78gq1xliw3bNXbhffwQO7MP+0Hjcq5fB3h3FIWbfXtyvjABnDtLsPOwDhuB+8QFwFeJ+dZTVMLLZsd//PKz7DbZtrHgeNhsR94wgZ/hgTHoKUa9/iOvn7/3qynF+e+wNGpI9sC/2M5oTce9Icu69GYDwwQ/hWvEzhWOHg8MBYeEAOMeV1FHYHcMwOdmVrCiod3E3ok8+mRnnXkCdVufR6qXn+e6iS0rF/T7qUVxZ1npajnuSJrffyvpXXgMg7edfWHLtDZXOwY8Itp7X4ZkyHjIzsN06GrPpD0jfUxKzdQOev56wnic1wNbvDjxvP1Y82/PRS+CsfJ2UJbpLZ8JOOon1F3YmsmVLTnh6HJsu71sqLmfFb2QuWMipn5duSGYv/5Wtt/zfEc8tmCsuu5Qb+l/N8EfHHN0V2WyEDx1JzkN3YtJSqPXWxxT+9D2e7VuKQxwXdMDWoBHZN1yO/YyziBg2mpzBNxbPzxl2OybzgN9iXb/9Qt47r4LHTfigoYRffyt5EyccN/lVRlSnToQ2bsy2i7sRfk4Lkp54gh1XX1UqLvHBhzkw6X2yZs4k6Yknib3qag5+MoX4O+8ib/16dt89mJCTTyb58THsvPkmADK//poDH31E3edfqHyCNhuhtz9A/pP3YfalEv7cu7h/XYrZua04xGRlUvjf8dgv6OhX1LjdFEx6DbP1LwiPJPyF/+L+41e/sscFvfvBsR1TKyJGRD70ee0QkTQRmeF9PdD7epXPo5mINPaWHetTNkFECkXkde/rMSKyy1tmg4i8KSI277xJIrLVZ5k/BVnfBhEZVs7t+ENEPgmY5hCRp0Vkk896RvvMdwds14jDrCPRu313eF+/4S23TkScPsspfdQo2earvM97i8hKb97rfJZ5uogs9i5nvYhM9KmX1wOWt1hEWnmfbxOR1T45VKpLJrxTV5wzvwGgcM0f2GrFYEtILBUX2roNeQvmApA74xvCO3ezyvy5CpOVCUDB6j+wJ9UtLlOwcgWegwcqlI/t9DPx7NmB2bsLXC5c33+Ho20nvxhH204ULpgJgGfDGqRWNBJfx5ppd0BoGNjsSFg4Zl+aFbdjG2bn9grlUqbGp2HS98C+FHC78Py+BDm7jX/M1g3gzAHAbN0AcQkl8wrySnK12yt9usp++pl4dpfUVeHieTjadfaLcbTtRMF8q67c69dArVpIfAJERuE4qyWFs6dZgS4XBGm8hnS8CNeiOaWml9cJvS5h26efA7BvxW+ExsYSnpxUKq6oQQtgDw+Ho/W5UP8k2J8GB9LB48as+xU5rYV/TGF+yfOQsKOUSGmx3buz/6uvAchduRJ7TDSOpNLvRefatRTs3HnM8ipL6/POJTY25qivx960ubWf7/Hu5wvnEtK+s1+Mo31nCufNAMC9fjUSFW3t54fgWvEzeNzW83V/IonJx1V+lRHV7SIyp04FIO+PVdijY7Anlt6HItu2IWuO9b7OnDqVWhddDEDoqaeS+/NPABRu2YKjwQnY61jHVueKX3FX8HgeyHbqGZi9OzEpu63j+9IF2Ftf6B+UeQDP3xusY5KvA/usBi1AXi6enduR+NLbpqrfse6pzQGai0iEMcYJXAzsCoj5zBgzxHeCiDQGtgC9gUe9k68GAs9tjDfGvOhtzC4BOgGLvPMeMsZ8SWmfGWOGiEgdYKOIfGmM2REkriiXM7C+DHQUkShjTI531lNAXeAsY0yeiEQDD/gUdRpjWpS13CCuBn4BBgBvG2Pu9q6/MTCjvMsSkRBgInC+MWaniIQBjb2zX8Wqs2+8sWdVIL8uxpj0CsSXYk9Kxp2yt/i1O3Uv9sQkPOlpxdNscXFWw9Xt9okp/QEQ2fdK8n76oSrpYKuTiCctpfi1Jz0F++nNS8W4fGPSUpE6SXg2rafgy4+o9eG3mPx83L8vw/37sirlE4zE1oGMkvohIx1pfHqZ7TBp1x2zboXPBBv24a9AYj3Mkpmw/a/K5ZGQ5FdXJj0Fe9PmpWJMqm9MKpKQiLjdmIMZhD80BvvJTXBv2kDef16AvLziWPtZLTEH9uPZVeZb8bAi6tUlZ9fu4te5u3cTWa8eeSmppWIveGMC9S++iIMbN7LykceLpyec34qeSxfh3LOXlY+OIXNDJXq1i0THYbL2l7zOzIAGJ5WOO70lts79ICoGz2f+3xdt190HBszK7zErq7a/+wqpm0zh7pK6Ktyzl5C6dXGlph2ilL+o887l9LmzKUxJYfdT48j7a9MRy6+6WPtwyTHKk5aC/Qz/w6QtIYlCnxiTnoItIQn3/nQwhqgX3gQM+d9+ReGMr0qtI/SSvhQumnvc5ldejuRkCveWnHVwpezFkZyMO83neF67Nu7MrOLjuWuvFQOQv2ED0d17kPfbb4SffTYh9evjqFsX9759lc7Jl8QnYtJL3vtmfyq2JmdWfDmJdbGd1ATPptJDK6qb3v2geu5+MBu41Pt8APDJIWJ9OYH1Rb2FQH/g8zJiQ4FwIKO8SRlj9gGbgXqHCb0O+BCYB1wOICKRwO3APcaYPO/ysowxY8q7/iAGYDWKTxCRBlVYTjTWl5d93rzyjTFFn8z1gOJuF2NM6QGHR5NI6Wml3pRBYgKacKGtzieyz5VkvlrF8Y7lyaesmFrRONp2JGdgH3KuvwTCw3F0LX2qu8qCVUcZTVppcha2tt3xfDPJJ9SD+9l7cT8yEE48DeqdWMk8qlBXdju2Jk0p/PZLcu66HpPnJKz/LX5hIV16VvqD/lDrL+ugv+zuoUxrehaZGzfR6Io+AOz/40+mn3Ueczp04a+J79Lx49LjqyuYUOlJwdLZuBLP24/h+eINbJ36FE/2TH4Wz3+fwvPpBOS8LtCwSRXz8U2tPO/FsuWuWcO6Nu3Z2OMS0t6fxEnvTjxyuVWnSu7nxvuHzb5nINl3DCBn+N2E9b0G+9nn+sWFXX8buN0Uzp91XOZ3pHORoO8BKybj7bexxcTQ6JvpxN14E/nr12G8jd8joor7OADhEYQ9NI7C918FZ+6RyUsdUdXRqP0UuFZEwoGzgcDurP4Bp+kjgpQ9AXADuwPKDhORVcAe4C9jzCqfeS/4LPPjwKREpBFWQ/jPw+TfH/gMqzE+wDvtVOAfY8yhRvpHBGxX/7ICRaQhUNcYsxyr4V5m7OEYY/YD04HtIvKJiFxfNCwDGA8sFJHZIjJMROIqsOhFPttSatiGiAwSkRUismLixJIPuMirryNxytckTvkad1oq9uSSIQP2pLq40/17hjwHMpDoGOtUeVFMWsm3bceppxH36Fj23z8EU8XTU570VGw+vcC2hGTM/vRSMb6nCm2JSZj9aThano8nZbeVg9uN68dF2M84u0r5BGMO7IPaPqe9aidgDu4vHVi/Mbbr7sU9cWzwC1CcOZhNq5FmlfsQM2kpfnUlCcl49qWXipEk35gkzL50TFoqJi0V94Y1ALiWzMfWpGlJQZsdR4cuFC6eV+G8mtx2Kz1/WEjPHxbi3LuXqAb1i+dF1q+Pc+/eMssaj4ftU6fR8LLeVl5Z2bhyrBMxe75bgIQ4CI2Pr3BOxbIykGif8jG1IftA2fE7NkHtJIioZb3OPmj9n5uF2bgSqR+kl7cCEm6+kdPnzOL0ObNwpaQQUr+krkLq1aUwJeUQpf15srPx5Fof8lmLFiOOEOy1a1cpv+OBtQ+XHKNsicnFw4qKeNJSsPnESEIyxnscK4o1BzIo/GGR39mMkB6X4Wh7IbnjRh2X+ZVH7PU30Oib6TT6Zjru1FRC6pb0CTmS6+JK9T8r4s7Yjz0muvh47qhbEuPJySZl5Aj+6XM5ex96EHvteFw7jtxQF7MvFUkoGX4k8Umlju+HZLcT9tA4XD/Mw73s+yOW15FkPMfucbw65o1aY8yfWKe/BwDBvp5+Zoxp4fNw+sybgzVkYQBWwzLQeO9p+SQgSkR8rzp6yGeZvpd49heRtVjDGyYU9bQGIyKtgTRjzHZgAXCuiJQ6covILd7G3g5vAxW8ww98HsHyL3ItJb3Qn1LSeK4UY8xtQDdgOfAg8J53+vvAGcAXQGfgF+/whLK+vvpO7+KzLeODrHOiMaaVMabVoEGDiqfnfjGFtOuuIO26K8hbvICIS62eqJDm5+DJzvIbelCkYMUywrv1ACCydx/yvl8IgL1uPeJffJWMR4fj/mdb+SukDJ6N67DVb4Qk1weHA0eni3H9ssQvxvXLEkK6WScabE2bY3KyMfv34Undi73pWRBmjYN0tGiNZ8fWUuuosu1/IYn1oU4y2B3Yzu2I+TPge2HtROy3j8L9wUuQ6vO9r1YMRERZz0NCsZ3eAlIq96Hh3rgOW4OGSF2rrkI6d8f1s/+B3vXzEkIvsurKfkZzyMnG7E/HZOyzPmhPsHqJHS3P97uwxX7u+dY45PTSwwQOZ9O77zHnwq7MubAru2bOpvG11wBQp9V5FGZmBh16UOukksZhg549yNxk3W0gPKnkAzD+3JaI2CjYH+QLRHnt3gbxSRCbYI27btYa89cf/jG+X1jqNrI+/J3ZEBJqjdcGCAlFTm6GSQscuVUx6ZM/ZGPPXmzs2YuDc+cRf+UVAES2bIk7K6tCQw8cPmMnI1ucAzYpvjNCTebesBZ7g0Yl+3nXHhT+FLCf//Q9Id2tL0L2M87yHhPSITwcIiKtoPBwHK3a4tlq7VuO1u0Iu3YguaPvg/wyP3KqLb/yOvjxR/zT53L+6XM52fO/I6ZfP2tx57TAk53lN/SgSO4vy4ju2ROAmH79yF4wHwBbdDSEhAAQe01/nCt+xVOFC0UDeTZvQOqdgCTVs47vHbrhXrG03OVDB4/Es3M7rm8P9dGtqlt13f1gOvAiVkOqTnkLGWMKROQ3rNPyZwKXlRFXKCJzgI5YjcJDKRpT2xaYKSKzjTFldecMAJqKyDbv6xjgSmAK0EhEor3DDt4H3heRNYC9vNsXsJ5kESlqfNcXkSbGmEoPUvMOLVgt1oV6W4GB3um7sRq573nzbY41VCGwsR4PVGkMbaD8pd8T3r4jSd/MLb6lV/HKJrzNgbGP4ElPI/PVl6j99EvEDL6Xwo3ryZ1mDY2udftgbLFxxI2wrg43bjfpN14NQNy4FwlrdT62uDiSZy0i6+3Xyf3mMOPFPG7y/vM8keNeBZudwnnT8WzfQkgv68O+cNbXuJf/iKd1e6Lem2rd0uvlJ62iG9fi+mEBka9/BG43nr83UjjbumjC0a4zYXc9iMTWJuLJ8Xi2/IVz9L2VqzSPB8/nb2G/+0kQG55fvoO9/yAdrKEOZulsbJdcC1Ex2PsPLt4u9/PDICYe+43DwGazyv7+A2bNr5XMw03e688T+czr1i295n5j1VVv61ZihTO+wrV8KY4L2lNr8jfWLb1eHFNcPO+N54kY+RQ4QvDs2eU3L6RLj6oPPQB2z5tPvYsvovfK5bhzc1l299DieZ0+n8Lye4fhTEmlzZuvERJdC0Q4sGYdvz7wEAAN+/Smya0D8bjduJ1Ofvq/O6qWkPHgmTsF24D7wCaYP36E9N3IudbFiOb375Gm5yFntbUuIioswPO19yxHVAy2q7x/T5sds3YZbDlyY/oyFy4iumsXzlj6vXVLL28dAJw8+X3+eXg4rpRUEm4ZSNJddxCSmEjT7+aQuXAROx4eQVyvS6hz4w3Wvp+Xx7a77zliuQVz/4hHWP7bb2QcOEDHHr25587bubpfn8MXrCiPG+erzxL1/JvWbf5mf4Nn29+EXmZdn1vw7Ze4fvkBxwUdqPXRt5Cfh/M5a0y21K5D1NiXreXYHRTOn43rV+tCqPChI5CQUKJefAuwLhbLG1+JW7QdpfwqI2fxYqI6dabx/IXWLb1GDi+e1+Cdd9k7ehTu1FTSX3yeeuNfoc5995O/bh2ZX1i3xgo95VTr7gYeN/mbN5MyquROKHVfHk/k+Rdgr12bk5YsZd+rE8j8soK31PK4KXh3PGGPvgw2O66FMzA7tuLo3hcA17xpEBdP+PP/RSKiwHhw9L6GvKHXYzvxVBydL8GzfTP2FycBUDDlbTy//1zp+joadEwtyLGsBBHJNsbU8g4fuNIYM0FEOgMPGmN6i8hAoFUZF4rNMMY0F5EzvTGTfeNFZAyQ7b1QTIAPgFXGmJdEZJK3/JcBy/Vbn4hMAHKNMaXuveQ9Zb8daGOM2eWd1gV4xBjTTUSeB5KBO7wXitmB9UB3Y8y2om0vRx2dDkw3xpzuM+0JwGWMGetbF4dZziRgBlbvditjzGLv9IuAV7x12RNY4P0SUBdYCbTE6pFd5t3Wvd5xzB8DZxhjPN5GfasKXChmdp93RjlDj436v60nq2fr6k7DT/Qcq4HpGtK7mjMp4Xjdumo68+LzqjmTEjHf/QbAJ3Gl72RQnQYcSMU97vbqTsOPffQ7rGrYuLrT8NNixzbrSe7Bas3DT2QsAAe7tKjePHzELloFHF85gZXXX6edWt1p+Dntr83kXtm+utPwE/nVj1DGVRBHy/52zY9Zgy7+pzXHdNvKq1p6ao0xO4GybsrXX0Q6+LwejM/YWWPMWkrf9aDIMBG5AQjBGhv7H595L4jIIz6vzw9S/jngdxF5Osj42I7ArqIGrdcSoJmI1ANGA2OBNSKShXVh22Sf3CO8432LzDHGBLut1wBgasC0r7B6nMeWDj8sAR4Wkbe9OeXg7aUFugMTRKTo/NdDRb3UIjIUmOVtzGcDA4zxG0mzSESKRvH/aYy5qRK5KaWUUkodEce0URusp9Lbg7jY+3wSMKmM4qV6Jn3jvXcaGFPGegeWsUy/9XlPxdcNFujNs03ANDf+d0sY4X0EK1+uYQjB7pjgHYfczPt8G0HqIkiZgT4vg/4EizHmfuD+MuZ9A3xTxrzGh1u/UkoppY4dHX1QPXc/UEoppZRS/1Ii0lNENorIZgnyY1NiedU7/08RqcL95Eroz+QGIdYvgV0dMPkLY8wR/bF1EZkKBN6XZ7gxptxXyYjIG0DgYKIJ3ovVlFJKKfU/4Hi5UMx7TdEbWHer2gn8KiLTjTHrfMIuAZp4HxcAb3r/rxJt1Abhbbwe0QZsGevpdwSWcfeRyEUppZRS6gg4H9hsjNkCICKfAn0A30ZtH+ADY7XEfxGROBGpZ4zZU3px5afDD5RSSimlajhjjt3jMBoAvr9xvtM7raIxFaaNWqWUUkopVW6+vxrqfQzynR2kSGBTuDwxFabDD5RSSimlarhjOabWGDMRmFjG7J1AQ5/XJ+Bza9YKxFSY9tQqpZRSSqkj5VegiYicJCKhwLVYvyTrazpwk/cuCG2Ag1UdTwvaU6uUUkopVeMdJzc/wBjjEpEhwFzADrxnjFkrInd6578FzMK6h/5mIBe45UisWxu1SimllFLqiDHGzMJquPpOe8vnuQGO+N2btFGrlFJKKVXDeY6XrtpqpGNqlVJKKaVUjac9tUoppZRSNZx21GpPrVJKKaWU+hfQnlqllFJKqRrOeLSrVntqlVJKKaVUjaeNWqWUUkopVePJsfxZNfU/S3cypZRS/2vkWK5sZ4umx+yz9oRVG47ptpWXjqlVx8SS5BOqOwU/HVN2knp+s+pOw0/S8nUA3Ckx1ZxJibdMJgDbzzq9mjMpceLqjQDkXde5ehMJED5lMSmtj699KvnXdeT0bVfdafiJmvYTAAe7tKjeRHzELlplPck9WK15+ImMBWBni6bVnIi/E1ZtYE+rM6o7DT/1Vqw/LnNSx542apVSSimlajg98a5japVSSiml1L+A9tQqpZRSStVweo2U9tQqpZRSSql/Ae2pVUoppZSq4bSjVntqlVJKKaXUv4D21CqllFJK1XAe7arVnlqllFJKKVXzaU+tUkoppVQNpx212lOrlFJKKaX+BbSnVimllFKqhtP71GpPrVJKKaWU+hfQnlqllFJKqRpOO2q1p1YppZRSSv0LaKNWKaWUUkrVeDr8QCmllFKqhtMLxbRRq44jp4x7kvhuXXE7nfx17zCyV68pFdP0P69R65yzMa5CslauYtODIzAuF0lX9uOEIYMBcOfksPnhkeSsW1+pPGo9MIrQdh0hz0nmk6NwbSy9HFv9BsQ+9RISE4tr4zoyHx8BrsIyy9uS6hIz5hlsdRLAGJxTP8f52UeVyg/gmgnP07xXdwpyc5k88C52rPyjVMzN779Jk07tcR7MBGDywLvY+cdqTuvUgbu++YT0rdsBWPn1t8wa+1ylcylSe8RoIi7shMnLY98jIyhYv65UjKPBCSQ8/zK22FgK1q8jfeTD4CokrNX5JL36H1y7dgKQu+A7Dr71RpXysZ19Po6bhoDNjnvRTNzfTvGbL/UbEXLHcKRxE1yf/xf3zM+K54VN+BTjzAWPBzxuCh65o0q5RD8witD2HTF5TjKfKHufihtXsk8dfMzap+wnnkTMY+MIadqM7DcnkPvR+1Z8cl1iffap3Kmf4/y0cvuUveUFhN52H9jsuL77lsKvP/SbLw1OJOye0dhOOY2Cj97G9c0nxfNCh4zC0ao95mAGzqE3VGr9RRyt2xE+5GGw2yicOZX8T94vFRN+z8M4LugAeXnkPvcYnk0bAIj+ZBYmNwc8HozbRc6d11vxdwzD0a4jFBbi2b2T3Oceh5ysKuUZzMgxY1m8ZCl14msz48tPj/jyA8U+PJqIDh3x5OWR8dhICjeUfr/Z6zegznMvI7GxFK5fx/7Rw8FVSHjnrsQMHgrGAy43B154moJVv0NoKEnvfQQhoYjDjnP+PDLffK3cOcU8OIqw9h0xeXkcGDMK18bgOcU9/RK2mDgKN6zjwGPDi/fzuMefJqRpM7L+8wo5H5X87aOuu5mIPlcBBtfmvzjwxCgoKKi+nEJDqfPOh0hIKNgd5C2YS/bE18tdT+ro0eEH6rhQu1tXIk46iV/bdGDTg8M59flngsalfDWVFe078Vuni7CFh1P3+gEA5G3/hz/7XsXvXS7mn5cn0OSl5yuVR2i7jtgbnsj+K3uS+czjRA9/PGhcrSEPkPvJZPZfdQkmK5OIPlccurzbRfaE59nf/zIybr2WiKuvw37SKZXKsfkl3UlqcgqPNWnBx4OGct2b48uM/fqhRxnXsgPjWnZg5x+ri6dv+uHn4ulHokEbfmFHQk5szO5Lu7PviUeJf2RM0Li4YQ+S+eEkdvfugSczk1pXXFU8L+/3Fey5ui97ru5b5QYtYsNxy1AKnx9OwUM3Y2/XFWlwol+Iyc6kcPKrfo1ZXwXjhlEw6rYqN2hD23XE3uhE9l3Rk6ynHydmRPB9KnrIA+RMmcy+Ky/Bk1myT3kyD5L10tN+H/IAuFxkvfI8+665jP23XEvkVZXcp2w2Qu94kLwnH8B5z3XYL7wIOaGxX4jJzqTg3fEUTvukVHHXwlnkPTms4usNkkf40JHkjLib7IFXENKtJ7YTT/YLcVzQAVuDRmTfcDnOl8YSMWy03/ycYbeTfXv/4gYtgOu3X8i+5Sqyb7sGz87thF9/a9VzDeKKyy7l3TcmHJVlBwrv0JGQRiey9/IeHBj7GLVHB9+nYu97kKyPJpNyeU88mZlE9bsSgPxlv5B6TR9S+/cjY8woaj/+lFWgoIC02weS2r8vKf37Ed6uA6FnnVOunMLaW8e+tH49OTjucWJHPhY0LvqeB8iZ8gFpV/TEk3WQyD5WTibzIJkvjiPno/f84m2JSUT2v4H0m64ivf/lYLMR0b1XteZEQQH777yF9Ov6kX5dP8LadSCkefnq6WgynmP3OF5Ve6NWRPqJiBGRpt7XjUXEKSIrRWS9iCwXkZt94geKSJp3/iYRmSsi7XzmTxKRq0RkqoisEpHNInLQ+3yViLQTkcUi0sobHysiH4jI397HByIS65OLEZF7fJb/uogM9HntEJF0EfFrhfmu4zDb39m7jv/zmdbSO+1Bn23a6rMNP/nUhRGRbkHq8yqfPDZ6y60XkUE+sdtEZLXPcl8Nsr4/Apbf21v3f4jIOhGp2ie+V0LP7qR88SUAWb/9jiMmhtCkpFJxGQsWFj/PWrmKsPr1AMhc8RuugweLy4fVq1epPMI6diVv1jcAuNb8iURHWz1hAUJbXUD+wnkAOGdOI7RTt0OW9+xLL+6dM7m5uLduwZZYevvK4+w+vfjlA6txsXXZr0TExRJTN7lSyzpSIrt0I3v6NAAK/vwDW3QM9oTEUnHh57ch97u5AGRPn0pk126lYo4EObUpJmUXJnUPuF24f16I7bz2/kGZBzBbNoLbfVRyKBLWqSt5M619ovBQ+1Trkn0qb+Y0wrz7lMnYj2vdGnC5/OID9ynXti3YK7FP2Zo0w7NnJyZlN7hcuJfOx3HBhf5BBzPwbF4Pblep8p51qzDZmRVebyB70+Z4du/A7NkFLheFC+cS0r6zX4yjfWcK580AwL1+NRIVjcSXrktfrhU/g8f6G7vW/YkkHp33SuvzziU2NuaoLDtQeOdu5Myw9qmC1X8g0THYgrzfwlq3wTnfer/lfjuNiC4XAVhnIbwkItLvsvmieeJwgMNR7kvqwzp1xTmraD+3jgG2OsFzyltg5eSc8Q3hna393JOxn8J1azCu0vuY2O1IWDjY7Uh4BO601GrPqbgOHQ7EEaK3HjhOVHujFhgALAWu9Zn2tzGmpTHmDO/0YSJyi8/8z7zzmwDPAl+LyBm+CzXG9DPGtABuA34wxrTwPn4KWP9/gS3GmFOMMacAW4F3feanAkNFJLSM/LsDG4FrREQqsuE+VgP9fV5fCwSeT37IZxva+UxfjVWHhyp7vbcu2gPPBWxLF5/l3hu4PuA+4C0AEQkBJgKXGWPOAVoCi8u9lYcQWq8u+bt2F7/O37OH0Hp1y4wXh4Okq65k/8LSq6973bXsX7ioUnnYkpLwpOwtfu1JTcGW5P8hKLFxeLKyihtDnpQU7N4PyvKUt9Wrj+P0M3Ct/bNSOcY1qE/Gjp3Frw/s3EVcg/pBYy8f9xiP/PETV7/8DI7Qkj/7yW3P55FVPzJk1lfUa9a0Unn4sicl495bst2ulL3YA7c7rjaerMzienPv9Y8JO6cF9b78hqQ33yHklFOrlI/UTsTsSyt+bfanIfGlP8zKYowhdMQLhI57G3vX3lXKxZ6YhNtnn3CXY59yp6aUqr9DsdWrT8jpZ1BYiX1K4hMx6SnFr82+itXVkSIJSZhUn/dOWgqS4N9ItyUk4fGJMekp2IpijCHqhTep9fYUQnpfGXQdoZf0xbVs6ZFP/hiz3m97il+7g77f4jC+77eUvdh9OgrCu1xE8tRZJLz2FhljfHq8bTaSPptKvYU/kv/LTxSsKd8+ZU/0PwYErg+K9nOfnFL3lnovBPKkpZL90fskzVhA0pwlmOwsCpYFfowf25wAsNlI+Phrkr9bSv6ynyr13jvSjDHH7HG8qtZGrYjUwmpo/R/+jdpixpgtwP3AvWXMX4TV0BoUbP5h1n8qcB4w1mfyk0ArESk6j5cGLABuJrgBwATgH6BNRXPw+gcIF5Fkb8O4JzC7nGV/AM4XkRBvfZ4KrCojthaQA1Ska+pnoIH3eTTWOOx9AMaYfGPMxgos6xCCfB84xBvn1Oee5uAvy8hcttxvemz7dtS97lq2jh139PII9t2lOObQ5SUikthnJ5D98jOYnJzKZXjI9ZeYOnIMY5qex7OtOxMZX5vuw61TxP/8/gejTzyTp1q0Z/Frb3NXkFPKlUgqyMTAegtW0IopWL+WXd27sueqPmRO+ZDECVUdfhBsVeU/EBeMGULB6EEUPDcc+8V9kaZnVyGXyu1T5f3gkIhI4p6bQFZl96lD/F2OqcrWkzfX7HsGkn3HAHKG301Y32uwn32uX1zY9beB203h/FlHLOVqU579O2h9ljzNWzSflH69SB82hJjBPh+vHg+p/fuxp0dnQpqfjeOUJuXM6fD7cHmPXX5lomMI79SVtMsvJrVnJyQigohLLqvWnADweEi//gpSe3Uh5Myzyl9P6qiq7p7avsAcY8xfwH4RObeMuN+BQ3UnHW5+WZoBq4wxxY087/NVwJk+cc8CD4iI3bewiEQA3YAZwCf495hW1JfA1UA7rO3JD5j/gs8wgY99phtgPtAD6ANMD7Lsj0XkT6we5bG+2wss8llusIFxPYFpAMaY/d7lbxeRT0TkehEJug+JyCARWSEiKyZOnBh0g+vdcjPnLpjLuQvmUpCSQphPb2NYvXoU7E0JWq7RA8MIqRPPlsee8Jse1ewMTnv5edbefCuujANBywYTcdUAan/0NbU/+hpPeiq25JIeYltSMp6AU13mQAa26GiwW7uDLTkZd7oV40lNKbu83UHMc6+QN3cG+Yvnlzs/gE6Db2f0yqWMXrmUg7v3ULvhCcXz4k5owIHde0qVyfTWn6uggJ/f/4jG558HQF5WFvnexs+a2fOwhziIqhNfoXwAal17HfW+mEa9L6bhTk3FXrdkux3JdXGn+tebJyMDW3RMcb3Z65bEmJyc4tN5eT8sQRwObHG1K5xTEbM/DfE5zSjxiZiM9PIv4MA+6//MA3hWLMV2yhmHjg8QcfUA4j/+mviPv8adnordZ5+wl2OfChYTlN1B7HOvkDdnBvmLKrZPFa97XxqSUNIzJXUSMfsrUFdHiElLQZJ83juJyX697WD13tp8YiQhGZNuxRTFmgMZFP6wCHvT5sVxIT0uw9H2QnLHjTqam3BURfW/jqTPppL02VTcaanY65YMsbIn1y11St6TkYH4vt+CxAAU/L4CR8NG2OLi/KabrCzyVywnvP2FpcoUibz6OhI+/pqEj7/Gk+Z/DLAn18WTFvD3OxBwDEiqe9j9POz8trh378JzIAPcLvIWzSfk7JbVmpMvk51FwW/LCWvbodxljhZjjt3jeFXdjdoBQNFlop9SdqPwcKf1K3vaXwjeJeE33RizFVgOXBcQ1xtYZIzJBb4C+gU2fCvgc6xG7QCsBnIg3+EH1wfM+xSrp/vaMspeb4w5G2gEPCgivlfM+A4/8L3i6AUR2QJ8BDxdNNEYcxtWQ3458CAQMIK+OG6iMaaVMabVoEHBO9H3vD+Z37v14PduPdg3ew7JV1sXDUWfdy6urCwKUksfWOpeP4DaXTqx4c4hfu+ssAb1afbeO2y8eyjOLVuDrq8szi8/IeOGK8i44Qryv19AeK8+ADian43JzsKzr/QHfMFvywnr2h2AiEv7UvC9NdY3/4eFZZaPfnQs7q1bcE6ZXKH8AL7/zzvFF3atmjaTNjdZb5WTLmhN3sHM4gasL99xtuf07c3uNdZVvzHJJaffGrc+D7HZyNm3v8I5ZX86pfjCLufC+dS6vC8AoWefgyc7C3d6Wqkyeb8uI/LiHgDUurwfuYusevMdYxra/Cyw2awPsUoyf29E6p6AJNYFuwN72654fivfKUvCwiE8ovi57axWmB0V3Ke++IT911/B/uuvIH/xAsIvtfaJkEPtUytK9qnwS/uSv2RhqZhAMY+OxbVtC7mV2KeKeDatx1bvBCSpHjgc2DtchGv5sT9F796wFnuDRkjd+uBwENK1B4U/fe8X4/rpe0K6W8NB7GechcnJthrg4eEQEWkFhYfjaNUWz9bNgHVHhbBrB5I7+j7IzzuWm3RE5Xw2hdT+/Ujt34+8RQuI6m3tU6FnnWPtU0Heb/krlhFxkfV+i7ysL87FCwCwN2xUHBPStBkSEoLnwAFstWsj0dHWjLAwwi9oi2vrljJzyv1iCunXX0H69VeQt3gBEb2K9nPrGODZFzyn8G5WThG9+5D3/aH3c/fePdZFWGHh1va2boNr29/VmpMtrjZSq6Sews5vi2tbxY4R6uiotlt6iUgdoCvQXEQMYMdqSP4nSHhL4FD3Zzrc/LKsBVqKiM0Y63o+b8/jOUGW9zRWb+oSn2kDgPYiss37ug7QBavntEKMMXtFpBC4GBiK1WNb3rLLRaQ54DTG/FXW0F5jTJqI/A5cAGw/zGIfAr7GGvYxGWuYRtFyVgOrReRDrDHIA8uba1n2z19IfLeutF62FI8zj41D7y+e1/zjD/jr/ocoSEmhyfPPkLdzJy28F96kz5zNPy+/QqMHhuGoHcepz1ntb+NysbLHpRXOo+DHJYS260idr+dg8vLIHFsy1ix2/FtkjXsUT3oa2a+9ROy4F4m6cyiuv9bjnP7VIcuHnHMuEb364Nq0kdoffQ1Azn9eoeCnJaWTOIw1s+bSvFd3xm7+w7ql1y2Di+cNmfklH942hIN79nLrx+8SnZgAIuxctZopd94HwLlX9aXjXf+Hx+WiwJnHu9feUsaays/5w/dEdOxE/VnfYfKc7HukpEcs6T8T2ff4I7jTUjkw/gUSnh9P3D33UbBhPdlffwFAVPce1LpmALjdmLw80h+6v6xVlY/HjWvSBEJGvAA2G+7FszG7tmHvdjkA7gXTITaesKfethpDxuDoeRX5D9+MRMcSMsw7Islux/3jAjx/Lj/Eyg6t4MclhLXvSJ2p3n3iyZJ9Ku6Vt8h8yrtPvW7tU7XuGopr43qc31j7lK1OAvGTP0eiaoHxEHntjezrfxmOU08n4tI+FG7aSPzH1j6V/UYl9imPm4J3Xib88fFgt+OaPwOzYyuOHn0BcM2dhsTFE/7ie0hkFBgPIZf1x3nPdeDMJez+J7A1b4nExBHx7jQKP30X1/wZFa8ojxvnq88S9fybYLNROPsbPNv+JvQy68tuwbdf4vrlBxwXdKDWR99Cfh7O56yr/qV2HaLGvmwtx+6gcP5sXL9aX2LCh45AQkKJevEta3vW/Une+MoOTyrb/SMeYflvv5Fx4AAde/Tmnjtv5+p+fY74egDyfvie8A4dqfvtPExeHvsfL3m/1Xn9bTKeeBRPWioHX3mROs+9TOzdQynYuJ6cqdbFuJHduhN5WR+My4XJy2ffw9ZJOntCIrXHPgs2O2ITcufNIe+HxeXKKf/H7wlr35HEaXMxeXkcfKIkp9oT3ubg2EfwpKeR9dpLxD39EtF33UvhxvXkfmPlZKuTQMIHXxTv51EDbiLtmt4Urv2TvAVzSfz4K4zbbZX5+vNqzcmWkEjcE8+AzQ42G3nfzSF/afnq6WjyHM9dqMeIVNeAX+9V8+caY+7wmfY98AjwpjGmuXdaY6zG1WvGmPe9dx5oZYwZ4p3fCfgMq8dxvYhMAmYYY770zu8MPGiM6e2znsXeaStE5GusIQhPeuc9BpxjjLnSu+4ZPrl8jjVu9jFvTpuBhsaYfO/8W4AOxpj/813HYeqhOD+x7uKQZIyZJiJjgGxjzIuB2+RTtrguROQSIM8Ys8g3PmBbI7GGVgwwxvzmbYy3MsakByzXt7xgDYcYAfzojV/sjbsIeKWofg7BLEk+4TAhx1bHlJ2knt+sutPwk7Tc6km9U47NFdTl8Zaxrmrfftbp1ZxJiRNXW8O4867rXL2JBAifspiU1sfXPpX86zpy+pb7+/ExETXNamwe7NKiehPxEbtolfUk92C15uEnMhaAnS2qfiHnkXTCqg3saVWx4ThHW70V64/LnKj8WeRKWXfKycesQdfs7y3HdNvKqzp/fGEA1lhVX18Bo4BTRGQlEA5k4W3Q+sT1F5EOQCRWT+GVxpjK3WnfukjtNRHZjLUD/uydFsw4YKX3+RXAwqIGrdc3wPMiEuZ9PdPb+wrwszHm6kMlEuTODL5eEJFHfF6fH1D2UBeWfSwiTiAMmGSM+c1n3iIRKRpj+6cx5qaA5RoReQp4GGsM9MMi8jbgxLrobOAh1quUUkqpY0A7aquxUWuM6Rxk2qvAq4cpNwmYdIj5AwNeLybgtlO+6zbGZABBfwbHGLMNaO7z+g/8xyFPCojfDxRdndKZcgiWn3f6GJ/nA8soPikwh8D4YPXsM69xGdMHBrz+CusLB0D57nqtlFJKKXUM6c/kKqWUUkrVcMfz/WOPFW3UHiMi0gMI/D3SrcaYftWRj1JKKaXUv4k2ao8RY8xcYG5156GUUkqpfx/tqK3++9QqpZRSSilVZdqoVUoppZRSNZ4OP1BKKaWUquH0QjHtqVVKKaWUUv8C2lOrlFJKKVXDaUet9tQqpZRSSql/Ae2pVUoppZSq4bSnVntqlVJKKaXUv4D21CqllFJK1XDGo1212lOrlFJKKaVqPO2pVUoppZSq4bSjVntqlVJKKaXUv4D21CqllFJK1XD6i2IgWgnqGNCdTCml1P8aOZYrW1Gv0TH7rG21559jum3lpT21SimllFI1nPYeaaNWHSNZPVpVdwp+oueu4GDHs6s7DT+xS/4EILvX+dWcSYlas5YDkN7mzGrOpETCL2sB2NWyaTVn4q/Byg3sb9e8utPwE//TGrIvvaC60/BTa+YyAA52aVG9ifiIXbQKgJ0tjp996oRVG6wnuQerN5FAkbHH5Xtv3SknV3cafpr9vaW6U/ifpI1apZRSSqkaTntq9e4HSimllFLqX0AbtUoppZRSqsbT4QdKKaWUUjWc3s1Ke2qVUkoppdS/gPbUKqWUUkrVcNpPqz21SimllFLqGBGReBH5TkQ2ef+vHSSmoYgsEpH1IrJWRIaWZ9naqFVKKaWUquE8x/BRRSOABcaYJsAC7+tALuABY8wZQBvgbhFpdrgFa6NWKaWUUkodK32Ayd7nk4G+gQHGmD3GmN+9z7OA9UCDwy1Yx9QqpZRSStVwNejmB8nGmD1gNV5FJOlQwSLSGGgJLDvcgrVRq5RSSimlyk1EBgGDfCZNNMZM9Jk/H6gbpOjoCq6nFvAVcJ8xJvNw8dqoVUoppZSq4cwxvP+BtwE78RDzLyprnoikiEg9by9tPSC1jLgQrAbtx8aYr8uTl46pVUoppZRSx8p04Gbv85uBbwIDRESA/wLrjTEvl3fB2qhVSimllKrhzDF8VNGzwMUisgm42PsaEakvIrO8Me2BG4GuIrLK++h1uAXr8AOllFJKKXVMGGP2Ad2CTN8N9PI+XwpIRZetjVqllFJKqRqu5tz84OjRRq2qNvZWbQm/80Gw2yicPY2CzyeXigm760Ec57fH5OWR99IYPJs3IiecSMSop4tjbHUbkP/h2xRO/YTQGwYRcklfzMEMAPLf/w/uX3+sdI6O89sTfu9wsNkonPk1+R+/Vyom/N7hONpcCPl55D7zKJ6/1pfMtNmoNfETPOmp5I64p9J52M9rQ9gdD1h5zP2Gwi8+KBUTescDOFq3w+Tnkf/yk3j+3ghASN8BOHr0AWPwbNtM/vixUFhgzbvsGkIuuxrjduP+9UcK3nvtkHmEtOlA1LARiM1O3vSvcH74bqmYqPtHEtq2IybfSdbY0bg3rj9k2einXsTe6CQAJDoak5XFgZuutLb71NOoNfxxJKoWeDwcuLX/Yesq9uHRhLfviMnLI+PxkRRuWFe6Pus3IP7Zl7HFxlKwfh0ZjwwHVyERl/QmeuDtAHicuRx4egyuvzbiOPEkaj9XMqzL0aAhmW++Ss6U0n+HUnV2QXsi7xsBdjv5335F3of/LRUTOWwkIW0vxOTlkfPUaNx/rceWVJeoR5/GVicB4/GQP/1L8j//yFpml+5E/N9g7I1PJvO2Abg3rD1sHn7bf14bwgbdb+1P86aXsT/dj6OVd38aP7Zkf7q8v7U/ieCa+w2F33xqxd9wB/Y2F4IxmAMZ5I9/ErM/vUJ5+XK0bkf4kIet48PMqeR/8n6pmPB7HsZxQQfIyyP3ucfwbNoAQPQnszC5OeDxYNwucu68vtJ5gLVPRXToiCcvj4zHyt6n6jz3MhIbS+H6dewfbe1T4Z27EjN4KBgPuNwceOFpClb9DqGhJL33EYSEIg47zvnzyHzz0O+/yhg5ZiyLlyylTnxtZnz56RFfvq+j8d4DiBpwI1FXXA0i5Hz9Rbned2VJfuwxojt3xuPMY/fDD5G3tvR7p/aNN1LnllsIPbExG1udhzvD+jwJPflk6j/3POFnnknayy+x793Sxz9VvXRMrZeIuL1jNtaIyBciEumd7hCRdBF5xvu6u4j87B3EjIjYveXaicgYETEicqrPcod5p7Xyvt4mIqt9xoi86p0+SUR2iUiY93WCN/Ysn9j9IrLV+3x+GdvR2Lu+sT7TEkSkUERe95k2SEQ2eB/LRaSDz7zFIrJRRP70zn9dROKC1FXRI9ivgRyazUb43cPJfeRecm6/GkeXHti8DZsi9tbtsTVoSM4t/cibMI7we0YCYHZuJ3fw9dZjyI2Y/DxcPy4qLlcwdUrx/Ko0aLHZCB82ipyH7iL7pr6EdLsE24kn+4U42nTAdsKJZF/XG+cLTxJx/yN+80Ovuh739q2Vz8GbR9jgh3E+NpTcO/vj6NQDaRhQV63aYWvQkNzbriT/1WcIGzIcAKmTSMjl/XEOvRnn4AFgt+PodLFV5uzzsLfpSO7g63DedS2FX3102DxqPTiazGF3kjHgcsK698Le+BS/kJC2F2JveCIZV19C9jNjqPXwY4ctm/XIgxy46UoO3HQlBYu+I3+xd9e224ke8yzZzz3Jgev6cHDwQHC5DpliWIeOOBqdSEqfHmQ89Rhxox4PGhcz9EGyP55MSp+emKxMovpZjWj37l2k3XYjqf37kPXOf6j9yJMAuLZvJe3aftbjuisxeU7yFgV9C5aqs8gHHyHrgbs4eN3lhF7UC1tj/30opO2F2E5oxMFrepHz3BiiHnoUAON2kfvaCxy87nIyB11H+BXXFpd1b9lM9qj7cK367fA5BMkp7K6HcD5+H7l3XYujY/fg+1P9huTefhX5rz1L2N0PW0VPPBlHjz44778F55AbsJ/fHqnfEICCrz7COeQGnPfciHv5UkIH/F/Fc/PJMXzoSHJG3E32wCsI6daz9Hvvgg7YGjQi+4bLcb40lohh/ncKyhl2O9m3969ygza8Q0dCGp3I3st7cGDsY9QeHXyfir3vQbI+mkzK5T3xZJbsU/nLfiH1mj6k9u9HxphR1H78KatAQQFptw8ktX9fUvr3I7xdB0LPOqdKuQZzxWWX8u4bE474cgMdrfee45QmRF1xNWk3XkNq/76Ed+yMvdGJlcqxVufOhDVuzOauXdkzehT1nhwbNM75229sv/FGCnbu9JvuPniQvU8+yb7/Hp+NWY85do/jlTZqSziNMS2MMc2BAuBO7/TuwEbgGhERY8w8YDtQdMS+B/jVGPOT9/Vq4Fqf5V4FBH5d7eJdVwtjzL0+093Arb6BxpjVRbFYVww+5H1d5u0ygC1Ab5/XVwPFX0dFpDdwB9DBGNPUu61TRMT3nnLXG2POBs4G8vG/OtHpk38LY8yzh8glKNvpZ+LZvQOzdxe4XLgWz8PRtpNfjKNtJwrnW2PGPRvWIFHRSHwdvxh7i9aYPbswqXsrmsJh2c9ojmfXP5g9Vo6FC+YQ0qGLf44dulA491sA3Ov+RGpFI3USAJDEZELadqRgZrnuRFIm22ln4tm9E7N3t1VXS+bhaNvRP482HXEt8NbVRm9d1fbWld0OoWFgsyNh4Zh9Vu+Z49IrKfxiMrgKAYp7t8viaHYW7p078OzeCa5C8r+bRWhH//oI7diVvFnTAXCtLamP8pQFCO3Wg/zvZgIQcn47XJv/wr3Z6q0xmQfBc+gfaIzo1I3cGdauWrj6DyQ6BltCYqm4sNZtcM6fC0Dut9MI72y9nQr+WInJsm6FWPDnH9iTS99mMez8trh27sC9Z/chcwGrzjw7//Fut4uC+bMJvbCrX0zIhV0omGPVmdunzsy+dNxFvf65ubi3b8GWmAyAZ/sWPP9sO+z6g7Gd1ixgf/oOR5sg+9PC2da6fPYnadgYz8Y1kJ8PHjfu1StL3rfOnJIFhEdU6U7w9qbNreND0Xtv4VxC2nf2z7F9ZwrnzQDAvX619/iQUOl1liW8czdyvPtUQQX2qYgu1j5lnLnFMRIR6VcvRfPE4QCH46jcPb/1eecSGxtzxJcb6Gi99xwnnUzB6j8weXngdlPw26/FdVtR0RddxIGpUwFwrlqFLSYGR2LpHPPWraNw165S09379pG3+k8oPPSXa1V9tFEb3A9AUW/rAGAC8A/W7w8DDANGisiZwBBguE/ZaVg/AYeInAwcBNLKud5XgGEiUtVhIU5gfVHvMNAf+Nxn/nCsxnE6gPen6CYDdwcuyBhTADwMNBKRI9aNYKuThCctpfi1Jz0VSfD/URFbQiImba9PTApSxz8mpHMPChfP9ZsWetk1RL75CeH3Pwa1oiudoyQkY1J9ckxLQRIDc0zC49OgNmkp2LzbEXHPwzjffPmwDbHD5lEnEZNekodJT0Xq+B+IJSF4fZp9aRR+/RFRk6cT9fEsTE427pXWj7LY6jfCfmYLIsa/R8Rzb2FrcsYh87AlJuNJ3VOyjtSU4kZWEXuif314UlOwJyaXq6yjxXl49u/Ds+Mfa1mNGoMxxLwykbjJXxBxg9/3vaDsScm495asx52yF3uS/3pscXHWh6fb7RNT+gdtovpeRd6PS0pNj+jRC+ecmYfNBUASk3Cn+NRHWgq2wH0oMRlPqZiAnOvWx97kDFxr/yzXeg+ZU52kw+9PdRJL7091EvFs34K9eUuIjoGwMByt2iE+uYbedCeRk6bj6NyD/I/KvIXl4XNMSPL7oupJSwlyfAh476WXvPcwhqgX3qTW21MI6X1lpfOAI7NPhXe5iOSps0h47S0yxvj0KNtsJH02lXoLfyT/l58oWFP1v291OVrvNpcH+QAAhTlJREFUPdffmwg7tzW22DgkPJzwDp2w161XqRwdyXUp3F2So2vvXhx1g/0+gKqptFEbwNugvARYLSIRWFfozQA+wWrg4v15t1eAn4GnjDH7fRaRCewQkebe+M+CrGaRz6n7YT7T/wGWYt3Goqo+Ba4VkROweoB9u5XOBALPW67wTi/FGOMG/gCaeidFBAw/KDXQ0Tu8YYWIrJg4MciHW7BrGkv1UgQJ8o1xOLC36YhrSclp4MIZX5JzS19yB1+HZ3864YOGlV5GeZUnRykdZIzB0bYjnoz9/uNrK51HsHooRzljoFY09jadyLmlLzk39ELCI3B06WnNt9uhVgzOYbeS/99XCR/5zGHyCLqSw+ZqjClX2bDuvSj4blbxa7HbCTnnXLIef5gDg24ktFM3QlpdUPEcy/E3C9yM0FYXENn3SjInvOQ/wxFCeKeuOL+bc+g8DpVQufLxiYmIoNbT48md8Bzk5pSOrahK/h0BzI5tFHz5ARFPvUbEkxPwbN1U3EABKPjgLXIHXo5r8VxCL7u6CjlWrt6Kbj6ffc9Asu8YQM7wuwnrew32s8+tQi5BplVwn8pbNJ+Ufr1IHzaEmME+J+c8HlL792NPj86END8bxylNKp9ndTtK7z3X1i1kTXqHOm/+lzpvvEPhXxsOOwyp7BzLsV/VYOYY/jte6YViJSJEZJX3+Q9YN/3tAywyxuSKyFfAoyIyzNvIewN41hgzKciyPsUagtADq1F8S8D8LkW9pEE8jTXMoHxdQWWbA4wFUgjesA4kHLqp5Hs0cHqHQ5Qp4NdGTNZX/g1bT3oqIT49PDZvr2JgjCTWxWpPgy0hGbO/JMbRuj2ezRswB0q+U/g+L5z9/+2dd3hUZfbHP2cmDUIgtAQEBMsqKmLDjoi9oQiuIHbX1Z/ruqtrF3vDVbG79oK9g2BBUYqKHRtIUWlWIAEpSUhIMnN+f7x3kpnJpNDm3uj5PE+e3PLee7/z3jvvnHve8553DC2uu7MhmQ2ixUuQOE9DqGMhujRJY/ESQgWdiP2sS8dCdFkx4f4Hkbl3fzL36AtZ2UhuLi2uGEH5DcPXXsfSIqRDrQ7pUJBQD7EyoY6FxHzCsfoM77ib62ZetQKA6g8nE96mN9WT30KXFhH5yMUiR7+f5QaytM6vKZtMtGgJoYJaD0mooJBoceJEMJEiVx8JZZYWIZmZDR8bDpPd/0BWnDIk4VxVX01DVzo9lR99QMbW29bRlTvkeFoOdgZU1cwZCV6ccGEnIkkao8uXI3mtnVEfidQpk/GXrWh71fUsO+dMoisT6yKn7z5UzZlF9PdlKesoGS1ekhDCEOpYSDT5GSpaTKhOGU9POIO8EXdSOeENqt5rQgxvUzSlep6WLa1TJtXzBFA94TWqJ7iQm6yT/0F0Wd3JgKqnvE3ONbfDMw+vm8biJUhBYp3UaR+Sv3sdar+fsbK6YjlVH0wm3LMXkelfNvn6uUOPdwOTgMoN8EzFqPxyGhndNiWUn090xYraz1tSwpppn5Gz9z6UzvuhyTr9Jl3fvdWvvsLqV18BoPU5/0no/WiMtieeRNuhzu9SPmM6mZt0ptxz6WR06kT1kiUNHG00N8xTW0t8nOi/vG73YcCBIrIQ59lsD+wHoKpR6jcCX8N5W39qylzF8ajqXOBrYEgjRRs7TyVO8wW4aebimQXskrRtZ+rG/gJuMBywPbAB3I6O6HezCHXphhRuAhkZZPQ/mOpPErt6qz95j8wDXa7lUM9e6OpSNM6YyEgRehAfc5ux135EF85bZ42ROTMJd+2OdO4CGRlkHnAoVR9OSdQ4dQqZhxwJQHjb3mhZCbpsKWseupuSvx5EydDDWH3txVR/+dk6GbTgDM7QJnF11e9gIp98kKjj0w/IOMCrq617oWWl6PJlaPFiQj17QXa207jjrkR/XuiO+eQ9wju4CBXpsilkZNZr0AJUz/6WcLdNCXXuAhmZZB90OJUfTE4oU/nBZHIOPwqAjO16o6Wl6LKljR6bueueRBYuSOjyrvr0QzK23AqycyAcJnPnPlQvqHs/y158tmYQV/nkibQcMNCdc/sd0NKSOkYkQOW0T2lx4CEAtDzyaCqmTHT106kz7Ufew/IrL6E6Rcxqi0OPaHLoQazOQl1jnzuDrAMPo2pqYp1VTZ1C1qGuzsLb9Xb3zjMyc4dfR2ThfCqeX/fR3slEv5/tffc6e8/TQUQ+TfruffoBGfsfBiQ+TwDSpq3737GQjL36U/3eBLfuDRgDyNhjH/SXH9dZY2TOTMJdNkU6uWc+c/9DqProvUSNH71H5sFu6EB4m+2dxt+XQk4OtGjpCuXkkNFnT6IL5q7V9cteeJaioYMoGjqIiskTyfWeqawGnqk1Sc9UeeyZ6rZpTZnMntsimZlEV6wg1LYtkueFR2Vnk7P7nlQvmL9WOv0mXd+9UNt2NWVy9j+I1WvxHVz+9FPMP3IA848cQMmEd8gfNAiAFjvuSLSkhOripkYHBp9mNPnCRsM8tfUgIq2BvkA3VV3jbTsNZ+g26DJR1XIRuQT4fh0vfyPr76kFuA14T1WXSWK3yy3AzSJyqLdvR+BUoE7frjf38o3Az6q64QK+ohEq/ncrLUfcA6EwVRPGEf1xPplHuPi3qjdeIfLZh0R33Zvcx19F11RQcdu1tcdnZ5Ox825U3HVjwmmzTz+X0BZbubRCSxZRcXfi/rUiEqH8zhHkjrzfaXzzVaIL55F1lOfBGfcS1Z98QMae+9DquTdgTQXlN1257terj2iENfffSosb7vZSML1G9Kf5ZBw+GIDqN0cT+fxDwrvuRctHR9ekYAKIfjeTyNSJtLz7KTQSITr/O6rGu4ES1RPGkX3elbS47zk3eOv2a+uVEKuP0pE30uauhyAUouL1MUQWzCNnkHv/qhjzIlUfvU/WXv1o+/J4tKKC0huuaPDYGNkHHcaauNADAC1ZRflzT5D/+AugSuXHH1D1Ud0Y13jWTH2PnL79KBw3waUVuqb2RaL9PQ+y/LoriRYXsfKukbT77+20Pvtcqr6bTdmrLwOQd+bZhPLzaXPZVTW6i0/4K4CL59t9b1bckHpUd311tvr2EeTd8aBL6eV97uyjXZ2tedXVWeae+9DmpfFoRTllN7pnKKP3TmQfdhTVc7+n9Sinr/zBu6j6+AMy+x1A7vmXIfntyBt5H5Ef5lDyn/9rmqZohDX3j6TF9d7z9M5rRH9aQMZh7se+evwY9zz12YuWj7yS8DwB5Az/L9K6DVpdzZr7b4XSEgCyT/2neznSKFq0mDX/u7np9ZRCY/nd/yX3lvudxvFj3XfvSHcvKl972X33du9Lq6dfc9+9m919kbbtyb3eS78WzqDq3fFUf/5RfVdqlIoP3DPV6TX3TP1+ddwzde+DLL/We6buHEn7m2+nzT/PpfK72ZSNcfes5QEH0/LIgWh1NVqxhmUXu5CocIeOtL3+v24AZ0hYPeEtKj6Yss466+P8S6/gsy++YPmKFfQ7ZAD/OusMjh00cINfZ2N+99qNvJtQfj5UV7Pyv9fVDChbW0qnTKZV//5sOWky0YoKfrvk4pp93R59jEWXXUp1URHtTjmF9mecSUbHjmz+xpuUTpnCouGXEe7Qgc1fHUuoVStQpd2ppzHv0EOIlpauW6UZGxzRP1A8yfogIqWq2ipu/VTgUFU9Lm5bO1wmhK6quibFMdcApao6MuncU4ALVXWa5/UtgZpes+mqerKIjAJeV9WXvWNGAzurao+48ySUqedz9PDK9ErafirQR1XP8db/AZyHe+kqAS5Q1ffj9HbGZT3Ixhnxl6vqCm9/BJflIcZbqtpQWi8tOaRPA7vTT97b01jZr7ffMhJo8757Zyg9fDefldTS6s3PAFi6R8pwa1/o8IlL5PHrTj0bKZleunw1h9/36tV4wTTS7qNvKT2ikTjkNNPqDTdQceV+O/orJI42k78G4Jcdg/NMdf3a5dxl9Up/hSTTsk0gv3uztti88YJpZNt582EdZsRaHyZ27JI2g+6A4l/T+tmainlqPeKNU299FDAqadvvQMcGjrmmnnP3j1vuUU+ZU5PWBzdWpp7zLATq/LImfx5VvR+4vzG99ewPN6bDMAzDMAwjnZhRaxiGYRiG0cyxfnczapstIrI98FTS5jWqGqy+RsMwDMMwjDRgRm0zRVVnADv6rcMwDMMwDP+Jmq/WUnoZhmEYhmEYzR/z1BqGYRiGYTRzzE9rnlrDMAzDMAzjD4B5ag3DMAzDMJo5Nu2AeWoNwzAMwzCMPwDmqTUMwzAMw2jmmKPWPLWGYRiGYRjGHwDz1BqGYRiGYTRz1Hy15qk1DMMwDMMwmj9m1BqGYRiGYRjNHgs/MAzDMAzDaOZELfrAPLWGYRiGYRhG88c8tYZhGIZhGM0cc9SCqE1BYWx87CEzDMMw/mxIOi/2WvvOafutPXLZorR+tqZinlrDMAzDMIxmjnmPzKg10sTPO/T0W0IC3b6Zw6r9d/JbRgKtJ30FwC87Bqeuun49B4AV+2zvs5Ja8j+YAcCSXbf1WUkihZ/PYv52W/ktI4HNZ35P1T8O91tGApn3vwnA91tt6bOSWrb6fi4Ai/ps47OSWjpPmw3ArzsFpz0A6PLVHFi90m8ZibRsw8p+vf1WkUCb96f7LeFPiRm1hmEYhmEYzRybfMGyHxiGYRiGYRh/AMxTaxiGYRiG0cyxcf/mqTUMwzAMwzD+AJin1jAMwzAMo5kT9VtAADBPrWEYhmEYhtHsMU+tYRiGYRhGM8dCas1TaxiGYRiGYfwBME+tYRiGYRhGM0ct/YF5ag3DMAzDMIzmjxm1hmEYhmEYRrPHwg8MwzAMwzCaORZ8YJ5awzAMwzAM4w+AeWoNwzAMwzCaOeapNU+tYRiGYRiG8QfAPLWGYRiGYRjNHPPUmlFr+Ez+JZeT07cfWlHB71deRtWcWXXKhLt0of3NtxNq3YaqObNYNvwSqK6q2Z+1XS8KnnqBZRefT/m7bwPQ9tobadGvP9Hfl7H4mKOarCe8617knHMREgpR+earVD73eJ0y2edcTObue6MVFZTfcjXRH+YA0OrZN9DVZRCNQiRC2T9OSDgua8hJ5Jx1PiVH74euWtFkTTHaXHw5Lfr2I1pRwfKr6qmrTVxdSZs2VM2exe+Xu7rK6b8/rc8+FzQK1RFW3DqCyq+/BKDTmxPRsjI0GoHqCEUn/LVJejJ225sW514CoTCVr49mzTOP1inT4txLydhjH1hTweoRVxD5fjZkZdHqnlFIVhaEw1RNeYeKx+5LOC77uFNo8c8LWTlgH3Rl43WVd8Fwsvbuh1aUs+ra4VR/N7tOmdAmXci/8TakdRuqv5vFyqsurXmOUh0f7t6DNiNuj6vbrpQ9dA+rn3vKfbYhJ9ByyPEQibBm6nsN6mt/2RW07Lcv0fJyii+/lMrZde9dRpeuFIy8g3CbNqyZNYuiyy6CKqcvZ9fdaH/p5UhGBpHly1l06okAdJswybt3Uaiu5tehxzRaV6mQbXchPOT/QEJEP3yb6ISXEvfv2p/wwccCoGvKiTz3P/h1AbTtQPiUC5DWbUGV6NS3iE4eu04aYnS84kpy9+2Plpez+NJLWDNrZp0yGV270vmOOwm3yWfNrJksuuhCqKoi1Lo1nW76L5ndNkUr17D4skup/OEHAApH3ETufvsTWbaMHwccvlaaWl84nOy9XTu14prhVH+X+ruXP+I2Qq3zqZozixVXue9euPtm5F89gsye21Jy352UPV3bpuQefwotBv4VUKrnfs+Ka4dDZWWTNLW5+HJyPE3Lr66/PWj339sJtWlD5exZLL/CaWpx2ADyTj0DgGj5alaMuIbq779zmoadRO7gY0GEstEvUfbsk2tVV03hsmuuZ8r7U2nfri2vv/z8Bj9/jIzd9ibn35dAKETVG6NZ88xjdcrk/PuS2jbqpiuJem1U7j2PI5mxNupd1jxe20ZlDR5G1uBhEKmm+uMPqHjgjo32GYy1w8IPDN/I6duPjE27s/jIQ1h+3VW0veLqlOXyz72QkqefYPFRhxJdtYrcQXE/3KEQbc67kIqPpiYcs3rsGIr/ccbaCQqFaHHupay+9BxKTzuGzP0PJdR984QiGbv3JdxlU0pPGkjF7TfQ4rzhidc9/0zKzjyujkErHQvJ2GUPoksWrZ0mj5y+/cjctDuLjzqEFddfRdvLU9dVm/NcXS1Jqqs1n35C0ZCBFA0dxPJrhtP26hsSjis+42SKhg5qskFLKESL8y+n7MKzKTlpIFkHHkaoR1Jd7bEPoa7dKRl2BKtvuZYWF1zhdlRWUnre6ZSc9ldKTjuWjN33Jrxt75rjpKCQjF33JLr4tyZJydqrH+FNu7Ns8KGUjLia1pemrpu8cy6g7NknWHbMYURXraLFwMENHh/5cSG/nzDY/Z30V3RNBRWTJwKQuctuZO+7P8uGHc2yoUclGCrJtNhnXzK79+Dnww5i6TVX0uGqa1OWa3f+hax8chQ/H34w0VUryRvs7kUoL48OV17D4nPO4peBR7Dk/H8nHPfbaSfz6zED19mgRUKEjzub6nuvovq6swjtui906pZYZtkSqu+4hOob/0l0/POET/A0RCJEXnmE6uvOovqW8wntO6DusWtB7r77ktWjBwsPOoAlV15BwbWp66rjhRezYtTjLDz4QCIrV9Lmr87gbnfWP6iYPZsfjxrAoosvouCKK2uOWTV6NL+e/re11pS9dz/C3bpTPOhQVt54NW0uuyplubx/XUDZs09SPPhQoiUraTnQ3Q9dtZJVI2+k7OlEgyrUsYCWQ09k6cl/ZenQo9x36uCmGdvZXtu5ZOAhLL/hKvKHp37mW597IaXPPMGSgYeiJbXtQeS3Xyn++0kUDR1IycP30faK6wDI2OIv5A4+luKThlA09Ghy+vUnvGn3JmlaGwYfeQSP/O+uDX7eBEIhcv4znLKL/kHpyUeTecBhddvzPfoS6tqd0uMHUH7rdbQ4v7aNKjvv75T+7VhK/zYkoY0K77QrmX33o/S0Yyg9ZTBrnn9i436OtSCqmra/oBJoo1ZEVESeilvPEJFiEXndWz/VW/867m9bEenhHXt93LEdRKRKRO711q8RkV+9Y+aIyP0iEvL2jRKRBXHn/CjF9eaIyH/izr+1iEzx9s0WkYe87f1jeuPKjhKRv3rLU0Skj7e8UERmiMg3IjJBRDo1UDd/88pOF5FvRWSgiPzPu/4sESmP0x+71lgR+dhbPiRuf6mIfOctP+l9znuTrhevs8611/7uQov9DmD1a86rUznjG0J5rQl16FinXPZue1D+jvPAlo17lRb7H1izr9WwEyl/dwLR339POGbNl9OIrlq5VnrCPXsR/fVndNGvUF1N1aS3ydirf0KZjL32pfIddzsjs2dAqzykXYdGz51z9oVUPHgXrGNjkNP/AMper60rqa+udt2jxlu9+rVXabGfqystX11TRlq0XGcdMcLbbE/015+ILvoFqqupnDiezL77JZTJ7LsflW+NAyAyazrSKg9p79VVebn7n5Hh/uI6zlr862LK77u9yRqz992fijdc3VR9Ox3JyyPUvu49ydp1d9ZMmgBAxRuvkr3vAU0+PmvXPYj88lONod3ymONY/cQjNZ5UXZ74/MWTu/8BlIwbA8Ca6d8QyssjnOLetdh9T8omvAVAydgx5B7g7l2rI46k7N0JRBa5F6LkZ319kR5bocW/wdLFEKkmOu19QjvsmVBG58+G1aVuecEcpG17t2PVcvh5nlteU44u/gnJb/z7UB+5BxzIqjGuriq++ZpwXmvCHevWVcs996DkLVdXq8aModWBBwGQteWWrP74IwCq5s8no0tXwu2d1vJpnxNpgtc/mex996f8zdjz4bVT7VN/9yomuu9e+etjyenvnq/o8t+pmvUtWl1d5xgJh5HsHAiHkZwWRIqLmqSpxb4HsNprD6rWoj3I6e+eqcpvvkJLVrnl6d8QLnQ/NRmbbU7ljG/QigqIRKj84vOaNmRDsusuO9OmTesNft54wtv0IvrrT7Xt+cS36rRRGX33o+rt14CG2yjJyKhpj7IGDqHimUdrv/srNuz30Vg/Am3UAmVALxFp4a0fBPyaVOYFVd0x7i/WBzMfGBBX7lgguR/rDlXdEdgW2B7YN27fRXHn3Cv5esDewOUiEnNL3B07n6puA9yz1p/WsZ+q7gBMA4anKiAiXYHLgb6q2hvYA5iuqv/0tB0OzIvT/7KI5AM7A/kispmqvh3b713rBG/95IbE1Xftdfmg4YJCquM8l5EliwkXFCaUCeXnEy1ZBZFITZmMggLv+AJa7H8QpS9tmO4r6VBAtGhJzbouXUIo6QdVOhSgRYtryxQvQToUeCtKy1vvI/eBZ8g8YnBNmYy99iW6tIjo/O/XWVu4oJDI4sbrSpPqKuzVFUDOfgdSOOZNOtzzAMuvubz2QFU63P8oBc++Qu4xQ5qkJ9SxgGhcPUSLlxDqUNiEMp6eUIi8x16izbj3qP78EyKzZgCQsXd/tLiI6Lym11W4YwGRJbXXiRQtIZRUN9Imn2hJSW3dFC2pqb+mHJ9z8OFUvP1m7TW79yBzx11o9/jztH3wCTK27VW/voJCqhfHnX/JEsKFyfeubcJzXr1kMRmehswePQi1bkPnx5+iy4ujaXXU0bUHqtL54cfo8uJo8o4dWq+GBslvD8uX1p5y+VK3rR5Cex2Mzvyi7o52BUi3LdCFc9ZNB5BRWEhV3HNevWQxGcl11bYtkVW197J6cW2ZNXPmkHfwIQDk9O5N5iabkNGpXt9Akwh3LCSScP8Sv1cQe77ivntFi+s8Q8lEi4soffpxCl6fSMFb76OlJVR++lHTNG2A9iBG7tF/peLD9wGonvcD2TvvSqhNPpKTQ07ffQl36twkTUFDOhSice15tHgJ0jHx84c6JLZRmtRGtXr0RVqPnUL1tI+dEwMId+tORu9dyH3gGXLvfoxwz+02/odpIprGv6DSHGJqxwNHAC8Dw4DngH2acFw5MFtE+qjqNGAo8CKwSYqyWUAOsLypolR1mYjMBToDP3v/f4nbP6Op56qH94F/17OvACgBSr1rlcaWG+AY4DVgCXAccNM66lqXazedZO+cSL1F8i8azso7R7oY1g1B3UvV/fam0BMTVPbv09BlxUh+W1re+gDRnxcS+W4W2SecTtnFZ28EbY3XVbz+isnvUjH5XbJ27kPrs//N0rNcV2zRqccTLS4i1LYdHR54jKoF86n8ctq6CGq6nmiUkr8di7TKo+WNdxLabEuiv/1CzslnUHr+/zVy7WQp9d+ThsrUzJPe2PEZmWT324/S/9XGzUk4TCivNb+fdhwZ225PflzsbV15TdGX4sBYmXAG2dtux6LTT0Gyc+jy7Aus+eZrqn5cyG8nDiNSXESoXTs6PzKKqvnzqPiisXtXR2Dj+mJFt+pNaK+Dqb7tosQd2Tlk/N/lRF56CCrK1+76a6lFUlWWV2b5gw/S8Yor2HTsOCq//541s2ehnlG3ITVpsqa1qMOaY/Jak7Pv/hQfdRDRkhLa3nwHLQ47kvLxrzVBU4pta9keAGT12Z2WRx/D0r+5cKnqBfMpGfUw7e9/FC1fTdX3cyCFh7lZsI51VHNvo1FKTx8CrfLIveEO10YtmAvhDCQvj7KzTiC8TS9aXjuSkqGHbXj9xjrRHIza54GrvC783sBjJBq1Q0Wkb9z6nknHHicii4EI8BuJRu1/ROREoDswXlW/jtt3q4h4ATbMVNWEIEkR2RRnCMe8lHcAk7xQhQnA46q6wtu3j4jEn3tTICEkIQUDgPoM429wxukCEZkIjFbVxlrCYcC13nEvs+5GbZOuLSJnAmcCPPjgg8S+8q2GHu8GIQCVM2eQUdiZ2LCIcGGnOt1v0eXLCeW1hnAYIpGEMlnb9aL9zc6YCLXNJ2effhCpptyLe1xbtLgowbsiHQqJLi1OKrMEKaj1/EjHQnSZK1Pzf8VyqqdOItxzO7RkFdKpC60efsErX0Dug89SdvZJ6PJlDerJTaqreI9JfXUl9dRVPJVfTiOj26bOC75iBVGvTHT5787o7dW7UaM2WryEUFw9hDoWEl2apKfIlYnEl1mWWEZLS6j+6nMyd9+bqs8+ItS5C60ffxlwdZv36IuUnDkM/b1uXbV7ZjQAVbNmEC7sRGzoYLigsOYz1VxnxXJCeXm1dRNXJlK0pMHjs/fah6o5s4jGaYgULaZi8jsAVM+agWrii1XrYSeQ91fn9V7z7QwyOnViTez8hYVEihp+zjMKO1Htaahespjo8uVoeTlaXk75tM/J2ronVT8urLm/0d9/Z/W775C9fe+1N2qXL4W2tSED0rYDrEzRpdqlB+ETz6X63qugrKR2eyhM+MzLiX42Bf26aZ7GeNqccCJthnh1NWMGmZ06U+HtyyjsRHVSXUWW/064de29zOhUWyZaVsqSyy6tKbvZpClU//wLa0vLY4+n5dEuprlq1reEO3Wi6hu3L1zYiWhxYrsQXZHUThV0qvMMJpO9255EfvuV6ArnS6mY/C6ZvXeq16jNHXI8Lb32oGoDtAcZf9mKtlddz7JzziQaF5ax+tVXWP3qKwC0Puc/Cb0YzQnXVte256GOhWhSex5rx2JtVHx7XkNpCdVfTyNj972pXDCXaPESqt53vzGR2d+i0SjSpi26ssk+sY3GBnLvNGuCHn6Aqk4HeuCMsjdTFEkOP4h3E7yFC1kYBryQ4thY+EEBkCsix8Xtiw8/iDdoh4rITFx4w12qWuHpfBzYBngJ6A98IiLZ3jEfxGsExjXwkSd7BnBr6jE8VTUCHAr8FfgeuENErqnvhCJSCGwJTFXV74FqEam/v7T+3gVt6rVV9SFV7aOqfc4888ya7aUvPMuSoYNYMnQQ5ZMn0vJIF46btf0OREtL6hiRAGs+/5QWB7kuxdyjjq4ZrLPo8ANZdPgBLDr8AMrfmcDyG69bZ4MWIDJnJqEumyKdNoGMDDL3P4Tqj6cklKn+6D2yDnJRLeFttoeyUvT3pZCTAy1aukI5OYT77ElkwTyiC+ZSeswBlB5/BKXHH4EWF1H2f8c3atAClL3wrBu8NXQQFZMnkjugtq60vrqa9iktDnR11fLIoymf4uoj3G3TmjKZPbdFMjOJrliB5LRAWuYCIDktyN5zb6rmNt71H5nzLaGu3Ql17gIZGWQdcBhVUxPrqurDyWQd6jJPhLftjZaWosuWIvltkVZ5rlBWNpl99iDy0wKi839g1VH9WTXkUFYNORQtXkLJ6UNSGrRAzSCuNVMmknOEq5vMXr1d3SxbWqd85bTPyN7/YAByjjiaNe9PcnX2/qQGj8855HAqJiQ2PWumTCJr193dZ9u0O5KZmbB/1XPPuMFbxwykbOK75B01CIDs3jsQLS0lkuLelX/2CbkHHwpA3sBBrJ7k7t3qSRPJ2aWPF3eZQ07vHaicPw9pEXfvWrSgxV57Uzn3h5R11RD64/dIwSbQvhDCGYT69CM6/ZPEQm07knHmFURGjYSixAiw8EnnoYt/JjpxzFpfG2DlM0/z08Cj+GngUZS++w6tB7m6ytlhR6KlJUSK69bV6k8+Je9QV1etBw2idOK7gBtUh3cv2gwZSvm0z4mWrX1H0uqXnmXpCYNZesJgKqZMpMXhsefDa6eSDR/cdy/nAPfdazFgIBXvTWrwGpHFi8jstQNk5wAubrt64bx6y5e9+CzFxw2i+Div7fTag8wG2oPKpPagItYedOpM+5H3sPzKS6j+aWHCMaG27WrK5Ox/EKvfeqPBzxFUInNmEu7aHfHaqMwDDqXqwykJZaqnTiHzkCMBr40qK3FtVJu2ENdGZeyyB9EfF7hjPphExs67ARDq6r77QTBoDUdz8NSCMwJH4ozF+oO9klDVShH5ArgA2A44sp5yVSLyFtAP591tiBdU9RwR2RN4Q0TGq+pi7zy/4TzJj4nIt0BDhmN97KeqdX+R62pW4DPgMxF5B3gcuKae4kOBtjjvKjiD+TjginrKL/PKx9MOWLoO166Xig/eI6dvPzq/PoFoRQW/X1UbQtzh3gf5/doriRYXseLOkbS/5Xba/PNcqubMpnTMy42eu91/byOnz66E8tvSecIUVt1/D2VjXmn4oGiEintupuXN9yHhEJXjxxJdOJ/MIz2PzWsvU/3pVDJ270urp8d5Kb3cx5a27Wl5ndcFHQ5TNXE8kc/X3mtVH7G66vTaBJf+7Oraump/74Ms9+pq5Z0jaX+zq6vK72ZT5tVVywMOpuWRA9HqarRiDcsudmMcQ+3b0/52NyZQMsKsHv86a5IySaQkEqH8jhHk3vaAS+n1xhiiC+eRNdDzLI99ieqPPyBzj37kPf8mVFSw+ib3uEn7jrQcfgMSDoMIlZMnUP3R++tcN5Ufvk/23v1oP+YttKKCVdfVxgvn3/kAq264kujSYkrvvY02N46k1T/Opfq72ZSPfaXR48nOIWu3vVg14pqEa5aPG03rq26g/fNj0aoqVl4znHb3p86AUP7+FFr225du499FK8opuuKymn2d7n+Y4qsuJ1JcxO+3j6Rg5B20+/d5rJk9i1WvuLRaVfPnsXrq+3Qd8xpEo6x65SWq5v5ARtduFN79P1en4TClb7xG+dQP1r4Co1Eiz99Pxr9ugFCI6EcTYNFPhPZxI/GjH7xJ+IjjoVUe4eNcGI1Go0T+ey6yxbaE9jgA/WUBoeFuGEFk7BPozLX0FnuUTZlC7r796fHuJJfS67JLavZ1efgRFl8+nEhREUtH3kLnO+6k/Xnns2bWLFa95Ooqa4st6XTLrRCNsGbuXJYMj6vr2++g5W67E27bls3en8qyu+9i1csv1dGQzJoP3yN77350fPVttKKCldfWfvfa3vUgK6+/gujSYkruuY38EbeR949/U/XdbFaPdd+9UPsOdHjyJSS3FWiU3GEnUzxkAFUzp1Mx8W06PvMKGom4Y0a/2KR6WjPVtQeF41x7sPyauPbgngdZfp3XHtw1knb/vZ3WZ59L1XezKXvVaco782xC+fm1mRwiEYq9zCftRt5NKD8fqqtZ+d/ragaUbUjOv/QKPvviC5avWEG/Qwbwr7PO4NhB6zTeuH4iEcrvHEHuyPshFKbqzVddG3WU10aNe4nqTz4gY899aPXcG7CmgvKbXLYMad+B3OE3OC+3hKia/DbVH7s2qvLNMbS49DpajRoN1VWsHlHfz2j6iQY52DVNSHJsUJAQkVJVbeUNTjpGVe8Skf7Ahao6QEROBfqo6jlJx/UAXlfVXiKynVfmifjynnexVFVHirP0ngS+VtXbRGSUd/zLSedNuJ6I3AWsVtXLRORQYKJnIHcCvgJ2AnrG9Madp+b8IjLF2z9NRBZ652/QqBWRTYBOqvqlt/534OjYNeI/v7f+MXC+qsYyH2wGvKOqW3rrNRq89ULgU2APVV3sZT14BueJ7tTQtetBf96hZ0MfKe10+2YOq/bfyW8ZCbSe9BUAv+wYnLrq+rUb9LNin+19VlJL/gcuKmfJrtv6rCSRws9nMX+7rfyWkcDmM7+n6h9rl5N1Y5N5v/N6f7/Vlj4rqWWr7+cCsKjPNj4rqaXzNJdr+dedgtMeAHT5ag6sXrvMMhudlm1Y2a934+XSSJv3p0PqyN6NxpNtCtJm0J28siitn62pNAtPrar+AtSX1C45pvZsXOxs7NiZ1M16ECMWU5uJi42NzwAfH1MLsFuK428GvhSREcDBwF0iEgsHu8gzCDdGi5QJjPSM2wqgGDgrVUHPwN0UqOlPVNUFIrJKRHZX1U+Tj1HVJSJyLvCmuDRnpcAwVY2KSJOvbRiGYRhGeogGOi9Begi0UauqrVJsmwJM8ZZHAaPqObxO1398eVW9hnq6zFX11HrOmXA9L9wgNlrmfO+vXr2pzq+q/eOWe9Rz3eRz/gjs38D+hXif31vukqLMzqk0xG0bC9SZGqixaxuGYRiGYfhB4AeKGYZhGIZhGEZjBNpTa4CIfApkJ20+aQPkwTUMwzAM4w+CDRQzozbwqOrufmswDMMwDMMIOmbUGoZhGIZhNHPMUWsxtYZhGIZhGEaaEJF2IvKOiPzg/U/Oix9fNiwiX3mzyjaKGbWGYRiGYRjNnKim7289uRSX1/8vwERvvT7OBWY39cRm1BqGYRiGYRjpYiDwhLf8BHB0qkLexFtHAI809cQWU2sYhmEYhtHMaUaTLxSq6iIAVV0kIgX1lLsTuBjIa+qJzag1DMMwDMMwmoyInAmcGbfpIVV9KG7/u9ROThXP5U08/wCgSFW/EJH+TdVlRq1hGIZhGEYzJ515aj0D9qEG9h9Y3z4RWSIinT0vbWegKEWxvYGjRORwIAdoLSJPq+qJDemymFrDMAzDMAwjXYwDTvGWTwHGJhdQ1ctUtauq9gCOAyY1ZtCCGbWGYRiGYRjNnmga/9aT/wIHicgPwEHeOiKyiYi8uT4ntvADwzAMwzAMIy2o6jLggBTbfwMOT7F9CjClKec2o9YwDMMwDKOZk86Y2qBi4QeGYRiGYRhGs8c8tYZhGIZhGM2cZpSndqMhqlYJxkbHHjLDMAzjz4ak82J35bZP22/tuWXL0vrZmop5ao208OtOPf2WkECXr+awav+d/JaRQOtJXwGwdI/tfFZSS4dPZgLw3V+28FlJLVv/MA+Aedv+xWcliWwx6wdKDunjt4wE8t6exieduvktI4E9Fv8MwOpj9vZZSS0tX/kQgEV9tvFZSS2dp7np7mdtsbnPShLZdt58Vvbr7beMBNq8Px1Wr/RbRiIt2/it4E+JGbWGYRiGYRjNHBsoZgPFDMMwDMMwjD8A5qk1DMMwDMNo5myASRGaPeapNQzDMAzDMJo95qk1DMMwDMNo5lhMrXlqDcMwDMMwjD8A5qk1DMMwDMNo5tjkC+apNQzDMAzDMP4AmKfWMAzDMAyjmWPZD8xTaxiGYRiGYfwBME+tYRiGYRhGM8eyH5in1jAMwzAMw/gDYJ5awzAMwzCMZo7F1Jqn1jAMwzAMw/gDYJ5awzAMwzCMZk5ULajWPLWGYRiGYRhGs8eMWsNX2lx8OYVj36bghbFk9tw2ZZnwJl3o+OQLFI59i7b/vR0yMgFocdgACl4YS8ELY+kw6jkyttq65hhplUe7W++iYPSbFLzyBlm9d2ySnvCue5H7xBhaPTWWrGGnpSyTfc7FtHpqLLkPv0DoLz1rtrd69g1yH3mR3IeeJ/f+Z+oclzXkJFpP+gppnd8kLfFk7tGX/Bdep+1L42lx0t9Tlsk9/zLavjSe/KdHE956myYdm3Ps8eS/8Dr5z46l5TkXrLWugiuvYrN3J9HjtTfI3na71Nq7dmXTl19hs3cm0vnOuyHT3b9Q69Zs8r/76fHaG2z68miy/rIVABmdOtPtqWfo8dbb9HhzPPmnnLpWmtoPv5JN33qXrmNeI2ub1M9URpeudHn+ZbqNf4fC2+6s0QSQs+tudB09jm7j3mSTJ2rvY5sTT6Hb2DfoNu5N2pzUdE3hPnuS+8gr5D4+hqwhp6Qsk/2PC8l9fAwt73+O0JbuOZau3Wl53zM1f61GTyFz0DAAsk48k9xn3qzZF9517ybrqY/uN1zLjh9/wPaTJtBy+14pyxT+7RR2/PgD9lj8Mxnt2tZ+xjZt2Oqxh9l+0gR6jX+NFj23Tnn82hDacXdy7n6OnHtfIGPQiXX2S5dNyR7xIC2en0zGUcNqt7cvIPvae8i56xly7nyajCOOXW8trS8cTscxb9HhuVfJ2Lr+dqr9qOfpOPot8kfUtlPh7pvR/rHn6PTRN+SeGNemZGXR/okX6PDsGDq88BqtzjxnnfUVXnUVW06axOZvvEnOdqm/h21POoktJ01i23nzCbetvXdZm29Oj5depues2bT/e+q2pSlk7LY3rZ4eR6tnXyf7hL+lLJPz70to9ezrtHr8ZUJbeW1UVha5Dz5Dq8deotUTo8k+7eyEY7IGD3PnfWI0OWf9Z531NcZl11zPnvsfwoC/HrfRrmFsfCz8wPCN7L79yNi0O0sGHkLm9juQP/xqik8eWqdc63MvpPSZJyh/+03yL7+G3EHHUPbS80R++5Xiv5+Elqwie+99aHvFdTXH5198ORUffcDqi86FjEwkJ6dxQaEQLc69lLKL/oEWLyH3/meo/ug9oj/OrymSsXtfwl02pfSkgYS32Z4W5w2n7J8n1+xfff6Z6KoVdU4tHQvJ2GUPoksWrX1FhUK0uvByVv77DKJFS8h//AUqP5hMZOG8miKZe+5DuFt3lh97GBnb9abVxVex8vRhDR6bufNuZPXbnxUnDoKqKqRtu7WSlbtvfzK792DBgfuTs+OOFF53HT/99Zg65TpcdDHLH3+ckjdep/C668k/9lhWPPss7f9xNmtmz+K3f/6DrM03p+Dqa/nllJPQSDVFN41gzayZSG4uPcaMZfWHU6mcO7dRTS377UtW9+78dOiBZPfekY5XX8evx/21Trn2F1zEyicep3T8G3S4+jpaDz6WVS88Sygvj45XXcuiM/9G9aJFhNu5Osna8i+0PnYIvww9Bq2qovNDj7L6/clU/fhjw4JCIXL+eQmrL/snunQJLe95kupP3if604KaIuFd9ybUpRtlpw0i1LMXOf+6jNXnnor+8iOrzz6h5jy5z7xJ9YeTa46rHPMsVS8/3WidNIX8A/ajxeab8fWe+9Bq553Y/OYRfHv4UXXKlXw2jRXvTGTb0S8mbO9y7jmUzZzJ9387g5wtt2Czm25g9rHD6hzfZEIhss64gDXXnYcuKyLn5keIfD4V/WVhTREtWUXVo3cQ3r1fwqEaiVA56h50wfeQ05KcWx8l8s3nCceuDdl79yPcrTvFgw4ls9cOtLnsKpadWtfwyfvXBZQ9+yQVE96k9WVX03LgMax+5Xl01UpWjbyRnP4HJB5QWcnvZ52Glq+GcAbtH32aNR99QNW336yVvlb9+5Pdowdz99+fFjvuSOfrrmfBMYPrlCv/4gt+nDSJ7s8+l7A9snIli6+7jryDD1qr6yYQCpHzn+GUnX8mWryEVg89R9XUKYlt5x59CXXtTunxAwhv25sW519B2VknQGUlZef9HcrLIZxB7v+eoPrTqURmTSe8065k9t2P0tOOcW1U/tq1UWvD4COP4MShx3LJlddstGtsbGygWBM9tSLSSUSeF5F5IjJLRN4Uka1EZDsRmSQi34vIDyJypYiId8w1InJh0nkWikgHb1lF5La4fRd6x1wuIl97f5G45X83oO9kEflWRGZ6+i6M25chIktF5KakY6aIyLS49T4iMiVufTcReV9EvhOROSLyiIi0FJFTRaQ4TtfXIrKtiPQQkW9TaBslIn9N2tZDRMqTznFyXB3N8P5micgNIpLdhHv0HxGpEJE2SdsPFZHPvM/wtYi8ICKbxmlbEKfhI2/7qSISFZHecef51tP9qVf2p6R66NGYxmRa7HsAq18fC0DVjG+QvNaEOnSsUy571z0of/dtAFa/9io5/Q8EoPKbr9CSVW55+jeECzs5rbm5ZO3ch9VjXnYnqK5CS0sa1RPu2Yvorz+ji36F6mqqJr1Nxl79E8pk7LUvle+8DkBk9gxolYe069DouXPOvpCKB++CdYh5yth2eyK//Ez0t1+guoo177xJVr/9Espk9dufijfHAVA9czrSKg9p36HBY3MGD6X8yUegqgoAXf77WulqdeCBrHp1DAAVX39NOK814Y5171/LPfak5K3xAKwcPZpWB7ofz6wtt2T1xx8BUDl/PplduxBu355IcTFrZs10msrKWDNvLhmFhU3S1HL/AykZ+yoAa6Z/TSgvj3CKZ6rF7ntQOuEtAEpeHU3uAe6ZanXEkZS9M4HqRe7lI/K7q5PMLbag4puv0YoKiESo+Pxzcg84uFE9oa23I/rbz+hi90xVT5lAxp77JpTJ2HNfqt59E4DonG+R3DykXfuEMuEdd0UX/YoWLW5SPawtbQ85mOIXXwGg9MuvCLduTWZBQZ1yq7+dyZqff6mzvcVWf2HVBx8CUDF3HtndupHZofHvRX2EttwGXfwLuuQ3V29TJxLedZ/EQqtWEJ03B6qrE7evWOYMWoCK1UR/+RFpV/cZaCrZ++5P+ZteO/XtN4TyWhNqn7qdqpjo2qny18fWGLHR5b9TNetbNFknOIMWICMDychcp/Yh78ADWTHGfQ/Lv/6aUOvWZKT4HlbMmkXVr7/W2R5ZtoyKGdOhqq6+phLephfRX3+qbTsnvkVm38Q2KqPvflS9/Zq75qzaNsoJL/cKZSAZGTX1kDVwCBXPPFrbRq1YuzZqbdh1l51p06b1Rju/kR4aNWo9I3UMMEVVt1DVbYHhQCEwDvivqm4F7ADsBZxd78kSWQMMjhm5MVT1RlXdUVV3BMpjy6p6dz36DgPOAw5W1e2AnYGVcUUOBr4DhsQM7jgKvOOTz1kIvARcoqpbA9sAbwF5XpEX4nTtqKqzmviZ45mXdI4n4/btp6rbA7sBmwMPNeF8w4DPgUFxn6MXcA9wiqr29Or0GaBH3HEXxWnYK277L8DlyRdR1d2981xFYj0sbILGBMIFhUQW13ouI0sWEy5INF5C+fnOcI1E4srU/bHNPfqvVHz4PgAZXboRXf47+dfeRMfnRpN/1fVITotG9UiHAqJFS2o/69IlhJJ+HKRDQYJhocVLkA6eHlVa3nofuQ88Q+YRtZ6SjL32Jbq0iOj87xvVkIpQx0KiRbX1FC1aQqhjYj2FOxYQjdMVLVpCuGNhg8eGN+1B5g670ObR52hz3ygytknd5VwfGYWFVC/6rWa9avFiMrwXixpdbdsSLSmpuX/VcWXWzJ5Nq4MPASCnd28yN+lCRqfOidfo0oWcbbej4pumea8yCgqpjnumqpcsrmMQh/KTNMWVyeyxmQuLGPU0XV8aQ6ujjgag8ocfyOmzK6E2+UhODi377UtG58TPmopQ+wKixbXPVHRpUe3zEivToSNaHHfvli5B2ieWyex/CFVT3k7YlnXkEFre/xw5518FrfJYH7I6d6Lyt9p7WbloEVlN+HwxVs+cTbvDXVOau9OOZHftQtYmnRs5qn6kXUd0aVHNuv5ehKQwJBs9T8dOhDb7C9EfZq6zlnDHQiKLa+9PqjZI2uQTjW+nihYTKmjCi1goRIdnRlP4zlTWfPoRVTOnr7W+jMJOVP0W98wvXkxGp6bfuw2BdChE49rOaPESpGPyc57YRmnxEkKx70IoRKtHX6T12ClUT/vYOQyAcLfuZPTehdwHniH37scI90wdWmE4opq+v6DSFE/tfkCVqj4Q26CqXwNbAR+q6gRv22rgHODSJl67GmesrW+QzGXAhar6m6ejQlUfjts/DLgL+AnYI+nYW4ErUpzzn8ATqvqxd05V1ZdVdUmKshsNVS0FzgKOFpF6+11EZAugFe6zxPf5XQKMUNXZceccp6rvN+HyrwPbicj6B8fVR/IrBtT1VNR5DwGSimT12Z2WRx/Dqrs8x39GBpk9t6XspecoHjYYLS+n1d/OWEc9yWVS6XGFyv59GmX/dzyrLz2HrKOHEu69M2TnkH3C6awZdX/j118bXcnCUuhS1YaPDYeR1q1Zefowyu69jbwbb0tVuAFd9ddFU8r8/tCDhNu0ofu418g/6WQqZs2CSK23SFq2pMu991F04/VES0vXWZM2QVOsjITDZG/Xi0X/OIPfzvgbbf/xTzK796Bq/jxWPPIQmzw6is4PPcaa7+ag1ZEm6EmxrY43rpF6zMggvEc/qt9/t2ZT1esvU3ba0aw++3iivy8l58z1bEabci8b4Ld7/kc4vw3bv/sWnf52KmXfzkzpmUyXHgByWpB90Y1UPX43xDyiG0hL8jNV119C0/RGoyw9YTBFh+9H5nbbk7HFXzaIvnXx+K4X69iW19RjNErp6UNY9deDCPfsRWizLd32cAaSl0fZWSdQcf/ttLx25IbVbfzhaEpMbS/gixTbt0verqrzRKSViDTVh/8/YLqI3NLE8mujDxFpARwA/B+QjzP4Po4r8jEwSET2A+L7p3sBTzRwzaEi0jdufc+1l80WIvJ13Pq/VPWD5EKqukpEFgB/AT6t51zDgOeAD4CtRaRAVYtw96ixVuBWEYkZ9jNV1QviIwrcgvPKpx7d0gAiciZwJsCDDz7IEd723CHH03KwG7hRNXMG4TjPXLiwE5HiooTzRJcvR/JaQzgMkUidMhl/2Yq2V13PsnPOJLpyBeA8KZGiJVR967we5e++Td5pjRu1WlyU4F2RDoVElxYnlVmCFNR6QaRjIbrMlan5v2I51VMnEe65HVqyCunUhVYPv+CVLyD3wWcpO/skdPmyRjWB510tqK2nUEEh0aR6ihQtIRSnK1RQ6LyCmZn1HhstWkLlFGcoVc+aAdEokt8WXbG8Xi35J5xIm6Eubrli+gwyOm9C7OuX2akT1UWJ732R338nlJdXc/8y4spES0tZfOklNWU3n/weVb94XdsZGXS593+sGjeW0gkTGqyf1sNOoPWxTtOaGdMTvL0ZhZ2IFCU/U0ma4spUL1lMZMVytLwcLS+nYtrnZPXsSdWPCykZ/TIlo11IS7vzzqd6ceOhANGlRWTGedVDHQpqnpP4MtKxE/CNV6YQ/b22TMauexOdOyeh6zV+uWr8GFpcd2ejWpIpPO0UCk5w78ClX39D1iab1OzL6tyZysVNf4ePlJYy/7zagYY7ff4Ra376ea01xdBliR5taVeA/r606ScIh8m+6EaqP5hA5NP31vr6LY89npZHu6ixqlnfEu7UiSqvsyBc2IlocdI9XLGcUHw7VdCpzne0IbS0hMovPiN7z75Uz/uh0fJtTzyJtt73sHzGdDI36Uy59yuY0akT1UvS6n/x2sW457xjIZrUdkaLXRsVexWMbztrKC2h+utpZOy+N5UL5hItXkLV+xMBiMz+Fo1GkTZt0ZX1t1F/Ziymdv2yHwh1/VgxtJF9bkF1FfAkUG+87HoyAJjseZFfwRmw4aQyN5DaW9sQyeEH5eugLTn8oI5BG0dKf1scxwHPq2oUGA3UGe4rIu292Nfvk2Kd48MPTkg67FlgDxHZrCkfKB5VfUhV+6hqnzPPPLNme9mLz1J83CCKjxtE+eSJtBwwEIDM7XdAS0vqGJEAldM+pcWBrpu65ZFHUzHFNXLhTp1pP/Iell95CdU/LawpH122lMjiRWR0d7Kzd9uTqvnz6pw3mcicmYS6bIp02sR5e/c/hOqPpySUqf7oPbIOGuCuv832UFbqfmxzcqBFS1coJ4dwnz2JLJhHdMFcSo85gNLjj6D0+CPQ4iLK/u/4Jhu0ANWzvyXcbVNCnbtARibZBx1O5QeTE8pUfjCZHG9gT8Z2vdHSUnTZ0gaPrXx/Ipm77A5AqFt3yMxs0KAFWPHM0/x41JH8eNSRlL47gdZHu2iXnB13JFJSQqS47v0r//QT8g51XdNtBg+m9F1nSIfy8mqyDrQZMpTVn39e45HtNOK/rJk3j+WPP9Zo/ax67hl+GXwUvww+irKJ75I38GgAsnvvSLSkhEiKZ6r8s09pdfChAOQdPZiySU5T2aSJ5OzSx3mxc3LI6b0DVfPcsxMbNJbRuTO5Bx5M6ZuvN6ot+t0sQl26IYXumcrofzDVnyR2lFR/8h6ZBx7u6qRnL3R1Kfp77fORkSL0ID7mNmOv/YgubPz5TmbJ408w48BDmXHgoSx/6206DnGD/FrtvBORkhKqippulIVbt0a8e1lwwjBWffIpkaZ611MQnTsH6dwVKejs6q3vAUSmTW3y8VlnX0b0lx+pfu2Fdbr+6peeZekJg1l6wmAqpkykxeFeO9VrB6KlJUSTjTFgzbRPyTnAtVMtBgyk4r1JDV4jlN8WiYWNZGeTvdueVC9c0OAxMZY//RTzjxzA/CMHUDLhHfIHue9hix3dM1+d4nu4MYnMmUm4a3ekcxfXdh5wKFUfTkkoUz11CpmHHAlAeNveaFkJumwp0qZtbfhMVrYbUPujq4fqDyaRsfNuAIS6dkcyM82gNRqkKZ7amUDd4cNue8KwUxHZHChV1RIRWQYkB1XlASuStt0JfAk83gQt9enbBUjVggwD9haRhd56e1w4RU0/nqpOEpHrSQxNiJ1z7Dpq2mCISB4uBjZlQKY3mOsvwDteF1gWMB/nBZ+JizH+RlWXATt6Bm2rplxbVau9wXyXNFp4HVgz9T1y+vajcNwEtKKC5dcMr9nX/p4HWX7dlUSLi1h510ja/fd2Wp99LlXfzabsVectyzvzbEL5+bS57Cp3UCRC8QnuUV158w20HXErkpFJ9a8/s/zq4XWuX4dohIp7bqblzfch4RCV48cSXTifzCM9j81rL1P96VQydu9Lq6fHoRUVlN9yDQDStj0tr7vdnSccpmrieCKff7RhKioSoXTkjbS56yEIhah4fQyRBfPIGTQEgIoxL1L10ftk7dWPti+PRysqKL3higaPBah4bQytrrie/GdeheoqSq+rE0LdIGVTppC7b382mzgJLa9gUZzXtcvDj7L48suIFBVRfOstdL7jLjr853zWzJrJypdfAiBriy3pfOtIN1p93lwWX+Yil1rssgttBg1izZw5tBznBpYsve02yt6b0qim1e9PoWW/fdn0rYlEK8opvrw2GqrTAw9TfOXlRIqLWHbbrRSOvIN25/6HNbNnseoV90xVzZ9H+dQP6Pbq6xCNsurll6ic6zxnhXfdSzi/LVpVxdIbriW6alXjlRSNUPG/W2k54h4IhamaMI7oj/PJPMIZkFVvvELksw+J7ro3uY+/iq6poOK2a2uPz84mY+fdqLjrxoTTZp9+LqEttgJVdMkiKu5O3L+2rHh3EvkH7M+On0wlWl7OvDiv69bPPMH88y+maskSOp1+Gp3/+Q+yCjrSe9I7rJg4ifkXXEyLv2zJFvfcCZEI5d//wLzzL1ovPUQjVD5yB9lX3g6hMNWTXkd/XkDGwUcDUD3hVchvR84tjyItckGjZAwYQsW5JxDqviUZ/Q8j+uNcwiNHAVD57INEv/y43ss1xJoP3yN77350fPVttKKCldfWtiVt73qQlddfQXRpMSX33Eb+iNvI+8e/qfpuNqvHumcq1L4DHZ58CcltBRold9jJFA8ZQKhDR/KvvQlCYffdfOct1kydstb6SqdMplX//mw5aTLRigp+u+Timn3dHn2MRZddSnVREe1OOYX2Z5xJRseObP7Gm5ROmcKi4ZcR7tCBzV8dS6hVK1Cl3amnMe/QQ5oe8gPuvt85gtyR97vn/M1XiS6cR9ZRzr9SOe4lqj/5gIw996HVc2/AmgrKb7oSAGnfgdzhNzgvt4Somvw21R+7F7/KN8fQ4tLraDVqNFRXsXrE2vqfms75l17BZ198wfIVK+h3yAD+ddYZHDto4Ea73sagTqjVnxBprBK8wVWfAI/EYlVFZFegJc4QPVNV3/W6+l8C3lbVezxj6xlgL8/IHQyco6r7e+coVdVW3vItOG/jY6p6Tdy1a8o0oO9w4DpggKou9jIF/B8wCpgLdFPVNV7Z04C+qnq6l+ngQlWd5p3jAWC+qvb3Bop9BgxR1U+9Y0/EGcOHAn1U9ZwkHT2A11W1V9L2Ud72lxsr6+1b6J1/qYi0Au4HoqqaMgTAy+qwSlVvitu2AOgPtMYN8jsyFlcrIlcBIVW9JpU2r8ypsc8oIlnALNwLye6xAWHxZVLpSkJ/3aln46XSSJev5rBq/538lpFA60lfAbB0j+AMhujwiRtg891ftvBZSS1b/+CM8nnbrkP84UZki1k/UHJIH79lJJD39jQ+6dTNbxkJ7LHYhSWsPmb9c+tuKFq+4jI3LOqzTSMl00fnaW4oxKwtNvdZSSLbzpvPyn69Gy+YRtq8Px1Wr2y8YDpp2QYa72XdoAzPzE+bVTuiakVaP1tTaTT8QJ3VOwg4SFxKr5nANcBvwEDgChH5DpiBG31/r3fcdG95qhc7ehZQX2bn24B1yv+iqm/ivJLvetq+wHmgBwOTYgatx1jgqOQUWd45iuPWl+CM7JFeSq/ZwD5AzDUzNCkdVyxrwNYi8kvcXywM4MG4bTF3wRZJ54gPwZgsLj3YZ7gBbv/XQBUchzNc4xkDHKeqM4BzgSe9lF4f4jI5PBtX9tYkHVlJdVMJ3A3UTTlgGIZhGEYgiKbxL6g0afIFL7PAkHp292/guAeBB+vZ1ypueQnO81tvmUb0PU7q8IVRSeV+B2J5Yfon7dslaf1jnCGb6pyjUmwHyEyx7aV6yqbMMaWqPeopnxJVrRPvqqrnxy2/AbxRz7Gn1nPaUcR9Ri+dWkJKNVVNKGMYhmEYhuEnNqOYYRiGYRhGMyfI+WPTRbMxakXkcuqO6n9JVddvhEQzQUS2B55K2rxGVXf3Q49hGIZhGEaQaDZGrWe8/ikM2FR48bE7+q3DMAzDMIzgEeRY13SxPnlqDcMwDMMwDCMQNBtPrWEYhmEYhpGaqOWpNU+tYRiGYRiG0fwxo9YwDMMwDMNo9lj4gWEYhmEYRjPHBoqZp9YwDMMwDMP4A2CeWsMwDMMwjGaOTb5gnlrDMAzDMAzjD4B5ag3DMAzDMJo5FlNrnlrDMAzDMAzjD4B5ag3DMAzDMJo5NvmCeWoNwzAMwzCMPwDmqTUMwzAMw2jmWEwtiJq72tj42ENmGIZh/NmQdF7sLGmdtt/aB3RVWj9bUzGj1mhWiMiZqvqQ3zriMU1NJ4i6TFPTME1NJ4i6TFPTCKImo+lYTK3R3DjTbwEpME1NJ4i6TFPTME1NJ4i6TFPTCKImo4mYUWsYhmEYhmE0e8yoNQzDMAzDMJo9ZtQazY0gxjqZpqYTRF2mqWmYpqYTRF2mqWkEUZPRRGygmGEYhmEYhtHsMU+tYRiGYRiG0ewxo9YwDMMwDMNo9phRaxh/UESkrYgEMkG2YRiG34jIpn5rMDYsZtQagUVEuotIm7j1/UTkLhE5X0SyTFOCrqtEpKe3nC0ik4F5wBIROdAvXakQkbCInODTtfePW94sad/g9CuqufYpIvKliJR5f9NE5GS/9HiaLo5bPjZp34j0KwIRuTNu+dykfaN80HOGiPzFWxYReVxEVonIdBHZOd164nQF8d4dKSLd49avEpFvRGRc8ncxjbzq03WNjYQZtUaQeRHIBRCRHYGXgJ+AHYD7TFMCQ4HvvOVTvP8dgX0Bv37EWovIZSJyr4gc7P3o/wuYDwzxQxMwMm75laR9V6RTSAzPeD0PuADYBOgCXAyc67Nhe1zc8mVJ+w5Np5A4+sUtn5K0r3c6hXicCyz0lod5GjYDzgfu8kFPjCDeuxuBYgARGQCcCPwNGAc84JMm68n6g5HhtwDDaIAWqvqbt3wi8Jiq3iYiIeBr05RApdamMjkEeF5VI8BsEfHre/4UsBz4GPg7cBGQBQxU1a990iT1LKdaTxdnA4NUdWHctkkicgzwPPCkL6qCWVcNafKDalWt8pYHAE+q6jLgXRG5xUddQbx3qqqrveXBwKOq+gXwhYic7ZOmLiJyd307VfXf6RRjrD9m1BpBJr7x3R/P46CqUR9DRYOoCWCNiPQClgD7ARfG7WvpjyQ2V9XtAUTkEWApsKmqlvikB0DrWU61ni5aJxm0AKjqQhFp7YOeGgn1LKdaTxchEWmL62WMLce+eGEf9ERFpDPu5e0AnDcyRgsf9MQI4r0TEWkFrMbVVXzPVo4/kigHvvDp2sZGwIxaI8hMEpEXgUVAW2ASgPcjUmmaEjgPeBkXcnCHqi7wdB0OfOWTppgHC1WNiMgCnw1agM1FZBzOEIot4637FddXvo77NjY7iMgqXN208Jbx1v0yQtrgjJCYIftl3D4/jLWrgGk4g3qcqs4EEJF9cWE2fhHEe3cnrjdrFTBbVacBiMhOuPbUD5ap6hM+XdvYCNjkC0Zg8UbuDwU6Ay+q6q/e9p2AAlV92zQFFxGJAGWxVZznarW3rKqadi+kZ2zUi6q+ly4tMURkNTA31S6ctzs3zZKMtcAL78lT1eVx23IBVLWs3gP/hIhIF6AA+EZVo962zkCmqv7kg55PVHWPdF/X2HiYUWs0O0QkDBynqs/4cO2eqjrHW85W1TVx+/ZQ1U/Srcm79vlJmxTX3T815rU1gkn8iPBUqOqP6dLSEJ5BEuvi/01Vq33QkJxRQIGlqvpzurU0hIgcBFysqgf5rGN7oKe3OivmSfZJS+DunTSS0ssPQ9tYP8yoNQKLF0/4T9xo8HHAO8A5uHjRr1V1oA+avlTVnZOXU62nWdfVKTa3ww0au0ZVn0+zJERkf1WNhWdsFm9ci8hgVR3tg6bpDe1X1bSPoBeRLYFCVf0wafs+OONxXro1ede/DOdBu85b/wlYCWQCT6jqTT5ompxiczvcAMRh6R6A6KWIewCXteJVXKaRJ3Fe9hv9eMY9XW2AscCmwDeenu1xmVoGquqqBg7fWJoCde8ARGQGzriOHxChuDCuAlX1I07bWA/MqDUCi4iMpXb0/AG4GNYs4Fy/Rs+LyFequlPycqr1ICAi7YB3/TC2g/gCICJf4360ngVeIylm1Q+vqIi8DgxX1elJ2/sAV6vqkenW5F3/S2CfWBd67Pn2ekreU9W+fuhKhVdXt6tqv0YLb9jrfgX8B9dGHYYzaK9UVT/TeeGN6K/EeYtj3fwh4L+4DC7/8lNfPH7du3q09AAuAQ4E7lbVe/xVZKwtNlDMCDI2en49UdXfxb+0DIFLK6SqO4qbpGIYzrCd5f2f4Ed3ukePZIMWQFWneT+yvpEUE3qXty0iIn6O7K+DV1et/Lm0TvGWXxWRYr8NWo8Dgd4xgxZqMrQMB2b4J6suPt67GsRNoHE5sDtwG/DvuFRtRjPCjFojyARx9HxXzwsicct46138k5Uar3t0eaMFNw6BfAHwYqKvBq4WkaE479rNwK0+SWpoNLqfxmMrEcmM/bir6ihwseSAn6nG6iAihfjzTOVL4kx0Er/uV/gBLm91nZc0Va0WkTWpDvALH+8dXhrEy4HtgFuA07383kYzxYxaI8jE0tJAYmoa30bP4yYQiDEtaV/yetqIiw2Lpx3wG+DXrFRBTJ8VG/B0HDAIZ/D/Bxjjlx7gcxE5Q1Ufjt8oIqfjbw7Nl4EHReScWNJ8b1T/vd6+tCMi95D6Od8LN7tXunkfiA8PeS9uXQG/jNocLyNLqh6SbB/0BPHegYs3/hl4A9gN2C2+Y8smX2h+WEytYWwgRCTDry5sr/ssPk+u4nIw+pZSKKDps94D8nDTHb8M/J6k6fdUx21kTYU4o7qSWiO2Dy5+fJCqLk63Jk9XGDeZwN+BH3EGUTfgMeByn7IfJE+Nq8Ay4HNVLUq3nqBSz6CsGlR1v3RpiRHEeycip9KAl9hy2DY/zKg1mhWep+ho4HhVPcKH60+NDZARkadU9aS4fX5mP/Dt2k1BRDoCqGqxzzoWUjcsIuaaUVXdPO2iPERkP6CXtzozljkibn/b+FyoadTVAtjSW52rquUiUqiqS9KtJRkRycTV2a9+GEYicqeqnuctnxsfTysio1T11HRrCirNrT78dFIY607IbwGG0RgikiUiR0vtTF4H4tLo+EF8Ivztkvb5OU+ur3P0pkIcV4vIUmAO8L2IFIvIVX5pUtUeqrpZ3N/m8ct+6fK0TVbVe7y/SSmKTEy7KEBVy1V1Bi4d1DAReZfEmbzShog8ICLbecttcN3HTwJficgwHyTFj9hP9kSmPT1cPCJSICLXisjLIvKSt1zgoyRf6yMVIjI1bvmppN2fpVmOsQGwmFojsIhLYD4Ml2t1MvAUsJuqnuajrIa6Nvzs9ugodSdgqEFVb0+nGI/zgL7Arlo7be/mwP0i8h9VvcMHTYhIFnAC7qVE8TIgaNxEGgEl7S8unpf2KOB4YGdc6MbRuFhSP9hHVc/ylk8DvlfVo0WkEzAeeC7NehrK8OEbIrI3LqvHKGrz5u4MfCYiJyTnRE4TLeuJ8wVAVf14UQqqk8JYR8yoNYLM28AHQN84o8jvdDn5IjII18sRP/JZcPPS+0UYaEWwGuKTgYNUdWlsg6rOF5ETgQlA2o1aEdkWN5HHh7j4VQH6A5eLyED1ccalJpDWlyYReQbniZyAGxw2CRd+MCWdOpKIjxs/CHgJQFUX+5S5LiQibXHtQWw5JsTPxP23AUer6ldx28aKyBjgQVzqqnTTxdOV6kYpsH965dRcd132GQHFjFojyOyCG6X+rojMB57H3x8KcB6qo7zl+JHOsX1+sUi9mZ8CRGa8QRtDVYu9WEg/uAf4h6q+E79RRA7EGW5pH0ATYHrhskPMBuZ4afX8/qFfISIDgF+BvYHTwcU/4k/6szbUvhxBYliGn3XVOsmgBUBVvxaRPD8E4V6I/DBcGyKoTgpjHTGj1ggsXqP8FXCJ1502DMgSkfHAGFV9yAdNp6b7mk0kpZtKRLoBx6mqHzlYK9dx38akS7JBC6Cq73oph4JMWl2RqrqDN1HF8bgXyyIgT0Q6+ZWRAfg/4G6gE3BenI4DcGmZ0oqq9kj3NZuIpBpYKG6GwcCNpRGRXVX1cx8u/R7BdFIY64hlPzCaFeKmejwIGKqqf/Ph+jUjeEXklKCkfBGRdrF0VCLSATgW9xLQFRitqhf6oCkCpEopJkCOqqbdWysi3wPbJ8fPikgOMENV/5JuTU0l/h77dP0+uGfqWOAXVd3LLy1BwvMSR1RVvZfI3XFeya991HQmcAZwIbXe411wk4w8pqoP+qDpYFWdELe+La4nbhiwUlX7pFuT8cfDjFojsIjIiar6tLe8d/zgBi8h/L0+aPpKVXfylgOTRsvrUhyE86pthct7OlRVu/oqLGCIyBXAHsA5qrrQ29YD5/2b5kcIh4iUUNtVXZNeDNeTlqWqvvSoicgOqvpNiu2CC+G4zwdNZwBTVPUHT8djwDHAQuCUVF3uadBzM1AKXI+bnOVLYCec8XhzOvUkaRsAXEztAKiZwK2q+pqPmrrjjNhhQDXQHegT+y76oKcrbprqqd76+bixCeAGj871Q5ex7phRawSWeKMx2YD0y6BsSJOfiEg5LgXNFcBUz2s03+80VUFERM7B/di39DaVASNVNRDhB94Lytm4rvYxqnqBTzrmA8eq6hdJ268BjvLp+/ctsJOqVonI8cAFwME4I/JqVd0nzXpm4jJ85OFij7ur6lIRaYmbVCB5RP2fFhH5EMjHjY143nsxWaCqfs4u+BzwjKq+7q1/BzyEaxt6quoJfmkz1g2LqTWCTEPpcvwa5d9VRO72rh9brkH9m1ZxOK4r737gWRF5wScdNcR5IOPvle8eSM/Df29swIyqlvihIxkRycelQTsZl45pV1Vd5qOkY4GXvBRQH3ue0ftxPQH9fdJUrapV3vIA4Emvjt4VkVt80FPpxa0uF5G5sYGRqrpaRPyKGye5XUrGp3ZqKW5GukKgI/AD/mcY2Dpm0HqsVtXbAETkA580GeuBGbVGkEme+am+fenkorjlaT5pqIOX8/UOLw/sMOBVYBMRuQTn7fveB00Jo6yTPZDp1uNpOB8Xv/dovDErIv8Cwqp6pw+aOuA8jkNx3ek7qerKdOtIRlW/EJGjgTEi8k9cjCbAoarql8EWFZHOuKwMB+Cm8Y3hR/aDFl7u1RBuEGssD6sAOT7oiXEW8C1uOujfCECqP1UdKG7CjGOAa0VkS1zGgd1U1a+JDpLv0QFxy+3TKcTYMFj4gRFYRGQ1MBfXIG/hLeOtb66qufUd6zcico+q/iuN1xuhqsOTtm2PM3CHquoW6dKSTAoP5B1+eSC97uudk40yEcnGdRenfdYjESkDioHHgTpeY/Vn4ozYSHmAbXEvSe8C5wBRT1faB615caIP4lL7vaaqZ3jb9wUu1jRPnS0iU2jgBVtVfUkRJyLtcZ72objY1ReAV5KzIaRZ02BVHR23XuDpGwZ0U9VuPmj6FDgp+aXfy/rxpKrulm5NxvphRq0RWLxBBfWiqj+mS8vaku542yDF98ZI4YG8x28PpIjMUNXt13bfRtZ0DQ0bRtemT00tIrKA1APYxMnyJ17byzaQF2+giUgu7ves1A9NQUZEuuAMx/OBS1Q1eTrYdOmot40Ske5+tOcicihukOiNJGaJGA6cq6rj063JWD8s/MAIMpcAl6rqKr+FNAPCkjibUQI+pYL6kVoP5GrgdImb9clHD2Shqi5J3uaHFgBVvcavazeEnwN46kNqk+MjqWcQG51q48YiXk8q4j2TfiAiO+MM2oNw0wh/0fAR/uCXg0JV3/Lu4cVALM54JjBYVb/1Q5OxfphRawSZhcAXInK1qj7rt5iA05PEmY3iUcAPr9qt1Hr6/JrFKJlbgTdE5AISPTO3ACP9EiUihwGX4br6FZgF3Kyqb/qo6RCcR/TlpO3HA8WaYhKLNHBkA/uUNBu1wMvA194f1B0U6YtRKyLX4gbSzcZlG7hMVav90BJHTxGZnmJ7zPOf9tAf3IW/xYVG1QoS6SYiF6k/k9YY64GFHxiBxus6ux3ogBt5HY3t89sL0hDx+Wz/iNdrzngG5KW4aWDBDaj5r19djV6u0//DeYtigw/7AP8FHlEfZs7zdH0CHKmqxUnbO+EGH+7ph66mIGmaGEXcFKtDgS2BscBzQchtKiJRYD5Q7m2KDyPxxYD00p8dXt9+v8PJJHHSmi64Zzztk9YY64cZtUbgEZGTcTFPk6g1alV9mFGsIURkZKwRFJFTVXVUGq8dOKNWRF5U1SHe8s2qekncvgmqerB/6oKDiMwC+iaHiHiDfaaq6jY+6Zpen/HT0L4g4ENMey4wEGfgtgcuV9X30nX9FHoCNx4hoG2UTVrzB8PCD4zAIiLb4byzvwG7qeoinyU1xhDctJSk06D1uCt5gxdju0L9e3ONn3L2IFyMdIyOadYCgIhc1cBuVdXr0yamFkkV86yqy+qJG00XOSKSkdxtLSKZ+JM+a21Id8VVACuBVcCm+JvOq8lGq4h8nEaP+4eNF0k7RdSdtGaQz5qM9SDktwDDaICXgRtU9bhmYNCCv7kgN/XS0CAi2SIyGZgHLBGRA33S1JAx7ZehXZbiD+B0Eo3udLJKRHZI3uht83NiiNHAw54XEqjxSD6AT7Gia0Fani8R2U9EHsLFs+8H3KWqO6nq2+m4/gYgncb32/EeZBG5SkS+EZFxIuLXoMThuDq4H7hMRHxLfWhsGCz8wAgsIpKtqmuaUC5t3oa43J11dgHf+NVt5cWr9fI8DWfi4sIOxHWpPeFHvkURmePpCAFP47r4Yonpn/arWz2G1/V4Ls6gfRG4TVWLfNDRF3gGlyXiC5xBtitwCnCievPS+6ArA7gB+DsukwU4L+SjwJVaO7NX4EhXV7cXuzodmIq7bwk/qOrfDINNIp1hGt4gsT3UzbY2ADdWYhhuiuNjVfWQdOioR1ts0prjcD1MV+PTpDXG+mHhB0ZgaYpB65FOb0PM6EjllfXzR74yLszgENzc6hFgtmec+MEi3A8XwOK45di6L3gvJucDJwBP4CZj8C0pvapOFZHdcbOtnYp7tmbiDADf6skLO7jUG0m/pbd5rqqWeynQltR/9MYhOYF/A6Srq/tv+D/Va3NBVXW1tzwYeFRVv8BluDnbR12o6nzcuI0b4yatGY+b9MdoRpin1mj2BHHigXTjjVT/O87Q+A7YRVUXePvmqGpPP/UFBRG5FfeD+hDwP0vW33SkdorT44FtVLWLDxqazXc9VTxy0Ejn4C3PU7sXLmf1AuAYVZ3m7ZulqtumQ8e6kObYY2M9ME+tYawnXhzWccAwVe3VWPmNxLm4GOSOuGloYwbt4cBXfggSkdZAoar+4K0fS+0Ao7eTJ0BIExcAa3ADQy6PG4gVS3XUOt2CRGQGqb19vubvBBCRFsBROEN2Z1y+4aOB9/3SFCREZKqq9vWWn1LVk+J2f4arMz90NTW7yEmNF9lg3InL57sKmB1n0O6E69UJMr4O/DOajnlqjWaPH6liRKQzLn3P8UBv4CZgtKrOSKeOtSVd+Tu9az0EfBTLBCEic3Fdei2AalU9Kx06gk4Q0y8BiMgzQD9gAi6B/yRc+IFvM42JyGogVR5YX14A4tueZC+ynymsgpg+C2ryjhfgxh9EvW2dgUxV/clb305VZ/oosw7NqYfgz455ao0/AmnzNniJ8ocBXXGDi/4OjFXVa9OlYT05FxdHmg52xU0qEKNEVf8FzsOVJg0JNDDQD/BtOuGHA5qztxewHDcr1RxVjYiI316QBTQ8q1i6CWKGD4A20sAUvk2MS97gqOqvwK9J25K9tE/hk4fbaP6YUWsEFhEpIfGHQagdpFXTVazpnaP7f8DHwPFx3Wd+/9CvDelMO5aRlCM3/uUjP4064mlooJ9f0wn7krO3MVR1By9N3PHAuyJSDOSJSCcfB7BV+uW5rod8L69pyFuOGZICtPFPFm1w0+TW95wHOSWbr8mZ6yGImowUmFFrBJmJQCdcA/x8rHvKZzbBTaV4uzcC/EUg019Ja0U6DfBovAEUe/nwuiCjDR65kWhq13mau0AD6VXzrj0HuAq4SkT64HopPhORX1R1Lx8k1clq4MW0DwOO8yGm/T1czHFsOd6L7Gfc8Y8asBkX14K0OwlEJJ/ayWK+V9WVSUXSGXtsrAcWU2sEGm/E9WDcQKwc4AWcgetHN3ECItIVb4AY0BKX13C4v6oaJs2jnU/EhTtcQO1gtZ2BkcDdqvpUOnSsC2nO37kMGEs9XjW/jBMRKcAlp98Sl4v1v6q6Stzoun7q7zSwzTKmPV0ENaa2KaT5u5eFy4RyNC60RYDuuOlyz1LVynToMDYcZtQazQIRCeF+xO4BRqjq7Y0cklZEZGucpyhwsbUicoyqvuIt36uq56Tx2ofiDKPtcB6YmTjjaHy6NKwLaTb+AzkIRUTewoVrvI/rys5T1VN91pQc0/4iLqbdl8FrInJ+Q/v9aqeCONiqqYjIJ6q6R5qudR0uF+1ZqlribcvDhZn9qKpXpkOHseEwo9YINCKyF+5HbB/crD0vqOoHPupJ7iZWYCnwdaxRDBoi8pOqbuq3jvoQkctU9Sa/dcSTZm9RSgNaRHKAI1X1pXToSHH9r1V1x7h1341vEanExbRfEBfTPl9V/YiFjs0o9jUuq8cakrztfr3kisgCUo9HAOf9T/ukAkme/xnATaq6Kt06kjR9C+ymtZNCxLa3Aj7xMUWjsY5YTK0RWERkIbACl07oTKDa274zgKp+6YOsVCOv2wG9ReR0VZ2UbkFNIOiDHI7FdR//WamJ1xORMHAw7kXuEOADwBej1smRttQ+P+H4dZ9CgIIW074zLgTpCJxX+zlgovrvLeqTtB4ChgAX4lPeauBJXB3dg/P8342bQc9PoskGLYCqljazAcCGh3lqjcAiIlOI8y6QaJypqu6fdlH14OUafVFVd/dbSzLNwFMbiPg/EdlEVX/zltPWBepdrx8uPvQIXNL+vYHNU/3gplHTQtyAvvpifX3xjsYIWkx7XK/SgcAlqjrOLy0xvLCtk4CLcB7lEao6yyctQfT8fwP0J/UzPllVd0ivImN9MU+tEVhUtb/fGpqKqv4oIr55jBqZlaowzXLWlqC8WX8CbAqQZoP2F+An4H7gIlUtEZEFfhq0AKraoynl/IrfVNVfcIMOR8Zi2uM0HaSq76RLi4h0BHYCtgd+AYrSde169GQCfwP+gwvbGqiq8/zURDA9/21w3uP6Up8ZzQzz1BrNDhE5CLhYVQ/yW0sM70d1lPo0P3hQZ6VqCgHy1P6sqt18uO5duNHXM4BncZkQZvjtCW0qQfC4JZMuTSJyGm4Aaw5umuoXVdVXgxZqXpSqcVPT1kmF6EeauKB7/o0/BmbUGoFFRPYHHsDF0b0KjMDFZQlwo08N82vUfYNvB3QGTlTVj9OtqSFEZG/cRBH/9FtLPCKSq6pl3vJwVR0RAE2+hWl4abL2w3VfHw60Bk4H3lTVUj80NZWgvJTEky5N3kCxGdQajgltg6oeVeegNCAio5K1xOFbmrigISInqurT3vLeqvph3L5zVPVe/9QZ64IZtUZgEZGvcN1nHwOH4QzaK1X1Lh817Zu0SYFlwA9ByWkoIjvi4jOH4HIvjlbVe3zS0gVn8E9X1UpvBPR5wKmquokPeu6h/jCNU9Sbpc5PvK7jQ3EG7sGq2sFnSQ3yJ/fUJrcHCfiZyzdoxAb41ocfA3/jn5PkZyaIz7XROBZTawQZVdUp3vKrIlLsp0HrCQrkj5SIbEXtoJlluEkqRFX381HTecDlwFwg2+tmvx33crKLT7KmreO+jYaI7AE8iMuXOQP4m6q+BrwmIi380GQ0jaa2ByLyiqoes7H1xF3vTlU9z1s+N77dFJFRPuUbvq2BfQr4MfBX6llOtW40A8yoNYJM/Fzq4Hppa9Z9Cj9Izv8Yjy/5Hz3m4NI/HamqcwFE5D8+aYlxJrC1qv4uIpvijNt+qvqJX4JU9YlU22M5YdMsJ8a9uFRL7+OmXL0Tl84LVS33SdPaEIgeiiQW+i0giXTHi/aLWz4FiHcG9E6zFgD8fMFuAK1nOdW60Qwwo9YIMu+TaGjEz62uQNqNWoKZ/xHgGJyndrI3E9Tz+O9pqIiNaFbVn0Tkez8N2mQClBM2FDdS/yURucwHDXVoarL8NGeKuFhVb/GWj42fmEJERsRSeqlq8iQpfpNuA6khD6QvpJi4JgE/nBRATxGZjqujLbxlvHUbuNYMMaPWCCw+dZE1iKoug5T5H4/wK/+jp2sMMEZEcnEj6f8DFIrI/bj8nRN8kNVVRO6OWy+IX1fVf/ugqb6csJv5mEIruUci3+8eCY8gJss/DrjFW76MxJeQ2JTMBoS8dFmhuOWaVFo+aToyafm1uHW/nBTb+HBNYyNiA8WMwBLEuLAU+R9vCkD+x5T1ISLtcLMvDfVjogoROaWh/fWFAmxMknLCvhqXE3azdGuJ0/R4A7t9G6ke0GT5NVkNkjMcBDELQ4x0awt6+qwg36sYIvKhqu7ttw5j7TBPrRFkAhcXhssmEJ//cQcRqZl1xkevWp368Lr+H/T+0k5DRquI+NX2vILzZA8FIiIyFp9j51T1ND+v3wBBTJbfbGIgReQFVR3qrV6SzmtrEyfO8JFA3at6COwsjEb9mFFrBJnAxYUB7+Ia5B28v3j86kIDaCkiO1FPPfmULmeqqvb1lp9S1ZPidn8GpN3rp6rnelkZYjlhbwVai8gQfMoJKyLnJ21SYCkwVVUXpFtPHKlmW4o9R4o/MYc7iMgqnKYW3jLeeo4PehqiZiKWdIf/BDF9VjOkORjeRhJm1BpBJnBxYUGM8/XogkuZU990j36ky8mNW94uaZ9vLynqYq4mAZO8cJLDcLGa9wF+5ITNS7GtB3C5iFyjqs+nWQ8QTG+fqvoVD9rcmAbMBIq99fjvmy/tQdLENZuLyLj4/X5MVNHA4DUBLJ1eM8SMWiPIJHuK4r0LvrxFi8jJDexWVX0qbWISmetH3GwjNHSPAuEFUdUqYBwwzq+csKp6bartXkz0u7hMFmmnOXj7vMk9Yobub6panebr11dHAmSmU0sSF+AyopTjnp8xAZiZbmTcckM5a9NJQ2n8Xk+bCmODYUatEWT2VdUf/RaRxK4ptgmucewC+GXUBpF8ERmE87THj+gX3AtL2hGRGdSNy1wKTCbxR9d3vPy+fobdBC5ZvpfuLFNVr/M2fQysxBmQTwA3pVlSQ3U0J20qklDVO4A7RGQzXJjNRBH5ERihql/7pClhogqvl6QX8KuqFvmkqd54dhFJ22QZxobDsh8YgSUIo60bwjM4TsANApkF3Kiq0xs+aqNpOSgu12kgaGRUvy8DpESke4rN7XADEXNV9Yw0S6oXEdkfuCKAHnjfEJEvgX1Utcxb/0pVd/JyDr8Xi+EOAiKS6fUE+K1jO1x4zUnAxar6ok86HgDuUdWZItIG90ISwX3/LlTV5/zQVR8i8pOq2mCxZoZ5ao0gE5TBYQl4I/dPxXXxfQr8VVW/81UU3C4iqd5QBRcWkfZsEUEc1V+P5/9H4CsR8WXyjBTeY3A/9L/hjG1fCGiyfGIGrcdd3rZIEKYU9l5098PlQT4SKPRJx+Y4Q3Yg8DMuBOFGVa3wQ4/HPqp6lrd8GvC9qh4tIp2A8UCgjFoC+vtjNIwZtUaQ6ZKUvD8BP5L3i8g/gXOBicChAQqPGOC3gFSIyL7AclWd7mUY6AfMA+5T1TX+qqtDyKfrJt87BZYlGW9+EMRk+a3iPaCqOgpARLKB1j7owbv+7jhDdhDuheSfuIlZ/GIuMB0YC6zCpac6OxbNoqq3+6Apfjrlg/AmzlDVxf5G2dSLdWM3Q8yoNYJMOW6gWJC4BygC+gKvxTXGAkRVNTnNV1qoz7j2umWPw3kj04qI/A+XPzdHRL4DWgFvAXsBj+FCN9KtKVU4S1vgRNy0zH5QAHRQ1fHxG0XkSNzgJ1++A/Gedq+bPwie95eBB0XknNgMcN4sevd6+9KKiNyImyb7J5yn8Tpgmh8TiyRxHbVGWSs/hcSxQkQGAL/iZvE7HWp6vnzxstfTSwKuPffFy26sH2bUGkFmWQB+HJJJNfOUAF3xcYpOEWmN8w51wY3mfwc4B7gQN43vMz7I2k9VtxWRHNwPWYHXTfwgzovkB8kDexRYBkwBHkq7GsetpJ5+djZOUxBiaoPitboSuBH4yRv4JEA33EvSlT7oORP4DjdD3euqWlFPGFC6eUtVP/FbRBL/h5tquRNwnqou9rYfALzhk6ZA9nAZ644ZtUaQqWy8iBsIoaozN7YYSPSIisiOuC7HIbiZxl5Jh4Z6eApYjht88Xdc12cWMNCv0c5ABYD3Q/+jqka8dRURXwbQqOp+fly3Edqr6sLkjao6V0Ta+6AnsHjP0KUici2wpbd5rqqWi0ghsCTNkjoBB+MyDNwpIpNxk0JkpDu9WBL3i8hnuIFhK33UUYOqfg8cmmL72yIy1QdJAC1UdQ64EJb4kCgR2QMferiM9cOMWiOwqOoeTSz6FGmanUpEtsJ15w/DefhewGUR8dtY2lxVtwcQkUdwaao2VdUSHzUVeLNlSdwy3npHPwQ1kmcYVX0yXVriaKjrNbeBfRuVICbLj7t2OTDDG0U/TESOB7bB9VSkU0cEN8hpvNcjMQBoCfwqIhNV9fh06oljF+DfwOcicr2P+bMT8PIKdwamq2qliBQA5+F6KjbxQdKz1P52fEzi78h9+DDrobF+mFFr/BFI5yiDOcAHwJGqOhdARP6TxuvXR43n0+viX+CzQQvwMLWzZcUvAzySfjlA43mG/TBq3/ViM6/QuByLnjdykg96YgQxWT5eloOjcL0kO+Oeq6PxLyYacD0SuLjel0UkD2gwe8RG1hLFeY4nAB+LyH24F5RYNpS0D6rzpqe+HDeILVtE7gJux33ndkm3npisepZTrRvNADNqjT8C6YxhOwbnqZ0sIm/hUuUEofHbQURWecuC6wJdhY8/YvXNlOUnqvqv2HJSnuFPcLGafnABzsifKyJfe9t2wE11+nefNAUyWb6IPIPLoDEBNzhsEi78YIpPehqcYTBtQlIgIqcDl+IMyf/FvzD5xJnA1t6kIpvijNt+Psf+Jk/EUt8+o5lgRq1hrAWqOgYY4424Phr4D1AoIvfjpqKc4JOucOOl0ktD6djAn5RsELw8w17qrmFebtHtvM0zVXW+X5qg4WT5IuJXsvxeuNjx2cAcr1fCT+MjiJ5/ROQjYCEuN+zipH1+TQpRoaq/A6jqTyLyfQAGs3X12imJW8ZbT2soi7FhsBnFjGaPiHyyFvG3G+P67YBjgaFBmv0pzvA+XlWP8OH6lcC3wIu4iQQSPNp+ZLZIyjP83yDkGRaRQ4A8VX05afsJQJFfM8WJyExV3c5bPg/oH58sX1V38klXT1zowVBcer2ewPbJxpsPugI7w2DypBCqmvZ0VSJShOvZinFc/LpPeccbnNwkgNl3jEYwo9YILN4gguG4Uc4zgJtUdVXDR/25EZEs4HDcj9ehuIwMo1X1tQYP3Dha2uMZ+0A1blDdK6q6PN1a4jRFcYZQMYndi77NvCYin+AMjeKk7Z1w3v89063Ju/5XMcNVRN4AXoqb7OArv4zaeESkD27Q5rHAL6q6lw8akj3/N/np+Y+nnkkhxvnxHQyiAekN7stL8d0rAFapvzOwGeuAGbVGYPFiVr/ADQAZgGt8TvVVVEARkYNwP+6HAJNxBuQ9qtrDT10xvFHPw4DzgUv8Go0tIt0b2u+H51ZEptdnTDe0b2Pjpae6DZdjeDLQ05v9KQP4VlV7+qErFZ4nsl8sDlhELlPVm9Jw3cB5/iHlpBBjcJNCpMqz7Tt+pUATkYdwOX1HJ20/Aeirqv9ItyZj/TCj1ggsIvK1qu4Yt/6lqlqKlRR4HsgPgFNVdYG3bb6qbu6vsppZvIbhpsb8ArhNVWf5qyo4iMj3wLbJP+rewKxZqvoXn3RtRW2y/DvjvLSHAAer6gV+6GoK6Worguj593QV4yaFuJPaSSF8bQ9EZKqq9vWWn1LVk+L2+dK2i8gsVd22nn014TdG88EGihlBRkSkLbWxmOH49digAwNwKXGOw6WHmo+LVfN18JiXkmoAblDP88BlPiekR0QWkML48JZVVbdIvypGAw+Lm/q1DGrioe/29vmCBjNZflNJV0aSQHo+CeakEPE5l5ONRb8yyDR03VDaVBgbDDNqjSDTBufZi294vvT+K+C7FzIoqOpXwFfAJSKyN+7HLEtExuPiMv2YAvZKYD4uPdUOwAjXS+yrF6tP0noI1017Ia7+/OAK4AbgR0mc+vVR/Jn6tYYAJstvKmnpgoyFG4jIZjhDTYHZfmeu0GBOCtHQPfGry7hIRHZT1c/iN4rIrjjvu9HMMKPWCCxBiQdtbqjqh8CHIvJvXJf/cYAfRm3gvFiqugxARELASbjphL8GjvArJMLznKWc+tUPPTECmiy/qaTF8ycirXE5hvvgniPB5Yz+Ajjdr4GtniF7Fu55mg48pqove3oH+aEJyBeRQbgXyXwRiU1OITgHhh9cBLwoIqNwDhRw9/JkXLtpNDMsptYILF4sZr2o6pcN7f8zEcS6EpGe2sC86n7kqPTiVP+Gyy88FTdSfV66dSTjeUD/Sa23bxYuYb4vkxx4mmbhBssEKVl+vYhIblz4xnBVHZGGa47C5YO9Tt0sXrFBa1cCW6pqg9Myb0RdL+BmGfwAOAxYqKrn+aElTtPjDe1X1dPSpSUeESkEzsblQAaYCdzr53fPWHfMqDUCixcHVh8apJywfuMNWJlJbZdZvKfKl7qKH/yRPBDEx4Ehv+DSi92JGxmeQPIo6DRp2hs3B/0oasNtdgZOAU7wPO9pJ8U9+1ZVezV0TDpoKCRCVdMaEiEiP9Q3kK+hfRsbEZmhqtt7yxnAZzbI1vgzYOEHRmBR1f381tCMuAA3hW85blDWGFUt9VdSIOdVfxfnCY3F+caj+DMw6zbgaC8uOsZYERkDPAjs7oMmSJxhCaAgft2nZPnnEayQiCBMkZ2KmhnDVLXai2X3HRHZF1iuqtNFZAhuyuN5wH3xPTlp1DOZ+uN5VVUPSKceY/0xT60RWOJirlLih1ct6HgDVoYBA4EfgRGq+rVPWgLnqW0IESlU1SU+XLehtEL17tvYBDRZfqBCIkTkCZxRdr3G/ZiKyJXAVvFpq9KsKwKUxVaBFsBqagdptvZB0/+A3kAOLt1YK+AtYC8grKon+KAp1YvQHsDFuNn8Uk2DbAQY89QaQebIpOX4WbH88qoFGlVdICJjcT9iJwFb4Qaw+EHg51UXkTY4D/fxwDb4o0tEpK0mzfIkbvpl39IKNWS0el3aflARS+Wnqj+JyPc+x/j+C5elYq6IfI1rl3bCZdL4u1+iVNXXdH71sJ+qbusNYvsVKFDViIg8iBvMlnZUNTY4LOZFvhLIBs5S1fF+aDLWD/PUGs0CCci0nEFFRDbHjdYdCPyMC0F4XX2c5jGInj4AEWkBHIUzZHcG8oCjgfdjg33SrOdM4AxcWrHYgL5dgJtxo9YfTLcmT1cQk+UX4Z7tGMfFr/sREgEgIlsA2+Je2GYGYfBh0Ahqz424yUSuBCqAG1W1obEcRsAxT63RXLC3r4aZi/N2jAVWAZsCZ8di6VT19nQL8stobQgReQYXxzcBuBeYhEufNcUvTar6kIj8BlxPYvaDG1T1tQYP3rgEMVn+RUnrX6QslSaSso786v1vE9tuGVoSKBCR83HPTmwZb72jH4JE5HPv2rcCH3vbau6p3b/mhxm1hvHH4DpqDf9WfgqJISLjGtqvqkelS0scvYDluFnO5njdn76/MKnq68DrDZURkctU9aY0SYIAJssPYEjEbQ3sU8AytNTyMK5XJHkZXK5fPygDSoG/4sKQErLGYPev2WHhB0ZgEZHXqP3x7Ae8H7/fJ6OoWZNOw0jc/PM/A88Bn5Lk3VPV99KhI4WunrjQg6FAEdAT2F5VF/uhp6mku4tW3HTLF+Diem/FhUeAu4+3qA9TCgctJEJE9lTVj9N5TSM9iEimqlY1XtIIEmbUGoHFC9yvF7+MouZMOn/4RSSMm9FsGG7U8xvAc6o6Mx3Xbwoi0gen71jgF1Xdy2dJ9ZLuuPIgJsuPr4MUcZlpj7sPYhaPoJKUHq4OfsVDx+NNnLEf7qX3SFUt9FmSsZZY+IERWJKNVm82qF7ArzbbyzqTtlhIdfPPvwW8JSLZOONxiohcp6r3pEtHQ6jqNGCaiFyI6w0AfOnqbwpp9UD4NcNTIwQtJCIYCWCbB2cB3wIvAr8RoLoTkd1xhuwgoB1udr/k+G2jGWBGrRFYROQB4B5VnemlXvoYiADtRORCVX3OX4XNkrT+8HvG7BE4g7YHcDcBTMXm5RiNf4k6FgiaUZt2IyBoyfKBfBEZhAuJyI/LZS1AGx/0bNZQ7LiFSCXQGfe9Goqb1e8F4JXkVHbpRERuBIbgZhd8Djc2YVoQB7kaTcPCD4zAIiIzVXU7b/k8oL+qHi0inYDxluJr7UlnF62XmL4XMB54XlW/Tcd1NwRBSSEnIrmqWuYtD1fVEWm8dhCT5QcqJEJEfqCBfLQWIpUab6rjYcD5wCWq+pRPOopxz/adeCkQRWS+qm7uhx5j/TFPrRFkKuOWDwJeAlDVxUGZ9rE5EG8Y4dVhmjgJN7p4K+DfcffMt1mN1oJ0e7S74DxZ01W1UkQKgPOAU4FNANJp0HoEMVl+0EIiSs1wXTu8lFnDcG36ePxNy9YJONjTc6c3bW4LEclQ1WofdRnriBm1RpBZISIDcD+oewOnQ03qnhZ+CgsiQTOMVNW32bA2AGl7a/J6IS7H5RrOFpG7gNuBJ3GTMPhFBYDnvfrRi5FGVVVEfBsVHrCQiAVpvl6zRUSuBQbg0uk9D1zmt+HoPdPjgfHey9sAoCXwq4hMVNXj/dRnrD0WfmAEFhHZCheD2Qm4U1VHedsPAQ5W1Qt8lBcokg0jIN4wukVVF/mnrnngV1e/iMwC+qrq7yKyKe4e9vN5+ldE5BfcMyTAf7xlvPXzVLWbD5oCFRIhIsfQgFdfVQMXP+4XIhIF5gPl3qZYvcV6bnr7IiwFIpIHDLbY2uaHGbVGsySpS/1PT1ANoyDSkEdbVTfxQU9yaqpvVbVXunUkIyJXN7RfVa9Nl5YYIjKrnpAIwd3P7dOsp6EYX1XVv6VNTMARke4N7VfVH9OlJYY3q9lKVX00afu/cC9Jd6Zbk7F+WPiBEWia0qVuAFChqr8DqOpPIvK9GbR1CWhXf9ekHJ4F8et+5e/0w2htAoEKiQhgjG+QaaGqc8BlRYkPFRGRPYC0G7XA34BUeYYfAj7HDSAzmhFm1BqBJaAGSFAJpGEUQM4Etg6YRzs5H6afA2dqCGiy/ALPuyZxy3jrHX3Qg4hsjXuuenqbZgMPqer3fugJMM9Sa0B+TKIxeR+pjcuNjapqZYqNa8RGIzdLzKg1gkwQDZCgEkjDKIAEzqPdUNyeNyjSL4KYLP9hIC/FMsAj6RYjInvi8i4/5P0JsBNukpHBfj9bAUPqWU61njZEpFBVlyRv80uPsX6YUWsEmcAZIEElwIZR0AicR1tEpqpqX2/5KVU9KW73Z/jjwYIAJssPYEjEVcAwVZ0St+1VEZkEXA0c5ouqYKL1LKdaTxe3Am+IyAXAl962XYBbgJE+aTLWA/uxM4JM4AyQoBJgwyhoBNGjnRu3vF3SPt88WKq6DHgAeCAuWf5MEfEzWX7QQiK2SDJoYzreE5GH0qwl6MTacyGxbRegix+CVPVJbwKG63ATxSgwE7haVcf7oclYP8yoNYJMEA2QoBJIwyhoBNSj3ZCXyvf0NAFLlh+0kIiSBvZZdpZE4tvzaUn7ktfThme8NmjAishlqhq0abONFJhRawSWgBogQSXQhlFQCKhHO19EBgEhb3mwt12ANj7ocRcPYLJ8ghcS0a0e77Fv3seg0sxzvh4LmFHbDDDDwAgsATVAgkogDaMAEkSP9nvAUXHLR8btez/9cmq4Epcsfwfvb4Q3INy3ZPkBDIlI7k2KxzfvYxARkXEN7VfVoxra7zN+9wgYTcSMWiPIBNEACSpBNYyCRuA82gHOdbqZ3wLqIyghEc3c+5hu9gR+Bp4DPqV5teHW29VMMKPWCDKBM0CCSoANo6ARSI+2iOwLLFfV6SIyBOgHzAPui09Sn2YClyw/iCERInIKcC6wtbdpNnC3qj7pn6pA0gn3EjIMOB54A3hOVWf6qqppNCcD/E+NTZNrBBYRmQ9cgDNAbgUujO0CblHVLfzSFkQCahgFikamNfXl5UBE/gf0BnKA74BWwFvAXripOk9ItyZPV830vSmm8k1YT6OmKC4kotzbFPsB8yUkQkROBv4DnI9LCSW4sKhbgbvMsE2NiGTjjNtbgetU9R6fdJyjqvc2odxwVR2RDk3G+mFGrRFYgmiABJWgGkZG44jILFXdVkRygF+BAlWNeDMaTVfV7X3S9ZWq7pS8nGo9jZq6N7RfVdPqPRaRT4DjVHVh0vYewPOqukc69QQdz5g9AmfQ9gDGAY+p6q8+6fHl5czYeFj4gRFYzGhdK/arxzB6EJjus7ZAEUCPdgWAqlaIyI+qGvHWVUSqfNATI4jJ8oMWEtE62aAFUNWFItI6zVoCjYg8gcsFOx64VlW/9VmS8QfEjFoj0ATQAAkqQTWMAkW8R1tEkj3ajwF+eLQLROR8XNd1bBlvvaMPemIELlk+8Cy1WU8+JjEDyn2kPyNK+Tru+zNyEi5371bAv71MGlAbOuLHS0BvEVmVYrufmoz1wIxaI7AE1AAJKkE1jIJGED3aDwN5KZYBHkm/nBqCmCxf6llOtZ4OthGRVM+NAJunW0yQUdWQ3xpSMMOPMBpj42FGrRFkgmiABJWgGkZBI3AebVW91o/rNkZA01UFLSRimxTbBOgKDE+zFsP402NGrRFkAmeABJWgGkYBJHAe7XpmpKpBVf+dLi3xBDRZfqBCIuIHponIjrhUVUOABcAr6dZjrDUv+S3A2LCYUWsEmcAZIEElqIZRAAmiR/ss4FvgReA3gpMTM4jJ8gMVEiEiWwHH4UbzL8NN2yuqul+6tRjrRKaIXFXPPlXV69OqxlhvLKWXEVhE5OqG9pt3shYRqaQBwyigXckGICLtcXPLDwWqcYbRK6q63GddYWqT5femeSXLTwte3twPgNNVda63bb6qWjxtM0BELkixuSXwd6C9qrZKsyRjPTGj1jD+AATVMAoaQfdoi0gXnBF5PnCJqj7lp54YAUqWH6iQCG92uuNwg1ffws1y9oiqBnaKYSM1IpKHmxnudJxz4DZVLfJXlbG2mFFrBJagGyBBJaiGURAIskdbRHbG3beDgC9wP6qz/NLjaQpasvxiGgiJUNX3fNKVCxyNq6f9gSeAMao6wQ89RtMRkXa4tvIE3H27y5wBzRczao3AEmQDJKgE0TAKEkH0aIvItcAAYDbO0/eWqlb7pSdGUrL854OQLL85hER4RtKxwFBV3d9vPUb9iMitwGDgIeB/qlrqsyRjPTGj1ggsQTRAgkpQDaMgExSPtheXOZ/aZP2xRjmWAL63j7rKkjRBQBLTByUkwmi+eM/4GtzvS+CecWPtMaPWaBYExQAJKkE1jIJKkDzaItK9of3xaaOM4IVEGIYRHCyllxF4kgyQ8TgjxEjEBqY0gRQe7csC4NFuoapzwBls8dM/i8gegBm1HkkhEdcGISTCaL54oSLxKLBCzdvXbDFPrRFYrEu96YhIz4YMI1X9xD91wSGIHm0R+VJVd05eTrX+ZyfoIRFG80JEFuCeo/jxGnnA18DfVXWhD7KM9cCMWiOwBNEACSpmGDWNIHb1i8hXsfnn45dTrRuGsfERkcHAmap6qN9ajLXDwg+MIGNd6k1H6llOtf5nJohd/VrPcqp1wzA2Mqo6WkSu8FuHsfaYUWsEmSAaIEHFDKOm8SwQ81p/HLcMcF/Serro6uVklrhlvPUuPugxjD81ItIKCPmtw1h7zKg1gkwQDZCgYoZR0wiiR/uiuOVpSfuS1w3D2ECIyPkpNrcFjgLuTbMcYwNgRq0RZIJogAQVM4yaRuA82jaJiGH4Rl7SugKLgRNVdYYPeoz1xIxaI8gEzgAJKmYYNZnAebRFZFxD+1X1qHRpMYw/E6p6bWzZCzlQVS1r4BAj4JhRawSZwBkgQcUMoyYTRI/2nsDPwHPAp1gvhGGkDRH5B3AZkOutlwI3q+p9vgoz1glL6WUEFhE5paH95p2sRUSKacAwUtX3/NBlNI6IhHETiwwDegNvAM+p6kxfhRnGHxwvw8FewDmqOt/btjlwF/Cpqt7gpz5j7TGj1jD+AJhh1DSC7tH2poAdBtwKXKeq9/ipxzD+yIjId8AOqlqRtL0F8I2qbuWPMmNdsfADI7AE3QAJEqoaAd4C3oozjKaIiBlGiQSyq9+7Z0fg7lsP4G5gtJ+aDOPPQLJB620r9yb/MZoZZtQaQSaQBkhQMcOoSXSi1qN9PAHwaIvIE0AvYDxwrap+65cWw/iT8YuIHKCqE+M3isgBwCKfNBnrgYUfGIHFutSbTpJh9LwZRo0TlK5+zyMUG3Ed3yDHpoNunX5VhvHHR0S2A8YCU4EvcN+/XYG9gYH2W9P8MKPWaBYExQAJKmYYNZ0UHu1xwGOq+qufugzDSC8isiWu92YrYDtcezkT+AH4VVXn+SjPWAfMqDUCjRkgxobEPNqGYcQQkdeB4ao6PWl7H+BqVT3SH2XGumJGrRFYzAAxNjTm0TYMI4aIfKuqverZN0NVt0+3JmP9MKPWCCxmgBiGYRgbCxGZq6pbru0+I7hY9gMjsKhqyG8NhmEYxh+Wz0XkDFV9OH6jiJyOGzhmNDPMU2sYhmEYxp8OESkExgCV1BqxfYAsYJCqLvZLm7FumFFrGIZhGMafFhHZDzd+A2Cmqk7yU4+x7phRaxiGYRiGYTR7LGbRMAzDMAzDaPaYUWsYhmEYhmE0e8yoNQzDMAzDMJo9ZtQahmEYhmEYzR4zag3DMAzDMIxmz/8DpGkuAPIUFDs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ata:image/png;base64,iVBORw0KGgoAAAANSUhEUgAAArUAAALECAYAAAAW3sglAAAAOXRFWHRTb2Z0d2FyZQBNYXRwbG90bGliIHZlcnNpb24zLjMuNCwgaHR0cHM6Ly9tYXRwbG90bGliLm9yZy8QVMy6AAAACXBIWXMAAAsTAAALEwEAmpwYAAEAAElEQVR4nOzdd3gUVdvA4d/Z3fQKqXQsKNJEBASBUJUiUkWa3VfsBQFFimIBG6jY5bWACoIiKNJEKQIqCCpIVxGVlt7LJtnd8/0xm2RLElKAkPd77uvKxc7Mc+Y8OzM7e/bMmUFprRFCCCGEEKI2M9V0AkIIIYQQQlSXNGqFEEIIIUStJ41aIYQQQghR60mjVgghhBBC1HrSqBVCCCGEELWeNGqFEEIIIUStJ41aIYQQQghx2iil3ldKJSql9paxXCmlXlVK/amU+k0p1e501CuNWiGEEEIIcTrNB/qVs7w/0Mz5Nw5463RUKo1aIYQQQghx2mitNwOp5YQMBj7Uhm1AuFKqXnXrlUatEEIIIYQ4mxoAR12mjznnVYuluisQogLk/2IWQgjx/406q7XlZpy171oVFH4nxrCBIvO01vMqs4pS5lU7f2nUirMjN6OmM3AXGEbqla1qOgs3dX8wxtPbJl5Xw5mUsMxeCkBal9Y1nEmJOt/vAeDPS5rVcCbuLjzwB4kdW9R0Gm6if9rPJ+HRNZ2Gm9HpiQCcuPySGs6kRP2fDwCwOaZhDWdSIi7hGABZfdvXcCbuQr7eydFLm9d0Gm4a7T7I8cvOrZwa/HqwplM4o5wN2Mo0Yj0dAxq5TDcETlQrKWT4gRBCCCGEOLtWADc5n4LQCcjQWp+s7kqlp1YIIYQQorbT585IP6XUJ0APIFIpdQx4AvAB0Fq/DawGBgB/ArnAraejXmnUCiGEEEKI00ZrPfoUyzVw7+muVxq1QgghhBC13rnTU1tTZEytEEIIIYSo9aSnVgghhBCitjuHxtTWFOmpFUIIIYQQtZ701AohhBBC1HbSUys9tUIIIYQQovaTnlohhBBCiFpPemqlp1YIIYQQQtR60lMrhBBCCFHbyZha6akVQgghhBC1n/TUCiGEEELUdtJTKz21QgghhBCi9pNGrRBCCCGEqPVk+IGoFR6b8TSbNm8lom4dVi5dfMbq8bmiC4EPTQazmfyvPsf60XteMYHjH8Oncze01UrOM1Ox/34AU3QsQdNnYYqIRDsc5K9YSv6nHwMQcO8EfLt2RxfacBw/Ss7MaejsrCrnqC5ui2nwrWAy4di+Hr3xC/fll3XD1HOIMVFgxf75PDj5D0TVx3zD+JLAiBgcXy9Bb1lVpTwsV3Qh8KFHwWQm/6tl5H/sva0CHppcvK1yZ07D/vsBVHSMsa3qRoJ2kP/lUvI/WwiAudnFBE6aDr5+YLeTO/sZ7Af2ViqvyCnTCYzrjrbmkTjlUfL37/fOvUFDYue8gik8jPz9+0h4dBIUFhJ+238IGTjIGWTG9/wLONLlChwZGZhCQoh+eha+zZqBhsRpk7Hu2lVmHsETpuB7ZRxY88h8agq2Qwe8Ykz1GxD2zBxUaBi2Q/vJfGIy2ArLLa+CQwiZ+hSWC5qB1mQ+Mw3bnt349e5L0B33Ym56Pmm3jsR2YF+ltlu752dS/6o+2PPy2HbP/aTt3uMV0/G1l6l7WVuUUmT+eZjt9zyALSeH6K5X0m3hh+T8+y8AR79axb4X5lSq/iKhk6bg3yUObbWSPmMKhQe995+5fgPqPDsHU2g4hQf3kzb9UbAVEtB/IME3/wcAnZtL+rNPYvvjEADhjz+DX7ceOFJTSRo5qEq5AVww8ynq9u6FPS+P3x8YT/Ye7+Oz+ZuvEXxpG7StkKxfd/HHxMlom43o4UNpeN89ANhzcvjzkcfI2e99XJyKuX1n/O+aCGYThWu+oODTBV4xfndPxNKxC9pqxTpnBo4/D6EaNiFgyqziGFNsA/I/eofC5Z/ge8M4fPoPQWekAZD/wZvYd3xfqbzCH52Kf1dj36VOf6z0fdegARHPv4QpNIzCg/tJmfJo8TEP4NuyFdEfLSHlkYfJ+/ZrAOo8OZOAuB44UlOIH165fRf2yNTi4yntiTJyqt+Aus+9hCksjIID+0mbVnI8hdxyBwCOvFzSZ83A9rtxPKngEOo88Uzx5zD9yakU/LarUrmdfjL8QHpqRa0w7NprePeNuWe2EpOJwInTyJpwNxljBuHbZwCmpue7hfh07oapYWMyrh9AzvMzCJo0HQBtt5H72otkjBlE5rgx+A8bVVy2cMePZNwwlMybhmE/+jf+N/2n6jkqE6ah/8H+7kzsL47HdFlXiGnoFqJTE7G/9Tj2lybg+HYp5hF3GQuSTmB/eZLx98qjUJCP3ru9anmYTAROmEr2hHvIHDsY3z79vbaVpXM3zA2bkDnyGnJfeJLAidOMBXY7ea/NJnPsYDLHjcXPZVsF3PMwee+/TdYtI8h79w0C7nm4UmkFxnXHp0kT/u3Xh8QnphP1+FOlxkVMmET6hx/wb7+rcGRkEjp8BADp77/L0WGDODpsECkvzSFvx084MjIAiJwyjdytm/n3mn78O/RaCg4fLjMP3yvjMDdqQurwfmQ++wQhjz5RalzwfRPI/WQBqdf1R2dlEjB42CnLB094jIJtW0m9fiCpY4dhP/IXALbDf5DxyAMU/rqzUtsMoN5VvQk5/3xWtruCnx6cQPs5L5Qa98uU6azt2pM1XXqQe+w4ze64rXhZ0o/bWNutF2u79apyg9avSxyWRk1IHNKP9GeeIOyxx0uNC31gAtkLPyRxaD8cmRkEDhkOgO34MZLvuImkUUPIevctwqc9WVwm96svSL1/XJXyKlKndy8CzjuPHZ268sfER7nwhWdLjUv4fDk7u3Tn5+59MPn7Ezt2NADWf/7ltyHX8UvPq/j3pbk0K2M7l8tkwv/eR8md9gA5d4zA0rMvpsbnuYWYO3TB1KARObcOxTp3Jv73PwaAPvYPufeMNf7uuxGdb8X2/cbicgXLFxUvr2yD1r9rHJbGTYi/ti9pTz1OnWmlH/PhD04k6+MFxA/qhyMzk6Chw93eW9hDE7H+sNWtTO6Xy0m6+45K5QPg58wpYXBf0p55nPAppecU+uBEshcuIGFwP3RWSU72E8dJ+s+NJI4cTNZ/36TOtJLzSfgjU7H+sIXEYQNIHDmEwr/KPh+Is6dSjVqllFZKfeQybVFKJSmlVjqnb3FO73L5a6GUauos+7RL2UilVKFS6nXn9Ayl1HFnmYNKqbeUUibnsvlKqSMu6/yhlPoOKqXGu6z/YqXUJueyA0qpec75PYrydYmdr5S6zvl6k1KqvfP130qpPUqp3UqpdUqp2DK2y3ZnPf96vP+mLusomvdqKe9pt1Kqt8v6NjnXpVzmfaGUyi6jfn/n+2/tMu8RpdTbzhzyPPbJTS5xlzn3TV+PddqdsXuVUl8ppcKd801KqVed8/copXYopdzPqGdAh8vbERYWekbrsLRojePYvzhOHAObjYJv1+DbrZdbjE+3nhSsXQGAfd9vqOAQVEQkOiUZ++/OHpfcXOz//IUpKgYA208/gN1uvN77W/H8Kml8ITolHlITwW7Dset7VMsO7jH/HIK8HAD0P79DWF2v1ahmrSElAdKSq5SG+RL3bVW4fg2+3Xq6xfh27Um+67YKKWtbHSnZJlqjgoKMHIOC0clJlcorqFcfsr78AoD83bswhYZgjoryigvs1Insr9cCkPXlMoJ79/GKCblmINmrVxbnEtC+A5lLPzMWFhbiyCq7t90vrhfW1V8Cxj5XISGYIiK94nzbX0H+hnUA5K36At/uvcstr4KC8L2sPdYvPzdWYCss7vW3//0X9n//Lm/zlKnhgP78vfhTAFJ2/oxvWBj+MdFecbasklOQ2d//tHcM+XfvRd4q430X7t2NKTgUU6T3/vPt0AnreqMXL3fll/j3MLZb4W+70FmZABTs2Y05uuSUXfDrThwZ6dXKL7Lf1SR8thSArJ9/wRIaim+093ZKW7+h+HXWr7vwq18PgMydP2Nz/kjK+vkX/OrVq3QOpotb4jhxFB1/HGw2bJvWYenc3S3G0rk7hd+uBsBxcC8qKARVN8Itxty2A/rkcXRifKVzKE1Az97kfmXsu4I9uzGFlL7v/Dp2Iu8bY9/lrPiCgF4ln73g0TeQ9+06HKmpbmXyf9mJIzOj8jl1703uSufxtGc3qqycOnQq7hXO/eoL/HsYORXs/rXkePptN+YY43hSQUH4tmtP7nLjWHD9HNYofRb/zlGV7anNAVoppQKc01cBxz1ilmit27r8FfX1/wUMdIkbAXheH3tZa90WaAG0Blw/qZNc1nmlZ31AF2CqUqqRc/6rRevTWl8CvFbJ91qkp9b6UmAnMKW0AK31Fc4cHsf9/f/tso6ieQ94vifgIeBtj9WmO98TzgZlmWc/rbXVuY43laEBcCfwmDPksMc++dCl+Ghgq/NfV3nO2FZAKnCvc/5IoD7QRmvdGhjqzLXWU1HR2BNKTvCOpARMUe5fWKaoGBxeMe6NVFNsfczNLsG27zevOvwGDqVw21av+RXOMawupLs0RNNTjHllxXfsjT74q/f8tl1w7Kp6HqaoaBwuX4aOxASUx3ZQpcR4bc/Y+liaNS/eVrlznyfwngmELfuGwPsmkPf2K5XKyxITgy3+ZPG0LT4eS7TH/gmvgz0zq+SHRnw85hiP3P39Cezajex1xhedT6NG2FNTiZ71PI0+/5Kop2eiAgIoiyk62v04SUzA5JGHCgs3GsbOPBwJCZid27Cs8ub6jXCkpRLy+EzqfPQ5IVOfAv+y86iogHqx5Bw/UTyde+IEgWU0uK54Yy5Df99H6EUX8vu8d4vnR3ZsT7+tG+n+2SeENr+4SnmYo2PcPoP2xHjMnsdMeLjR0HBuNyPG+4di4JDhWH/YUqU8yuJbL5Z8l+2Uf/IkvvVK7esAQFksRF83nNQNm7yWxY4ZReqGjd6FTsEUEY0jKaF42pGciIr02EaRUegkl+MnOQEV4R7j06MvhZu+dpvne+31BL71Cf4PPw7BIZXKyxwdgy2h5LNnT4jH7PXZC8fhuu8S4rE4fxSYo6MJ6HUV2Z+dvuFl5ugY7PGnzkl75GQu5YdK0JDrsH6/GQBLA+NzGP7ks0R9sozwx59GnYbPoai+qgw/WANc43w9GvikguXygANFvaAYjaNPy4j1BfyBtIompbVOAf6kpPFXDzjmstx7gFjlbAYurOY6yvIj0MBj3mJglPP1MGBZeSvQWq8FTgI3AS8DM7TW5W4/Z0/wdcAtwNVKKf8K5FcPOKm1djjrPXaqemoP5T3L8xEp6hQxAQEEz3qZ3LnPQ26OW5j/zePAbqfg65VUXQVyLIq8oCWmjr1wrPrYfYHZgmrZHr37x2qkceo8VKkxLq8DAgia+TK5r5ZsK7+hI8l97QUyhl1F7qsvEvhY6cMHqpNXRWKCevbC+usvxUMPlNmMX4uWZCxexNHhg9G5edS5487yEqlmHmUss5ixXNyCvM+XkHbjcHReHkE3V2M4Szm56DKOq+33PsgXzVuTeegPGg8bDEDq7t9Y0fpy1nbtye/z3iVuofcYz6rm4X18lxLj0XXk274jgYOHk/lq1YZBlK3inz+AC5+fRca27WRu/8ltfliXK4kdM4ojT888LSlUaBu5xlgsmDvFYdv8bfGswpVLybl1CLn3jMGRmoz/uPHe66isChzzRSHhk6aQ8cpscDiqX29xfVXLybMn0rf9FQQOGU7mXOfxZLHg07wFOZ99QtLoYei8PIJvq/zwiNNO67P3d46qSqN2MTDK2QBqA3gOyhvpcak7oJSyDQE7cMKj7Hil1C6MxtnvWutdLstedFnnQs+klFKNMRrCRd1jLwMblFJrlFLjiy6fO3VzzRGoyMjzgUBVG8YbXeor7UzRD/jCY956IE4pZcZo3C6pQD0PATOBKK31Ry7zL/DYJ92c87sAR7TWh4FNwADPFTrr7w2scM76FLjWuZ45SqnLSktEKTVOKbVTKbVz3rx5FUi95umkhOLLS+DslfW4/O1IjMfkFZNoTJgthMx6hYJ1qyj87lu3cr79B+HbJY7sGY9WL8eMFAh3uYwdHoHOLOU3Rb0mmEbcjf2D5yHXfdSKan4Z+tgRyK785bwiRs+hy3aIjkEXbYdyYly3VfDMl53ban1xjF//QRRuMrZd4YavsbRodcpcwsaMpdGyFTRatgJbYgKW2JIeRktsLLYkj7zSUjGHhoDZXBxjT3SPCR5wDVmrSn582BLisSXEk//bbgCy163Fr0VLr1zqfLyMOh8vw5Gc6H6cRMfg8MhDp6dhCinJwxQTg925fRyJCaWWdyQm4EhMKO7Zzt+wDsvFLU65jUrT7D+30W/LBvpt2UBefDxBDeoXLwusX5+8+LIvS2uHg3+Wf0Gja42Lb7asbGw5xg+Tk9+sR/lY8K1b9hUEV4EjxhC1aBlRi5ZhT0p0+wyao2Oxe34G09NQIaHF280cHYvdZdtaLryI8OlPk/rwfehqDjcAqHfrzbRb/zXt1n9NQUICfi7bya9ePQriE0ot13jCeHwi6vLX40+6zQ9qcQkXvfQC+26+DVta5fNzJCe6XR0yRUajU5K8YlSUy/ETGYNOLYmxdOiC48+D6PSSy/w6PdVoUGpN4ZrlmC72Pr49BY8cQ8yS5cQsWY49KRFLTMlnzxzjvl8AHGlpmFz3nUuMb8tWRDz/EvVWryfgqqupM/VxAnr2prKCrh9D1OLlRC02cjLHnjonVUZOAJZmF1Hn8adJHX9v8fAVe0I89sQECvcan8O8b7/Gt3nVPofi9Kp0o1Zr/RvQFKOXdnUpIZ7DD/Jclq3FGLIwmtIbaUXDD6KBIKXUKJdlrsMPxrrMH6mU2ocxvGGu81I8WusPgEuAz4AewDallJ+zzBbXHClpsJVmo7PhGwqUflfAqbkOP3jZZf6LSqm/gI+BWR5l7BjDAkYCAS5DGcqktT4BbADe8ljkOfyg6JrcaIwfGjj/dR2CEOB83ylAXeAbZx3HgIsxhjY4gPWu44FdcpmntW6vtW4/blz1bs44W2wH9mJq2BhTvQZgseDbpz+FW90vDxZu3YRvP+M3kLllG3RONjrFGA4QNOUp7H//hXXxh25lfK7oQsANt5P1yP2Qb61ekkf/REXWg7rRYLZgatsFvW+He0x4JOabJ2L/5DVIPum1CtW2K7oaQw8A7Af3YmrYpHhb+fTuT8HWTW4xBVs34ue6rbJLtlXgY09i/+cv8pe4bytHchKWy4yLOZbLr8B+9N9T5pKxaGHxzV05678lZPAQAPwubYsjKwt7kve43Lzt2wnu2w+AkMHDyN5Q8iPEFBxMQPuO5LjMsycnYzt5Ep+mxvDxwE6dKfjzT6/1pt0wjLQbhpH/3Xr8Bxi9mJZWbdDZWThSvMcvF/z8E369rgYg4JohFHxnjMXM37Kh1PKOlGTjcnvjpoAxttR2pGo3qPzx7vvFN3YdX7WGpqOuByCi/eUUZmZiTUj0KhN8Xsnw+Qb9+pL5h7EN/F0u19ZtdxlKmSjwGBdZltzPFpE0ZhhJY4Zh3bSegGuM9+3T6lIc2VlePywBCnZux7+3cRtA4MDBWJ3bzRxbj7qzXyVt+qNVHl/s6eQHC/ild19+6d2XlDVriRlxHQAhl7fDlpVFQaL3doodO5o6Pbtz8K773Hq1/BrUp8X7/+XQvQ+S99eRKuXjOLQfU4NGqJj6YLFg6XE1tm2b3WJs277Dp4/RR2Fq3gqdm41OTSlebill6IHrmFvLlT1x/H3q4yp7ySISRg4lYeRQ8jauJ/BaY9/5ti573+Xv2E7AVca+Cxo0BOtG40ftyQF9ODmgNycH9Cbvm3WkzXyKvI3rvcqfSs6ni0gaNZSkUc6cBjqPp9aXGp+jMo6ngD7O4+naIVg3GfWaY+sRMfs10qY/is3leHKkJGOPP4mlifF58OvY+Ry5UUwG1Vb1kV4rgNkYjcWI8kNLaK0LlFI/AxOAlsC1ZcQVKqXWAnGUNLrKskRrfZ9SqjOwSim1Rmsd71zPCeB94H2l1F7g1N0+3npqrat2N82pTcIYVvAAsAC43GP5YmA5MKMS63Q4/8rl7IEdDgxSSk3FuFAToZQK0Vpn4RxTq5QKA1ZijKl9FUBrnY8xDGWNUioBGILRs3zGPDx5Gj/9/DNp6enE9R3I/XfdwYihg09vJXY7uS/NIuTld4xHeq1cjv3IYfyGGF/2+V98SuEPm/Hp3I2wz9agrXnkzDSefmBpcxl+/Qdh+/N3QucbNw/kvTOXwh+3EDhhKvj4EvLKfwGw7fuN3BcreVm9iMOBY/m7mO+YBsqEY8cGSDiG6mw0jPSP6zBddR0EhmAe9p/iMva5zh5iH1/URW1wfP5OFTeSk91O7suzCH7pbTCbKVi5HMeRw/gOMZ4iUPDFZ9h+3IK9cxyhn64Gq5WcWcbTD8wu2ypkvnHjVd47r2L7cQs5z88g8EHjkWoU5JP7wpNlplCa3O82ERjXnSZfr8dhzSNxyuTiZfXe+S+J06ZiT0okec6LxM55mboPjKfgwH4yly4tjgvqczW5P2xF5+W5rTtp5tPEvDgH5eND4dGjJE6dTFkKvt+M75VxRCxbi7ZayXx6avGysJffJmvmdBzJSWS/NoewmbMJuutBbL8fIG/F56csn/3iTEKffgFl8cF+4hiZTxnLfHv0JmTCVEx16hL+0lsU/nGwwtvtxLpvqXdVHwb++hP23Fy23/tg8bLuny7ipwfGk5eQSKe3XsMnJBiUIn3vfnZMmARAo8EDaXbbLTjsdux5efxwe3lDM8qWv/U7/LvEEf3l18WP9CpSd+47pD89DUdyEpmvzqHOrDmE3vMAhYcOkPuFsf+C77gHU1g44ZONpyZou53kG41jMnzmbPzad8QUHk7M6o1kvfM6uUU33FVQ6rcbqNu7Fx22b8WRZ+XQgyVP52i18EN+f3gSBQkJNHvhWazHjtHWedNb8qo1/PvSKzSeMB5LnXAufN7ow9A2G7/2vabUusrksGN940UCZ70GJjOF61bg+OcvfK4x7tgvXPU59p++x9GhC0EffIHOt2Kd4/I58vPD0q4j1rnuQx/8bn8Q0wUXgdbohJNYX63c0Ajrlu/w7xpHvZXrcFitpD5esu8iX3+H1Cen40hKJP2V2US88BJh9z5I4cEDZC9fWs5aDXWfm4N/+w6YwutQb90mMt96jZzlp953+VuNnGJWrDMe6eVyPEW89g5pTxk5ZcydTd3nXiL0ngcpPHSAHOfxFDLuHkzh4SVP4bDbSRpr/KjJeP4Z6sx6EWXxwXb8KGlPlHrLjTjLVFnjpkoNVipbax3sHD4wXGs9VynVA5iotR6olLoFaK+1vs+jXFNgpda6lVKqpTNmgWu8UmoGkK21nu0c6/khsEtrPUcpNd9ZfqnHet3qU0rNBXK11o8ppfoB650N5FjgV+AyoHlRvi7rKV6/UmqTc/lOpdTfzvVXqFFb2vsvax0edSrgF2Cy1vrrohyAoh8A87XWyUXb/xQ5uG0r123vEdcXeFhr3ddl3gLgW631R651OYcYfAlcgHEDX7zW+oQynk4xH/hNaz27nLQ0uVW/1H1GBIaRemVVfuOcOXV/MJ53aZt4XQ1nUsIy2/jIpXVpfYrIs6fO98YooD8vaVbDmbi78MAfJHY8ty5BRv+0n0/CvW96qUmj042ezROXX1LDmZSo/7PxNI7NHo/Hq0lxCcYtIVl9258i8uwK+XonRy9tXtNpuGm0+yDHLzu3cmrw60EofVTvmZN64ux1odatf3bfWwVVqafWeQm6rIeGjlRKdXWZvgeXsbNa6314P/WgyHil1A2AD8bY2Dddlr2olJrmMt2xlPLPA78opWYBVwNzlVJF13snaa3jlVI1ceRvVErZna9/01rf5LpQa62VUs8AjwBfu87H6BGvrgucQwmKvA+0w+gFdvU5cDfgOh4XrfWvSqndGGN7k4D/ugzl+Al4/TTkKIQQQghRZZVq1JbWS6i13oRxkxFa6/kYPXel8eoWc43XWs+gjMvsWutbylinW33O4QZFo+Mfdv6VmW9p69da93B53bSMektV2vsvax2e70lr/TlGo9ItB4+Ycntpy1jv30CFnjWitV6Bc3yxZ11aa9ehImsrsj4hhBBCnCXn8FMJzhb5H8WEEEIIIUStV9Ubxf7fUkptB/w8Zt94Gp6DW9H6W+MxPADI11pfcTbqF0IIIcS5SHpqpVFbSTXdeHQ2ntvWZA5CCCGEEOcaadQKIYQQQtR2MqZWxtQKIYQQQojaTxq1QgghhBCi1pPhB0IIIYQQtVxl/jOt6jon/+cFpKdWCCGEEEL8D5CeWiGEEEKIWk9uFJOeWiGEEEIIUetJT60QQgghRG0nj/SSnlohhBBCCFH7SU+tEEIIIURtJz210lMrhBBCCCFqP+mpFUIIIYSo9aSnVnpqhRBCCCFErafO5v9AIf7fkoNMCCHE/zdn9T/e0vGHz9p3rYq94Jz8T8Vk+IE4K1KvbFXTKbip+8NeyM2o6TTcBYYBkN6tdQ0nUiJ8yx4ATra/pIYzKVFv5wEAsq/tVMOZuAv+ahsJHVrUdBpuYnbs5+ilzWs6DTeNdh8EIKtfhxrOpETI2h0AJHY8d/Zf9E/7AciIa1PDmbgL2/wbmb0uq+k03IRu+PWczEmcfdKoFUIIIYSo9eSiqIypFUIIIYQQtZ701AohhBBC1HZyj5T01AohhBBCiNpPGrVCCCGEEKLWk+EHQgghhBC1nQw/kJ5aIYQQQghR+0lPrRBCCCFErSc9tdJTK4QQQgghaj3pqRVCCCGEqO2ko1Z6aoUQQgghRO0nPbVCCCGEELWdPP1AemqFEEIIIUTtJz21QgghhBC1nvTUSk+tEEIIIYSo9aSnVgghhBCitpMxtdJTK2qOzxVdCPvkK8I+XY3/jbeXGhM4/jHCPl1N6IfLMF90CQCm6FhCXnufsEUrCP34C/yuv6E4PuDeCYR9soLQD5cR/OxcVHDIGcv/sRlP07lXXwZeN+qM1VHE0rELIQtXEPLJKvzGlr6tAh6cTMgnqwiZ/3nxtsLXl+B3FhHywVJCPlyO/233eJXzG3Uz4Vv2oMLCK51X6MQpRC1fS+QnX2C5uEWpMeb6DYiYv5ioZWsJn/USWHyM+U3OI+L9T4j9YTdBN9zqVkYFhxD+/CtELV1F1Gcr8WndttK5ueXQrhOBby0h8J3P8LnuRq/lqmETAl78L0HLNuMzdEy16ipNyIQpRCxbS91Fy7FcfEmpMab6Daj7wWIiPl9D2Kw5btupznuLiP5+F4Eu28kUE0udtz4g4tOviFiygoBRN5S63rKEPzqV2K++JuazL/FpXsa+a9CA6I+XELtiLREvlOw7/x69iPnsS2KWLCdm0VJ8L2tXXCb4hpuJXfYVsZ+voO5zc8DXt8I5mS/vTNC7Swl6fxm+199caozf3RMIen8ZgW8twnThxcXzfYaOJvCdJQS+vRj/yc+Aj1GvpVtvAt9ZQvDq7Zialb7tTyV4whTqfr6WugvL33913l9M3aVrCJ1Zsv/KKm+KjiX8zQ+ou+Qr6i5eQcDIyu2/IpaOXQj+eAXBi1biN/a2UmP8H3iU4EUrCf5gKaaLPPI3mQh+dwmBz71WpfqLmDtcSdCC5QR/9CW+o28tNcbvvkcI/uhLgv67BFOz5sXzgxetIujdTwmat5igtxZ6lfO9/kZCN/yKCg2v9TmJM0sataJmmEwETpxG1oS7yRgzCN8+AzA1Pd8txKdzN0wNG5Nx/QBynp9B0KTpAGi7jdzXXiRjzCAyx43Bf9io4rKFO34k44ahZN40DPvRv/G/6T9n7C0Mu/Ya3n1j7hlbfzGTiYCHp5Iz8R6ybhyMb5/+XtvK0qkbpoZNyBp9DbkvPEnAhGnGgoICsh+6naxbryPr1hFYruiCuUWb4nIqOgZLh8444k9UOi2/LnGYGzUhaWg/MmY+Qdhjj5caF3L/BHIWfUjSsH44sjIIHDwcAJ2ZQebsmeR8/L5XmdCJU8j/YStJ111D0uih2I4crnR+xUwm/O6aSN6M8eTeOxpL3NWoRk3dY7IyyZ/3EoXLF1W9njL4XhmHuXETUob1I2vWE4ROfqLUuJD7JpCzaAEpw/vjyMwkYPAwAByZGWTNmUXOxx+4F7DZyHrlBVKuv5bUW0cReN0YzOddUKGc/LvGYWnchPhr+5L21OPUmVZ6TuEPTiTr4wXED+qHIzOToKHGvsvfvo2EEYNJGDmU1CemUPeJZwAwR0cTMuZGEkZfR/zwQSiTicB+11QoJ0wm/O99hNxpD5Iz7nosPa7G1Pg8txBzhysx1W9Mzm3DsM6dhf99kwFQEVH4Dh5J7v03kXvXKDCZsPS42th+fx8m7+lHsO/9tWJ5ePC90jjOU4f3I/PZJwh5tPRtFXzfBHI/WUDqdf3RWSX7r8zydhvZc18gdeS1pN02ioARFd9/xUwm/MdPIWfS3WTfNASf3v0xNfE8N3TF1LAJ2WMGkvfiUwQ8PM39/V03Fvs/RypXbyl5BDw4mdzJ95F963B8evXzzuOKrpgbNCb7xsFYX3qGgIemuC3PfXgcOeNGkXP3WLf5KioGy+WdcCScrP05nWlan72/c5Q0aqtAKTVUKaWVUs2d002d0/e7xLyulLrF+Xq+Uuq4UsrPOR2plPrb+bqHUmqlx/rnK6Wuc5mOUkoVKqXu9Ij7WykVWYF8b1FKJSmldjn/PnSp54jL/B/KiN+llGqhlDIppV5VSu1VSu1RSu1QSp1Xfu2ls7RojePYvzhOHAObjYJv1+DbrZdbjE+3nhSsXQGAfd9vqOAQVEQkOiUZ++8HjKDcXOz//IUpKgYA208/gN1uvN77W/H8M6HD5e0ICws9Y+svYr6kNY7j/+I46dxW69fg07WnW4xPV5dttb9kWwGQl2f8a7EYfy43EwTc/wh5b75UpZOUX/de5K3+EoDCvbsxhYRiiojyjuvQCev6r41UVn6Jf4/eADjSUincvxdts7nFq6AgfC9rT96XS40ZtkJ0dlal8ytiatYCx8lj6IQTYLNh2/wNlivi3GJ0RhqOPw6ARy6ng1/3XlhXFW2n31AhIZgivD+2vh2uIH/DOgCsq77Ar7uxnXRaKrb9e71yc6QkYztkfA50bi62v//CHBVdoZwCevYm9ysjp4I9zn0XWcq+69iJvG+MfZez4gsCevUx6svLLY5RAYHux4/ZjPLzN/4NCMCelFihnEwXt8Rx8ig6/rixn777Bkvn7m4xls7dKVy/ynj/B/cax3ndCGe9FvD1A5NRv05JMuKO/o0+9k+FciiNX1wvrM7j3Fbe/mtfsv/yVn2Br3P/lVXec//Zj/yFqYL7r4j5klY4jv+LPmlss8L1a73ODZauPSn8+ivA+9ygomLw6RxHwapllarXK4/mrXAcP1qSx4avsVzZwz2PK7tT8I3xVWc/sAeCQ1B1T/n1hf89E7G+M7fS56hzMSdx5kmjtmpGA1sB1+vOicCDSqmyrrXZgdKvDZ3aCGCbs96qWqK1buv8u8ll/iSX+VeWEd9Wa70fGAnUB9porVsDQ4H0qiSjoqKxJ8QXTzuSErxO6KaoGBxeMe6NVFNsfczNLsG27zevOvwGDqVw29aqpHdOMUVF40j02A6RMRWIcW5Pk4mQ9z8jbMV32HZsw75/DwCWLj3QSYk4Dv9epbzMUTHY40vqtCfEY45234cqLBxHVmbxDw17Yjym6PJ/aJgbNMKRnkrYE7OIXPg5YdOeRvkHVClHMHrxdHJJw0qnJKJKaXyfKWaPY92emOC1DYztlOWynRIwn2I7uTLVq4/PxZdQWMrnoNScomOwufQyGfvO45gK99h3CfFYXPZvQK8+xH6xmsjX3yb1ianOvBPJWvA+9b7eQP1vt+DIyiL/x+8r9h4ionAkJRRPO5ITvPaTKSIK7RqTlIiKiEanJFGw9GOCP/qKoEVr0Dk52H/ZXqF6T5lXdLT7eagC+8+RkIDZea6qSHlTvfpYLi79PFYeFRmDTnTdHgkoz/NopPu5QbucGwLuf4S8t14Ch6NS9XrnEY3DJQ+dnIApKsorRnvkoYrOUVoT+OKbBL29EJ9rhhXHWK7sjiM5EcdflT9HnYs5nXn6LP6VTynVTyl1SCn1p1JqcinLw5RSXymldiul9imlSh8fUknSqK0kpVQw0AW4HfdGbRKwHih9IBi8AoxXSlXl5rzRwASgoVKqQRXKny71gJNaaweA1vqY1jqtaqtS3rM8f/WqU8QEBBA862Vy5z4PuTluYf43jwO7nYKvV1L7lbIdPE8qpW4r578OB1m3jSBzeB/Ml7TCdN6F4OeP/013kPfeG9VIy7tO7bEP1an2YWmrNZvxubgFuUsXkzx2ODovl6Bb7jiteZ7VJ99UZBtUYFuWufqAQMKfn0vWS8+ic3JOXaAsFcqp5HXehm+JHzKAlIfuI+zeB4wiIaEE9OzNyQF9OHFVHCoggMBrrq1Y/VXcTmgNwSFYOseRc8tgcsb2B39/LL36V6zeUydW9bwqUF4FBBL23Fyyq7L/Sj01VOzYsnSOw5GWiqPoqld1VOAUVd42ynngVnLuHEPu5PvwHTISc5t24OeP39jbyZ//1v9OTv9PKKXMwBtAf6AFMFop5Tlw/15gv9b6UqAHMKecTsEKk0Zt5Q0B1mqtfwdSlVLtXJY9B0xw7lBP/2L07nrfpVIOpVQjIFZr/RPwKUZvaVWMdBlK4PqL6EWX+QvLiN+llApw1n+tc3qOUuqycvIep5TaqZTaOW/ePK/lOikBc0xs8bQpKgZHcpJbjCMxHpNXjLPHzWwhZNYrFKxbReF337qV8+0/CN8ucWTPePSUG6U2cCQlYIouYzsUxSSWEpPiHqOzs7D9ugOfK7pgatAIU70GhH6wlNBP16KiYgh579OSS7llCBwxhsiFy4hcuAxHUiLm2JI6zTGxOJI89mF6GqaQUDAbHwlzdCyOU1yOticmYE9MKO51zFu/rswbmSpCJyeW9L6A0bOXmlROieoLGDGauguXUXfhMuzJiW7Hujk6xmsb6PQ0TCEhLtvJO6ZUZgthz7+Cde1K8jd+W25o8Mgxxo1dS5ZjT0rEElOvZDUxsV7DBBxpHvuulBiA/F92YmnUGFN4OP6dOmM7fgxHWhrYbOSt/wa/S8s8TbjXl5zodiXGFBmDTk32ilGuMVHGvrRc1hFHwgl0RjrY7di+34j5kjZUVcB1o6nz8TLqfLzMyMv1PFSB/WeKicHu/Iw6EhPKLm+2EPr8K1i/Xkn+pvL3X2l0UgIq2nV7xKA9z6Me5w8VFYNOScLcui0+XXoQsmQNgU+8gKVdRwKmzap0DkYeiW69zyrS+3xu5OqdB1Dyb3oatq0bMDdvial+Q1RsA4L/u4TgRatQUdEEvbMIVaf8c9S5nNP/Ix2BP7XWf2mtC4DFwGCPGA2EKKPnIxhIBao9/ksatZU3GmMH4fy3eEiA1voI8BNQ1u3Ts4BJuG/3srpjiuaPwmhMetVXSa7DCVzvOHEdfjC2jPi2Wus8rfUx4GLgMcABrFdK9S41ea3naa3ba63bjxs3zmu57cBeTA0bY6rXACwWfPv0p3DrRreYwq2b8O03CABzyzbonGx0ivElFzTlKex//4V18YduZXyu6ELADbeT9cj9kG+t5CY6N9kP7sXUsEnJturdn8Ktm9xiCr/fWLKtWrRBZxvbSoXXKXkChK8fPu07Yf/3CI6//iBzUA8yr+9H5vX90EkJZN1+PTo1pdxccj9bRPLYYSSPHYZ103oCBhjnKZ9Wl+LIzsKR4t1YzN+5Hf/efQEIGDgY63cbyq3DkZKMI+Ek5iZNAWNcp+2vP0+1mcpe3x8HMNVvhIqpBxYLlrirsP+0pcrrq4i8zz4hdewwUscOI3/TevyvKdpObdDZWThSkr3KFOz8Cb9exs1N/tcMIX9z+dsJIHT609j+/ovcRQtOGZu9ZBEJI4eSMHIoeRvXE3itkZNva+e+Sy5l3+3YTsBVxr4LGjQE68b1AFgaNS6O8WneAnx8cKSnY48/iV+bS1H+/sb7uKIzhUf+OmVuAI5D+zHVb4yKqW/sp+5XYdu22S3Gtm0zPr2NG89MzVsZ54TUFByJ8ZibtwY/PyO/th1wHK36zU95Sz8h7YZhpN0wjPzv1uPvPM4t5e2/n0v2X8A1QyhwHuf5WzaUWT5k+tPYj/xFXgX2X2nsB/dhbtgE5Tw3+PTuR+H3m9xibFs34dPX6C03t2iDzslCpySTP+9Vsq67iqyR/cl98hFsv/xE3jNTSqmlYnmYGjRGxRr7zqdXX2w/euTxw3f4XjXQyOOS1pCTbfxo8feHgEAjyN8fc/vO2I8cxnHkT7KH9yZ7zDVkj7kGnZRIzp1j0Gnln6PO5ZzOuHPnRrEGwFGX6WPOea5eBy4BTgB7gAeLrgJXhzynthKUUhFAL6CVUkoDZozG55suYbOApcBmz/Ja6z+VUruA611mpwB1PELrAkVnzdFAjFKqqMFZXynVTGv9RzXfTpVorfOBNcAapVQCRs/1+kqvyG4n96VZhLz8DpjN5K9cjv3IYfyGGJsm/4tPKfxhMz6duxH22Rq0NY+cmcbTDyxtLsOv/yBsf/5O6HzjZqK8d+ZS+OMWAidMBR9fQl75LwC2fb+R++JT1X/jpXh48jR++vln0tLTies7kPvvuoMRQz1/jJ4Gdjt5L88iaM7bYDJTsGo5jr8P4zt4BAAFX36G7cct+HSKI2TxarBayX3WuMNZRUQROOUZlNkMSlGwcR22H7wOzSrJ//47/LrEEfXF12irlYwnS74Q68x9h4ynp+FITiLrtTmEz5pDyN0PUHjoALnOG8BMEZFEfvgZKigYtIOg0TeRdP1AdE4OGS/OJPzpF1E+PtiPHyX9yalVT9RhJ//t2QQ8ORdMJgq/XYnj3yNY+g0FwLZ2OSq8LgEvz0cFBoHDgc+gUeTeMwpcboiqqoLvN+PXJY6I5WvRViuZT5W8l/BX3ibzmek4kpPIfn0OYTNnE3z3g9gOHSDvy88BYzvVXfBp8XYKHHUjKSOvxXLhxQRcM5jCPw5Rd6Fxo0/2G69QUIH9a93yHf5d46i3ch0Oq5XUx0v2XeTr75D65HQcSYmkvzKbiBdeIuzeByk8eIDs5ca+C+hzNUHXDkYX2tD5+aQ8Mt54r3t+I/ebdcQsXgZ2GwUHD5C9dEnFNpTDjvXNFwic+SqYzBSuW4Hjn7/wGWCMZyxcvQz7T9/j6NCFoPeXo/OtWF8yPtuOQ/uwbVlP4Osfg92O4/AhCtcsB8ByZQ/87p6ICqtDwFMv4/jrd/KmPlCxnDD2n++VcUQsc+6/p0v2X9jLb5M107n/XjP2X9BdD2L7/QB5Kz4vt7zPpe0IGDAY2x+HqPOxsf9y3qzY/itmt5P3yiyCZr9lbLPVXxjnhkHOc8OKz7Bt24KlczeCP1kF+Vbynp1e8fVXlMOO9bXnCXz+TZTZRMGaL3H8/Rc+1xr3Oxd+tRTb9q1YruhK8Mcr0FYreS/MAEDViSDwqZeM9ZjNFK5fg33HD/+bOf0PUUqNA1x7rOZprYsuy1Zk8EdfYBdGm+oC4Bul1BatdWa18qrouC0BzqcPtNNa3+ky7ztgGvCW1rqVc96nQCfgca31fKXUfGCl1nqpUqolsApAa93U+USEg8AArfUBpVQTjAZxGyAWWKG1vtilvicBm9b6aecTFNprrb27DdzzvsUZd5/H/OK8KhjfDojXWp9QSpmA+cBvWuvZp9h0OvXKVqcIObvq/rAXcjNqOg13gWEApHdrXcOJlAjfYtxUdrJ91Z7veSbU22mMAcy+tlMNZ+Iu+KttJHSo+jCJMyFmx36OXtr81IFnUaPdBwHI6tehhjMpEbJ2BwCJHc+d/Rf9034AMuKqPoziTAjb/BuZvSo2pORsCd3w6zmZE6U37s4Y/ffus9agU00vLfO9KaU6AzO01n2d048BaK2fdYlZBTyntd7inN4ATHYOtawyGX5QOaOB5R7zPgc8r9nMBBqWtgKt9T7gF5fpfOAG4ANnL+5S4D9a64xy6nMdgvCbUuqY8++lyr0dwH1M7S6XgdqeY2qvBKKBr5RSe4HfMMa/vF6FOoUQQgjxv2kH0EwpdZ6zTTEKWOER8y/QG0ApFYMxtLFiY5XKIcMPKkFr3aOUea8Cr3rM243LDwat9S0ey4d5TH+P0bPrue4Zpcz7DeNuQrTWTSuY93yMXlXP+bd4znMqNd5pbUXqFEIIIcRZdI5cedda25RS9wFfYwzTfF9rvU8pdZdz+dvA08B8pdQejB7tR0911bkipFErhBBCCCFOG631amC1x7y3XV6fAK4+3fVKo/Z/iPNRXQ96zP5ea31vTeQjhBBCiLOkmv+Jxv8CadT+D3E+quuDUwYKIYQQQvyPkUatEEIIIURtd46Mqa1J8vQDIYQQQghR60lPrRBCCCFEbVf9/5Cr1pOeWiGEEEIIUetJT60QQgghRG0nY2qlp1YIIYQQQtR+0lMrhBBCCFHbyZha6akVQgghhBC1nzRqhRBCCCFErSfDD4QQQgghajl9Fm8UU2etpsqRnlohhBBCCFHrSU+tEEIIIURt55AbxaSnVgghhBBC1HrqbI7BEP9vyUEmhBDi/5uzOvTUsW/LWfuuNbXsdk4Oq5XhB+KssE28rqZTcGOZvZT0bq1rOg034Vv2GC9yM2o2EVeBYQAUjutXw4mU8Jm3FoCXAyNqOBN343NTsI7pUdNpuPFftImN0Q1qOg03PROPA2C7b2ANZ1LC8vpKAO5SoTWcSYm3dSYA2QM61nAm7oJX/8Sxts1rOg03DXcdJLlTy5pOw03ktn01ncL/S9KoFUIIIYSo7eTKu4ypFUIIIYQQtZ/01AohhBBC1Hby3+RKT60QQgghhKj9pKdWCCGEEKK2kzG10lMrhBBCCCFqP+mpFUIIIYSo7WRMrfTUCiGEEEKI2k96aoUQQgghajuHjKmVnlohhBBCCFHrSU+tEEIIIURtJ2NqpadWCCGEEELUftKoFUIIIYQQtZ4MPxBCCCGEqO3kP1+QnlohhBBCCFH7SU+tEEIIIURtJzeKSaNWnBvUxW0xDb4VTCYc29ejN37hvvyybph6DjEmCqzYP58HJ/+BqPqYbxhfEhgRg+PrJegtq6qUh6VjFwIefBRMZgpWLiN/4XteMQEPTsbSqRvkW8mdNQ377wfA15fg1+ajfH3BbKZw0zdY33/TrZzfqJsJuHciGQO7oTPSq5TfqTw242k2bd5KRN06rFy6+IzUcSqq5eWYR95t7Muta3Gs/dR9eceemPtdD4DOz8O+8DU4duSM5NJj9rOc17cPhbl5rLvzPhJ3/VZ27JznaHnjaN6IbgLA+QP7c+X0x9DagbbZ2TRpCid+3F6tfExtOmK56T4wmbFvXIX9q0Vuy1X9xvjc+SiqaTNsn76HfdWSkoWBwfjcMQnV6DzQmsJ5z6P/2F+tfFw1m/kUdfv0wpGXx4H7x5O9Z69XzCVvvUbopZfiKCwk69ddHJr4KNpmI7Lf1Zw3eRLaodE2G39Of4KM7TuqlY+6pB2m68YZx9EP69DfLHVf3r4HpquGGxP5VuxL3oTjR8Dig/mh58HiA2YT+tfvcaxeVEoNVXP93BdoNeBqCnJzWXDL3Rz9dbdXzM0fvEWz7l3Iy8gEYMEtd3Ns9x4u6t6Vu7/8hOQj/wDw67KvWP3085XOwXx5J/zunAAmE4Vff0nhZx96xfjeOQFLhyvR+VbyX3oKx+FDAPgMGY2l72DQGsfff5L/8tNQWGAsu/Z6fK4dgbbbse/4noL3X6tUXmGPTCWgaxwOq5W0xx+j8KD38Wmu34CI519ChYVReGA/qVMfBVsh/j16EXrPg0bDzGYn/cVZFOz6BYDY1evROTlohx1sdhLHXlehfHw6dSVo/GSUyYx1xefkffSuV0zQw4/h2zkOnZ9H1tNTsR86cMqy/iPG4H/dGLDbKfhhM7mvz6nUdhJnjjRqRc1TJkxD/4N93lOQkYr5weew798JCceKQ3RqIva3Hoe8HFTzyzCPuAv7q49B0gnsL08qXo95+jvovVVseJhMBDw8lZzx43AkxRPy38UUfr8Rx99/FYdYOnXD1LAJWaOvwdyiDQETppF951goKCD7odshLw/MFoLfXIB521bs+41GlIqOwdKhM474E1XeTBUx7NpruGHkCB6dPuOM1lMmZcI85l5sL0+BtGQsU17FsXsbnPy3JCY5HtvsSZCbjWrVHvOND2J/9qHTnkrTvn0Iv/B8PmjdgdgO7ek1dzaLu19damxMu7b4h4W5zTu6cTMfr1wDQGSrFlzz0fssuKxT1RNSJiy3PkjhsxPRKUn4PvM2jl++Rx//pzhEZ2dSuOBVzO27ehX3uek+HLt/wj73CTBbwM+/6rl4qNu7FwHnn8f2K7oSenk7Ln7hWX7uf61XXMLS5Ry4+34AWrz9BvVuGMOJ+R+StmUryWvXARDU4hJa/vdtfurSveoJKROm6+/G/vo0SE/BPOll7Hu2Q/zR4hCdEo/9lcnGOaHF5ZhH34d99gSwFWJ/dQoUWMFkxvzwC7D/Z/j7UNXzcWrV/2qim13A483act4VHRjz1ss836lXqbHLJk3nl8+/9Jr/x5YfefPa66uehMmE3z2PkDf1PnRyIgGvLMC2bQv6aMkPQ3P7KzE1aETuf4ZjurgVfvc9St7421ARUfgMGknuXSOhIB+/x2Zh6X4Vtm9XYW5zOeZOceTeMwZshaiwOpVKy79rHD6NmxA/qC++rS+lztQnSLxxpFdc2EMTyfp4AXlfryZ86gyChg4n57PF5G/fRuKmDQD4NLuIui+8QsLQAcXlku64CUd6eqW2U/DEqWQ8cAeOxATCP1hCwZaN2P8+XBzi07kb5kZNSBvRH0vLNgQ/8jgZt48ut6xPu474xvUi/YahUFiIqlO3UtvpjJIxtVUfU6uU0kqpj1ymLUqpJKXUSuf0Lc7pXS5/LZRSTZ1ln3YpG6mUKlRKve6cnqGUOu4sc1Ap9ZZSyuRcNl8pdcRlnT+UUt9BpdR4yuGsQyulLnSZN945r73LvMuc8/p6lLc769qrlPpKKRXunN/UOa+vS47ZSqlDztcfOuOGOtfb3GWdTZVS3t0jpeffSSm13bnOA873c6tLnQVKqT3O18+5vD+rUipMKRXhEhvvsr13KaUu8szDuf6JZdVdkZzL1PhCdEo8pCaC3YZj1/eolh3cY/45BHk5AOh/focw7xOJatYaUhIgLblKaZgvaY3j+L84Th4Dm42C9Wvw6drTLcana08K1q4AwL7/N1RwCCoi0liYl2f8a7EYf5ScYALuf4S8N1864yedDpe3Iyws9IzWUR513sXoxJOQHG/syx3fYbq0s1uM/usA5GY7Xx9EhUeekVwuGNifAwuNns74HTvxCwsjKDbGO2eTiW4zZ7Bl2gy3+YU5OcWvfQID0dXcd+rC5uiE48b2sduw/7gB0+Vd3IMy09F/HQK73X1+QCCq+aXYNzmvQNhtxdvwdIjs35f4T42e0Myff8ESFoZvdLRXXOr6DSWp/roLv3r1jHRycovnmwMDq3+cN70InXzS+DzbbTh+2Yxq4/GD4sjBknPCkYPgehwVWJ3JWMBsPm2fuzaDB7Dtw0+M6rfvICA8jNBSjqkzyXRRSxwnjqHjT4DNhm3zOiyd49xiLJ3isK1fDYDj0F5UUAiqToSx0GwGXz8wmVF+/ugU43xpuWY4hZ8tAFshADojrVJ5+ffoTc5KoxFfsGc3KiQUU2SUV5xfh07kffs1ALlffUFAzz5GfXklx5AKqP4xZGnRGvuxozhOHANbIfnfrMY3zv187hvXC+tq43xu21dyPi+vrP+wkeR9+C4UOrdTWmq18hSnV3VuFMsBWimlApzTVwHHPWKWaK3buvwVXYv4CxjoEjcC2OdR9mWtdVugBdAacP3ZP8llnVd61gd0AaYqpRqd4j3sAUa5TF8HeF4vGQ1sdf7rKs9ZfysgFbjXdaHW+uuiHIGdwFjn9E0e63WtvzIWAOOc628FfKq1/sClzhNAT+f0ZJc6dwBDtdYpLrFv49zezumCytZdxfcAgAqrC+kuDdH0FGNeWfEde6MP/uo9v20XHLu2VjkPU1Q0jsT44mlHUgKmyJgKxDi//E0mQt7/jLAV32HbsQ37/j0AWLr0QCcl4jj8e5VzqzXCIyA1qXhSpydD0ZdpKUxd+qL37jwjqQTXr0fWsZJTUvbxEwTXr+cV1/au/3B41Vpy4hO8ll0w6Bpu/nUbQ5Yt5pu77q9WPqpOFDrFZdukJqHqen/pl1o2uj5kpeNz52R8Z/0Xyx2TTmtPrV9sLPknSq4i5J84iV+92LLzsViIHTGc1A0bi+dFDuhHx++/o83CBRx8aEK18lFhEZBWsq1ISzbmlRV/5dXo/S7HkTJhnvwq5uc+Rh/cBf+cns9eeIP6pB0tuYKUfuw44Q3qlxo7aObjTNv9AyNeehaLr2/x/PM7d2Taru+5b/Xn1GvRvNSy5VERUejkkmNVJyeiItyPIxUZjSOpJMaRnIiKjEanJFG47GOCFqwgaOFqdE429l+NK1um+o0xt2xLwMvvE/D825iaXVKpvMzRMdjjTxZP2xPiMUd7nD/Dw9FZmcU/2oyYkh9P/j37ELN8NZGvvU3ajKklBbUm8q33iF70OUHDK9bLbYqKwZFYko8jMQFTlHs+Zs/zeWIC5qiYcsuaGzfF59LLCXvvE8LenI/lklYVyues0I6z93eOqu7TD9YA1zhfjwY+qWC5POCAS4/oSMpuGPkC/kCFfzZqrVOAPwHvbzB3XwCDAZRS5wMZQPGZVCmlMBq6twBXK6XK+hb5EWhQ0fyUUsEYDe/bqXqjNho4CaC1trv8YCirzguAYGAa3g30M1r3qSnvWWX8SlcXtMTUsReOVR+7LzBbUC3bo3f/eHrzwCMPVVquzn8dDrJuG0Hm8D6YL2mF6bwLwc8f/5vuIO+9N6qRVy1S6vYpY19e3AZT177Yl3mPWz5TuXj2tgbVi6XZsMHseuu/pa7i8IpVLLisEytG3siVj0+pZj6lzKtob5TJjGp6EbZvv6Rgyh2Qn4dl0Jjq5eOaWgW2lauLnp9F+o/bydj+U/G85NVr+alLd/bcfDvnTZ5UzYRKm1nGcdSsNabOV+P4cr5LqAP7cw9gn3YLNLkI6jWpXj5FdVXw+F7+2AxmNL+c5zr0ILBuHa5+1Lhw+O8vu5napCXPtO3Cptfe4e4vKvqV6ZZEKTlUoJzWEByCuVN3cm4dQs4NA1D+AVh69jOWm80QHEre+NvIf+9V/B97tpJ5lVFnJXK3bvyWhKEDSB5/H6H3PFA8P/GWMSSOHk7yvXcQdP0YfNu1915PRfKpwPlca11+WbMZFRpKxu2jyXl9DiEzZTztuaS6jdrFwChnY68N4DmYcaTH8IOAUso2BOwYPYuuxiuldmE0nn7XWu9yWfaiyzoXeiallGqM0RAu+64QQyZwVCnVCqOht8RjeRfgiNb6MLAJGOCxHKWUGegNrDhFXa6GAGu11r8DqUqpdpUoW+Rl4JBSarlS6s5yGtxFin50bAEuVkp5X1s8jXUrpcYppXYqpXbOmzev3JXpjBT3S4fhEejMUn7D1GuCacTd2D943uvSq2p+GfrYEcjOqNIbAmeva3RJ75QpKgZHcqJ7TGIpMSnuMTo7C9uvO/C5ogumBo0w1WtA6AdLCf10LSoqhpD3PkXVLbvXqVZLSwaX3kcVHgnppVyea3Ae5psewvbGk5CTddqqv/TO2xm7bRNjt20i52Q8IQ1LfmsGN6hPzsl4t/joS1sTfsF53Lp3J7cd+BWfwEBu3eN9g9Px738k7Pym+EdUffycTk1y61FTdaPQFRwqo1OTIDUJfdi4icW+/TtU02ZVzgWgwW03037DOtpvWEd+fDx+9Ut6HP3q16OglJ5rgKYTx+MTGcGfj88odXnGtu0ENGmCT93Kjcl0pdNToI5L72OdSHRGKcdR/aaYxjyAfd7TpR9HeTnoP/agWlTlFGvofs8dTP11K1N/3UrGiZPUadSweFl4wwaknzjpVSbTue1sBQX8+MHHNO14OQDWrCzyncNa9q5Zh9nHQlAljymdnIhyuYKkIqON48MjxrVX0uTspTW37WgMW8hMB7sd2/cbMV/SpriM/Qej593x+36jNy40vNxcgkaOIXrJcqKXLMeelIg5tqQfyRwTiz3J4/yZloYKCTUa0GXEABT8shNLo8aYwo36Hc4YR1oq1o3f4tuqTbl5QdG5uiQfU3RM8XqK2D3P59HGOb+8so7EBAo2fQuAbf8ecDhQ4VU/1k8rhz57f+eoajVqtda/AU0xGkyrSwnxHH6Q57JsLcaQhdIak1Ay/CAaCFJKufZoug4/GOsyf6RSah/G8Ia5WmtrBd7GYoze0iHAco9lo53Li+JcezgDnI3uFKAu8E0F6qrIeitEa/0U0B5YB4zB2J7lGQUs1lo7gGUYQz7KXH158ytSt9Z6nta6vda6/bhx48rP7OifqMh6UDcazBZMbbug93k0LMIjMd88Efsnr0Gy95eIatsVXY2hBwD2g3sxNWyCqV4DsFjw7d2fwq2b3GIKv9+Ib79BAJhbtEFnZ6NTklHhdVDBIUaQrx8+7Tth//cIjr/+IHNQDzKv70fm9f3QSQlk3X49OjWlWrmeq/Tfh4xL5RExxr7s0N24UcxV3Sgsd0/H/t6LkOg5Yql6dr/zHgs79WBhpx4c/mo1l4w1blSJ7dCegsxMryEGR9Z+w7zzWvD+JZfx/iWXUZibywetjfHcYeefVxwX3bYNZl9frClVHz+nDx9CxTZERcWC2YK5cy8cP/9QscIZqeiURFQ9Y0SVudXlbjeYVcXx9xews9fV7Ox1Nclrvib2euOO8tDL22HLzKQg0buxUW/saOr27MH+O+9164ULOK9p8evg1q0w+fpQmFq5MZlu/vkdFeVyHLWLQ//m0WdSJwrzHVOwfzgHEl36RIJDISDIeO3ji+nitm43nVbWd2/+l5mXdWXmZV3Z9cUqOt1knK7Pu6ID1ozM4gasK9dxtpcOGciJvcbFrNCYkr6Eph0uR5lM5FTymHL8vh9T/UaomPpgsWCJuxr7ti1uMbbtW7D0NvpgTBe3Qudko9NS0EnxmJq3Aj8/AMxtO+A4+rdRZtt3mC81ekBVg8bG0yMy08vNJWfJIhJHDiVx5FCsG9cTNHAwAL6tL0VnZ+FITvIqk79zOwF9jFtUAq8dQt6m9UYujRoXx/g0b4Hy8cGRno7yD0AFGvtT+Qfg17kLhX+eejiJ7cBezI0aO8/nPvhdNYCCLRvdYgq2bMR/gHE+t7QsOZ+XV7Zg83p8Lr/C2LaNmoCPDzq9Gse6OK1Ox9MPVgCzgR5AhbuftNYFSqmfgQlAS8D7VlsjrlAptRaIo6QhWJYlWuv7lFKdgVVKqTVa6/hTlPkKeBHYqbXOLLq85OyBHQ4MUkpNxbggEaGUCtFaZ+EcU6uUCgNWYoypffVU71spFQH0whiPrAEzoJVSj5yqrCdnD/JbSqn/AklKqQjn0AvPOtsAzYBvnO/PF6PhX9Y18RTA86dnXaD49tqK1l0hDgeO5e9ivmMaKBOOHRsg4Riqs3Gnuv5xHaarroPAEMzD/lNcxj73UeO1jy/qojY4Pn+nStUXs9vJe3kWQXPeNh7ptWo5jr8P4zvYaP8XfPkZth+34NMpjpDFq8FqJffZaYAxzi1wyjMosxmUomDjOmw/bK5ePlXw8ORp/PTzz6SlpxPXdyD333UHI4YOPnsJOBzYP3kTy0MzjUcxfb8OTv6DKc74gnVsXo35mrEQFIJ57H0AxuODZj1Q3lqr5Mjab2ja9ypu3bsTW24e61zGxA5Zvphv7nnIq+fWVbMh19JizEjstkJseVZW3Xh79RJy2LHNn4vP5BfBZMK+aQ36+N+Yextfqvb1KyCsLn7PvAPOG2Us/a4j/5GbIS+XwgWv4nPvNLBY0IknKXznuerl4yLl2/XU7dOLTj99jz03j4MPPly8rM2iDzk4fhIFCQlc9OJz5B87RjvnzTXJq1bz95xXiBo4gNgR1+Gw2XBYrewbd3f1EnI4cHz6NuZ7nzLOCdu+gfh/UV37A6C3rsHUfxQEhWIeeY+zjB37C+MhtC7mG8eDyWSU/WULem/1Hi9WZO/qr2k14Gqe/nO38UivW+8pXnbfqqV89J/7yDgZz20L3yUkKhKU4tiuPSy66yEA2l03hLi7b8dhs1GQZ+XdUbdWPgmHnfy3XiTgmVeNR3qt+wrHv39hGTAMANvqZdh3fI+5w5UEvrfMeKTXy8Z92Y5D+7BvXU/gqx+h7XYcfx2icI3Rl2NbtwK/h6YT8OYnxs1RLz1ZqbSsW77Dv2scsV+tQ1utpD5RMlwn4vV3SHtyOo6kRDJemU3E8y8Rdu+DFBw6QM5y4wbFwN5XE3jtYLTNhrbmk/KIMWTDFBFBxEuvA6AsZnLXrCT/hwp0YNjtZM+eSdjceWAyYV25HPuRw/gPNcbkWpd/SuEPm/G9Mo46S9egrVayn5lWblkA61fLCZ72NOELvwBbIdlPTS0jgRpwDo91PVtUVe/oVUpla62DncMHhmut5yqlegATtdYDlVK3AO211vd5lGsKrNRat1JKtXTGLHCNd95Nn621nu0c1/ohsEtrPUcpNd9ZfqnHet3qU0rNBXK11o+Vkb9rHaMwhjj8opTaBEzEaKA/rLXu61JmAfCt1vqjovfvnH8Z8CVwAcbY2pXOG8iKym1ybpedSqk7gXZa6ztdln+HMdb1qGfZcrb/NcBqrbVWSl2CMawgRmttdy7/27k9kpVSzwKZWutnXcofAXporf9x3RYuy3cCj2qt1yul6gLbgP5a68OnqrsU2jaxYs8VPFsss5eS3q11TafhJnyLcWMZuVUfQnHaBRqPuSoc16+GEynhM8+4MPBy4Lk1hGN8bgrWMT1qOg03/os2sTG6wsP9z4qezt55230DTxF59lheXwnAXarmnhzi6W1tPOM2e0DHGs7EXfDqnzjWtvI3uJ1JDXcdJLlTy5pOw03ktn1QxujcM8Xx45dnbVyAqfPgs/reKqra/02u1vqY1npuGYs9x9Re6VF2n9Z6QRlli8bU7sXoUXZ9kv2LHuv1LaX888CtSqmQCryHxVrrXzxmj8Z7OMLnGJfbPcv/CuymYjd9nWq9Fyuljrn8lTVM4EaMca27gI8wnq5QVqNyVCl1Lj9FvjcB05zr3wA86eydrWzdQgghhDjT5OkHVR9+UNRL6TFvE8YNVWit5wPzyyju1RPpGq+1ngHMKKPeW8pYp1t9WusTQJnPpHHWUdr8Hs6XXvVorVfgvCHM8/1rrV2HT7TyWNajtNcu81yHLfiUlbNHmXIb0Frrpi6vzytl+cMur2eUsnw/0NNzfkXqFkIIIYQ42+R/FBNCCCGEqOWqOpz0f8n/fKPWeZOX5yX8z7TWM2sin8pSSr2B8WgxV3O11h/URD5CCCGEEOei//lGrbPxWisasKXRWt976ighhBBCiP/f/ucbtUIIIYQQ//PO4Ru4zpZqP/1ACCGEEEKImiY9tUIIIYQQtZ3cKCY9tUIIIYQQovaTnlohhBBCiNpOxtRKT60QQgghhKj9pKdWCCGEEKK2c8iYWumpFUIIIYQQtZ701AohhBBC1HYyplZ6aoUQQgghRO0nPbVCCCGEELWdPKdWemqFEEIIIUTtJz21QgghhBC1nYypRWnprhZnnhxkQggh/r9RZ7My+/qPztp3rbn3jWf1vVWUDD8QQgghhKjttD57f6eglOqnlDqklPpTKTW5jJgeSqldSql9SqnvTscmkOEH4qxI69K6plNwU+f7PZxsf0lNp+Gm3s4DABSO61fDmZTwmbfWeJGbUbOJuAoMA2BDdIMaTsRdr8TjHL+seU2n4abBrwfJHd6lptNwE/j59wBkXnV5DWdSIvSbnwH4p/XFNZxJiSZ7DgGQ3KllDWfiLnLbPtK7nVvn8/AtezjU7IKaTsPNxX8crukUaoxSygy8AVwFHAN2KKVWaK33u8SEA28C/bTW/yqlok9H3dJTK4QQQgghTpeOwJ9a67+01gXAYmCwR8wYYJnW+l8ArXXi6ahYemqFEEIIIWo7xzlzo1gD4KjL9DHgCo+YiwAfpdQmIASYq7X+sLoVS6NWCCGEEEJUmFJqHDDOZdY8rfW8osWlFPEciGsBLgd6AwHAj0qpbVrr36uTlzRqhRBCCCFqu7P4NCtnA3ZeGYuPAY1cphsCJ0qJSdZa5wA5SqnNwKVAtRq1MqZWCCGEEEKcLjuAZkqp85RSvsAoYIVHzJdAN6WURSkViDE84UB1K5aeWiGEEEKI2u4c+c8XtNY2pdR9wNeAGXhfa71PKXWXc/nbWusDSqm1wG+AA3hXa723unVLo1YIIYQQQpw2WuvVwGqPeW97TL8IvHg665VGrRBCCCFEbSf/Q6yMqRVCCCGEELWf9NQKIYQQQtR2585zamuM9NQKIYQQQohaT3pqhRBCCCFqOxlTKz21QgghhBCi9pOeWiGEEEKI2u4ceU5tTZKeWiGEEEIIUetJT60QQgghRG3nkDG10qgVNcZyRRcCH3oUTGbyv1pG/sfvecUEPDQZn87d0FYruTOnYf/9ACo6hqDpszDVjQTtIP/LpeR/thAAc7OLCZw0HXz9wG4nd/Yz2A9U7n/eC504Bb8ucWirlfQZU7Ad2u8VY67fgPBZczCFhlN4cD/pjz8KtkLMTc4j/IlZ+DRvQdabr5Dz8QfFZVRwCGHTn8bngmagNelPTaNwz67KbTQPquXlmEfeDSYTjq1rcaz91H15x56Y+10PgM7Pw77wNTh2pFp1VtZjM55m0+atRNStw8qli89q3c1mPkVEn1448vLYf/94svd4Hwst3nqNkEsvRRcWkvnrLg5NfBRtsxHZ72rOnzwJ7dBom40/pj9BxvYdVcoj7JGp+DuPqbQnHqPwYOnHVN3nXsIUFkbBgf2kTTOOKf8evQi9+0G0doDdTsaLsyjY9QsA4U/MxD+uB47UFBJHDKpSbgCmtlfge9tDYDJhW/8VtuUfuy1XDRrje+9UTOdfROGiedhWfGLMj4jG94HpqPC6oDW2b77EtuqzKudhbt8Z/3smokxmCtZ8QcGS+V4xfvdMwqdjF3S+lbwXZ+D486CxICiYgIenY2p6IaCxzn4S+4E9BEx9FlOjJka+QSHonCxy7hpT5RzrTJ5KQLfuaKuVlGmTKTjgvS8tDRoS+ULJvkx+7BGwFeLXviPRr76J7fgxAHLXf0PG229UqF6fTl0JGj8ZZTJjXfE5eR+96xUT9PBj+HaOQ+fnkfX0VOyHDpRbNuSZ2ZgbnweACglBZ2WRftNwAMwXXkTwo0+ggoLB4SD9tpFQUFBmfpaOXQh40DifF6xcRv7CUs7nD07G0qkb5FvJnWWcz/H1Jfi1+ShfXzCbKdz0Ddb333Qr5zfqZgLunUjGwG7ojPQKba8i0dMfJ6h7D3ReHicffYT8/fu8YnwaNqTeK3Mxh4Vj3bePk5MmQGEhptBQYp99Ht/GjXHk5xP/2GQK/vgdS2w96r04G3NUpLFtliwhfcH8SuUlzgwZfiBqhslE4ISpZE+4h8yxg/Ht0x9T0/PdQiydu2Fu2ITMkdeQ+8KTBE6cZiyw28l7bTaZYweTOW4sfsNGFZcNuOdh8t5/m6xbRpD37hsE3PNwpdLy6xKHuVETkob2I2PmE4Q99nipcSH3TyBn0YckDeuHIyuDwMHGF4HOzCBz9kxyPn7fq0zoxCnk/7CVpOuuIWn0UGxHDlcqNy/KhHnMvdhenYbtiXGYOvSAeo3dY5Ljsc2ehO2pu3GsWoT5xgerV2cVDLv2Gt59Y+5Zrzeidy8Czz+PbVd05eCER7n4hWdLjUtYupztV8bxU/femP39qX+D0eBJ27KVn3pcxY5eV3PgoQk0f2l2lfLw6xqHpXETEgb3Je2Zxwmf8kSpcaEPTiR74QISBvdDZ2USNNQ4pvK3byNx5GCSRg0lbcYUwh9/prhM7lfLSbn3jirlVcxkwveOCeTPnID1obFYuvZBNWzqFqKzMil87+XixmzxfLudgvmvYX1wLNbJ47D0G+ZVtjJ5BNw/mdwpD5D9n+vw6dkXk7PBVcTSsQvmBo3IvmUI1leeIeCBx4qX+d8zCdvOH8m5fTg5d47C/q/x4y1v5mPk3DWGnLvGULh1A4VbN1YtP8C/Wxw+TZpy4pqrSXlyOnWnzSg1Lnz8RDI/ms+JgX1xZGYSPOy64mXWX3ZycsQQTo4YUuEGLSYTwROnkjn+LtJGD8Lv6gGYm17gFuLTuRvmRk1IG9Gf7GdnEPzI46csmzVtIuk3DSf9puEUbPyG/E3fGmXMZkJmPEf280+RPmYwGffcAjZbufkFPDyVnIn3kHVjGefzTt0wNWxC1mjjfB4wwXk+Lygg+6Hbybr1OrJuHYHlii6YW7QpLqeiY7B06Iwj/kTFtpWLoO498GnSlCN9ehE/fSoxTz1ValzkpEdI++ADjlzVG0dmBuEjRgAQcfc95B/Yz9/XXkP8IxOJnjYdAG23kfjsLP7u15d/RlxHnbE34HvhhZXOT5x+//ONWqWUVkp95DJtUUolKaVWOqdvcU7vcvlroZRq6iz7tEvZSKVUoVLqdef0DKXUcWeZg0qpt5RSJuey+UqpIy7r/KGU+g4qpcZX4D3coJT6TSm1Tym1Wyn1rlIq3Llsk1LqkEs9S11yy1VKRbusJ9vltd0ZX7TOh11y76GUyvDYJn08yu1VSn1VlEdlmS9pjePYvzhOHAObjcL1a/Dt1tMtxrdrT/LXrgDAvu83VEgIKiISnZJs/MIHyM3F/s8RTFExxrTWqKAg4z0GBaOTkyqVl1/3XuSt/hKAwr27MYWEYoqI8o7r0Anr+q8ByFv5Jf49egPgSEulcP9etMcXgAoKwvey9uR9udSYYStEZ2dVKjdP6ryL0YknITke7DYcO77DdGlntxj91wHIzXa+PogKj6xWnVXR4fJ2hIWFnvV6I/v3Jf5TY3tn/vwLlrAwfKOjveJS1m8ofp356y786tUDwJ6TWzzfHBhY5cflBHTvTe5K5zG1ZzcqJBRTZOnHVN63xjGV+9UX+PfoA4DOK8nDFOCeR8EvO3FkZFQpr+J1XngJOv4YOuEE2GzYtq7H3KGbe1BmOo7DB70bNukp6CO/G6+tuTiO/YOq6/3eKsJ8cUscJ46i448b54RN67Bc2cMtxtK5OwXfrgIwrsAEB6PqRkJgEJbWl1G45gsj0GaDnGw8+cT1wbZxbZXyAwjs2ZvsFUYdBb8Z5wdzKfvSv2Mncr8x9mX2iuUE9upd5ToBLC1aYz921Hm+LCT/m9X4xnmcL+N6YV1tnC9t+35DBRvny4qUBfDt3Zf8b4xt69PxSmx//o79z0OA8WO9vAf7my9pjeP4vzhOGufzgvVr8OnqXodP154UFJ3P95fkB0BenvONWow/So7xgPsfIe/Nl6r0+Qvu04fML5YDYN21C3NIKOYo7/0V2KkzWWvXAJCxbBnBfa4CwPfCC8n98QcACv76C5+GDTBHRGBPSiru8dU5OeQf/hNLTEyl8zvttOPs/Z2j/ucbtUAO0EopFeCcvgo47hGzRGvd1uWv6HrSX8BAl7gRgOe1i5e11m2BFkBroLvLskku67zSsz6gCzBVKdWorOSVUv2A8UB/rXVLoB3wA+D6CRrrUs91LvOTgQllrDrPGd8SY5sMAFy7kLZ4bJNvPcq1AlKBe8vKvTymqGgcifHF047EBFSU+0lBlRJjinJvlJhi62Np1hzbvt8AyJ37PIH3TCBs2TcE3jeBvLdfqVRe5qgY7PElddoT4jF7NIRUWDiOrEyw242YxHhM0eWf0MwNGuFITyXsiVlELvycsGlPo/wDyi1zSuERkFrSaNfpyVAnosxwU5e+6L07q1dnLeIXG4v1REnvTv6Jk/jViy0zXlksxI4YTsqGkp68yAH9uOL777h04QIOPFTWR6l85ugY7PEni6eNY8r9eDGFh6NdjymP486/Zx+il60m4tW3SX9yapXyKIuqG4VOTiye1qmJqFJ+yJ1yPVGxmM5rhuMP78u7FSofGY0jKaEkj+QEr8a/ioxGJ7rGJKIiozDVa4DOSMN/0gyC3lqI/8PTwd/fray59WXo9FQcx49WKT8o2pcl5wdbqfuyjvv5Id49xu/SttRb+iXRb/0Xnwsq1rtniorBkVhyDBnnQvd6zaWcL81RMRUqa2l7OY7UFBxH/zXW1bgpaE3oK/MIX/AZATfcdor8POpOSsAUGVOBGOcxbjIR8v5nhK34DtuObdj37zHy6tIDnZSI4/Dv5dZfFktMDLaTJeeAwvh4LDHu5wBznTo4srKK95fNJSb/wAGCr+4LgH+bNvjUb4Altp57HQ0a4N+iJdbdu6uUozi9/j80agHWANc4X48GPikn1lUecEAp1d45PRL4tIxYX8AfSKtoUlrrFOBPoF45YVOBiVrr484ydq31+1rrQxWo4n1gpFKq7inySATGAfcppVTFsgfgR6BBJeJLlFaNxy/xUlNxDQkIIGjmy+S++jzk5gDgN3Qkua+9QMawq8h99UUCHyv9clNl8tIVyqv8XgRlNuNzcQtyly4meexwdF4uQbdU87JxJfJQF7fB1LUv9mXe49z+Z1VyP138/CzSf9xOxvafiuclr17L9i7d2XPz7Zw/eVIV8yhlnmcepzjWrRu/JXHYAFIevo+Qex6oWh5lqcLx7MU/AL9JMyn84FVw6Vk+7XmUFWM2Y2rWnMKvlpJz91i0NQ+/kbe6hfn07Efhxq+rllt59eOZY2kFjZiCA/s4fnUvTl43mMxFHxE1t4LDD8pZZ3m5aa0rVNbv6gEUfLO6ZFVmMz6XtiPriUdIH3cjvt1749P+ikomWIlj3OEg67YRZA7vg/mSVpjOuxD8/PG/6Q7y3qvgNio1rWocU0DqvHcwh4XRZMVXhN94E9b9+8FecrVCBQbS4PU3SZz5NI5s7ysDZ53WZ+/vHPX/pVG7GBillPIH2gDbPZaP9LjUHlBK2YaAHfAc2DNeKbULOAn8rrXe5bLsRZd1LvRMSinVGKMh/Fs5ubcEfjnF+1voUs+LLvOzMRq2pxxIqbX+C+N4KOoe6uaxTdwGcCmlzEBvYEVp61NKjVNK7VRK7Zw3b57XckdiAqbokl/MpugYt96ismIcRTFmC8EzX6Zg3SoKv1tfHOPXfxCFznFhhRu+xtKi1aneOoEjxhC5cBmRC5fhSErEHFtSpzkmFkeS+xAGR3oappBQMJuNmOhYHEnuuXuyJyZgT0yg0NmjnLd+HT7NW5wyt3KlJYPLpV4VHgnpqd5xDc7DfNND2N54EnKqN+ThXNfgtpvpsGEdHTasoyA+Hv/69YuX+dWvR358Qqnlmk4cj09kBH88PqPU5enbthPQpAk+detUKI+g68cQtXg5UYuXY09KxOzSu2OOicXucbw40tJQrsdUKTFgDDewNGyMKTy8QnlUhE5JREWW9AqrutHo1OSKr8Bsxm/STGxb1mHf/l3V80hy70FUkTE4UpK9YlS0a0w0OiUZnZSITkrEftC4EdC2+VtMzZqXFDSZsXTtSeGmdZXOK3jUGOp99gX1PvsCe6L7+cESE4s90Xtfup0fYktidE5O8XAS65bNKIsFU/ipjynjXFhyDJmiY7zOOfYyzpenLGs249ejD/nfrHVbV+GvO42bsvKtFPywBcvFZZ+vHEkedUe5nKvd3oNHTIp7jM7OwvbrDnyu6IKpQSNM9RoQ+sFSQj9di4qKIeS9T1F1y74aBRA+9gaarPiKJiu+wpaQiKVeyTnAJzYWW6L7OcCemoopJKR4f1lcYhzZ2cRPfpR/Bl1L/KSJWOrWpfCYcZMfFgsNXn+DzBVfkr2u8seVODP+XzRqtda/AU0xemlXlxLiOfwgz2XZWozL86OBJaWULRp+EA0EKaVGuSxzHX4w1mX+SKXUPozhDXO11taKvA+lVGtnA/OwUmqkyyLX4Qee3UmvAjcrpSoyqNH1J6vn8IOiu5oCnI34FKAu8E1pK9Jaz9Nat9datx83bpzXcvvBvZgaNsFUrwFYLPj07k/B1k1uMQVbN+LXz7ij29yyDTo7G+38kgt87Ens//xF/pIP3co4kpOwXGZ0rFsuvwK783JaeXI/W0Ty2GEkjx2GddN6AgYMBsCn1aU4srNwpHiPy83fuR3/3sZlqYCBg7F+t8Erxi2vlGQcCScxN2kKgF/HTtj++vOUuZVH/30IFV0fImLAbMHUoTuO3dvcg+pGYbl7Ovb3XoREz1E3/3uOv7+AHb2uZkevq0la8zWx1xujcUIvb4c9M5OCRO+GYr2xo4no2YN9d97r1gMRcF7T4tfBrVth8vWhMLViF2JyPl1E0qihJI0aSt7G9QQOdB5TrS9FZ2fhKGWsd8HO7QT0MY6pwGuHYN1k/FgzNyq5+c+neQuUjw+O9PQK5VERjj8Pouo1REXXA4sFS9fe2HdurXB533sew3HsH2xflXZ6rDj7of2YGjRCxdY3zgk9rsb2o3sj2fbjZnz7GBfdzJe0gpxsdGoyOi3FaFg1NJ5yYLmsI45//iouZ27XEcfRv71+OFdE9uJFxTd25W34luBBQwDwbWOcH+yl7Evrju0EXmXsy+BBQ8ndaJwfTBElY9p9W7U2nlqSfupjynZgL+ZGjZ3nSx/8rhpAwRb3G94KtmzEf4BxvrS4nC9PVdanQ2fsfx9xG/pRuP17LBdeBH7+YDbj0659uTe2ep7PfXv3p9DjfF74/UZ8i87nLUryU+F1UMEhzo3ih0/7Ttj/PYLjrz/IHNSDzOv7kXl9P3RSAlm3X49OTSl3W6Uv/Jh/Bl3LP4OuJfvbdYQOGQqAf9u22LOysCd576+87dsI6dcfgLBhw8j+1ugYMYWEgI+PMf/6keTu2FHcIxs76znyDx8m7QPvm4JrjIyp/X/1SK8VwGygB1D+Tz0XWusCpdTPGGNTWwLXlhFXqJRaC8Rh9O6WZ4nW+j6lVGdglVJqjdY6vozYfRjjaDdqrfcAbZ03qlVoQKbWOl0ptQi4p7w4pdT5GD3RicAl5YTmaa3bKqXCgJUYY2pfrUgubux2cl+eRfBLb4PZTMHK5TiOHMZ3iHHXacEXn2H7cQv2znGEfroarFZyZhl3y5rbXIZf/0HY/vydkPnG44Py3nkV249byHl+BoEPTjZ+dRfkk/vCk5VKK//77/DrEkfUF1+jrVYynpxSvKzO3HfIeHoajuQksl6bQ/isOYTc/QCFhw6Q67wBzBQRSeSHnxmPwdEOgkbfRNL1A9E5OWS8OJPwp19E+fhgP360+mMjHQ7sn7yJ5aGZxpfj9+vg5D+Y4gYYizevxnzNWAgKwTz2PgC03Y591mm+fH0KD0+exk8//0xaejpxfQdy/113MGLo4DNeb8q364no04vOP32PPTePAw+WPAmjzaIPOTh+EgUJCVz84nPkHzvG5c6bbJJWrebvOa8QNXAAsSOuQ9tsOKxW9o67u0p55G/9Dv+uccSsWGc80mtGyTEV8do7pD01HUdSIhlzZ1P3uZcIvedBCg8dIOcL45gK6H01gQMHGzcf5ueT+mjJvaV1np2D3+UdMIXXIXbtJjLffo3cLz6vXIIOOwXvvozf9JfAZMa2YSX66BEsVw8BwLbuCwivi/8L76ECgkA7sAy8HuuDYzE1uRBLj/44/vkT8+z5ABQsegfHLz9WfkM57Fhff4HAZ183Hun19Zc4/vkLn4HGUyAKV36O7aetWK7oQvCCL41Hes2eUVzc+sYLBDz2DFh8cJw87rbMp2ff6g89APK2fEdAXHfqr/4Gbc0jZVrJvox+cx4pT0zDnpRI+ssvEvnCy4Tf/xAFBw+Qvcw4TwVd3Zfg60eD3Y62WkmeVMGns9jtZM+eSdjceWAyYV25HPuRw/gPNR7XZ13+KYU/bMb3yjjqLF2DtlrJfmZauWWL+F3Vn/xv3Pt6dFYmeZ8sIPyDJaA1BT9uofCHzeXml/fyLILmvG080mvVchx/H8Z3sPN8/qVxPvfpFEfIYuN8nvuskZ+KiCJwyjMosxmUomDjOmzl1VUJOZs2EdS9B+et34DOs3Jy8qPFyxr89z3ipz6GPTGRpBdfoN7Lc4kc/zD5+/eRsdTYX74XXEi9F2cbT/k4/Cfxj00GIODyywkbOpT8gwcJXPEVAMlz5pDz3abTkreoOuU5XvB/jVIqW2sd7Bw+MFxrPVcp1QNjnOpApdQtQHut9X0e5ZoCK7XWrZRSLZ0xC1zjlVIzgGyt9WznWNQPgV1a6zlKqfnO8ks91utWn1JqLpCrtX6MUiilBgBPA4O11sec897D6Emdr5Ta5HwvOz3KueYWCewA6mmt/V23i/N1FLAQ+FFr/YTr9ilrezpfXwZ8CVygtS4sfQ8AoNO6tC5n8dlX5/s9nGxfXtv97Ku303iiQ+G4fjWcSQmfec5LkrnVu8P+tAoMA2BDdNWGc58pvRKPc/yy5qcOPIsa/HqQ3OFdajoNN4Gffw9A5lWX13AmJUK/+RmAf1pfXMOZlGiyx7htIrlTyxrOxF3ktn2kdzu3zufhW/ZwqNkFpw48iy7+4zCUMaL5TLEvfeWsNejM1z10Vt9bRf2/GH4AoLU+prUu62GZnmNqr/Qou09rvaCMskVjavdi9Hy7PjX6RY/1+pZS/nngVqVUSBl5r8boCV2jlNrvfDSYHXDtdnAdU/ttKetIBpYDfi6zA4oe6QV8C6wDXLs1PcfUuj5VoWi9vwK7gVGey4QQQgghzqb/+eEHRb2KHvM2AZucr+cD88so7nWXkWu81noGMKOMem8pY51u9WmtTwBlP2fIiFkAlNqo1lr3KGP+DI/ph4GHXabN5dS3CQgrY1mwx3SpwzGEEEIIcRadw2Ndz5b/Nz21QgghhBDif9f/fE9tbaGUmorxnzu4+kxrPbMm8hFCCCFELfI/fo9URUij9hzhbLxKA1YIIYQQogqkUSuEEEIIUds5pKdWxtQKIYQQQohaT3pqhRBCCCFqO3n6gfTUCiGEEEKI2k8atUIIIYQQotaT4QdCCCGEELWdPNJLemqFEEIIIUTtJz21QgghhBC1ndwoJj21QgghhBCi9pOeWiGEEEKI2k7+8wXpqRVCCCGEELWf9NQKIYQQQtR2MqYWpeUREOLMk4NMCCHE/zfqbFZm//CZs/Zda75p2ll9bxUlPbVCCCGEELWddFJKo1acHX9e0qymU3Bz4YE/yL62U02n4Sb4q20AvBwYUcOZlBifmwLAhugGNZxJiV6Jx40XuRk1m4inwDAesYTXdBZuXrClk3RFy5pOw03U9n0AfBIeXcOZlBidngiAdUyPmk3Ehf+iTQAcv6x5zSbiocGvB0no0KKm03ATs2M/h1ucW98xF+z/o6ZT+H9JGrVCCCGEELWdQ8bUytMPhBBCCCFErSc9tUIIIYQQtZ2MqZWeWiGEEEIIUftJT60QQgghRG0nz6mVnlohhBBCCFH7SaNWCCGEEELUejL8QAghhBCitpMbxaSnVgghhBBC1H7SUyuEEEIIUdvJf74gPbVCCCGEEKL2k55aIYQQQojaTsbUSk+tEEIIIYSo/aSnVgghhBCitpP/fEF6aoUQQgghRO0nPbVCCCGEELWdQ8bUSqNW1KjIKdMJjOuOtuaROOVR8vfv94qxNGhI7JxXMIWHkb9/HwmPToLCQsJv+w8hAwc5g8z4nn8BR7pcgSMjA1NICNFPz8K3WTPQkDhtMtZdu6qVq7ldJ/zuGA8mE4XfrKBw6Uduy1XDJvg/OA3TBRdT8NHbFC5fVK36ytNj9rOc17cPhbl5rLvzPhJ3/VZ27JznaHnjaN6IbgLA+QP7c+X0x9DagbbZ2TRpCid+3F7tnJrNfIqIPr1w5OWx//7xZO/Z6xXT4q3XCLn0UnRhIZm/7uLQxEfRNhuR/a7m/MmT0A6Nttn4Y/oTZGzfUe2cyvPYjKfZtHkrEXXrsHLp4jNal6tBLz9P8/5XUZibx6e338PxX3d7xVz/3pucH9cFa0YmAEtuv4eTu/cQdXEzrn/vDRpcdilrpz/N5pder3C9Pp26EvzwZJTJTN6Kz8n78F2vmKCHH8Pvyji0NY+sp6diO3Sg3LK+va4m6I57MTc9n/RbR2E7uM9YkcWHkMeewNK8JWhN9kvPUvhL5fdnu+dnUv+qPtjz8th2z/2k7d7jFdPxtZepe1lblFJk/nmY7fc8gC0nh+iuV9Jt4Yfk/PsvAEe/WsW+F+ZUOgdXpjYdsdx0H5jM2Deuwv6V+2dc1W+Mz52Popo2w/bpe9hXLSle5jd3MTov13jsksNOwbQ7q5VL2CNT8e8Sh7ZaSXviMQoPep87zfUbUPe5lzCFhVFwYD9p0x4FWyEB/QcScssdADjyckmfNQPb74ewNDmPOs+/VFze0qARmW+9Ss6iD8vMI2TCFHy7GMdM5pNTio8ZV6b6DQifOQcVGobt0H4yHp8MtsIyy5ubNCVsVkke5voNyZn3GrmfGOfcgOvHEnj9GLDbyd/6XbnbKWLKdILiuuPIM75jCg6U/h0TM+cVYzvt30fCZOM7BsC/Q0ciH5uGsliwp6Vx4uaxxva/4WZCR1wPSpH52adkfDS/3DzE2SGNWlFjAuO649OkCf/264PfpW2Jevwpjo26zisuYsIk0j/8gOzVq4h64ilCh48gc/Ei0t9/l/T3jS/XwB69CL/5FhwZGQBETplG7tbNxD90P/j4YPL3r16yJhN+d00kb/oD6JREAl76ANv2Leijf5fEZGWSP+8lLJ26V6+uU2jatw/hF57PB607ENuhPb3mzmZx96tLjY1p1xb/sDC3eUc3bubjlWsAiGzVgms+ep8Fl3WqVk4RvXsReP55bLuiK6GXt+PiF57l5/7XesUlLF3O/rvvB6Dl229Q/4YxHJ//IWlbtvLT2nUABLW4hFb/fZvtXc7sdhx27TXcMHIEj06fcUbrcdW8/1VENjufF5q3o/EV7Rn6xhxev7JPqbGrHp3OnmUr3Oblpqbx5UOP0nLwNZWr2GQiZNJU0u+/A0diAnXmL6Fgy0bsRw4Xh/he2Q1LoyakXtcfS6s2BD/yOOm3jy63rP2vP8l89EGCJz/hVp3/EONznDZ2KKpOXcJeeZv0W0ZW6u7self1JuT881nZ7goi2l9O+zkv8E2f/l5xv0yZji0rG4DLZj5Fsztu48ArrwGQ9OM2No+6oXLbqizKhOXWByl8diI6JQnfZ97G8cv36OP/FIfo7EwKF7yKuX3XUldRMHM8ZGVUOxW/rnFYGjchYXBffFpfSviUJ0i6aaRXXOiDE8leuIC8r1cTPnUGQUOHk/PZYuwnjpP0nxvRWZn4delGnWlPkXTTSGz/HCFp1FCjsMlE7NffYd34bZl5+F4Zh7lxE1KG9cOnVRtCJz9B6q2jvOJC7ptAzqIF5H+zhpDJTxAweBh5ny8ps7z9n79JHTusOI/I1ZuwblwPgM/lHfHr3ouU0UOgsBBVpy5BN91ean6Bcd3xLfqOadOWqCee4ngZ3zEZCz4ge80qIp94itBhI8hcsghTSAhRjz/JyXG3YTt5EnPdusb7vrAZoSOu59jI4ejCQurNe4/czRsp/Ocfr3WfVTKmtvJjapVSWin1kcu0RSmVpJRa6Zy+xTm9y+WvhVKqqbPs0y5lI5VShUqp153TM5RSx51lDiql3lJKmZzL5iuljris84dS6juolBpfwfexWyn1ice8+c76/Vzy+9v5uij/+13iX1dK3eJ8vUkp1d5lWVOl1F6P9c91rt/kMu+WovdfgZz/VkpFOl9rpdQcl2UTlVIzXKZvUkrtVUrtU0rtV0pNdM5XSqlpSqk/lFK/K6U2KqVaetSxxaPeXUXvRSnVQymV4bF/S/9WPoWgXn3I+vILAPJ378IUGoI5KsorLrBTJ7K/XgtA1pfLCO7tXV3INQPJXr3SyDcomID2Hchc+pmxsLAQR1ZWVVIsZmrWAsfJY+iEE2CzYdv8DZYr4txidEYajj8OgM1WrbpO5YKB/Tmw0OgBit+xE7+wMIJiY7zilMlEt5kz2DJthtv8wpyc4tc+gYHo0/AYmMj+fYn/dCkAmT//giUsDN/oaK+4lPUbil9n/roLv3r1ALDn5BbPNwcGnpVH03S4vB1hYaFnvB5XLa4dwC8fGb3C/27fSUBYGCGl7Luy5CQlc2znrzgKK3eMWVq0xn7sKI4Tx8BWiPWb1fjG9XSL8Y3rhXWN0Yi27f0NFRKCKSKy3LL2v//C/u/f3vWddwEFO7YBoNNS0VlZWC5pVamcGw7oz9+LPwUgZefP+IaF4R/jfUwVNWgBzP7+cIYOHXVhc3TCcXTiSbDbsP+4AdPlXdyDMtPRfx0Cu/3MJOEU0L03uSu/BKBwz25USCimSO9zp1+HTuR9+zUAuV99gX8P49xZsPtXdJZxFaDgt92YY2K9y3bsjO3YUewnT5SZh1/3XlhXOfNwOWY8+Xa4gvwNxo9W66ov8Oveu8LlfTt0wn7sXxzxRh6Bw0eRu+Dd4p5UnZZaZn6Brt8xv+3CFBKCuZTtFHBFJ7LXOb9jvlhGkPM7Jviaa8n5Zh22kycBsKcadflccAHW3bvQVivY7Vh37CCod+kdC+LsqsqNYjlAK6VUgHP6KuC4R8wSrXVbl7+i/v6/gIEucSOAfR5lX9ZatwVaAK0B1+6aSS7rvNKzPqALMFUp1ai8N6CUugTjvccppYI8FtuB28oomgg8qJTyLW/9ZdRpAoYCR4G4U4RXRD4wrKiR61FXf+Ah4GqtdUugHVDUPXAvcCVwqdb6IuBZYIVSyrUrM6RoGzq3lactHvu37J/y5bDExGCLP1k8bYuPxxLt/gVvCq+DPTOr+EvCFh+POcY9Rvn7E9i1G9nrjJO3T6NG2FNTiZ71PI0+/5Kop2eiAgKoDhURhU5OLJ7WKYmoCO+T49kQXL8eWcdKPnLZx08QXL+eV1zbu/7D4VVryYlP8Fp2waBruPnXbQxZtphv7rrfa3ll+cXGYj1R8uWXf+IkfvW8vyiLKIuF2BHDSdmwsXhe5IB+XPH9d1y6cAEHHppQ7ZzORWEN6pHusu/Sj58grIH3vgPo9/R0xv/yPdfOmYXZt9KnHDem6BjsCSWfNUdiAuYoj89aVDT2hHi3GFNUTIXKerL9cQi/uF5gNmOq1wBL8xaYSmk4lSegXiw5x0uOqdwTJwisV/q2uuKNuQz9fR+hF13I7/NKhlVEdmxPv60b6f7ZJ4Q2v7hS9XtSdaLQKUnF0zo1CVW34ucArTW+k1/Ed+Y7mHsNPHWBcpijY7C7nDvtCfGYvc6d4UbD1XnuNGK8fxQEDbkO6/ebveYH9B1A3tpV5efhcczYExMweeShwsKNToWiPBITinOtSHn/qwdg/Xp1SZ1NmuLT9nLqfrCYOu8swNKi7B9LlmiP75iEeCwx3t8xrvm5xvg0PQ9TaCj1539Mw8+WEzxoCAAFf/yBf/sOmMLCje+fuO5YyjnfnTVan72/c1RVn36wBii6/jUa+KScWFd5wAGXHs2RwKdlxPoC/kBaRZPSWqcAfwKln/lKjAE+AtYBgzyWvQKMV0qVNjQjCVgP3FzRnFz0BPYCb2Fss+qyAfOA0nqmHwMmaq1PAGitrVrr/zqXPQrcr7XOdS5bB/wAjHUp/ynGvoHK7d/KUcp7nueHpQIxQT17Yf31l+KhB8psxq9FSzIWL+Lo8MHo3Dzq3FG98Wul51G9VVZZKbl49rYG1Yul2bDB7Hrrv16xAIdXrGLBZZ1YMfJGrnx8yhnJqbwT38XPzyL9x+1kbP+peF7y6rVs79KdPTffzvmTJ1U/p3NRBfYdwJqpT/Jiyw682qknAXXq0PORh05/LhX5rJV1kJ/iS8361TLsiQnUmf8pwQ9PpnDPLrBX8gpGBbcVwPZ7H+SL5q3JPPQHjYcNBiB192+saH05a7v25Pd57xK3cEHl6vfKp5R5lfhyL5hxHwVTx1Hw/KOYrxqCat7mzOZSgXOWb/srCBwynMy5HmONLT74d+9F3jdrT5FH1c7hxfvxVOUtPvjF9SR//dclqzObMYWEknrrKLLmzibcZextRfLzOobKiVFmM34tW3Hy7js4ccdt1Ln7XnyaNKXwr8OkvzuP+u/Np96898k/dBBtO7O986JiqtqoXQyMcvbutQE87zIZ6XF5OqCUsg0xekU9r22MV0rtAk4Cv2utd7kse9FlnQs9k1JKNcZoCJd914wzP2AJRmPNs4H5L7AVuLGMss8BE5RS5lPU4amocbgcGKiU8qlk+dK8AYxVSoV5zG8F/OwZrJQKBYK01oc9Fu0EWrpMLwWcA5q4FvjKI76bx/69oJS6ximldiqlds6bN694ftiYsTRatoJGy1ZgS0zAElvy+8MSG4stKdFtPY60VMyhIWA2F8fYE91jggdcQ9aqlcXTtoR4bAnx5P9m3ICTvW4tfi1aUh06OREVWdLLoSKi0alJ5ZQ4vS6983bGbtvE2G2byDkZT0jDBsXLghvUJ+dkvFt89KWtCb/gPG7du5PbDvyKT2Agt+7xvlHn+Pc/EnZ+U/wj6lY6pwa33UyHDevosGEdBfHx+NevX7zMr3498kvpIQZoOnE8PpER/PH4jFKXp2/bTkCTJvjUrVPpnM5Fne/+Dw/t3MJDO7eQeSKecJd9F96gPpkn4r3KZDm3nb2ggJ0LFtKoQ7tq5eBITMAcU/JZM0XHYE9OLCUm1i3GkZRYobJe7HZyXnmetBuHkznpfkzBIdiP/nvKPJv95zb6bdlAvy0byIuPJ6hByTEVWL8+efHe26qIdjj4Z/kXNLrW6AW1ZWVjcw61OfnNepSPBd+6lT/Oi9efmuR2dUbVjUKnJVd8Bekpxr+Z6Th2bsV0QWkXwcoWdP0YohYvJ2rxcuxJiZhdzp3mmFjsXufONFRIaPG50zPG0uwi6jz+NKnj78WRke5W1r9rNwoP7seRmlJqLnUXLqPuwmXYkxPdjhmz85hxpdPTMIWUnMNdY+wex5xneb8rvfOwJ8Zj3fgNALb9e9Ae40hDR4+l4bIVNFy2Arvnd0yM9/eHIy3VLT/XGFtCPLlbN6Pz8nCkp2HduQPf5s0ByFq2lGPXDeHETWNwZKRT+M/fpW6rs0p6aqvWqNVa/wY0xWiorS4lxHP4QZ7LsrUYQxZGYzQsPRUNP4gGgpRSrqPOXYcfuPYsjlRK7cMY3jBXa20tK3elVAcgSWv9D0avazullOe35yxgEqVsH631EeAnjN5et0WlVKeddfoCA4AvtNaZGD8Cqj0Ax7muD4EHqrkqhXv+qUCac9sfAHI94j2HH3g2ktFaz9Nat9datx83blzx/IxFCzk6bBBHhw0iZ/23hAweAoDfpW1xZGVhT/JuKOZt305w334AhAweRvaGktEOpuBgAtp3JMdlnj05GdvJk/g0PQ+AwE6dKfjzz8psDy+OPw5gqt8IFVMPLBYscVdh/2nLqQueJrvfeY+FnXqwsFMPDn+1mkvGGh3psR3aU5CZ6TXE4Mjab5h3Xgvev+Qy3r/kMgpzc/mgdQcAws4/rzguum0bzL6+WFPKHpdWluPvL2BHr6vZ0etqktZ8Tez1xg0YoZe3w56ZSUGid8On3tjRRPTswb4773U7MQac17T4dXDrVph8fShMrfBFmnPaj2+9yyvtu/FK+27sW7GKdjcap7TGV7QnLzOzuAHrynWcbctB1xC/z/uO8sqwHdiLuVFjTPUaGL1wVw2gYPNGt5iCLRvx729cuLK0aoPOzsaRklyhsl78/MHf6Mvw6dgZbbe73ZRWlj/efZ+13Xqxtlsvjq9aQ9NR1wMQ0f5yCjMzsSZ4H1PB55Uczw369SXzD+Oz7u9yqb1uu8tQykRBauWP8yL68CFUbENUVCyYLZg798Lx8w8VK+yyPfDzx9S6PfrokUrVn/PpIpJGDSVp1FDyNq4ncKDRI+3T+lJ0dhaOZO9zZ8HO7QT06QtA4LVDsG4ybrYyx9YjYvZrpE1/FFspY6ID+l1T7tCD1LHDSB07jPxN6/G/xplHqzZGHineDf2CnT/h18v4yvO/Zgj5m42x9fmbN5Rb3r/vAKzr3JsY+Zs24NvhCuN9NG6C8nHvH8r8ZCHHhg3imOd3TBvnd0wp2ynvp+0EX+38jhkyrPj7JGfDevwvbw9mM8rfH/82l1J42DiOi24as9SrR1Cfq4vv6RA1qzpPP1gBzAZ6ABEVLaS1LlBK/QxMwOgd9L5F2ogrVEqtxRh/eqrn7SzRWt+nlOoMrFJKrdFal/WTfjTQvOgGMCAUGA4UD8TSWv/p7C2+vox1zMLozXQdiJTC/7F333FOVF0Dx38nyXa2sGyhCGJBEVFBQWlSFRBRwIZY0VdREUVsNAuK2BWxPCr6KFiwCyJdmogFREHpghSpW2BhW7Ykue8fk91NslnYAizrc7588iGZOXfmzN3J5ObOnQn4No7jgaJ3Z08gFlgt1qmOSKyG4qEHLJXPK8DvwPs+09YC5wELfQONMZkikiMiJxtjtvjMOhcIvC/KZ1g9wQOPQI5B5X6/mMiOnThx7gI8eU5SR40onlfv7XdIfWQ07rRU0l96gbovjSf+3mEUrF9H5pdfFsdFXdSd3J+WYpxOv2WnjRtL8gsvISEhFO7YQeroEVSJx03+Wy8S8cQE65Ze82fg+Wcrjp7WlcKuOVORuHgixk9CIqPA4yHk8mvJHXwtOAO/E1TN1jnf0bjHxdyyZgWuXCfzfMbE9p36Kd8Nvq9Uz62vJn0vo9l1/XG7CnE585h5Y/Arhyti3/wF1LmoK22X/4g718n6ofcXzzt7ygdsGPYQBSkpnP7Cs+Tv3Ml5s6wLktJmzmLbS6+Q2LsXda++CuNy4cnLY82gu6qc0+HcP+IRlv/2GxkHDtCxR2/uufN2ru7X56iuc8OseTTteTHDN66kIDeXL267u3jerd9+zpeD7iVzz14GfPgOUQl1EBF2/7Garwdb9VkrOYl7ly0iPCYa4zF0uPcuXjqrDfmHuxDS7Sb7xXHEvjoRsdnI+3Yq7q1/E97POsTlTf2cgh+XENquI/Ffzcbk5ZE19pFDlgUI7dSNWg+OwhYXT+z4/+D6ayMHhw7CFh9P7ISJ4PHgSUsla0zF33+7582n3sUX0Xvlcty5uSy7e2jxvE6fT2H5vcNwpqTS5s3XCImuBSIcWLOOXx+whq407NObJrcOxON243Y6+en/qjgEyePGNWkCISNeAJsN9+LZmF3bsHezvgi4F0yH2HjCnnobIqyLHR09ryL/4ZuR6FhChnmvkbbbcf+4AM+fyw+xskPLX/o94R06kjx9nnVLrzElQ4jqvPY2GU8+iictlYMTXiT+2ZeJGTyUwo3ryZlmHTujBw3GFhdH7MjHrEJuN2nXW19KJTyc8Avac+Cpx0utN1DBj0sIa9+ROlPnYPLyyHxydPG8uFfeIvOpR/Gkp5H9+kvEjnuRWncNxbVxPc5vvjpsecLCCT2/HZlPj/Fbp3P618Q89hR1Pv0GU1jIwTGjiH/zfYLJXWJ9xjSaY33GpPl8DtR96x3SHrU+Y/a99ALJL44nfugw8tevI/Mrq54Kt/yNc+kPNJw2AzweMr/8goLNmwBInvA69rjamMJC0p96Ak9m5mHr63+JiPQEJgB24F1jzLNlxLUGfgH6G2O+DBZTofVW9MpnEck2xtTyDh+40hgzQUQ6Y43h7O29G0ArY8yQgHKNgRnGmObeq+1bGWMm+8Z7r97PNsa8KFbr7wNglTHmJRGZ5C3/ZcBy/dYnIhOAXGPMyCC524DtQBtjzC7vtC7AI8aYbr7r8OY4E8AY09g3f2+5z4E2wGPGmEkiMgRoDQw0xhhvHvuMMU+KdZeF6caYT7xlo4CtWL3d1wSrrzLqfps3Nr3o7+Cd/jxwLfCeMWaMiPQCngR6G2P2inU3hzuMMa+KyL1YvcRXG2Oc3jsXTATO9L7eBrTCuhBtMDAeqO/zt+uM9299uHx9mM1nNKlA+NF36vpNZF9WtdtYHWm1vrWuFh8fWe7viEfdsFzrtN/CpAaHiTx2uqZ6L7TKrfqtkY6oyFgedsRVdxZ+nncdIO2Cqg29OdISl1nXBn8SV/qipeoy4IDVA5x3XefqTcRH+JTFAOxq2bR6EwnQYOUGUlo3q+40/CT/uo6/mx1fnzGnrNsEwUc/HzXuCcOO2bgA+9DxZW6bd3jmX1hn5XcCvwIDfG4a4Bv3HZCH1X6pcqO20j+Ta4zZaYyZUMbswDG17QLKrjXGlDVqv2hM7RqsnuT/+Mx7IWC5wS4Jfg64RUSig8zrCOwqatB6LQGaiYjfxWXGmLVYPaBlGQec4PN6IpAF/CEifwC1gBdFJBLogU+vrDEmB2vcblEv9UAR2enz8F1uebwEFN8FwRgzC6uXdb53WMZvlPTKv4a1g60WkY3Ao0CfgCEiGGOyjDHPGWMKgqwvcExt6Rv/KaWUUup/0fnAZmPMFm8b4lMg2Gmwe4CvsO4sdURUePhBUe9gwLTFwGLv80nApDKKl7r3hm+8MWYMMKaM9Q4sY5l+6/Ne8R/03hrePNsETHNTcreEgQHzrvB5vs03f2PMH/h8KfD+4crqbS11dYLvsim7vgLLNPZ5XsvneQrWkAbf2PfxH5JQNN0AT3gfh1yHz7RteLfdW4eBF6YppZRSqjodPxdwNcC6fWmRncAFvgEi0gDrNqddsc5yHxGV7qlVSimllFL/e3zvcOR9DPKdHaRIYIv7FWC4t2PxiPnX/kyuiIzG+nEHX18YY8ZVRz4VISLLgLCAyTcaY0r/8LlSSiml1DHsqTXGTMQadhnMTsD3R7BOoPTtW1sBn3ovnk8AeomIyxgzrSp5/Wsbtd7G63HfgA3GGHPB4aOUUkoppY47vwJNROQkrF+cvZaA26AaY4rvxedzkf60qq74X9uoVUoppZT6n3GcjKk1xri8d4Sai3VLr/eMMWtF5E7v/LeO1rq1UauUUkoppY4Y712YZgVMC9qYPcSNACpMG7VKKaWUUjWdx3P4mH85vfuBUkoppZSq8bSnVimllFKqpjtOxtRWJ+2pVUoppZRSNZ721CqllFJK1XTaU6s9tUoppZRSqubTnlqllFJKqZpO736gPbVKKaWUUqrm00atUkoppZSq8XT4gVJKKaVUTacXimlPrVJKKaWUqvnEaMteHX26kymllPpfI8dyZe6nBx2zz1r7qInHdNvKS4cfqGMi9fxm1Z2Cn6Tl60hpfXzllPzrOgDyrutcvYn4CJ+yGIBdLZtWbyI+GqzcAMDDjrjqTSTA864DkHuwutPwFxnLygYnVncWflru2g6Ae9zt1ZxJCfvodwCOq2NC0fFgf7vm1ZyJv/if1rDlzNOqOw0/J6/9i6werao7DT/Rc1dUdwr/k7RRq5RSSilV0+mZdx1Tq5RSSimlaj7tqVVKKaWUqun0xxe0p1YppZRSStV82lOrlFJKKVXT6Zha7alVSimllFI1n/bUKqWUUkrVdNpTqz21SimllFKq5tOeWqWUUkqpmk57arWnVimllFJK1XzaU6uUUkopVcMZvU+t9tQqpZRSSqmaTxu1SimllFKqxtPhB0oppZRSNZ1eKKY9tUoppZRSqubTnlqllFJKqZpOe2q1UauOvVoPjCK0XUfIc5L55ChcG9eXirHVb0DsUy8hMbG4Nq4j8/ER4Co8ZHmpFU306CdxnNIEjCHzqUdwrf6DsG49iLr9buyNTybjlv641q89ZH7RD4witH1HTJ6TzCfKzi9uXEl+Bx+z8rOfeBIxj40jpGkzst+cQO5H71vxyXWJHfMMtjoJYAy5Uz/H+elHlao/29nn47hpCNjsuBfNxP3tFL/5Ur8RIXcMRxo3wfX5f3HP/KxkZmQtQm5/CGl4EhhD4cTnMJvWVSoPgNiHRxPeviMmL4+Mx0dSuKH0suz1GxD/7MvYYmMpWL+OjEeGg6uQ8M5diblrKMZ4wO3m4AtPU7DqdwDiHh9HeMfOePbvI/Xqyyud3+Xjn6PpJRdTmOvk8/8bzK6Vf5SKuea//+Hkju3JO5gJwGf/N5g9f6wm8fQmXPPfN2jQ8hzmPDqWJS+/Xuk8ymvkmLEsXrKUOvG1mfHlp0d9fb4aPDmG2K5d8DidbB/2IM41a0rFJAy8maTbbiXspMb82bwF7owMAGq1bcPJ771D/o4dABycNYe9r7xatYROPhNb92tBbJhVP2B+nuM//7RzsHXsCxjwuPHM+wx2bgbAdvczUJBnfch73HjeG1elVI63Y0LIBe2JvG8E2O3kf/sVeR/+t1RM5LCRhLS9EJOXR85To3H/tR5bUl2iHn0aW50EjMdD/vQvyf/cWmdIl+5E/N9g7I1PJvO2Abg3HPo4GUydkY8Q2bETHqeTtNEjKFhf+njgaHACSS+Oxx4bS/66daSOfAgKrWN7eOvzqTNiNOJw4M7IYM/AGwBoOG8hJifHurrf5WJX/yvLlY+9VVvC73wQ7DYKZ0+j4PPJpWLC7noQx/ntMXl55L00Bs/mjcgJJxIx6uniGFvdBuR/+DaFUz8h9IZBhFzSF3PQ2vfz3/8P7l9/rHBdqaNDG7XqmApt1xF7wxPZf2VPHM3PJnr442Tcem2puFpDHiD3k8nkfzeb6BGPE9HnCpxffXbI8rUeGEnBL0vJHDkMHCFIeDgArr83cfDhe4keOaZ8+TU6kX1X9CSk+dnEjHic/beUzi96yAPkTCmdnyfzIFkvPU1Yp27+BVwusl55HtfG9UhkJPEffEnBsp9xb/27YhUoNhy3DKXwmQcx+9IIfeotPL//iNm1vTjEZGdSOPlV7K06lCoectMQPH8sxz3hcbA7ICy8Yuv3EdahI45GJ5LSpwchZ51D3KjHSbupf6m4mKEPkv3xZJxzZxE3egxR/a4k54tPyV/2C6mLFwLgaHIa8c+9QuoVvQDI/XYqOZ99TO2xz1Y6v6aXXExCk5N5vum5NLqgFf3eeInX210UNHbm8EdZ/fV0v2m5+zP45r7hnNnn0krnUFFXXHYpN/S/muGPjjlm6wSI6dqF8JNOYl2HTkSe25KGzzzFX5f1LRWX8+sKNs9fwKlBGtzZy39ly823HpmERLD1vA7PlPGQmYHt1tGYTX9A+p6SmK0b8Pz1hPU8qQG2fnfgefux4tmej14CZ3aVUznujgk2G5EPPkLW0NvxpO4l5r+fUfDDIjzbthSHhLS9ENsJjTh4TS/sZ55N1EOPknn7dRi3i9zXXsD913qIjCT2vc8pXP4Tnm1bcG/ZTPao+4h6+PFK1VPEhZ0IObExOy65mLCzzyHhsSfYPeDqUnHx9z/IwQ8mkTN7JgmPPUH0FVeR9dkn2KKjSXh0DHvu+D/ce/Zgi4/3K7f7lpvwHMgof0I2G+F3Dyd35N2Y9BQiX/sA1y9L8PyztTjE3ro9tgYNybmlH7amzQm/ZyS5Qwdidm4nd/D1xcuJ+ngWrh8XFZcrmDqFwi8r1ylxVGlPbdXG1IqIEZEPfV47RCRNRGZ4Xw/0vl7l82gmIo29Zcf6lE0QkUIRed37eoyI7PKW2SAib4qIzTtvkohs9VnmT0HWt0FEhpVjGwZ5YzeIyHIR6eAzL0REnhWRTSKyxjv/Eu+8WiLytoj8LSJrRWSJiFzg3bY1AesYIyIPBsn9dxFp6xM3wbvNNhE5y2f79vuUmR+4DhHp4M2taDsGBaw7V0SSfKYd8kgvInVF5FPvtq0TkVkicpp3vU4RWSki673rvPlwdewrrGNX8mZ9A4BrzZ9IdLTVUxEgtNUF5C+cB4Bz5jRCvR8IZZWXqChCW7Yi75uvrAW4CjHZWQC4t23B/c+28uXXqSt5M63lFx4qv9Yl+eXNnFb8gWUy9uNatwZcLr94z7704t4dk5uLa9sW7IlJVJSc2hSTsguTugfcLtw/L8R2Xnv/oMwDmC0bwe32nx4RiTQ9B/fimdZrtwtyK/+hH9GpG7kzvHW1+g8kOgZbQmKpuLDWbXDOnwtA7rfTCO9sNSyNM7c4xhYR6XdALvh9BZ6DByudG0Czy3rx+4dW4+ufZSuIiI0lum5yucvnpKWzc8VKPIWuwwcfIa3PO5fY2Jhjtr4isT0uZv+X1nsn9/eV2GNjcCSV3j+da9dSsHPn0U+o/kmwPw0OpIPHjVn3K3JaC/+YwvyS5yFhRy2V4+2Y4Gh2Fp6d/+DZvRNcLgrmzyb0wq5+MSEXdqFgjvUlzb32T6RWNFInAbMv3WrQAuTm4t6+BVui9Z7wbN+Cp5zHyWCiunYja/pUAPL//ANbdDT2IMeDiAvakjPP6nXP+mYqUd2s40GtSy8jZ/483HusLy6e/fsrnQuA7fQz8ezegdm7C1wuXIvn4WjbyS/G0bYThfNnWevbsAaJikbi6/jF2Fu0xuzZhUndW6V81LFR1QvFcoDmIhLhfX0xsCsg5jNjTAufR9H5iC1Ab5+4q4HA8x3jjTEtgGbAWYDvHvmQzzLbBa4PaA+MFpGGZSUvIr2BO4AOxpimwJ3AFBGp6w0ZC9QDmhtjmgOXAdHeee8C+4EmxpgzgYFA6SNdcA95cxwBvO3NxQb0A3YAHY0xq4u2D5jus71+XU3eXKcAd3q3oQNwh4j4di+lAw+UJzEREWAqsNgYc4oxphkwCihqDfxtjGlpjDkDuBYYJiK3lHO7sSUl4UkpOTh4UlOwJfk3NCQ2Dk9WVnGjzJOSgt174C2rvL1+QzwZ+4l+bBy1P/yK6NFPQngEFWVPTMLts3x3OfJzp6ZgTyp/Y8lWrz4hp59B4do/K5yf1E7E7Esrfm32pyHxpT84gpZNqg9ZBwi5YwShT7+D4/aHqtRTa09Kxr23pOfMnbK3VD3Y4uIwWZkldZWyF7tPYym8y0UkfT2LOq++xYEnRlc6l2BiG9TjwM6Sw9GBXbuJbVAvaGzPsY8y7Pcfueylp7GHhh7RPGqCkLp1Kdi9u/h14Z69hFTgCwBA1Hnn0vS72Zzy4WTCT2tStYSi4zBZPo2azAyIjisdd3pLbHc8ia3/vXhmTPKbZbvuPmy3PoK0vLBKqRxvxwQJyMeTloItoDFsS0z2P06mpRQ3Xotj6tbH3uQMXJU4DgVjT0rGtdennlJSsCcHHg9q4/E5HrhS9uLw1lNI48bYYmKp9/6HNPj8a2pd3rekoDHUe+c9Gnz+NdFXlz4bFIytThKetJTi1570VCQhoJ4SEjFpPvWUnoLU8Y8J6dyDwsVz/aaFXnYNkW9+Qvj9j0GtaI4bHs+xexynjsTdD2YDRQ2oAcAn5SznBNaLSCvv6/7A52XEhgLhQLnPPRhj9gGbsRqlZRmO1VhM95b5HZgM3C0ikcDtwD3GmHzv/BRjzOcicgpwAfCIMcbjnbfFGDOzvPl5LQFO9T7vAqwB3sSqx/K6G5jkzR3vtjyM1WAu8h7QX0Tig5QP1AUoNMa8VTTBGLPKGPNDYKAxZgtwP3Bv+dOV0pMCT5nIoWLKmOew4zi9Gc6vPiPjxisxTidRN99W/rTKte6yY0w5T/tIRCRxz00g6+VnMDk5lcgvyLTynnKy2ZHGp+Ga/w0Fo26HfCeOy6+reA4VySVofZY8zVs0n9QrerHv/iFED67AblQe5fw7zR79BC+c2ZpX23QhonZtujx835HNoyYoz35/CLmr17D2/HZsuPgS0t6fxEnvvVPVhILkEyRs40o8bz+G54s3sHXqUzzZM/lZPP99Cs+nE5DzukDDKjSyj7tjQlWPoUBEBLWeHk/uhOcgtxLHoWBZlaueghQsirE7CGt2JnsHD2LPoP+j9p2DCTmxMQC7bxjArqv7sefO24gZcD3h57UKsqDAhA6xrkMF+cY4HNjbdMS1ZH7xpMIZX5JzS19yB1+HZ3864YMOe0JYHUNHolH7KXCtiIQDZwPLAub3Dxh+EBGk7AmAG9gdUHaYiKwC9gB/GWNW+cx7wWeZHwcmJSKNsBrCh/oaeibwW8C0Fd7ppwL/GGMyyyi3yhjjDjKvIi4DVnufF30hmAr0FpGQci7jUNtQJBurYTu0HMtrHmR5h/I70DRwondYxwoRWbF06VJqf/Q1tT/6Gk96KrbkusVxtqRkPGmpfmXNgQxs0dFgt1sxycm4060YT2pK0PKe1BQ8qSnFvQ75C+fhOL1ZuTYg4uoBxH/8NfEff407PRW7z/Lt5cgvWExQdgexz71C3pwZ5C+af/j4IMz+NKROSc+sxCdiMtLLXZb9aZi/rdOP7mXfI40r9mEfdc11JH46lcRPp+JOS8Vet+Q7oz25Lu6AevBkZCDRMSV1FSQGrOEGjhMaYYuLq1A+gdredRv3rfiB+1b8QObuvcSd0KB4XlyD+mTuLn0KMWuv1ZvjLihgxeSPadj63CrlUFMk3HwTp8+bxenzZlG4N4XQ+vWL54XUq0thSjn2aS9PdjaeXGs4SebCRYjDgb127conl5WBRPt8B4+pDdkHyo7fsQlqJ0FELet1tnfoSm4WZuNKpP5JFVr98XxMMGkpfvnYEpPxpKf5xXhS9/ofJxOT8XiPodgdRD/9CgXzZlL4feWOQ0ViBlxPg6++ocFX3+BKS8VR16eekpNxp5Y+Hth8jgeO5Lq4vPXkStmLc+kPGKcTz4EMnCt+JfR066Ol6Jjh2b+f3PnfEXbW2YfNzZOe6tc7bUtI8jvLVRQjiT71lJBsHSe9HK3b49m8AXOg5KyBObDf6qk0hsLZU7GdfibHDWOO3eM4VeVGrTHmT6AxVqNsVpCQwOEHTp95c7CGLAwAPgtStmj4QRIQJSK+o/N9hx9c7zO9v4isxRreMMEYk1fBTRKC9wmUV1llfae/4G2sDwL+T0RCgV7ANG8jehnQvZzrKyvfwGmvAjeLyJEesBfs+zDGmInGmFbGmFYdOnQg44YryLjhCvK/X0B4L6tHxdH8bEx2Fp59pRtlBb8tJ6yrVQURl/al4HvrgqL8HxYGLe/Zl447dS/2Ro0BCG3dBlc5L8JyfvEJ+6+/gv3XX0H+4gWEX2otP+RQ+a0oyS/80r7kL1l42PXEPDoW17Yt5E4pfQVueZm/NyJ1T7AOxHYH9rZd8fz2U/kKH9yP2ZeK1LNG5Nibn+d3gVl55Hw+hbRr+5F2bT+cixYQ2dtbV2edY9VVwIcrQMGKZURc1AOAyMv6krd4gbX+ho2KY0KaNkNCQvAcOFChfAL9/Oa7vNLqQl5pdSFrp8/k3ButQ0ajC1rhzMwsbsD68h1ne+bll7J3bekr2/+N0id/wMbuvdjYvRcH584j/irrivLIc1vizszClVr+Rq0jseSLVmSLcxCbrfjOCJWyexvEJ0FsgnWGoVlrzF8Bd66o7TPspm4jq6HkzIaQUAj1jrENCUVOboZJCxwVd2jH8zHBtX4NthMaYavXABwOQi+6hMKli/xiCpcuJrSnddcQ+5lnY3KyMd6co0Y9iXvbFvI+/aDc6yxL5icfs+vKPuy6sg85C+YTfXk/AMLOPgdPdjbuIMcD5/JfiOreE4DoPv3IXWgdD3IXLrB6YO12JDyc8LPPoWDL30hEBBIZBYBERBDRrj0FmzcdNjfPxnXYGjREkuuDw4Gjc3dcvyzxi3H98j0hF1kXp9qaNsfkZmP27yue7wgy9MB3zK2jXRc82yp4sa86qo7U3Q+mAy8CnYE6hw4tYYwpEJHfsMZ7nonVcxksrlBE5gAdsXp3D+UzY8wQ7wVYM0VktjGmrBHe64DzAN+jz7ne6ZuBRiISbYzJCii3FjhHRGxFww987AMCuyjiga0+rx8yxnxZ9EJELgdigdXeUziRQC5QnuEMa4FWWH+DIud5t6GYMeaAiEwBBpdjeVeVY71FWgLlbgUU/LiE0HYdqfP1HExeHpljS8ZRxo5/i6xxj+JJTyP7tZeIHfciUXcOxfXXepzTvzps+ewXxhEz9nnEEYJ7904yn7TmhXbuRvQDo7HVjifu5Tcp3LThkPmFte9Inane5T9Zsvy4V94i8ylvfq9b+dW6ayiujetxei9Qs9VJIH7y50hULTAeIq+9kX39L8Nx6ulEXNqHwk0bif/4ayvfN16h4KclQfMok8eNa9IEQka8ADYb7sWzMbu2Ye9mfYC5F0yH2HjCnnobvBdfOXpeRf7DN4Mzl8LJrxJy9yPgcGBS91D4duXvLpC/9HvCO3Qkefo865ZeY0YVz6vz2ttkPPkonrRUDk54kfhnXyZm8FAKN64nZ5q160d0605k7z4Ylwvy89k/vOQ0Xu1nXiLsvNbY4mpTd85iMt96jdxpX1Uovw2z5tG058UM37iSgtxcvrjt7uJ5t377OV8OupfMPXsZ8OE7RCXUQUTY/cdqvh58PwC1kpO4d9kiwmOiMR5Dh3vv4qWz2pCfFXg4OHLuH/EIy3/7jYwDB+jYozf33Hk7V/frc/iCVZS5YCExXbvQ7Mcl1i297n+weN7JH0zin4cexpWSSuKtA0kafCchiYmcMX8uBxcuYsdDw4m7tBcJN90AbheevDy2Db6nagkZD565U7ANuA9sgvnjR0jfjZxrXVZhfv8eaXoeclZb8LihsADP1xOtslEx2K7yHuZsdszaZbCl4renKnLcHRPcbnJffpro8W9bt/SaMRX31r8J63sNAPnTPqfwpyWEtL2Q2C9mY/Kc5Ix7FADH2S0Ju+RyXJv/ImaS9T50vj2Bwp9/IKRjN6LuH4nExRP94n9wb9pA1rA7yl1PziWLiezYiYaz52PynKQ+MrJ4Xt033yHtsdG401LZ//KLJL04nvh77yN//Toyv/oCgMItf5O7dAknTP0WPB4yv/qCws2bcJzQkORX3wBA7HayZ36Lc2mp0XCledzkvfECkU+/BjY7hfOm49m+hZBLrS9vhTO/wr38Rzyt2xP1/jRMfh55Lz1RUj4sDMe555M3wf92cGH/NxTbKaeBMZiUPeS9WrXbxR1Rx3EP6rEi5R33E7SwSLYxppZ3+MCVxpgJItIZeNAY01tEBgKtjDFDAso1BmYYY5qLyJnemMm+8SIyBsg2xrzovXjpA6xT/i+JyCRv+S8Dluu3PhGZAOQaY0YShLcx+SjQ0xizT0RaYDUOLzDG7BGR54FE4A5vA7we0M0Y85GIfA5sBB4zxhgRaQI0M8Z8IyIrgOHGmAXecay/AJcYY/4OlruIfAJMN8Z84n0dhdUIbmyMyQ0sE1B/9bB6di83xqwSkTpYPeBPGmO+DajHBOBXoJ4xJugVQt66/gV41xjzjndaa6yG9vai9frk8TXwmjHm/WDL8zKp55dvKMCxkrR8HSmtj6+ckn+1vofkXde5ehPxET5lMQC7WpYaYVJtGqy0vpQ87Iir3kQCPO86ALlVu2PDERcZy8oGJ1Z3Fn5aes8OuMfdXs2ZlLCPtsYAH0/HhKLjwf52zas5E3/xP61hy5mnVXcafk5e+xdZPcoxzvYYip67Aso4k3m0uIb3P2atWsdznx3TbSuvI/IzucaYncaYCWXMDhxT2y6g7FpjTFnnXorG1K7B6lX+j8+8FwKWG+yS5eeAW0Qk6OWJxpjpWGNNfxKRDcA7wA3GmKJLuh8B0oB13ltoTfO+BrgNqAtsFpHV3rJFY4JvAh7x5r4QeMIYE/QchfeCtB749MoaY3KApZTRcx2wDXuAG4B3vNvwE/CeMebbILHpWGN2y7z/jbG+5fQDLvbe0mstMMZn204puqUX1oV9h2vQKqWUUupo0zG1VRt+YIypFWTaYmCx9/kkYFIZxUt9/fSNN8aMwWpMBVvvwDKW6bc+Y8xurIZnmYwxb2LdcSDYvAKsOwk8HGReJtbdEYKVW4d1F4Fg8wYGvM7FGp4QGHfFIcpsw6f+jDFLgNZlrG9MwOv7se5YUCZvvV1TxuyK3ydLKaWUUuoo018UU0oppZSq6Y7j+8ceK/8TjVoRGY314w6+vjDGHEcjvI8t79jbBUFmdfPe41cppZRSqsb4n2jUehuv/7MN2GC8DdcW1Z2HUkoppdSR8D/RqFVKKaWU+lc7ji/gOlaOyN0PlFJKKaWUqk7aU6uUUkopVdNpT6321CqllFJKqZpPe2qVUkoppWo67anVnlqllFJKKVXzaU+tUkoppVRNpz++oD21SimllFKq5tOeWqWUUkqpmk7H1GpPrVJKKaWUqvm0p1YppZRSqqbTnlrtqVVKKaWUUjWf9tQqpZRSStV02lOLGK0EdfTpTqaUUup/jRzLlbmG9D5mn7WO12cc020rL+2pVUoppZSq6Tzaf6SNWnVMfBKXVN0p+BlwIJUd5zSt7jT8NPxjAwCLkhpUcyYluqTuAiD3yvbVnEmJyK9+BCDtgjOrORN/icvWsrLBidWdhp+Wu7ZD7sHqTsNfZCwAqxo2rt48fLTYsQ2AnL7tqjcRH1HTfgIg+9ILqjkTf7VmLqPwrl7VnYafkDdn8UvdhtWdhp82e3dUdwr/k7RRq5RSSilVw+lwUr37gVJKKaWU+hfQRq1SSimllDpiRKSniGwUkc0iMiLI/OtF5E/v4ycROedIrFeHHyillFJK1XTHyYViImIH3gAuBnYCv4rIdGPMOp+wrUAnY0yGiFwCTASqPIBce2qVUkoppdSRcj6w2RizxRhTAHwK9PENMMb8ZIzJ8L78BTjhSKxYe2qVUkoppWq64+dCsQaA7+0fdnLoXtj/A2YfiRVro1YppZRSSpWbiAwCBvlMmmiMmVg0O0iRoC1uEemC1ajtcCTy0katUkoppVQNZ47hmFpvA3ZiGbN3Ar43Dj4B2B0YJCJnA+8Clxhj9h2JvHRMrVJKKaWUOlJ+BZqIyEkiEgpcC0z3DRCRRsDXwI3GmL+O1Iq1p1YppZRSqqY7TsbUGmNcIjIEmAvYgfeMMWtF5E7v/LeAx4A6wH9EBMBljGlV1XVro1YppZRSSh0xxphZwKyAaW/5PL8NuO1Ir1cbtUoppZRSNd1xcp/a6qRjapVSSimlVI2nPbVKKaWUUjWcOU7G1FYn7alVSimllFI1nvbUKqWUUkrVdDqmVhu16vhx7nPjqH/xRbidTn4ZfA8Zf6wuFXP+a+OJb9kCESFz898sG3wvrpwckjq048KPPyDnn38A2PHtTNY+/1Kl8ogbPprwDh0xeXnsf3QkhRvWlYqxN2hAnedexhYTS+GGdewbNRxchYR37krs3UPB4wG3m4wXnqZg5e8A1LrhZmpdcRUYQ8GmTex/bCQUFFQqxybjniT+oq54nE7W3zOM7NVrSsWc8eZrxJxzDp7CQrJWrmLjg8MxLhcJPbtz0oiHMB6DcbnY/OjjHFz2a6XyKGJrcQGht94HNhuuBd/imvqR33xp0IjQu0djO/k0CqdMxDX9E2t6nSRC730UiYsHY3B99w2umV9UaN0hbTpQ6/4RiM2Oc/pXOD94t1RM1P0jCWvXEZPnJGvsaFwb1x+ybGjX7kTdfjf2xidz4JZrcW1Yay3IEUL0yMdxND0TjCH75Wco/L1iddfgyTHEdu2Cx+lk+7AHca4p/bdLGHgzSbfdSthJjfmzeQvcGdZPpNdq24aT33uH/B3WL1AenDWHva+8WqH1V9TIMWNZvGQpdeJrM+PLT4/qugI1eOJxYrx19c/9D+Jcs7ZUTMLNN5F4262ENW7M6rNbltRVmzac9N+JFOzYCcCB2XNImVC1urK3vIDQ2+4Dmx3Xd99S+PWHfvOlwYmE3TMa2ymnUfDR27i++aR4XuiQUThatccczMA59Iaq5XFeG8IG3Q82G4XzplP4xQelYkLvuB9Hq3aY/Dzyx4/F8/dGAEIu74+jRx8QwTX3Gwq/sf6moTfcgb3NhWAM5kAG+eOfxOxPr1R+0uw87NfcAWLD8+NcPPP839PSujP27lcDYPKduD95A3ZthdoJ2G9+AImpDcbgWToHz6JvKpVDWU586glqd+uK2+nk76H3kxvk2Jl8683Uu/02wk9qzIpmZ+Pab+1T9thYThn/ImGNT8Tk5/P3sAdxbth4RPNTVaPDD9Rxod7F3Yg++WRmnHsBy4c+QKuXng8a9/uoR5nToQuz23cmd+cumtx+a/G8tJ9/Yc6FXZlzYddKN2jDO3TE0ehE9l7Wg4wnH6P2I48HjYsb+iBZH01m7+U98WRmEtXvSgDyl/1CytV9SOnfj/2PjyL+8acAsCclEX3djaQMuIq9V16O2GxE9ry0UjnGd+tKxMknseyCDmx8YDinP/9M0LiUL6eyrF1Hfu3UDVt4OPVuuA6AjB+W8mvni1nRtTsb7nuA019+sVJ5FLPZCL39AfLHPUDefdfj6HARckJjvxCTlUnhf8cXN2aLp7vdFEx6jbyh15M3YhCOnleUKnu4dUc/NJqD993J/msvJ7x7L+wnneIXEtruQhwNT2T/VZeQ9ewYaj382GHLurdsJnP4UApXrvBbVnjfqwDIuL4fB+65jaihD4EE+0XI4GK6diH8pJNY16ET/wwfScNnngoal/PrCjZfe31x49VX9vJf2di9Fxu79zrqDVqAKy67lHffmHDU1xMouktnwk46ifUXdmbH8FGc8PS4oHE5K37j7wE3FDdefWUv/5WNPXuxsWevKjdosdkIveNB8p58AOc912G/MMh+np1JwbvjKZz2SaniroWzyHtyWNVy8OYRdtdDOB+/j9y7rsXRsTvS8CS/EHurdtjqNyT39qvIf+1Zwu5+2Cp64sk4evTBef8tOIfcgP389kh964efCr76COeQG3DecyPu5UsJHfB/lctPbNivHYzr9cdwPXknttadoG5D/5h9KbjGD8c17m48sz/Ffv291nS3G/dX7+J68k5cz9+PrVPv0mWrIK5bFyJOPolVbS9k64PDOfm5p4PGZS1fwfprBpR6/zUYOoSctWtZ3bU7m++5j8Zjxxyx3I4EY8wxexyvqq1RKyJGRD70ee0QkTQRmeF9PdD7epXPo5mINPaWHetTNkFECkXkde/rMSKyy1tmg4i8KSI277xJIrLVZ5k/BVnfBhEZ5rP800VksXfeehGZ6J3euShfn9hJInKV9/liEWnlfb5NRFaLyB8iMk9E6h6ibsqM9U77JCA+RESeFZFNIrJGRJaLyCU+y0rwPj/Pu+0tD7M8h4g87V1eUT2N9pnvDvi7jChrW8rrhF6XsO3TzwHYt+I3QmNjCU9OKhXnysoufm4PDy/j16QrL6JLN3K/tXoGClb/gS06BltCYqm4sPPb4PxuLgA506cR0fUiAIwztzhGIiL9b4ZttyNh4db/ERG401IrlWPCJT3Y+/mXAGT+9juO2FhCk0rX1f4FC4ufZ65cRVi9egC4c0pytEdGVvmG3bZTz8Ds3YlJ2Q0uF66lC7C3vtA/KPMAnr83gMvlP/3APsxW74/J5OXi2bkdiS9d32VxNDsL984deHbvBFched/NIrRjF7+Y0I5dyZtt/ZiNa82fSHQ0tjoJhyzr3rYF9z/bSq/vpFMo+PUXAEzGfkxWFo4zmpc739geF7P/y68AyP19JfbYGBxB/nbOtWsp2Fm6kVYdWp93LrGxMcd8vbHdu7P/q68ByF25EntMNI6k0vvGsaorW5NmePaU7OfupfNxXBCwnx/MwLN5Pbhdpcp71q3CZGdWPY/TmuHZvROz1/t+W/IdjjYd/WIcbTriWjjbWu/GNUhUNFK7DtKwMZ6NayA/Hzxu3KtX4mjbySrkzClZQHhEpY8L0vg0TNpuSN8LbheeFUuwndPWL8ZsWQ+51rHcbN2A1K5jzcjMgB1/W8/znZi9/yBxCZXKI5jaPbqT9rn1/sv+fSX2mBhCgrz/ctesJT/Il6SI05qQ+cOPAORt/puwhg0JSThy+amqq86e2hyguYhEeF9fDOwKiPnMGNPC51F0HngL0Nsn7mog8LzUeGNMC6AZcBbQyWfeQz7LbBe4PqA9MFpEir4ivlq0PGPMGcBrFd5aSxdjzDnACmBURWNF5Aysv1lHEYnyiR0L1AOaG2OaA5cB0b4L8/7G8pdAf2PMysMs7ymgPnCWtz4uBEJ85jsD/i7PlrsGyhBRry45u0p+Gjp3924ivY2wQBe8MYF+f60l5rRT+WtiyanmhPNb0XPpIjp98QkxTU+vVB72pGRcKXuKX7tT9mJPSvaLscXF4cnKBLe7OMa3YRLR9SLqTptFwutvsf9x67uAOzWVrMnvUW/uQurP/wFPVhb5P/9YqRzD6tYlf3dJXeXv3kNYvTK/IyEOB3WvvpL9CxcVT0vo1ZPzf/yesz+ezIb7HqhUHsXLj0/EpJc00M3+VKRO+RumxctJrIvtpCZ4NpU+xVwWW1Iybp+/lyc1BXtiwN8rMQl3yl6/GFticrnKBnJt2khYx65gt2Or1wBH02bYksuu+0AhdetS4PO3K9yzl5C6h15noKjzzqXpd7M55cPJhJ/WpEJla5KQuskUlqqr8tc1WHV1+tzZnPzBpCrXlbWfpxS/NvvSKvQF7EiROkn+eaSXfr9JnUQ8aSUxHm+MZ/sW7M1bQnQMhIXhaNUO8dnnQ2+6k8hJ03F07kH+RxMrl2BcHcgoGbZgMtKtaWWwteuOWftb6RnxSUjDUzDbNlQujyBC6/m//wr27CH0EMfOQLlr1xPf6xIAolq2IOyEBoTWD/45papHdQ8/mA0UnYMdAJQ+ZxOcE1hf1AsK9Ac+LyM2FAgHMsqblDFmH7AZq6GI9/+dPvNLD/asmCXAqZWIvQ74EJgHXA4gIpHA7cA9xph8b34pxhjf+jgDmIb1G8vLfaYfbnl53uVlGWPGVGwTKyjIKdyyTnEsu3so05qeRebGTTS6og8A+//4k+lnncecDl34a+K7dPx48pHLLTCPoLmWPHcunM/evr3Yd98QYu+2TqtJdAwRXbqxp9dF7L64IxIRQeSll1UqHalAXQGc9tzTHPh5GQeXlfzp02fNYXn7Tqy++f84acRDlcrDJ6HS0yrayxMeQdhD4yh8/1Xw6e2ulHL8vcrs4j9M3nnffo07NYXakz6n1v0jKFy9KmivXJmqWFe5q9ew9vx2bLj4EtLen8RJ771T/nXXNFWtqzVrWNemPRt7eOvq3Uo20orzCTaxGk7DliePMobEmB3bKPjyAyKeeo2IJyfg2bqp+Ms5QMEHb5E78HJci+cSetnVlcyv/H83Oe1sbO264576nv+MsHAcd4zG/cVEyHNWLo8q5hbM7tfewB4Xy1nz51D31oHkrFmLCTz7VJ2MOXaP41R1N2o/Ba4VkXDgbGBZwPz+Aae5I4KUPQFwA7sDyg4TkVXAHuAvY8wqn3kv+Czz48CkRKQRVkP4T++k8cBCEZktIsNEJM4n/ELfHPE2Dg+jN1DehrFvbH/gM6zG/wDvtFOBf4wxhzqv9Q0wxBizNGD6oZaXdYjlRQT8XfoHBojIIBFZISIrJk4M/mHS5LZb6fnDQnr+sBDn3r1ENahfPC+yfn2ce/cGLQdgPB62T51Gw8usDntXVjauHOv02Z7vFiAhDkLj4w+xCSVq9b+O5M+mkvzZVNxpqTiSS75525Prlhom4MnIwBYdA3Z7mTEA+b+vwNGwEba4OMLbtMW1ayeejAxwuXAu+I6wc1qWKlOWBrfeTKuF82i1cB75e/cSVr+krsLq16Ngb0rQco0fHEZIQh02PzYm6PyDvywj4sQTCYmvXe5cApl9qUhCSU+1xCdV7AITu52wh8bh+mEe7mXfV2jdntQU7D5/L1tSMu701CAxdf1iPGmp5SpbittNzivPkXHjlWQ+dA+2WtG4d/xzyCIJN9/E6fNmcfq8WRTuTSHU528XUq8uhSnlH4biyc7Gk2s1+jMXLkIcDuy1K/+3O94k3Hwjp8+ZxelzZuFKSSGkVF0F38+D8a2rrEWLEUdIlerK7EtDEkp6NaVOYqUvpKoKk57qn0dCEmZfeqkYm08PrC0hCbMvDQDXvG9xDr0Z5/A7MVmZeHaXHrftWjwXe7supaaXS0Y61C45JS+1E+Dg/tJxDRpjv2EorrfGQo7Px43Njn3QaDzLF2NW/VS5HHwk33IzZ82fw1nz51AQ8P4LrVf2sTMYd3Y2W+57gNUX9eTve+4jpE48+f+Urj9Vfaq1UWuM+RNojNWgmhUkJHD4ge9XtjlYQxYGYDXMAhUNP0gCokTkWp95vsMPrveZ3l9E1mINb5jg01P5PlZv5xdAZ+AXEQnzlvnBN0dg+iE2eZG34RsDBL+6p4xYEWkNpBljtgMLgHNFpLxH6PnAbSJiL5pQ3uWJyC3ehusOn+EYgcMPStW/MWaiMaaVMabVoEGDgia16d33ii/s2jVzNo2vvQaAOq3OozAzk7wgH/a1Tiq5IKJBzx5kbtoMQLjP6f/4c1siYqNgf5ADaRDZn00hpX8/Uvr3w7loAZGXWb2/oWedgyc7C096Wqky+b8uI+LiHgBEXd6XvEULAHA0bFQcE9K0GYSE4DlwAPfePYSdfQ4SHm7le0FbCrduKVd+ALvem8yKrt1Z0bU76bPnUvca64KlmPPOxZWZSUFq6bqqd/0A4rt0Zt0dd/t9s444qXHx81pnNccWGkLh/nKfyCjFs3kDUu8EJKkeOBw4OnTDvSLw+1PZQgePxLNzO65vg72ND821fg32ho2w1WsAjhDCL+5FwZJFfjEFPywi/BLru6aj+dmY7Gw8+9LLVbaUsHBrvCEQcn5bjNuNe+vfhyySPvmD4gu7Ds6dR/xV1kWFkee2xJ2ZhSvI364sjsSS08yRLc5BbLbiq/3/DdInf1h8YdfBufOIv/IKACJbtsSdlYUrtfR7sSyBdYVNqlRXnk3rsfns5/YOF+FaXv79/Ejx/LUeW4OGSLL3/dbxYtzLlvjFuJb9gKOrdZrcdnpzTE42JmMfABJrHeYlMRlHu864vp9nva5fckGWo82FmJ3bK5Wf2f4XklQf6iSD3YGtVUc8f/7iH1Q7EcegR3BPehFS/Ucd2m+8D7N3B54FUyu1/kAp709m9UU9WX1RTzLmzCXxGuv9V+tca58qrMD7zx4Tg4RYI/GSrh9A5i/LcGdnH6bUMeQxx+5xnDoebuk1HXgRq7FY9sCbAMaYAhH5DXgAOBNrHGmwuEIRmQN0xOrdPZTPjDFDRKQtMFNEZhtj9nqXsxt4D3hPRNYA5b86pEQXY0x5v9r7xYrIAKCpiGzzTooBrgSmAI1EJPoQvatDgLeA/wB3eKeVa3neBv373m22c5TsnjefehdfRO+Vy3Hn5rLs7qHF8zp9PoXl9w7DmZJKmzdfIyS6FohwYM06fn3AOnXesE9vmtw6EI/bjdvp5Kf/u6OsVR1S3g/fE96hI/VmzMOTl8f+x0qGPie8/jb7n3gUT1oqB155kTrPv0zs3UMp3LCe7KnWhVsRF3Un6rI+mEIXJj+ffQ9b1xsWrP6T3O/mkfzp1+B2UbBhPdlfVrwRB7Bv/gLiL+pKm+U/4s51smHo/cXzzp7yARuGPURBSgqnvfAs+Tt3cu4s63tW+sxZbHvpFRJ796Lu1Vfhcbnw5OWxdtBdlcqjmMdNwbvjCXv0ZetWRwtnYHZsxdG9LwCuedMgLp7w5/+LRESB8eDofQ15Q6/HduKpODpfgmf7ZuwvTgKgYMrbeH7/uXzrdrvJfnEcsa9ORGw28r6dinvr34T3s74g5U39nIIflxDariPxX83G5OWRNfaRQ5YFCO3UjVoPjsIWF0/s+P/g+msjB4cOwhYfT+yEieDx4ElLJWtMxa6RzFywkJiuXWj24xLrll73P1g87+QPJvHPQw/jSkkl8daBJA2+k5DERM6YP5eDCxex46HhxF3ai4SbbrAuwMnLY9vgeyq0/sq4f8QjLP/tNzIOHKBjj97cc+ftXN2vz1Ffb+bCRUR37cIZS7+3bun1QMkwmZMnv88/Dw/HlZJKwi0DSbrrDkISE2n63RwyFy5ix8MjiOt1CXVuvAHcbquu7q5iXXncFLzzMuGPjwe7Hdd8737eoy8ArrnTkLh4wl98D4m09vOQy/rjvOc6cOYSdv8T2Jq3RGLiiHh3GoWfvotr/oxDr7OMPPLffJGIsa9at/T67ls8/2zFcUk/K4/ZU3H/+iP2Vu2IfPer4lt6FQkf9SwSE4txuch/8wXItj42wgbejTRoBMaDSd1L/hvPVbKePLg/fRPHPU+BzYbnp3mw5x9sF/ayZv8wC/ul10GtaOzXDgasM2/uZ4cipzTD1qYbZudWbKOsS1fc30zGrF1R5uoq4sD8hcR160qLX5bicTr52+d6gtM/nsyW+x+mMCWFuv93C/XuvovQpETOXvgdBxYsZMsDDxPR5FROee0VcLtx/rWJv++v4tAtdcRJdd2aQUSyjTG1vMMHrjTGTBCRzsCDxpjeIjIQaGWMGRJQrjEwwxjTXETO9MZM9o0XkTFAtjHmRbEGIH4ArDLGvCQik7zlvwxYrt/6RGQCkGuMGSkiPYEF3gZyXWAl0BJoWpSvz3KKly8ii73zV3gbj63K06gNjBXrzg3bgTbGmF3eaV2AR4wx3UTkeSARuMPb2K8HdDPGfFS0LCALmIs1RndMOZaX7F1enreHdz3Q3Rizrehvd7jt8GE+iSt9hWl1GnAglR3nNK3uNPw0/MO6IGJRUoNqzqREF28vSu6V7as5kxKRX1kX2KVdcGY1Z+IvcdlaVjY4sbrT8NNy13bIPVjdafiLjAVgVcPG1ZuHjxY7tgGQ07fdoQOPoahp1qn37EsvqOZM/NWauYzCu3pVdxp+Qt6cxS9H8NZfR0KbvTugjBHQR4tzQKdj1qCL+OT7Y7pt5VXdY2oxxuw0xpR1E8TAMbXtAsquNcaUdUVQ0ZjaNVg90v/xmfdCwHJDg5R/DrhFRKKB7sAaEfkDq2H4UFEP7jHSEdhV1AD1WgI08zZgHwHSgHXeHtVp3tfFvBeR9cEa83vXYZY3Gmss8hoRWQn8AEymZNxy4JjaKt/9QCmllFKqKqpt+EGwnj5jzGJgsff5JGBSGcVLnfr3jfdeqT+mjPUOLGOZfuvzDjcourrkfu+jzHyDLd8Y09nneeMy1hssx8YBrxcDbQKmuSm5OwPAw95HmcsyxhwEWnhfvnGY5Y3wPoLld9SGISillFKqEo7jsa7HSrX31CqllFJKKVVVx8OFYv+zRGQZEBYw+cYjcB9cpZRSSv0vOY7vH3usaKO2Ghljjq8rAJRSSimlaiht1CqllFJK1XBGx9TqmFqllFJKKVXzaU+tUkoppVRNp2NqtadWKaWUUkrVfNpTq5RSSilVwxlPdWdQ/bSnVimllFJK1XjaqFVKKaWUUjWeDj9QSimllKrp9EIx7alVSimllFI1n/bUKqWUUkrVdPrjC9pTq5RSSimlaj7tqVVKKaWUquGMjqlFtBLUMaA7mVJKqf81cixXln1Zm2P2WVvr21+O6baVl/bUKqWUUkrVdDqmVhu16tjYfd4Z1Z2Cn/q/rSerZ+vqTsNP9JxfAXAN6V3NmZRwvD4DgMyLz6vmTErEfPcbAJ/EJVVzJv4GHEjFPe726k7Dj330O6xq2Li60/DTYsc260nuwWrNw09kLAAHu7So3jx8xC5aBRxfOYGV11+nnVrdafg57a/N5F7ZvrrT8BP51Y/VncL/JG3UKqWUUkrVdDqcVO9+oJRSSimlaj7tqVVKKaWUquGMjqnVnlqllFJKKVXzaU+tUkoppVRNp2NqtadWKaWUUkrVfNpTq5RSSilVw+mYWu2pVUoppZRS/wLaqFVKKaWUUjWeDj9QSimllKrp9EIx7alVSimllFI1n/bUKqWUUkrVdHqhmPbUKqWUUkqpmk97apVSSimlajijY2q1p1YppZRSStV82lOrlFJKKVXTaU+tNmpV9Yp5aBTh7Tti8vI4MGYUhRvWlYqx129A7WdewhYTR+GGdWQ8OhxchURc0ptaN98GgMnN5cAzT+DatBGAuMeeIuzCznj27yet/+Xlzsd+XlvC73oAbDYK53xDweeTS8WE3fUAjtbtMfl55L30BJ7N1jpD+g0gpGdfMAbPts3kvfQkFBbguLAboTcMwtawMblDB+LZtL4SNVVCzjgX21WDwGbD89M8zHdf+s9v1RnbxVdaL/LzcH/2H9i1FRwh2O97DhwhYLdhVv6IZ9aUSudhb9WW8MEPIjY7BbOnUfDZpFIxYYMfIuR8q66cL4zBs3mDNSOqFhH3P4qt8amAIe/FJ3CvX03E6GewNTzR2o6oaExOFjl3XlfpHM99bhz1L74It9PJL4PvIeOP1aVizn9tPPEtWyAiZG7+m2WD78WVk0NSh3Zc+PEH5PzzDwA7vp3J2udfqnQuAJx8Jrbu14LYMKt+wPw8x3/+aedg69gXMOBx45n3GezcDIDt7megIM/64PK48bw3rmq5BGjwxOPEdO2Cx+nkn/sfxLlmbamYhJtvIvG2Wwlr3JjVZ7fEnZEBQK02bTjpvxMp2LETgAOz55Ay4dUjmp+vkWPGsnjJUurE12bGl58etfUAOFq3I3zIw2C3UThzKvmfvF8qJvyeh3Fc0AHy8sh97jE8m6z9PPqTWZjcHPB4MG4XOXdeb8XfMQxHu45QWIhn905yn3sccrKOm/wqK/GRR4nq1BnjdLJ3xHDy15XehxwnnEC98a9gj40jf91a9jz0IBQWYouJoe4zzxLSsBGmIJ+9I0dQsGkTAMlPP0NUl6649+1je+9elc7P1uICQm+9D2w2XAu+xTX1I7/50qARoXePxnbyaRROmYhr+ifW9DpJhN77KBIXD8bg+u4bXDO/qHQe6ujRRq2qNmHtO+JoeCKpfXsS0vwcYkc+RvrN15aKi7n3AbI//oC8ebOIHfk4kX2vJPfLT3Ht2kn67TdhsjIJa3chcY88UVw+99tp5Hw+hbgnni1/QjYb4Xc/TO6oIZj0FCJfnYzrlyV4/tlaHGJv3Q5b/Ubk3HoFtqbNCR8ygtz7bkHqJBLapz85g/pDQT7ho57G0bk7ru9m4Nn2N86xDxN+78gq1xliw3bNXbhffwQO7MP+0Hjcq5fB3h3FIWbfXtyvjABnDtLsPOwDhuB+8QFwFeJ+dZTVMLLZsd//PKz7DbZtrHgeNhsR94wgZ/hgTHoKUa9/iOvn7/3qynF+e+wNGpI9sC/2M5oTce9Icu69GYDwwQ/hWvEzhWOHg8MBYeEAOMeV1FHYHcMwOdmVrCiod3E3ok8+mRnnXkCdVufR6qXn+e6iS0rF/T7qUVxZ1npajnuSJrffyvpXXgMg7edfWHLtDZXOwY8Itp7X4ZkyHjIzsN06GrPpD0jfUxKzdQOev56wnic1wNbvDjxvP1Y82/PRS+CsfJ2UJbpLZ8JOOon1F3YmsmVLTnh6HJsu71sqLmfFb2QuWMipn5duSGYv/5Wtt/zfEc8tmCsuu5Qb+l/N8EfHHN0V2WyEDx1JzkN3YtJSqPXWxxT+9D2e7VuKQxwXdMDWoBHZN1yO/YyziBg2mpzBNxbPzxl2OybzgN9iXb/9Qt47r4LHTfigoYRffyt5EyccN/lVRlSnToQ2bsy2i7sRfk4Lkp54gh1XX1UqLvHBhzkw6X2yZs4k6Yknib3qag5+MoX4O+8ib/16dt89mJCTTyb58THsvPkmADK//poDH31E3edfqHyCNhuhtz9A/pP3YfalEv7cu7h/XYrZua04xGRlUvjf8dgv6OhX1LjdFEx6DbP1LwiPJPyF/+L+41e/sscFvfvBsR1TKyJGRD70ee0QkTQRmeF9PdD7epXPo5mINPaWHetTNkFECkXkde/rMSKyy1tmg4i8KSI277xJIrLVZ5k/BVnfBhEZVs7t+ENEPgmY5hCRp0Vkk896RvvMdwds14jDrCPRu313eF+/4S23TkScPsspfdQo2earvM97i8hKb97rfJZ5uogs9i5nvYhM9KmX1wOWt1hEWnmfbxOR1T45VKpLJrxTV5wzvwGgcM0f2GrFYEtILBUX2roNeQvmApA74xvCO3ezyvy5CpOVCUDB6j+wJ9UtLlOwcgWegwcqlI/t9DPx7NmB2bsLXC5c33+Ho20nvxhH204ULpgJgGfDGqRWNBJfx5ppd0BoGNjsSFg4Zl+aFbdjG2bn9grlUqbGp2HS98C+FHC78Py+BDm7jX/M1g3gzAHAbN0AcQkl8wrySnK12yt9usp++pl4dpfUVeHieTjadfaLcbTtRMF8q67c69dArVpIfAJERuE4qyWFs6dZgS4XBGm8hnS8CNeiOaWml9cJvS5h26efA7BvxW+ExsYSnpxUKq6oQQtgDw+Ho/W5UP8k2J8GB9LB48as+xU5rYV/TGF+yfOQsKOUSGmx3buz/6uvAchduRJ7TDSOpNLvRefatRTs3HnM8ipL6/POJTY25qivx960ubWf7/Hu5wvnEtK+s1+Mo31nCufNAMC9fjUSFW3t54fgWvEzeNzW83V/IonJx1V+lRHV7SIyp04FIO+PVdijY7Anlt6HItu2IWuO9b7OnDqVWhddDEDoqaeS+/NPABRu2YKjwQnY61jHVueKX3FX8HgeyHbqGZi9OzEpu63j+9IF2Ftf6B+UeQDP3xusY5KvA/usBi1AXi6enduR+NLbpqrfse6pzQGai0iEMcYJXAzsCoj5zBgzxHeCiDQGtgC9gUe9k68GAs9tjDfGvOhtzC4BOgGLvPMeMsZ8SWmfGWOGiEgdYKOIfGmM2REkriiXM7C+DHQUkShjTI531lNAXeAsY0yeiEQDD/gUdRpjWpS13CCuBn4BBgBvG2Pu9q6/MTCjvMsSkRBgInC+MWaniIQBjb2zX8Wqs2+8sWdVIL8uxpj0CsSXYk9Kxp2yt/i1O3Uv9sQkPOlpxdNscXFWw9Xt9okp/QEQ2fdK8n76oSrpYKuTiCctpfi1Jz0F++nNS8W4fGPSUpE6SXg2rafgy4+o9eG3mPx83L8vw/37sirlE4zE1oGMkvohIx1pfHqZ7TBp1x2zboXPBBv24a9AYj3Mkpmw/a/K5ZGQ5FdXJj0Fe9PmpWJMqm9MKpKQiLjdmIMZhD80BvvJTXBv2kDef16AvLziWPtZLTEH9uPZVeZb8bAi6tUlZ9fu4te5u3cTWa8eeSmppWIveGMC9S++iIMbN7LykceLpyec34qeSxfh3LOXlY+OIXNDJXq1i0THYbL2l7zOzIAGJ5WOO70lts79ICoGz2f+3xdt190HBszK7zErq7a/+wqpm0zh7pK6Ktyzl5C6dXGlph2ilL+o887l9LmzKUxJYfdT48j7a9MRy6+6WPtwyTHKk5aC/Qz/w6QtIYlCnxiTnoItIQn3/nQwhqgX3gQM+d9+ReGMr0qtI/SSvhQumnvc5ldejuRkCveWnHVwpezFkZyMO83neF67Nu7MrOLjuWuvFQOQv2ED0d17kPfbb4SffTYh9evjqFsX9759lc7Jl8QnYtJL3vtmfyq2JmdWfDmJdbGd1ATPptJDK6qb3v2geu5+MBu41Pt8APDJIWJ9OYH1Rb2FQH/g8zJiQ4FwIKO8SRlj9gGbgXqHCb0O+BCYB1wOICKRwO3APcaYPO/ysowxY8q7/iAGYDWKTxCRBlVYTjTWl5d93rzyjTFFn8z1gOJuF2NM6QGHR5NI6Wml3pRBYgKacKGtzieyz5VkvlrF8Y7lyaesmFrRONp2JGdgH3KuvwTCw3F0LX2qu8qCVUcZTVppcha2tt3xfDPJJ9SD+9l7cT8yEE48DeqdWMk8qlBXdju2Jk0p/PZLcu66HpPnJKz/LX5hIV16VvqD/lDrL+ugv+zuoUxrehaZGzfR6Io+AOz/40+mn3Ueczp04a+J79Lx49LjqyuYUOlJwdLZuBLP24/h+eINbJ36FE/2TH4Wz3+fwvPpBOS8LtCwSRXz8U2tPO/FsuWuWcO6Nu3Z2OMS0t6fxEnvTjxyuVWnSu7nxvuHzb5nINl3DCBn+N2E9b0G+9nn+sWFXX8buN0Uzp91XOZ3pHORoO8BKybj7bexxcTQ6JvpxN14E/nr12G8jd8joor7OADhEYQ9NI7C918FZ+6RyUsdUdXRqP0UuFZEwoGzgcDurP4Bp+kjgpQ9AXADuwPKDhORVcAe4C9jzCqfeS/4LPPjwKREpBFWQ/jPw+TfH/gMqzE+wDvtVOAfY8yhRvpHBGxX/7ICRaQhUNcYsxyr4V5m7OEYY/YD04HtIvKJiFxfNCwDGA8sFJHZIjJMROIqsOhFPttSatiGiAwSkRUismLixJIPuMirryNxytckTvkad1oq9uSSIQP2pLq40/17hjwHMpDoGOtUeVFMWsm3bceppxH36Fj23z8EU8XTU570VGw+vcC2hGTM/vRSMb6nCm2JSZj9aThano8nZbeVg9uN68dF2M84u0r5BGMO7IPaPqe9aidgDu4vHVi/Mbbr7sU9cWzwC1CcOZhNq5FmlfsQM2kpfnUlCcl49qWXipEk35gkzL50TFoqJi0V94Y1ALiWzMfWpGlJQZsdR4cuFC6eV+G8mtx2Kz1/WEjPHxbi3LuXqAb1i+dF1q+Pc+/eMssaj4ftU6fR8LLeVl5Z2bhyrBMxe75bgIQ4CI2Pr3BOxbIykGif8jG1IftA2fE7NkHtJIioZb3OPmj9n5uF2bgSqR+kl7cCEm6+kdPnzOL0ObNwpaQQUr+krkLq1aUwJeUQpf15srPx5Fof8lmLFiOOEOy1a1cpv+OBtQ+XHKNsicnFw4qKeNJSsPnESEIyxnscK4o1BzIo/GGR39mMkB6X4Wh7IbnjRh2X+ZVH7PU30Oib6TT6Zjru1FRC6pb0CTmS6+JK9T8r4s7Yjz0muvh47qhbEuPJySZl5Aj+6XM5ex96EHvteFw7jtxQF7MvFUkoGX4k8Umlju+HZLcT9tA4XD/Mw73s+yOW15FkPMfucbw65o1aY8yfWKe/BwDBvp5+Zoxp4fNw+sybgzVkYQBWwzLQeO9p+SQgSkR8rzp6yGeZvpd49heRtVjDGyYU9bQGIyKtgTRjzHZgAXCuiJQ6covILd7G3g5vAxW8ww98HsHyL3ItJb3Qn1LSeK4UY8xtQDdgOfAg8J53+vvAGcAXQGfgF+/whLK+vvpO7+KzLeODrHOiMaaVMabVoEGDiqfnfjGFtOuuIO26K8hbvICIS62eqJDm5+DJzvIbelCkYMUywrv1ACCydx/yvl8IgL1uPeJffJWMR4fj/mdb+SukDJ6N67DVb4Qk1weHA0eni3H9ssQvxvXLEkK6WScabE2bY3KyMfv34Undi73pWRBmjYN0tGiNZ8fWUuuosu1/IYn1oU4y2B3Yzu2I+TPge2HtROy3j8L9wUuQ6vO9r1YMRERZz0NCsZ3eAlIq96Hh3rgOW4OGSF2rrkI6d8f1s/+B3vXzEkIvsurKfkZzyMnG7E/HZOyzPmhPsHqJHS3P97uwxX7u+dY45PTSwwQOZ9O77zHnwq7MubAru2bOpvG11wBQp9V5FGZmBh16UOukksZhg549yNxk3W0gPKnkAzD+3JaI2CjYH+QLRHnt3gbxSRCbYI27btYa89cf/jG+X1jqNrI+/J3ZEBJqjdcGCAlFTm6GSQscuVUx6ZM/ZGPPXmzs2YuDc+cRf+UVAES2bIk7K6tCQw8cPmMnI1ucAzYpvjNCTebesBZ7g0Yl+3nXHhT+FLCf//Q9Id2tL0L2M87yHhPSITwcIiKtoPBwHK3a4tlq7VuO1u0Iu3YguaPvg/wyP3KqLb/yOvjxR/zT53L+6XM52fO/I6ZfP2tx57TAk53lN/SgSO4vy4ju2ROAmH79yF4wHwBbdDSEhAAQe01/nCt+xVOFC0UDeTZvQOqdgCTVs47vHbrhXrG03OVDB4/Es3M7rm8P9dGtqlt13f1gOvAiVkOqTnkLGWMKROQ3rNPyZwKXlRFXKCJzgI5YjcJDKRpT2xaYKSKzjTFldecMAJqKyDbv6xjgSmAK0EhEor3DDt4H3heRNYC9vNsXsJ5kESlqfNcXkSbGmEoPUvMOLVgt1oV6W4GB3um7sRq573nzbY41VCGwsR4PVGkMbaD8pd8T3r4jSd/MLb6lV/HKJrzNgbGP4ElPI/PVl6j99EvEDL6Xwo3ryZ1mDY2udftgbLFxxI2wrg43bjfpN14NQNy4FwlrdT62uDiSZy0i6+3Xyf3mMOPFPG7y/vM8keNeBZudwnnT8WzfQkgv68O+cNbXuJf/iKd1e6Lem2rd0uvlJ62iG9fi+mEBka9/BG43nr83UjjbumjC0a4zYXc9iMTWJuLJ8Xi2/IVz9L2VqzSPB8/nb2G/+0kQG55fvoO9/yAdrKEOZulsbJdcC1Ex2PsPLt4u9/PDICYe+43DwGazyv7+A2bNr5XMw03e688T+czr1i295n5j1VVv61ZihTO+wrV8KY4L2lNr8jfWLb1eHFNcPO+N54kY+RQ4QvDs2eU3L6RLj6oPPQB2z5tPvYsvovfK5bhzc1l299DieZ0+n8Lye4fhTEmlzZuvERJdC0Q4sGYdvz7wEAAN+/Smya0D8bjduJ1Ofvq/O6qWkPHgmTsF24D7wCaYP36E9N3IudbFiOb375Gm5yFntbUuIioswPO19yxHVAy2q7x/T5sds3YZbDlyY/oyFy4iumsXzlj6vXVLL28dAJw8+X3+eXg4rpRUEm4ZSNJddxCSmEjT7+aQuXAROx4eQVyvS6hz4w3Wvp+Xx7a77zliuQVz/4hHWP7bb2QcOEDHHr25587bubpfn8MXrCiPG+erzxL1/JvWbf5mf4Nn29+EXmZdn1vw7Ze4fvkBxwUdqPXRt5Cfh/M5a0y21K5D1NiXreXYHRTOn43rV+tCqPChI5CQUKJefAuwLhbLG1+JW7QdpfwqI2fxYqI6dabx/IXWLb1GDi+e1+Cdd9k7ehTu1FTSX3yeeuNfoc5995O/bh2ZX1i3xgo95VTr7gYeN/mbN5MyquROKHVfHk/k+Rdgr12bk5YsZd+rE8j8soK31PK4KXh3PGGPvgw2O66FMzA7tuLo3hcA17xpEBdP+PP/RSKiwHhw9L6GvKHXYzvxVBydL8GzfTP2FycBUDDlbTy//1zp+joadEwtyLGsBBHJNsbU8g4fuNIYM0FEOgMPGmN6i8hAoFUZF4rNMMY0F5EzvTGTfeNFZAyQ7b1QTIAPgFXGmJdEZJK3/JcBy/Vbn4hMAHKNMaXuveQ9Zb8daGOM2eWd1gV4xBjTTUSeB5KBO7wXitmB9UB3Y8y2om0vRx2dDkw3xpzuM+0JwGWMGetbF4dZziRgBlbvditjzGLv9IuAV7x12RNY4P0SUBdYCbTE6pFd5t3Wvd5xzB8DZxhjPN5GfasKXChmdp93RjlDj436v60nq2fr6k7DT/Qcq4HpGtK7mjMp4Xjdumo68+LzqjmTEjHf/QbAJ3Gl72RQnQYcSMU97vbqTsOPffQ7rGrYuLrT8NNixzbrSe7Bas3DT2QsAAe7tKjePHzELloFHF85gZXXX6edWt1p+Dntr83kXtm+utPwE/nVj1DGVRBHy/52zY9Zgy7+pzXHdNvKq1p6ao0xO4GybsrXX0Q6+LwejM/YWWPMWkrf9aDIMBG5AQjBGhv7H595L4jIIz6vzw9S/jngdxF5Osj42I7ArqIGrdcSoJmI1ANGA2OBNSKShXVh22Sf3CO8432LzDHGBLut1wBgasC0r7B6nMeWDj8sAR4Wkbe9OeXg7aUFugMTRKTo/NdDRb3UIjIUmOVtzGcDA4zxG0mzSESKRvH/aYy5qRK5KaWUUkodEce0URusp9Lbg7jY+3wSMKmM4qV6Jn3jvXcaGFPGegeWsUy/9XlPxdcNFujNs03ANDf+d0sY4X0EK1+uYQjB7pjgHYfczPt8G0HqIkiZgT4vg/4EizHmfuD+MuZ9A3xTxrzGh1u/UkoppY4dHX1QPXc/UEoppZRS/1Ii0lNENorIZgnyY1NiedU7/08RqcL95Eroz+QGIdYvgV0dMPkLY8wR/bF1EZkKBN6XZ7gxptxXyYjIG0DgYKIJ3ovVlFJKKfU/4Hi5UMx7TdEbWHer2gn8KiLTjTHrfMIuAZp4HxcAb3r/rxJt1Abhbbwe0QZsGevpdwSWcfeRyEUppZRS6gg4H9hsjNkCICKfAn0A30ZtH+ADY7XEfxGROBGpZ4zZU3px5afDD5RSSimlajhjjt3jMBoAvr9xvtM7raIxFaaNWqWUUkopVW6+vxrqfQzynR2kSGBTuDwxFabDD5RSSimlarhjOabWGDMRmFjG7J1AQ5/XJ+Bza9YKxFSY9tQqpZRSSqkj5VegiYicJCKhwLVYvyTrazpwk/cuCG2Ag1UdTwvaU6uUUkopVeMdJzc/wBjjEpEhwFzADrxnjFkrInd6578FzMK6h/5mIBe45UisWxu1SimllFLqiDHGzMJquPpOe8vnuQGO+N2btFGrlFJKKVXDeY6XrtpqpGNqlVJKKaVUjac9tUoppZRSNZx21GpPrVJKKaWU+hfQnlqllFJKqRrOeLSrVntqlVJKKaVUjaeNWqWUUkopVePJsfxZNfU/S3cypZRS/2vkWK5sZ4umx+yz9oRVG47ptpWXjqlVx8SS5BOqOwU/HVN2knp+s+pOw0/S8nUA3Ckx1ZxJibdMJgDbzzq9mjMpceLqjQDkXde5ehMJED5lMSmtj699KvnXdeT0bVfdafiJmvYTAAe7tKjeRHzELlplPck9WK15+ImMBWBni6bVnIi/E1ZtYE+rM6o7DT/1Vqw/LnNSx542apVSSimlajg98a5japVSSiml1L+A9tQqpZRSStVweo2U9tQqpZRSSql/Ae2pVUoppZSq4bSjVntqlVJKKaXUv4D21CqllFJK1XAe7arVnlqllFJKKVXzaU+tUkoppVQNpx212lOrlFJKKaX+BbSnVimllFKqhtP71GpPrVJKKaWU+hfQnlqllFJKqRpOO2q1p1YppZRSSv0LaKNWKaWUUkrVeDr8QCmllFKqhtMLxbRRq44jp4x7kvhuXXE7nfx17zCyV68pFdP0P69R65yzMa5CslauYtODIzAuF0lX9uOEIYMBcOfksPnhkeSsW1+pPGo9MIrQdh0hz0nmk6NwbSy9HFv9BsQ+9RISE4tr4zoyHx8BrsIyy9uS6hIz5hlsdRLAGJxTP8f52UeVyg/gmgnP07xXdwpyc5k88C52rPyjVMzN779Jk07tcR7MBGDywLvY+cdqTuvUgbu++YT0rdsBWPn1t8wa+1ylcylSe8RoIi7shMnLY98jIyhYv65UjKPBCSQ8/zK22FgK1q8jfeTD4CokrNX5JL36H1y7dgKQu+A7Dr71RpXysZ19Po6bhoDNjnvRTNzfTvGbL/UbEXLHcKRxE1yf/xf3zM+K54VN+BTjzAWPBzxuCh65o0q5RD8witD2HTF5TjKfKHufihtXsk8dfMzap+wnnkTMY+MIadqM7DcnkPvR+1Z8cl1iffap3Kmf4/y0cvuUveUFhN52H9jsuL77lsKvP/SbLw1OJOye0dhOOY2Cj97G9c0nxfNCh4zC0ao95mAGzqE3VGr9RRyt2xE+5GGw2yicOZX8T94vFRN+z8M4LugAeXnkPvcYnk0bAIj+ZBYmNwc8HozbRc6d11vxdwzD0a4jFBbi2b2T3Oceh5ysKuUZzMgxY1m8ZCl14msz48tPj/jyA8U+PJqIDh3x5OWR8dhICjeUfr/Z6zegznMvI7GxFK5fx/7Rw8FVSHjnrsQMHgrGAy43B154moJVv0NoKEnvfQQhoYjDjnP+PDLffK3cOcU8OIqw9h0xeXkcGDMK18bgOcU9/RK2mDgKN6zjwGPDi/fzuMefJqRpM7L+8wo5H5X87aOuu5mIPlcBBtfmvzjwxCgoKKi+nEJDqfPOh0hIKNgd5C2YS/bE18tdT+ro0eEH6rhQu1tXIk46iV/bdGDTg8M59flngsalfDWVFe078Vuni7CFh1P3+gEA5G3/hz/7XsXvXS7mn5cn0OSl5yuVR2i7jtgbnsj+K3uS+czjRA9/PGhcrSEPkPvJZPZfdQkmK5OIPlccurzbRfaE59nf/zIybr2WiKuvw37SKZXKsfkl3UlqcgqPNWnBx4OGct2b48uM/fqhRxnXsgPjWnZg5x+ri6dv+uHn4ulHokEbfmFHQk5szO5Lu7PviUeJf2RM0Li4YQ+S+eEkdvfugSczk1pXXFU8L+/3Fey5ui97ru5b5QYtYsNxy1AKnx9OwUM3Y2/XFWlwol+Iyc6kcPKrfo1ZXwXjhlEw6rYqN2hD23XE3uhE9l3Rk6ynHydmRPB9KnrIA+RMmcy+Ky/Bk1myT3kyD5L10tN+H/IAuFxkvfI8+665jP23XEvkVZXcp2w2Qu94kLwnH8B5z3XYL7wIOaGxX4jJzqTg3fEUTvukVHHXwlnkPTms4usNkkf40JHkjLib7IFXENKtJ7YTT/YLcVzQAVuDRmTfcDnOl8YSMWy03/ycYbeTfXv/4gYtgOu3X8i+5Sqyb7sGz87thF9/a9VzDeKKyy7l3TcmHJVlBwrv0JGQRiey9/IeHBj7GLVHB9+nYu97kKyPJpNyeU88mZlE9bsSgPxlv5B6TR9S+/cjY8woaj/+lFWgoIC02weS2r8vKf37Ed6uA6FnnVOunMLaW8e+tH49OTjucWJHPhY0LvqeB8iZ8gFpV/TEk3WQyD5WTibzIJkvjiPno/f84m2JSUT2v4H0m64ivf/lYLMR0b1XteZEQQH777yF9Ov6kX5dP8LadSCkefnq6WgynmP3OF5Ve6NWRPqJiBGRpt7XjUXEKSIrRWS9iCwXkZt94geKSJp3/iYRmSsi7XzmTxKRq0RkqoisEpHNInLQ+3yViLQTkcUi0sobHysiH4jI397HByIS65OLEZF7fJb/uogM9HntEJF0EfFrhfmu4zDb39m7jv/zmdbSO+1Bn23a6rMNP/nUhRGRbkHq8yqfPDZ6y60XkUE+sdtEZLXPcl8Nsr4/Apbf21v3f4jIOhGp2ie+V0LP7qR88SUAWb/9jiMmhtCkpFJxGQsWFj/PWrmKsPr1AMhc8RuugweLy4fVq1epPMI6diVv1jcAuNb8iURHWz1hAUJbXUD+wnkAOGdOI7RTt0OW9+xLL+6dM7m5uLduwZZYevvK4+w+vfjlA6txsXXZr0TExRJTN7lSyzpSIrt0I3v6NAAK/vwDW3QM9oTEUnHh57ch97u5AGRPn0pk126lYo4EObUpJmUXJnUPuF24f16I7bz2/kGZBzBbNoLbfVRyKBLWqSt5M619ovBQ+1Trkn0qb+Y0wrz7lMnYj2vdGnC5/OID9ynXti3YK7FP2Zo0w7NnJyZlN7hcuJfOx3HBhf5BBzPwbF4Pblep8p51qzDZmRVebyB70+Z4du/A7NkFLheFC+cS0r6zX4yjfWcK580AwL1+NRIVjcSXrktfrhU/g8f6G7vW/YkkHp33SuvzziU2NuaoLDtQeOdu5Myw9qmC1X8g0THYgrzfwlq3wTnfer/lfjuNiC4XAVhnIbwkItLvsvmieeJwgMNR7kvqwzp1xTmraD+3jgG2OsFzyltg5eSc8Q3hna393JOxn8J1azCu0vuY2O1IWDjY7Uh4BO601GrPqbgOHQ7EEaK3HjhOVHujFhgALAWu9Zn2tzGmpTHmDO/0YSJyi8/8z7zzmwDPAl+LyBm+CzXG9DPGtABuA34wxrTwPn4KWP9/gS3GmFOMMacAW4F3feanAkNFJLSM/LsDG4FrREQqsuE+VgP9fV5fCwSeT37IZxva+UxfjVWHhyp7vbcu2gPPBWxLF5/l3hu4PuA+4C0AEQkBJgKXGWPOAVoCi8u9lYcQWq8u+bt2F7/O37OH0Hp1y4wXh4Okq65k/8LSq6973bXsX7ioUnnYkpLwpOwtfu1JTcGW5P8hKLFxeLKyihtDnpQU7N4PyvKUt9Wrj+P0M3Ct/bNSOcY1qE/Gjp3Frw/s3EVcg/pBYy8f9xiP/PETV7/8DI7Qkj/7yW3P55FVPzJk1lfUa9a0Unn4sicl495bst2ulL3YA7c7rjaerMzienPv9Y8JO6cF9b78hqQ33yHklFOrlI/UTsTsSyt+bfanIfGlP8zKYowhdMQLhI57G3vX3lXKxZ6YhNtnn3CXY59yp6aUqr9DsdWrT8jpZ1BYiX1K4hMx6SnFr82+itXVkSIJSZhUn/dOWgqS4N9ItyUk4fGJMekp2IpijCHqhTep9fYUQnpfGXQdoZf0xbVs6ZFP/hiz3m97il+7g77f4jC+77eUvdh9OgrCu1xE8tRZJLz2FhljfHq8bTaSPptKvYU/kv/LTxSsKd8+ZU/0PwYErg+K9nOfnFL3lnovBPKkpZL90fskzVhA0pwlmOwsCpYFfowf25wAsNlI+Phrkr9bSv6ynyr13jvSjDHH7HG8qtZGrYjUwmpo/R/+jdpixpgtwP3AvWXMX4TV0BoUbP5h1n8qcB4w1mfyk0ArESk6j5cGLABuJrgBwATgH6BNRXPw+gcIF5Fkb8O4JzC7nGV/AM4XkRBvfZ4KrCojthaQA1Ska+pnoIH3eTTWOOx9AMaYfGPMxgos6xCCfB84xBvn1Oee5uAvy8hcttxvemz7dtS97lq2jh139PII9t2lOObQ5SUikthnJ5D98jOYnJzKZXjI9ZeYOnIMY5qex7OtOxMZX5vuw61TxP/8/gejTzyTp1q0Z/Frb3NXkFPKlUgqyMTAegtW0IopWL+WXd27sueqPmRO+ZDECVUdfhBsVeU/EBeMGULB6EEUPDcc+8V9kaZnVyGXyu1T5f3gkIhI4p6bQFZl96lD/F2OqcrWkzfX7HsGkn3HAHKG301Y32uwn32uX1zY9beB203h/FlHLOVqU579O2h9ljzNWzSflH69SB82hJjBPh+vHg+p/fuxp0dnQpqfjeOUJuXM6fD7cHmPXX5lomMI79SVtMsvJrVnJyQigohLLqvWnADweEi//gpSe3Uh5Myzyl9P6qiq7p7avsAcY8xfwH4RObeMuN+BQ3UnHW5+WZoBq4wxxY087/NVwJk+cc8CD4iI3bewiEQA3YAZwCf495hW1JfA1UA7rO3JD5j/gs8wgY99phtgPtAD6ANMD7Lsj0XkT6we5bG+2wss8llusIFxPYFpAMaY/d7lbxeRT0TkehEJug+JyCARWSEiKyZOnBh0g+vdcjPnLpjLuQvmUpCSQphPb2NYvXoU7E0JWq7RA8MIqRPPlsee8Jse1ewMTnv5edbefCuujANBywYTcdUAan/0NbU/+hpPeiq25JIeYltSMp6AU13mQAa26GiwW7uDLTkZd7oV40lNKbu83UHMc6+QN3cG+Yvnlzs/gE6Db2f0yqWMXrmUg7v3ULvhCcXz4k5owIHde0qVyfTWn6uggJ/f/4jG558HQF5WFvnexs+a2fOwhziIqhNfoXwAal17HfW+mEa9L6bhTk3FXrdkux3JdXGn+tebJyMDW3RMcb3Z65bEmJyc4tN5eT8sQRwObHG1K5xTEbM/DfE5zSjxiZiM9PIv4MA+6//MA3hWLMV2yhmHjg8QcfUA4j/+mviPv8adnordZ5+wl2OfChYTlN1B7HOvkDdnBvmLKrZPFa97XxqSUNIzJXUSMfsrUFdHiElLQZJ83juJyX697WD13tp8YiQhGZNuxRTFmgMZFP6wCHvT5sVxIT0uw9H2QnLHjTqam3BURfW/jqTPppL02VTcaanY65YMsbIn1y11St6TkYH4vt+CxAAU/L4CR8NG2OLi/KabrCzyVywnvP2FpcoUibz6OhI+/pqEj7/Gk+Z/DLAn18WTFvD3OxBwDEiqe9j9POz8trh378JzIAPcLvIWzSfk7JbVmpMvk51FwW/LCWvbodxljhZjjt3jeFXdjdoBQNFlop9SdqPwcKf1K3vaXwjeJeE33RizFVgOXBcQ1xtYZIzJBb4C+gU2fCvgc6xG7QCsBnIg3+EH1wfM+xSrp/vaMspeb4w5G2gEPCgivlfM+A4/8L3i6AUR2QJ8BDxdNNEYcxtWQ3458CAQMIK+OG6iMaaVMabVoEHBO9H3vD+Z37v14PduPdg3ew7JV1sXDUWfdy6urCwKUksfWOpeP4DaXTqx4c4hfu+ssAb1afbeO2y8eyjOLVuDrq8szi8/IeOGK8i44Qryv19AeK8+ADian43JzsKzr/QHfMFvywnr2h2AiEv7UvC9NdY3/4eFZZaPfnQs7q1bcE6ZXKH8AL7/zzvFF3atmjaTNjdZb5WTLmhN3sHM4gasL99xtuf07c3uNdZVvzHJJaffGrc+D7HZyNm3v8I5ZX86pfjCLufC+dS6vC8AoWefgyc7C3d6Wqkyeb8uI/LiHgDUurwfuYusevMdYxra/Cyw2awPsUoyf29E6p6AJNYFuwN72654fivfKUvCwiE8ovi57axWmB0V3Ke++IT911/B/uuvIH/xAsIvtfaJkEPtUytK9qnwS/uSv2RhqZhAMY+OxbVtC7mV2KeKeDatx1bvBCSpHjgc2DtchGv5sT9F796wFnuDRkjd+uBwENK1B4U/fe8X4/rpe0K6W8NB7GechcnJthrg4eEQEWkFhYfjaNUWz9bNgHVHhbBrB5I7+j7IzzuWm3RE5Xw2hdT+/Ujt34+8RQuI6m3tU6FnnWPtU0Heb/krlhFxkfV+i7ysL87FCwCwN2xUHBPStBkSEoLnwAFstWsj0dHWjLAwwi9oi2vrljJzyv1iCunXX0H69VeQt3gBEb2K9nPrGODZFzyn8G5WThG9+5D3/aH3c/fePdZFWGHh1va2boNr29/VmpMtrjZSq6Sews5vi2tbxY4R6uiotlt6iUgdoCvQXEQMYMdqSP4nSHhL4FD3Zzrc/LKsBVqKiM0Y63o+b8/jOUGW9zRWb+oSn2kDgPYiss37ug7QBavntEKMMXtFpBC4GBiK1WNb3rLLRaQ54DTG/FXW0F5jTJqI/A5cAGw/zGIfAr7GGvYxGWuYRtFyVgOrReRDrDHIA8uba1n2z19IfLeutF62FI8zj41D7y+e1/zjD/jr/ocoSEmhyfPPkLdzJy28F96kz5zNPy+/QqMHhuGoHcepz1ntb+NysbLHpRXOo+DHJYS260idr+dg8vLIHFsy1ix2/FtkjXsUT3oa2a+9ROy4F4m6cyiuv9bjnP7VIcuHnHMuEb364Nq0kdoffQ1Azn9eoeCnJaWTOIw1s+bSvFd3xm7+w7ql1y2Di+cNmfklH942hIN79nLrx+8SnZgAIuxctZopd94HwLlX9aXjXf+Hx+WiwJnHu9feUsaays/5w/dEdOxE/VnfYfKc7HukpEcs6T8T2ff4I7jTUjkw/gUSnh9P3D33UbBhPdlffwFAVPce1LpmALjdmLw80h+6v6xVlY/HjWvSBEJGvAA2G+7FszG7tmHvdjkA7gXTITaesKfethpDxuDoeRX5D9+MRMcSMsw7Islux/3jAjx/Lj/Eyg6t4MclhLXvSJ2p3n3iyZJ9Ku6Vt8h8yrtPvW7tU7XuGopr43qc31j7lK1OAvGTP0eiaoHxEHntjezrfxmOU08n4tI+FG7aSPzH1j6V/UYl9imPm4J3Xib88fFgt+OaPwOzYyuOHn0BcM2dhsTFE/7ie0hkFBgPIZf1x3nPdeDMJez+J7A1b4nExBHx7jQKP30X1/wZFa8ojxvnq88S9fybYLNROPsbPNv+JvQy68tuwbdf4vrlBxwXdKDWR99Cfh7O56yr/qV2HaLGvmwtx+6gcP5sXL9aX2LCh45AQkKJevEta3vW/Une+MoOTyrb/SMeYflvv5Fx4AAde/Tmnjtv5+p+fY74egDyfvie8A4dqfvtPExeHvsfL3m/1Xn9bTKeeBRPWioHX3mROs+9TOzdQynYuJ6cqdbFuJHduhN5WR+My4XJy2ffw9ZJOntCIrXHPgs2O2ITcufNIe+HxeXKKf/H7wlr35HEaXMxeXkcfKIkp9oT3ubg2EfwpKeR9dpLxD39EtF33UvhxvXkfmPlZKuTQMIHXxTv51EDbiLtmt4Urv2TvAVzSfz4K4zbbZX5+vNqzcmWkEjcE8+AzQ42G3nfzSF/afnq6WjyHM9dqMeIVNeAX+9V8+caY+7wmfY98AjwpjGmuXdaY6zG1WvGmPe9dx5oZYwZ4p3fCfgMq8dxvYhMAmYYY770zu8MPGiM6e2znsXeaStE5GusIQhPeuc9BpxjjLnSu+4ZPrl8jjVu9jFvTpuBhsaYfO/8W4AOxpj/813HYeqhOD+x7uKQZIyZJiJjgGxjzIuB2+RTtrguROQSIM8Ys8g3PmBbI7GGVgwwxvzmbYy3MsakByzXt7xgDYcYAfzojV/sjbsIeKWofg7BLEk+4TAhx1bHlJ2knt+sutPwk7Tc6km9U47NFdTl8Zaxrmrfftbp1ZxJiRNXW8O4867rXL2JBAifspiU1sfXPpX86zpy+pb7+/ExETXNamwe7NKiehPxEbtolfUk92C15uEnMhaAnS2qfiHnkXTCqg3saVWx4ThHW70V64/LnKj8WeRKWXfKycesQdfs7y3HdNvKqzp/fGEA1lhVX18Bo4BTRGQlEA5k4W3Q+sT1F5EOQCRWT+GVxpjK3WnfukjtNRHZjLUD/uydFsw4YKX3+RXAwqIGrdc3wPMiEuZ9PdPb+wrwszHm6kMlEuTODL5eEJFHfF6fH1D2UBeWfSwiTiAMmGSM+c1n3iIRKRpj+6cx5qaA5RoReQp4GGsM9MMi8jbgxLrobOAh1quUUkqpY0A7aquxUWuM6Rxk2qvAq4cpNwmYdIj5AwNeLybgtlO+6zbGZABBfwbHGLMNaO7z+g/8xyFPCojfDxRdndKZcgiWn3f6GJ/nA8soPikwh8D4YPXsM69xGdMHBrz+CusLB0D57nqtlFJKKXUM6c/kKqWUUkrVcMfz/WOPFW3UHiMi0gMI/D3SrcaYftWRj1JKKaXUv4k2ao8RY8xcYG5156GUUkqpfx/tqK3++9QqpZRSSilVZdqoVUoppZRSNZ4OP1BKKaWUquH0QjHtqVVKKaWUUv8C2lOrlFJKKVXDaUet9tQqpZRSSql/Ae2pVUoppZSq4bSnVntqlVJKKaXUv4D21CqllFJK1XDGo1212lOrlFJKKaVqPO2pVUoppZSq4bSjVntqlVJKKaXUv4D21CqllFJK1XD6i2IgWgnqGNCdTCml1P8aOZYrW1Gv0TH7rG21559jum3lpT21SimllFI1nPYeaaNWHSNZPVpVdwp+oueu4GDHs6s7DT+xS/4EILvX+dWcSYlas5YDkN7mzGrOpETCL2sB2NWyaTVn4q/Byg3sb9e8utPwE//TGrIvvaC60/BTa+YyAA52aVG9ifiIXbQKgJ0tjp996oRVG6wnuQerN5FAkbHH5Xtv3SknV3cafpr9vaW6U/ifpI1apZRSSqkaTntq9e4HSimllFLqX0AbtUoppZRSqsbT4QdKKaWUUjWc3s1Ke2qVUkoppdS/gPbUKqWUUkrVcNpPqz21SimllFLqGBGReBH5TkQ2ef+vHSSmoYgsEpH1IrJWRIaWZ9naqFVKKaWUquE8x/BRRSOABcaYJsAC7+tALuABY8wZQBvgbhFpdrgFa6NWKaWUUkodK32Ayd7nk4G+gQHGmD3GmN+9z7OA9UCDwy1Yx9QqpZRSStVwNejmB8nGmD1gNV5FJOlQwSLSGGgJLDvcgrVRq5RSSimlyk1EBgGDfCZNNMZM9Jk/H6gbpOjoCq6nFvAVcJ8xJvNw8dqoVUoppZSq4cwxvP+BtwE78RDzLyprnoikiEg9by9tPSC1jLgQrAbtx8aYr8uTl46pVUoppZRSx8p04Gbv85uBbwIDRESA/wLrjTEvl3fB2qhVSimllKrhzDF8VNGzwMUisgm42PsaEakvIrO8Me2BG4GuIrLK++h1uAXr8AOllFJKKXVMGGP2Ad2CTN8N9PI+XwpIRZetjVqllFJKqRqu5tz84OjRRq2qNvZWbQm/80Gw2yicPY2CzyeXigm760Ec57fH5OWR99IYPJs3IiecSMSop4tjbHUbkP/h2xRO/YTQGwYRcklfzMEMAPLf/w/uX3+sdI6O89sTfu9wsNkonPk1+R+/Vyom/N7hONpcCPl55D7zKJ6/1pfMtNmoNfETPOmp5I64p9J52M9rQ9gdD1h5zP2Gwi8+KBUTescDOFq3w+Tnkf/yk3j+3ghASN8BOHr0AWPwbNtM/vixUFhgzbvsGkIuuxrjduP+9UcK3nvtkHmEtOlA1LARiM1O3vSvcH74bqmYqPtHEtq2IybfSdbY0bg3rj9k2einXsTe6CQAJDoak5XFgZuutLb71NOoNfxxJKoWeDwcuLX/Yesq9uHRhLfviMnLI+PxkRRuWFe6Pus3IP7Zl7HFxlKwfh0ZjwwHVyERl/QmeuDtAHicuRx4egyuvzbiOPEkaj9XMqzL0aAhmW++Ss6U0n+HUnV2QXsi7xsBdjv5335F3of/LRUTOWwkIW0vxOTlkfPUaNx/rceWVJeoR5/GVicB4/GQP/1L8j//yFpml+5E/N9g7I1PJvO2Abg3rD1sHn7bf14bwgbdb+1P86aXsT/dj6OVd38aP7Zkf7q8v7U/ieCa+w2F33xqxd9wB/Y2F4IxmAMZ5I9/ErM/vUJ5+XK0bkf4kIet48PMqeR/8n6pmPB7HsZxQQfIyyP3ucfwbNoAQPQnszC5OeDxYNwucu68vtJ5gLVPRXToiCcvj4zHyt6n6jz3MhIbS+H6dewfbe1T4Z27EjN4KBgPuNwceOFpClb9DqGhJL33EYSEIg47zvnzyHzz0O+/yhg5ZiyLlyylTnxtZnz56RFfvq+j8d4DiBpwI1FXXA0i5Hz9Rbned2VJfuwxojt3xuPMY/fDD5G3tvR7p/aNN1LnllsIPbExG1udhzvD+jwJPflk6j/3POFnnknayy+x793Sxz9VvXRMrZeIuL1jNtaIyBciEumd7hCRdBF5xvu6u4j87B3EjIjYveXaicgYETEicqrPcod5p7Xyvt4mIqt9xoi86p0+SUR2iUiY93WCN/Ysn9j9IrLV+3x+GdvR2Lu+sT7TEkSkUERe95k2SEQ2eB/LRaSDz7zFIrJRRP70zn9dROKC1FXRI9ivgRyazUb43cPJfeRecm6/GkeXHti8DZsi9tbtsTVoSM4t/cibMI7we0YCYHZuJ3fw9dZjyI2Y/DxcPy4qLlcwdUrx/Ko0aLHZCB82ipyH7iL7pr6EdLsE24kn+4U42nTAdsKJZF/XG+cLTxJx/yN+80Ovuh739q2Vz8GbR9jgh3E+NpTcO/vj6NQDaRhQV63aYWvQkNzbriT/1WcIGzIcAKmTSMjl/XEOvRnn4AFgt+PodLFV5uzzsLfpSO7g63DedS2FX3102DxqPTiazGF3kjHgcsK698Le+BS/kJC2F2JveCIZV19C9jNjqPXwY4ctm/XIgxy46UoO3HQlBYu+I3+xd9e224ke8yzZzz3Jgev6cHDwQHC5DpliWIeOOBqdSEqfHmQ89Rhxox4PGhcz9EGyP55MSp+emKxMovpZjWj37l2k3XYjqf37kPXOf6j9yJMAuLZvJe3aftbjuisxeU7yFgV9C5aqs8gHHyHrgbs4eN3lhF7UC1tj/30opO2F2E5oxMFrepHz3BiiHnoUAON2kfvaCxy87nIyB11H+BXXFpd1b9lM9qj7cK367fA5BMkp7K6HcD5+H7l3XYujY/fg+1P9huTefhX5rz1L2N0PW0VPPBlHjz44778F55AbsJ/fHqnfEICCrz7COeQGnPfciHv5UkIH/F/Fc/PJMXzoSHJG3E32wCsI6daz9Hvvgg7YGjQi+4bLcb40lohh/ncKyhl2O9m3969ygza8Q0dCGp3I3st7cGDsY9QeHXyfir3vQbI+mkzK5T3xZJbsU/nLfiH1mj6k9u9HxphR1H78KatAQQFptw8ktX9fUvr3I7xdB0LPOqdKuQZzxWWX8u4bE474cgMdrfee45QmRF1xNWk3XkNq/76Ed+yMvdGJlcqxVufOhDVuzOauXdkzehT1nhwbNM75229sv/FGCnbu9JvuPniQvU8+yb7/Hp+NWY85do/jlTZqSziNMS2MMc2BAuBO7/TuwEbgGhERY8w8YDtQdMS+B/jVGPOT9/Vq4Fqf5V4FBH5d7eJdVwtjzL0+093Arb6BxpjVRbFYVww+5H1d5u0ygC1Ab5/XVwPFX0dFpDdwB9DBGNPUu61TRMT3nnLXG2POBs4G8vG/OtHpk38LY8yzh8glKNvpZ+LZvQOzdxe4XLgWz8PRtpNfjKNtJwrnW2PGPRvWIFHRSHwdvxh7i9aYPbswqXsrmsJh2c9ojmfXP5g9Vo6FC+YQ0qGLf44dulA491sA3Ov+RGpFI3USAJDEZELadqRgZrnuRFIm22ln4tm9E7N3t1VXS+bhaNvRP482HXEt8NbVRm9d1fbWld0OoWFgsyNh4Zh9Vu+Z49IrKfxiMrgKAYp7t8viaHYW7p078OzeCa5C8r+bRWhH//oI7diVvFnTAXCtLamP8pQFCO3Wg/zvZgIQcn47XJv/wr3Z6q0xmQfBc+gfaIzo1I3cGdauWrj6DyQ6BltCYqm4sNZtcM6fC0Dut9MI72y9nQr+WInJsm6FWPDnH9iTS99mMez8trh27sC9Z/chcwGrzjw7//Fut4uC+bMJvbCrX0zIhV0omGPVmdunzsy+dNxFvf65ubi3b8GWmAyAZ/sWPP9sO+z6g7Gd1ixgf/oOR5sg+9PC2da6fPYnadgYz8Y1kJ8PHjfu1StL3rfOnJIFhEdU6U7w9qbNreND0Xtv4VxC2nf2z7F9ZwrnzQDAvX619/iQUOl1liW8czdyvPtUQQX2qYgu1j5lnLnFMRIR6VcvRfPE4QCH46jcPb/1eecSGxtzxJcb6Gi99xwnnUzB6j8weXngdlPw26/FdVtR0RddxIGpUwFwrlqFLSYGR2LpHPPWraNw165S09379pG3+k8oPPSXa1V9tFEb3A9AUW/rAGAC8A/W7w8DDANGisiZwBBguE/ZaVg/AYeInAwcBNLKud5XgGEiUtVhIU5gfVHvMNAf+Nxn/nCsxnE6gPen6CYDdwcuyBhTADwMNBKRI9aNYKuThCctpfi1Jz0VSfD/URFbQiImba9PTApSxz8mpHMPChfP9ZsWetk1RL75CeH3Pwa1oiudoyQkY1J9ckxLQRIDc0zC49OgNmkp2LzbEXHPwzjffPmwDbHD5lEnEZNekodJT0Xq+B+IJSF4fZp9aRR+/RFRk6cT9fEsTE427pXWj7LY6jfCfmYLIsa/R8Rzb2FrcsYh87AlJuNJ3VOyjtSU4kZWEXuif314UlOwJyaXq6yjxXl49u/Ds+Mfa1mNGoMxxLwykbjJXxBxg9/3vaDsScm495asx52yF3uS/3pscXHWh6fb7RNT+gdtovpeRd6PS0pNj+jRC+ecmYfNBUASk3Cn+NRHWgq2wH0oMRlPqZiAnOvWx97kDFxr/yzXeg+ZU52kw+9PdRJL7091EvFs34K9eUuIjoGwMByt2iE+uYbedCeRk6bj6NyD/I/KvIXl4XNMSPL7oupJSwlyfAh476WXvPcwhqgX3qTW21MI6X1lpfOAI7NPhXe5iOSps0h47S0yxvj0KNtsJH02lXoLfyT/l58oWFP1v291OVrvNpcH+QAAhTlJREFUPdffmwg7tzW22DgkPJzwDp2w161XqRwdyXUp3F2So2vvXhx1g/0+gKqptFEbwNugvARYLSIRWFfozQA+wWrg4v15t1eAn4GnjDH7fRaRCewQkebe+M+CrGaRz6n7YT7T/wGWYt3Goqo+Ba4VkROweoB9u5XOBALPW67wTi/FGOMG/gCaeidFBAw/KDXQ0Tu8YYWIrJg4MciHW7BrGkv1UgQJ8o1xOLC36YhrSclp4MIZX5JzS19yB1+HZ3864YOGlV5GeZUnRykdZIzB0bYjnoz9/uNrK51HsHooRzljoFY09jadyLmlLzk39ELCI3B06WnNt9uhVgzOYbeS/99XCR/5zGHyCLqSw+ZqjClX2bDuvSj4blbxa7HbCTnnXLIef5gDg24ktFM3QlpdUPEcy/E3C9yM0FYXENn3SjInvOQ/wxFCeKeuOL+bc+g8DpVQufLxiYmIoNbT48md8Bzk5pSOrahK/h0BzI5tFHz5ARFPvUbEkxPwbN1U3EABKPjgLXIHXo5r8VxCL7u6CjlWrt6Kbj6ffc9Asu8YQM7wuwnrew32s8+tQi5BplVwn8pbNJ+Ufr1IHzaEmME+J+c8HlL792NPj86END8bxylNKp9ndTtK7z3X1i1kTXqHOm/+lzpvvEPhXxsOOwyp7BzLsV/VYOYY/jte6YViJSJEZJX3+Q9YN/3tAywyxuSKyFfAoyIyzNvIewN41hgzKciyPsUagtADq1F8S8D8LkW9pEE8jTXMoHxdQWWbA4wFUgjesA4kHLqp5Hs0cHqHQ5Qp4NdGTNZX/g1bT3oqIT49PDZvr2JgjCTWxWpPgy0hGbO/JMbRuj2ezRswB0q+U/g+L5z9/+2dd3hUZfbHP2cmDUIgtAQEBMsqKmLDjoi9oQiuIHbX1Z/ruqtrF3vDVbG79oK9g2BBUYqKHRtIUWlWIAEpSUhIMnN+f7x3kpnJpNDm3uj5PE+e3PLee7/z3jvvnHve8553DC2uu7MhmQ2ixUuQOE9DqGMhujRJY/ESQgWdiP2sS8dCdFkx4f4Hkbl3fzL36AtZ2UhuLi2uGEH5DcPXXsfSIqRDrQ7pUJBQD7EyoY6FxHzCsfoM77ib62ZetQKA6g8nE96mN9WT30KXFhH5yMUiR7+f5QaytM6vKZtMtGgJoYJaD0mooJBoceJEMJEiVx8JZZYWIZmZDR8bDpPd/0BWnDIk4VxVX01DVzo9lR99QMbW29bRlTvkeFoOdgZU1cwZCV6ccGEnIkkao8uXI3mtnVEfidQpk/GXrWh71fUsO+dMoisT6yKn7z5UzZlF9PdlKesoGS1ekhDCEOpYSDT5GSpaTKhOGU9POIO8EXdSOeENqt5rQgxvUzSlep6WLa1TJtXzBFA94TWqJ7iQm6yT/0F0Wd3JgKqnvE3ONbfDMw+vm8biJUhBYp3UaR+Sv3sdar+fsbK6YjlVH0wm3LMXkelfNvn6uUOPdwOTgMoN8EzFqPxyGhndNiWUn090xYraz1tSwpppn5Gz9z6UzvuhyTr9Jl3fvdWvvsLqV18BoPU5/0no/WiMtieeRNuhzu9SPmM6mZt0ptxz6WR06kT1kiUNHG00N8xTW0t8nOi/vG73YcCBIrIQ59lsD+wHoKpR6jcCX8N5W39qylzF8ajqXOBrYEgjRRs7TyVO8wW4aebimQXskrRtZ+rG/gJuMBywPbAB3I6O6HezCHXphhRuAhkZZPQ/mOpPErt6qz95j8wDXa7lUM9e6OpSNM6YyEgRehAfc5ux135EF85bZ42ROTMJd+2OdO4CGRlkHnAoVR9OSdQ4dQqZhxwJQHjb3mhZCbpsKWseupuSvx5EydDDWH3txVR/+dk6GbTgDM7QJnF11e9gIp98kKjj0w/IOMCrq617oWWl6PJlaPFiQj17QXa207jjrkR/XuiO+eQ9wju4CBXpsilkZNZr0AJUz/6WcLdNCXXuAhmZZB90OJUfTE4oU/nBZHIOPwqAjO16o6Wl6LKljR6bueueRBYuSOjyrvr0QzK23AqycyAcJnPnPlQvqHs/y158tmYQV/nkibQcMNCdc/sd0NKSOkYkQOW0T2lx4CEAtDzyaCqmTHT106kz7Ufew/IrL6E6Rcxqi0OPaHLoQazOQl1jnzuDrAMPo2pqYp1VTZ1C1qGuzsLb9Xb3zjMyc4dfR2ThfCqeX/fR3slEv5/tffc6e8/TQUQ+TfruffoBGfsfBiQ+TwDSpq3737GQjL36U/3eBLfuDRgDyNhjH/SXH9dZY2TOTMJdNkU6uWc+c/9DqProvUSNH71H5sFu6EB4m+2dxt+XQk4OtGjpCuXkkNFnT6IL5q7V9cteeJaioYMoGjqIiskTyfWeqawGnqk1Sc9UeeyZ6rZpTZnMntsimZlEV6wg1LYtkueFR2Vnk7P7nlQvmL9WOv0mXd+9UNt2NWVy9j+I1WvxHVz+9FPMP3IA848cQMmEd8gfNAiAFjvuSLSkhOripkYHBp9mNPnCRsM8tfUgIq2BvkA3VV3jbTsNZ+g26DJR1XIRuQT4fh0vfyPr76kFuA14T1WXSWK3yy3AzSJyqLdvR+BUoE7frjf38o3Az6q64QK+ohEq/ncrLUfcA6EwVRPGEf1xPplHuPi3qjdeIfLZh0R33Zvcx19F11RQcdu1tcdnZ5Ox825U3HVjwmmzTz+X0BZbubRCSxZRcXfi/rUiEqH8zhHkjrzfaXzzVaIL55F1lOfBGfcS1Z98QMae+9DquTdgTQXlN1257terj2iENfffSosb7vZSML1G9Kf5ZBw+GIDqN0cT+fxDwrvuRctHR9ekYAKIfjeTyNSJtLz7KTQSITr/O6rGu4ES1RPGkX3elbS47zk3eOv2a+uVEKuP0pE30uauhyAUouL1MUQWzCNnkHv/qhjzIlUfvU/WXv1o+/J4tKKC0huuaPDYGNkHHcaauNADAC1ZRflzT5D/+AugSuXHH1D1Ud0Y13jWTH2PnL79KBw3waUVuqb2RaL9PQ+y/LoriRYXsfKukbT77+20Pvtcqr6bTdmrLwOQd+bZhPLzaXPZVTW6i0/4K4CL59t9b1bckHpUd311tvr2EeTd8aBL6eV97uyjXZ2tedXVWeae+9DmpfFoRTllN7pnKKP3TmQfdhTVc7+n9Sinr/zBu6j6+AMy+x1A7vmXIfntyBt5H5Ef5lDyn/9rmqZohDX3j6TF9d7z9M5rRH9aQMZh7se+evwY9zz12YuWj7yS8DwB5Az/L9K6DVpdzZr7b4XSEgCyT/2neznSKFq0mDX/u7np9ZRCY/nd/yX3lvudxvFj3XfvSHcvKl972X33du9Lq6dfc9+9m919kbbtyb3eS78WzqDq3fFUf/5RfVdqlIoP3DPV6TX3TP1+ddwzde+DLL/We6buHEn7m2+nzT/PpfK72ZSNcfes5QEH0/LIgWh1NVqxhmUXu5CocIeOtL3+v24AZ0hYPeEtKj6Yss466+P8S6/gsy++YPmKFfQ7ZAD/OusMjh00cINfZ2N+99qNvJtQfj5UV7Pyv9fVDChbW0qnTKZV//5sOWky0YoKfrvk4pp93R59jEWXXUp1URHtTjmF9mecSUbHjmz+xpuUTpnCouGXEe7Qgc1fHUuoVStQpd2ppzHv0EOIlpauW6UZGxzRP1A8yfogIqWq2ipu/VTgUFU9Lm5bO1wmhK6quibFMdcApao6MuncU4ALVXWa5/UtgZpes+mqerKIjAJeV9WXvWNGAzurao+48ySUqedz9PDK9ErafirQR1XP8db/AZyHe+kqAS5Q1ffj9HbGZT3Ixhnxl6vqCm9/BJflIcZbqtpQWi8tOaRPA7vTT97b01jZr7ffMhJo8757Zyg9fDefldTS6s3PAFi6R8pwa1/o8IlL5PHrTj0bKZleunw1h9/36tV4wTTS7qNvKT2ikTjkNNPqDTdQceV+O/orJI42k78G4Jcdg/NMdf3a5dxl9Up/hSTTsk0gv3uztti88YJpZNt582EdZsRaHyZ27JI2g+6A4l/T+tmainlqPeKNU299FDAqadvvQMcGjrmmnnP3j1vuUU+ZU5PWBzdWpp7zLATq/LImfx5VvR+4vzG99ewPN6bDMAzDMAwjnZhRaxiGYRiG0cyxfnczapstIrI98FTS5jWqGqy+RsMwDMMwjDRgRm0zRVVnADv6rcMwDMMwDP+Jmq/WUnoZhmEYhmEYzR/z1BqGYRiGYTRzzE9rnlrDMAzDMAzjD4B5ag3DMAzDMJo5Nu2AeWoNwzAMwzCMPwDmqTUMwzAMw2jmmKPWPLWGYRiGYRjGHwDz1BqGYRiGYTRz1Hy15qk1DMMwDMMwmj9m1BqGYRiGYRjNHgs/MAzDMAzDaOZELfrAPLWGYRiGYRhG88c8tYZhGIZhGM0cc9SCqE1BYWx87CEzDMMw/mxIOi/2WvvOafutPXLZorR+tqZinlrDMAzDMIxmjnmPzKg10sTPO/T0W0IC3b6Zw6r9d/JbRgKtJ30FwC87Bqeuun49B4AV+2zvs5Ja8j+YAcCSXbf1WUkihZ/PYv52W/ktI4HNZ35P1T8O91tGApn3vwnA91tt6bOSWrb6fi4Ai/ps47OSWjpPmw3ArzsFpz0A6PLVHFi90m8ZibRsw8p+vf1WkUCb96f7LeFPiRm1hmEYhmEYzRybfMGyHxiGYRiGYRh/AMxTaxiGYRiG0cyxcf/mqTUMwzAMwzD+AJin1jAMwzAMo5kT9VtAADBPrWEYhmEYhtHsMU+tYRiGYRhGM8dCas1TaxiGYRiGYfwBME+tYRiGYRhGM0ct/YF5ag3DMAzDMIzmjxm1hmEYhmEYRrPHwg8MwzAMwzCaORZ8YJ5awzAMwzAM4w+AeWoNwzAMwzCaOeapNU+tYRiGYRiG8QfAPLWGYRiGYRjNHPPUmlFr+Ez+JZeT07cfWlHB71deRtWcWXXKhLt0of3NtxNq3YaqObNYNvwSqK6q2Z+1XS8KnnqBZRefT/m7bwPQ9tobadGvP9Hfl7H4mKOarCe8617knHMREgpR+earVD73eJ0y2edcTObue6MVFZTfcjXRH+YA0OrZN9DVZRCNQiRC2T9OSDgua8hJ5Jx1PiVH74euWtFkTTHaXHw5Lfr2I1pRwfKr6qmrTVxdSZs2VM2exe+Xu7rK6b8/rc8+FzQK1RFW3DqCyq+/BKDTmxPRsjI0GoHqCEUn/LVJejJ225sW514CoTCVr49mzTOP1inT4txLydhjH1hTweoRVxD5fjZkZdHqnlFIVhaEw1RNeYeKx+5LOC77uFNo8c8LWTlgH3Rl43WVd8Fwsvbuh1aUs+ra4VR/N7tOmdAmXci/8TakdRuqv5vFyqsurXmOUh0f7t6DNiNuj6vbrpQ9dA+rn3vKfbYhJ9ByyPEQibBm6nsN6mt/2RW07Lcv0fJyii+/lMrZde9dRpeuFIy8g3CbNqyZNYuiyy6CKqcvZ9fdaH/p5UhGBpHly1l06okAdJswybt3Uaiu5tehxzRaV6mQbXchPOT/QEJEP3yb6ISXEvfv2p/wwccCoGvKiTz3P/h1AbTtQPiUC5DWbUGV6NS3iE4eu04aYnS84kpy9+2Plpez+NJLWDNrZp0yGV270vmOOwm3yWfNrJksuuhCqKoi1Lo1nW76L5ndNkUr17D4skup/OEHAApH3ETufvsTWbaMHwccvlaaWl84nOy9XTu14prhVH+X+ruXP+I2Qq3zqZozixVXue9euPtm5F89gsye21Jy352UPV3bpuQefwotBv4VUKrnfs+Ka4dDZWWTNLW5+HJyPE3Lr66/PWj339sJtWlD5exZLL/CaWpx2ADyTj0DgGj5alaMuIbq779zmoadRO7gY0GEstEvUfbsk2tVV03hsmuuZ8r7U2nfri2vv/z8Bj9/jIzd9ibn35dAKETVG6NZ88xjdcrk/PuS2jbqpiuJem1U7j2PI5mxNupd1jxe20ZlDR5G1uBhEKmm+uMPqHjgjo32GYy1w8IPDN/I6duPjE27s/jIQ1h+3VW0veLqlOXyz72QkqefYPFRhxJdtYrcQXE/3KEQbc67kIqPpiYcs3rsGIr/ccbaCQqFaHHupay+9BxKTzuGzP0PJdR984QiGbv3JdxlU0pPGkjF7TfQ4rzhidc9/0zKzjyujkErHQvJ2GUPoksWrZ0mj5y+/cjctDuLjzqEFddfRdvLU9dVm/NcXS1Jqqs1n35C0ZCBFA0dxPJrhtP26hsSjis+42SKhg5qskFLKESL8y+n7MKzKTlpIFkHHkaoR1Jd7bEPoa7dKRl2BKtvuZYWF1zhdlRWUnre6ZSc9ldKTjuWjN33Jrxt75rjpKCQjF33JLr4tyZJydqrH+FNu7Ns8KGUjLia1pemrpu8cy6g7NknWHbMYURXraLFwMENHh/5cSG/nzDY/Z30V3RNBRWTJwKQuctuZO+7P8uGHc2yoUclGCrJtNhnXzK79+Dnww5i6TVX0uGqa1OWa3f+hax8chQ/H34w0VUryRvs7kUoL48OV17D4nPO4peBR7Dk/H8nHPfbaSfz6zED19mgRUKEjzub6nuvovq6swjtui906pZYZtkSqu+4hOob/0l0/POET/A0RCJEXnmE6uvOovqW8wntO6DusWtB7r77ktWjBwsPOoAlV15BwbWp66rjhRezYtTjLDz4QCIrV9Lmr87gbnfWP6iYPZsfjxrAoosvouCKK2uOWTV6NL+e/re11pS9dz/C3bpTPOhQVt54NW0uuyplubx/XUDZs09SPPhQoiUraTnQ3Q9dtZJVI2+k7OlEgyrUsYCWQ09k6cl/ZenQo9x36uCmGdvZXtu5ZOAhLL/hKvKHp37mW597IaXPPMGSgYeiJbXtQeS3Xyn++0kUDR1IycP30faK6wDI2OIv5A4+luKThlA09Ghy+vUnvGn3JmlaGwYfeQSP/O+uDX7eBEIhcv4znLKL/kHpyUeTecBhddvzPfoS6tqd0uMHUH7rdbQ4v7aNKjvv75T+7VhK/zYkoY0K77QrmX33o/S0Yyg9ZTBrnn9i436OtSCqmra/oBJoo1ZEVESeilvPEJFiEXndWz/VW/867m9bEenhHXt93LEdRKRKRO711q8RkV+9Y+aIyP0iEvL2jRKRBXHn/CjF9eaIyH/izr+1iEzx9s0WkYe87f1jeuPKjhKRv3rLU0Skj7e8UERmiMg3IjJBRDo1UDd/88pOF5FvRWSgiPzPu/4sESmP0x+71lgR+dhbPiRuf6mIfOctP+l9znuTrhevs8611/7uQov9DmD1a86rUznjG0J5rQl16FinXPZue1D+jvPAlo17lRb7H1izr9WwEyl/dwLR339POGbNl9OIrlq5VnrCPXsR/fVndNGvUF1N1aS3ydirf0KZjL32pfIddzsjs2dAqzykXYdGz51z9oVUPHgXrGNjkNP/AMper60rqa+udt2jxlu9+rVXabGfqystX11TRlq0XGcdMcLbbE/015+ILvoFqqupnDiezL77JZTJ7LsflW+NAyAyazrSKg9p79VVebn7n5Hh/uI6zlr862LK77u9yRqz992fijdc3VR9Ox3JyyPUvu49ydp1d9ZMmgBAxRuvkr3vAU0+PmvXPYj88lONod3ymONY/cQjNZ5UXZ74/MWTu/8BlIwbA8Ca6d8QyssjnOLetdh9T8omvAVAydgx5B7g7l2rI46k7N0JRBa5F6LkZ319kR5bocW/wdLFEKkmOu19QjvsmVBG58+G1aVuecEcpG17t2PVcvh5nlteU44u/gnJb/z7UB+5BxzIqjGuriq++ZpwXmvCHevWVcs996DkLVdXq8aModWBBwGQteWWrP74IwCq5s8no0tXwu2d1vJpnxNpgtc/mex996f8zdjz4bVT7VN/9yomuu9e+etjyenvnq/o8t+pmvUtWl1d5xgJh5HsHAiHkZwWRIqLmqSpxb4HsNprD6rWoj3I6e+eqcpvvkJLVrnl6d8QLnQ/NRmbbU7ljG/QigqIRKj84vOaNmRDsusuO9OmTesNft54wtv0IvrrT7Xt+cS36rRRGX33o+rt14CG2yjJyKhpj7IGDqHimUdrv/srNuz30Vg/Am3UAmVALxFp4a0fBPyaVOYFVd0x7i/WBzMfGBBX7lgguR/rDlXdEdgW2B7YN27fRXHn3Cv5esDewOUiEnNL3B07n6puA9yz1p/WsZ+q7gBMA4anKiAiXYHLgb6q2hvYA5iuqv/0tB0OzIvT/7KI5AM7A/kispmqvh3b713rBG/95IbE1Xftdfmg4YJCquM8l5EliwkXFCaUCeXnEy1ZBZFITZmMggLv+AJa7H8QpS9tmO4r6VBAtGhJzbouXUIo6QdVOhSgRYtryxQvQToUeCtKy1vvI/eBZ8g8YnBNmYy99iW6tIjo/O/XWVu4oJDI4sbrSpPqKuzVFUDOfgdSOOZNOtzzAMuvubz2QFU63P8oBc++Qu4xQ5qkJ9SxgGhcPUSLlxDqUNiEMp6eUIi8x16izbj3qP78EyKzZgCQsXd/tLiI6Lym11W4YwGRJbXXiRQtIZRUN9Imn2hJSW3dFC2pqb+mHJ9z8OFUvP1m7TW79yBzx11o9/jztH3wCTK27VW/voJCqhfHnX/JEsKFyfeubcJzXr1kMRmehswePQi1bkPnx5+iy4ujaXXU0bUHqtL54cfo8uJo8o4dWq+GBslvD8uX1p5y+VK3rR5Cex2Mzvyi7o52BUi3LdCFc9ZNB5BRWEhV3HNevWQxGcl11bYtkVW197J6cW2ZNXPmkHfwIQDk9O5N5iabkNGpXt9Akwh3LCSScP8Sv1cQe77ivntFi+s8Q8lEi4soffpxCl6fSMFb76OlJVR++lHTNG2A9iBG7tF/peLD9wGonvcD2TvvSqhNPpKTQ07ffQl36twkTUFDOhSice15tHgJ0jHx84c6JLZRmtRGtXr0RVqPnUL1tI+dEwMId+tORu9dyH3gGXLvfoxwz+02/odpIprGv6DSHGJqxwNHAC8Dw4DngH2acFw5MFtE+qjqNGAo8CKwSYqyWUAOsLypolR1mYjMBToDP3v/f4nbP6Op56qH94F/17OvACgBSr1rlcaWG+AY4DVgCXAccNM66lqXazedZO+cSL1F8i8azso7R7oY1g1B3UvV/fam0BMTVPbv09BlxUh+W1re+gDRnxcS+W4W2SecTtnFZ28EbY3XVbz+isnvUjH5XbJ27kPrs//N0rNcV2zRqccTLS4i1LYdHR54jKoF86n8ctq6CGq6nmiUkr8di7TKo+WNdxLabEuiv/1CzslnUHr+/zVy7WQp9d+ThsrUzJPe2PEZmWT324/S/9XGzUk4TCivNb+fdhwZ225PflzsbV15TdGX4sBYmXAG2dtux6LTT0Gyc+jy7Aus+eZrqn5cyG8nDiNSXESoXTs6PzKKqvnzqPiisXtXR2Dj+mJFt+pNaK+Dqb7tosQd2Tlk/N/lRF56CCrK1+76a6lFUlWWV2b5gw/S8Yor2HTsOCq//541s2ehnlG3ITVpsqa1qMOaY/Jak7Pv/hQfdRDRkhLa3nwHLQ47kvLxrzVBU4pta9keAGT12Z2WRx/D0r+5cKnqBfMpGfUw7e9/FC1fTdX3cyCFh7lZsI51VHNvo1FKTx8CrfLIveEO10YtmAvhDCQvj7KzTiC8TS9aXjuSkqGHbXj9xjrRHIza54GrvC783sBjJBq1Q0Wkb9z6nknHHicii4EI8BuJRu1/ROREoDswXlW/jtt3q4h4ATbMVNWEIEkR2RRnCMe8lHcAk7xQhQnA46q6wtu3j4jEn3tTICEkIQUDgPoM429wxukCEZkIjFbVxlrCYcC13nEvs+5GbZOuLSJnAmcCPPjgg8S+8q2GHu8GIQCVM2eQUdiZ2LCIcGGnOt1v0eXLCeW1hnAYIpGEMlnb9aL9zc6YCLXNJ2effhCpptyLe1xbtLgowbsiHQqJLi1OKrMEKaj1/EjHQnSZK1Pzf8VyqqdOItxzO7RkFdKpC60efsErX0Dug89SdvZJ6PJlDerJTaqreI9JfXUl9dRVPJVfTiOj26bOC75iBVGvTHT5787o7dW7UaM2WryEUFw9hDoWEl2apKfIlYnEl1mWWEZLS6j+6nMyd9+bqs8+ItS5C60ffxlwdZv36IuUnDkM/b1uXbV7ZjQAVbNmEC7sRGzoYLigsOYz1VxnxXJCeXm1dRNXJlK0pMHjs/fah6o5s4jGaYgULaZi8jsAVM+agWrii1XrYSeQ91fn9V7z7QwyOnViTez8hYVEihp+zjMKO1Htaahespjo8uVoeTlaXk75tM/J2ronVT8urLm/0d9/Z/W775C9fe+1N2qXL4W2tSED0rYDrEzRpdqlB+ETz6X63qugrKR2eyhM+MzLiX42Bf26aZ7GeNqccCJthnh1NWMGmZ06U+HtyyjsRHVSXUWW/064de29zOhUWyZaVsqSyy6tKbvZpClU//wLa0vLY4+n5dEuprlq1reEO3Wi6hu3L1zYiWhxYrsQXZHUThV0qvMMJpO9255EfvuV6ArnS6mY/C6ZvXeq16jNHXI8Lb32oGoDtAcZf9mKtlddz7JzziQaF5ax+tVXWP3qKwC0Puc/Cb0YzQnXVte256GOhWhSex5rx2JtVHx7XkNpCdVfTyNj972pXDCXaPESqt53vzGR2d+i0SjSpi26ssk+sY3GBnLvNGuCHn6Aqk4HeuCMsjdTFEkOP4h3E7yFC1kYBryQ4thY+EEBkCsix8Xtiw8/iDdoh4rITFx4w12qWuHpfBzYBngJ6A98IiLZ3jEfxGsExjXwkSd7BnBr6jE8VTUCHAr8FfgeuENErqnvhCJSCGwJTFXV74FqEam/v7T+3gVt6rVV9SFV7aOqfc4888ya7aUvPMuSoYNYMnQQ5ZMn0vJIF46btf0OREtL6hiRAGs+/5QWB7kuxdyjjq4ZrLPo8ANZdPgBLDr8AMrfmcDyG69bZ4MWIDJnJqEumyKdNoGMDDL3P4Tqj6cklKn+6D2yDnJRLeFttoeyUvT3pZCTAy1aukI5OYT77ElkwTyiC+ZSeswBlB5/BKXHH4EWF1H2f8c3atAClL3wrBu8NXQQFZMnkjugtq60vrqa9iktDnR11fLIoymf4uoj3G3TmjKZPbdFMjOJrliB5LRAWuYCIDktyN5zb6rmNt71H5nzLaGu3Ql17gIZGWQdcBhVUxPrqurDyWQd6jJPhLftjZaWosuWIvltkVZ5rlBWNpl99iDy0wKi839g1VH9WTXkUFYNORQtXkLJ6UNSGrRAzSCuNVMmknOEq5vMXr1d3SxbWqd85bTPyN7/YAByjjiaNe9PcnX2/qQGj8855HAqJiQ2PWumTCJr193dZ9u0O5KZmbB/1XPPuMFbxwykbOK75B01CIDs3jsQLS0lkuLelX/2CbkHHwpA3sBBrJ7k7t3qSRPJ2aWPF3eZQ07vHaicPw9pEXfvWrSgxV57Uzn3h5R11RD64/dIwSbQvhDCGYT69CM6/ZPEQm07knHmFURGjYSixAiw8EnnoYt/JjpxzFpfG2DlM0/z08Cj+GngUZS++w6tB7m6ytlhR6KlJUSK69bV6k8+Je9QV1etBw2idOK7gBtUh3cv2gwZSvm0z4mWrX1H0uqXnmXpCYNZesJgKqZMpMXhsefDa6eSDR/cdy/nAPfdazFgIBXvTWrwGpHFi8jstQNk5wAubrt64bx6y5e9+CzFxw2i+Div7fTag8wG2oPKpPagItYedOpM+5H3sPzKS6j+aWHCMaG27WrK5Ox/EKvfeqPBzxFUInNmEu7aHfHaqMwDDqXqwykJZaqnTiHzkCMBr40qK3FtVJu2ENdGZeyyB9EfF7hjPphExs67ARDq6r77QTBoDUdz8NSCMwJH4ozF+oO9klDVShH5ArgA2A44sp5yVSLyFtAP591tiBdU9RwR2RN4Q0TGq+pi7zy/4TzJj4nIt0BDhmN97KeqdX+R62pW4DPgMxF5B3gcuKae4kOBtjjvKjiD+TjginrKL/PKx9MOWLoO166Xig/eI6dvPzq/PoFoRQW/X1UbQtzh3gf5/doriRYXseLOkbS/5Xba/PNcqubMpnTMy42eu91/byOnz66E8tvSecIUVt1/D2VjXmn4oGiEintupuXN9yHhEJXjxxJdOJ/MIz2PzWsvU/3pVDJ270urp8d5Kb3cx5a27Wl5ndcFHQ5TNXE8kc/X3mtVH7G66vTaBJf+7Oraump/74Ms9+pq5Z0jaX+zq6vK72ZT5tVVywMOpuWRA9HqarRiDcsudmMcQ+3b0/52NyZQMsKsHv86a5IySaQkEqH8jhHk3vaAS+n1xhiiC+eRNdDzLI99ieqPPyBzj37kPf8mVFSw+ib3uEn7jrQcfgMSDoMIlZMnUP3R++tcN5Ufvk/23v1oP+YttKKCVdfVxgvn3/kAq264kujSYkrvvY02N46k1T/Opfq72ZSPfaXR48nOIWu3vVg14pqEa5aPG03rq26g/fNj0aoqVl4znHb3p86AUP7+FFr225du499FK8opuuKymn2d7n+Y4qsuJ1JcxO+3j6Rg5B20+/d5rJk9i1WvuLRaVfPnsXrq+3Qd8xpEo6x65SWq5v5ARtduFN79P1en4TClb7xG+dQP1r4Co1Eiz99Pxr9ugFCI6EcTYNFPhPZxI/GjH7xJ+IjjoVUe4eNcGI1Go0T+ey6yxbaE9jgA/WUBoeFuGEFk7BPozLX0FnuUTZlC7r796fHuJJfS67JLavZ1efgRFl8+nEhREUtH3kLnO+6k/Xnns2bWLFa95Ooqa4st6XTLrRCNsGbuXJYMj6vr2++g5W67E27bls3en8qyu+9i1csv1dGQzJoP3yN77350fPVttKKCldfWfvfa3vUgK6+/gujSYkruuY38EbeR949/U/XdbFaPdd+9UPsOdHjyJSS3FWiU3GEnUzxkAFUzp1Mx8W06PvMKGom4Y0a/2KR6WjPVtQeF41x7sPyauPbgngdZfp3XHtw1knb/vZ3WZ59L1XezKXvVaco782xC+fm1mRwiEYq9zCftRt5NKD8fqqtZ+d/ragaUbUjOv/QKPvviC5avWEG/Qwbwr7PO4NhB6zTeuH4iEcrvHEHuyPshFKbqzVddG3WU10aNe4nqTz4gY899aPXcG7CmgvKbXLYMad+B3OE3OC+3hKia/DbVH7s2qvLNMbS49DpajRoN1VWsHlHfz2j6iQY52DVNSHJsUJAQkVJVbeUNTjpGVe8Skf7Ahao6QEROBfqo6jlJx/UAXlfVXiKynVfmifjynnexVFVHirP0ngS+VtXbRGSUd/zLSedNuJ6I3AWsVtXLRORQYKJnIHcCvgJ2AnrG9Madp+b8IjLF2z9NRBZ652/QqBWRTYBOqvqlt/534OjYNeI/v7f+MXC+qsYyH2wGvKOqW3rrNRq89ULgU2APVV3sZT14BueJ7tTQtetBf96hZ0MfKe10+2YOq/bfyW8ZCbSe9BUAv+wYnLrq+rUb9LNin+19VlJL/gcuKmfJrtv6rCSRws9nMX+7rfyWkcDmM7+n6h9rl5N1Y5N5v/N6f7/Vlj4rqWWr7+cCsKjPNj4rqaXzNJdr+dedgtMeAHT5ag6sXrvMMhudlm1Y2a934+XSSJv3p0PqyN6NxpNtCtJm0J28siitn62pNAtPrar+AtSX1C45pvZsXOxs7NiZ1M16ECMWU5uJi42NzwAfH1MLsFuK428GvhSREcDBwF0iEgsHu8gzCDdGi5QJjPSM2wqgGDgrVUHPwN0UqOlPVNUFIrJKRHZX1U+Tj1HVJSJyLvCmuDRnpcAwVY2KSJOvbRiGYRhGeogGOi9Begi0UauqrVJsmwJM8ZZHAaPqObxO1398eVW9hnq6zFX11HrOmXA9L9wgNlrmfO+vXr2pzq+q/eOWe9Rz3eRz/gjs38D+hXif31vukqLMzqk0xG0bC9SZGqixaxuGYRiGYfhB4AeKGYZhGIZhGEZjBNpTa4CIfApkJ20+aQPkwTUMwzAM4w+CDRQzozbwqOrufmswDMMwDMMIOmbUGoZhGIZhNHPMUWsxtYZhGIZhGEaaEJF2IvKOiPzg/U/Oix9fNiwiX3mzyjaKGbWGYRiGYRjNnKim7289uRSX1/8vwERvvT7OBWY39cRm1BqGYRiGYRjpYiDwhLf8BHB0qkLexFtHAI809cQWU2sYhmEYhtHMaUaTLxSq6iIAVV0kIgX1lLsTuBjIa+qJzag1DMMwDMMwmoyInAmcGbfpIVV9KG7/u9ROThXP5U08/wCgSFW/EJH+TdVlRq1hGIZhGEYzJ515aj0D9qEG9h9Y3z4RWSIinT0vbWegKEWxvYGjRORwIAdoLSJPq+qJDemymFrDMAzDMAwjXYwDTvGWTwHGJhdQ1ctUtauq9gCOAyY1ZtCCGbWGYRiGYRjNnmga/9aT/wIHicgPwEHeOiKyiYi8uT4ntvADwzAMwzAMIy2o6jLggBTbfwMOT7F9CjClKec2o9YwDMMwDKOZk86Y2qBi4QeGYRiGYRhGs8c8tYZhGIZhGM2cZpSndqMhqlYJxkbHHjLDMAzjz4ak82J35bZP22/tuWXL0vrZmop5ao208OtOPf2WkECXr+awav+d/JaRQOtJXwGwdI/tfFZSS4dPZgLw3V+28FlJLVv/MA+Aedv+xWcliWwx6wdKDunjt4wE8t6exieduvktI4E9Fv8MwOpj9vZZSS0tX/kQgEV9tvFZSS2dp7np7mdtsbnPShLZdt58Vvbr7beMBNq8Px1Wr/RbRiIt2/it4E+JGbWGYRiGYRjNHBsoZgPFDMMwDMMwjD8A5qk1DMMwDMNo5myASRGaPeapNQzDMAzDMJo95qk1DMMwDMNo5lhMrXlqDcMwDMMwjD8A5qk1DMMwDMNo5tjkC+apNQzDMAzDMP4AmKfWMAzDMAyjmWPZD8xTaxiGYRiGYfwBME+tYRiGYRhGM8eyH5in1jAMwzAMw/gDYJ5awzAMwzCMZo7F1Jqn1jAMwzAMw/gDYJ5awzAMwzCMZk5ULajWPLWGYRiGYRhGs8eMWsNX2lx8OYVj36bghbFk9tw2ZZnwJl3o+OQLFI59i7b/vR0yMgFocdgACl4YS8ELY+kw6jkyttq65hhplUe7W++iYPSbFLzyBlm9d2ySnvCue5H7xBhaPTWWrGGnpSyTfc7FtHpqLLkPv0DoLz1rtrd69g1yH3mR3IeeJ/f+Z+oclzXkJFpP+gppnd8kLfFk7tGX/Bdep+1L42lx0t9Tlsk9/zLavjSe/KdHE956myYdm3Ps8eS/8Dr5z46l5TkXrLWugiuvYrN3J9HjtTfI3na71Nq7dmXTl19hs3cm0vnOuyHT3b9Q69Zs8r/76fHaG2z68miy/rIVABmdOtPtqWfo8dbb9HhzPPmnnLpWmtoPv5JN33qXrmNeI2ub1M9URpeudHn+ZbqNf4fC2+6s0QSQs+tudB09jm7j3mSTJ2rvY5sTT6Hb2DfoNu5N2pzUdE3hPnuS+8gr5D4+hqwhp6Qsk/2PC8l9fAwt73+O0JbuOZau3Wl53zM1f61GTyFz0DAAsk48k9xn3qzZF9517ybrqY/uN1zLjh9/wPaTJtBy+14pyxT+7RR2/PgD9lj8Mxnt2tZ+xjZt2Oqxh9l+0gR6jX+NFj23Tnn82hDacXdy7n6OnHtfIGPQiXX2S5dNyR7xIC2en0zGUcNqt7cvIPvae8i56xly7nyajCOOXW8trS8cTscxb9HhuVfJ2Lr+dqr9qOfpOPot8kfUtlPh7pvR/rHn6PTRN+SeGNemZGXR/okX6PDsGDq88BqtzjxnnfUVXnUVW06axOZvvEnOdqm/h21POoktJ01i23nzCbetvXdZm29Oj5depues2bT/e+q2pSlk7LY3rZ4eR6tnXyf7hL+lLJPz70to9ezrtHr8ZUJbeW1UVha5Dz5Dq8deotUTo8k+7eyEY7IGD3PnfWI0OWf9Z531NcZl11zPnvsfwoC/HrfRrmFsfCz8wPCN7L79yNi0O0sGHkLm9juQP/xqik8eWqdc63MvpPSZJyh/+03yL7+G3EHHUPbS80R++5Xiv5+Elqwie+99aHvFdTXH5198ORUffcDqi86FjEwkJ6dxQaEQLc69lLKL/oEWLyH3/meo/ug9oj/OrymSsXtfwl02pfSkgYS32Z4W5w2n7J8n1+xfff6Z6KoVdU4tHQvJ2GUPoksWrX1FhUK0uvByVv77DKJFS8h//AUqP5hMZOG8miKZe+5DuFt3lh97GBnb9abVxVex8vRhDR6bufNuZPXbnxUnDoKqKqRtu7WSlbtvfzK792DBgfuTs+OOFF53HT/99Zg65TpcdDHLH3+ckjdep/C668k/9lhWPPss7f9xNmtmz+K3f/6DrM03p+Dqa/nllJPQSDVFN41gzayZSG4uPcaMZfWHU6mcO7dRTS377UtW9+78dOiBZPfekY5XX8evx/21Trn2F1zEyicep3T8G3S4+jpaDz6WVS88Sygvj45XXcuiM/9G9aJFhNu5Osna8i+0PnYIvww9Bq2qovNDj7L6/clU/fhjw4JCIXL+eQmrL/snunQJLe95kupP3if604KaIuFd9ybUpRtlpw0i1LMXOf+6jNXnnor+8iOrzz6h5jy5z7xJ9YeTa46rHPMsVS8/3WidNIX8A/ajxeab8fWe+9Bq553Y/OYRfHv4UXXKlXw2jRXvTGTb0S8mbO9y7jmUzZzJ9387g5wtt2Czm25g9rHD6hzfZEIhss64gDXXnYcuKyLn5keIfD4V/WVhTREtWUXVo3cQ3r1fwqEaiVA56h50wfeQ05KcWx8l8s3nCceuDdl79yPcrTvFgw4ls9cOtLnsKpadWtfwyfvXBZQ9+yQVE96k9WVX03LgMax+5Xl01UpWjbyRnP4HJB5QWcnvZ52Glq+GcAbtH32aNR99QNW336yVvlb9+5Pdowdz99+fFjvuSOfrrmfBMYPrlCv/4gt+nDSJ7s8+l7A9snIli6+7jryDD1qr6yYQCpHzn+GUnX8mWryEVg89R9XUKYlt5x59CXXtTunxAwhv25sW519B2VknQGUlZef9HcrLIZxB7v+eoPrTqURmTSe8065k9t2P0tOOcW1U/tq1UWvD4COP4MShx3LJlddstGtsbGygWBM9tSLSSUSeF5F5IjJLRN4Uka1EZDsRmSQi34vIDyJypYiId8w1InJh0nkWikgHb1lF5La4fRd6x1wuIl97f5G45X83oO9kEflWRGZ6+i6M25chIktF5KakY6aIyLS49T4iMiVufTcReV9EvhOROSLyiIi0FJFTRaQ4TtfXIrKtiPQQkW9TaBslIn9N2tZDRMqTznFyXB3N8P5micgNIpLdhHv0HxGpEJE2SdsPFZHPvM/wtYi8ICKbxmlbEKfhI2/7qSISFZHecef51tP9qVf2p6R66NGYxmRa7HsAq18fC0DVjG+QvNaEOnSsUy571z0of/dtAFa/9io5/Q8EoPKbr9CSVW55+jeECzs5rbm5ZO3ch9VjXnYnqK5CS0sa1RPu2Yvorz+ji36F6mqqJr1Nxl79E8pk7LUvle+8DkBk9gxolYe069DouXPOvpCKB++CdYh5yth2eyK//Ez0t1+guoo177xJVr/9Espk9dufijfHAVA9czrSKg9p36HBY3MGD6X8yUegqgoAXf77WulqdeCBrHp1DAAVX39NOK814Y5171/LPfak5K3xAKwcPZpWB7ofz6wtt2T1xx8BUDl/PplduxBu355IcTFrZs10msrKWDNvLhmFhU3S1HL/AykZ+yoAa6Z/TSgvj3CKZ6rF7ntQOuEtAEpeHU3uAe6ZanXEkZS9M4HqRe7lI/K7q5PMLbag4puv0YoKiESo+Pxzcg84uFE9oa23I/rbz+hi90xVT5lAxp77JpTJ2HNfqt59E4DonG+R3DykXfuEMuEdd0UX/YoWLW5SPawtbQ85mOIXXwGg9MuvCLduTWZBQZ1yq7+dyZqff6mzvcVWf2HVBx8CUDF3HtndupHZofHvRX2EttwGXfwLuuQ3V29TJxLedZ/EQqtWEJ03B6qrE7evWOYMWoCK1UR/+RFpV/cZaCrZ++5P+ZteO/XtN4TyWhNqn7qdqpjo2qny18fWGLHR5b9TNetbNFknOIMWICMDychcp/Yh78ADWTHGfQ/Lv/6aUOvWZKT4HlbMmkXVr7/W2R5ZtoyKGdOhqq6+phLephfRX3+qbTsnvkVm38Q2KqPvflS9/Zq75qzaNsoJL/cKZSAZGTX1kDVwCBXPPFrbRq1YuzZqbdh1l51p06b1Rju/kR4aNWo9I3UMMEVVt1DVbYHhQCEwDvivqm4F7ADsBZxd78kSWQMMjhm5MVT1RlXdUVV3BMpjy6p6dz36DgPOAw5W1e2AnYGVcUUOBr4DhsQM7jgKvOOTz1kIvARcoqpbA9sAbwF5XpEX4nTtqKqzmviZ45mXdI4n4/btp6rbA7sBmwMPNeF8w4DPgUFxn6MXcA9wiqr29Or0GaBH3HEXxWnYK277L8DlyRdR1d2981xFYj0sbILGBMIFhUQW13ouI0sWEy5INF5C+fnOcI1E4srU/bHNPfqvVHz4PgAZXboRXf47+dfeRMfnRpN/1fVITotG9UiHAqJFS2o/69IlhJJ+HKRDQYJhocVLkA6eHlVa3nofuQ88Q+YRtZ6SjL32Jbq0iOj87xvVkIpQx0KiRbX1FC1aQqhjYj2FOxYQjdMVLVpCuGNhg8eGN+1B5g670ObR52hz3ygytknd5VwfGYWFVC/6rWa9avFiMrwXixpdbdsSLSmpuX/VcWXWzJ5Nq4MPASCnd28yN+lCRqfOidfo0oWcbbej4pumea8yCgqpjnumqpcsrmMQh/KTNMWVyeyxmQuLGPU0XV8aQ6ujjgag8ocfyOmzK6E2+UhODi377UtG58TPmopQ+wKixbXPVHRpUe3zEivToSNaHHfvli5B2ieWyex/CFVT3k7YlnXkEFre/xw5518FrfJYH7I6d6Lyt9p7WbloEVlN+HwxVs+cTbvDXVOau9OOZHftQtYmnRs5qn6kXUd0aVHNuv5ehKQwJBs9T8dOhDb7C9EfZq6zlnDHQiKLa+9PqjZI2uQTjW+nihYTKmjCi1goRIdnRlP4zlTWfPoRVTOnr7W+jMJOVP0W98wvXkxGp6bfuw2BdChE49rOaPESpGPyc57YRmnxEkKx70IoRKtHX6T12ClUT/vYOQyAcLfuZPTehdwHniH37scI90wdWmE4opq+v6DSFE/tfkCVqj4Q26CqXwNbAR+q6gRv22rgHODSJl67GmesrW+QzGXAhar6m6ejQlUfjts/DLgL+AnYI+nYW4ErUpzzn8ATqvqxd05V1ZdVdUmKshsNVS0FzgKOFpF6+11EZAugFe6zxPf5XQKMUNXZceccp6rvN+HyrwPbicj6B8fVR/IrBtT1VNR5DwGSimT12Z2WRx/Dqrs8x39GBpk9t6XspecoHjYYLS+n1d/OWEc9yWVS6XGFyv59GmX/dzyrLz2HrKOHEu69M2TnkH3C6awZdX/j118bXcnCUuhS1YaPDYeR1q1Zefowyu69jbwbb0tVuAFd9ddFU8r8/tCDhNu0ofu418g/6WQqZs2CSK23SFq2pMu991F04/VES0vXWZM2QVOsjITDZG/Xi0X/OIPfzvgbbf/xTzK796Bq/jxWPPIQmzw6is4PPcaa7+ag1ZEm6EmxrY43rpF6zMggvEc/qt9/t2ZT1esvU3ba0aw++3iivy8l58z1bEabci8b4Ld7/kc4vw3bv/sWnf52KmXfzkzpmUyXHgByWpB90Y1UPX43xDyiG0hL8jNV119C0/RGoyw9YTBFh+9H5nbbk7HFXzaIvnXx+K4X69iW19RjNErp6UNY9deDCPfsRWizLd32cAaSl0fZWSdQcf/ttLx25IbVbfzhaEpMbS/gixTbt0verqrzRKSViDTVh/8/YLqI3NLE8mujDxFpARwA/B+QjzP4Po4r8jEwSET2A+L7p3sBTzRwzaEi0jdufc+1l80WIvJ13Pq/VPWD5EKqukpEFgB/AT6t51zDgOeAD4CtRaRAVYtw96ixVuBWEYkZ9jNV1QviIwrcgvPKpx7d0gAiciZwJsCDDz7IEd723CHH03KwG7hRNXMG4TjPXLiwE5HiooTzRJcvR/JaQzgMkUidMhl/2Yq2V13PsnPOJLpyBeA8KZGiJVR967we5e++Td5pjRu1WlyU4F2RDoVElxYnlVmCFNR6QaRjIbrMlan5v2I51VMnEe65HVqyCunUhVYPv+CVLyD3wWcpO/skdPmyRjWB510tqK2nUEEh0aR6ihQtIRSnK1RQ6LyCmZn1HhstWkLlFGcoVc+aAdEokt8WXbG8Xi35J5xIm6Eubrli+gwyOm9C7OuX2akT1UWJ732R338nlJdXc/8y4spES0tZfOklNWU3n/weVb94XdsZGXS593+sGjeW0gkTGqyf1sNOoPWxTtOaGdMTvL0ZhZ2IFCU/U0ma4spUL1lMZMVytLwcLS+nYtrnZPXsSdWPCykZ/TIlo11IS7vzzqd6ceOhANGlRWTGedVDHQpqnpP4MtKxE/CNV6YQ/b22TMauexOdOyeh6zV+uWr8GFpcd2ejWpIpPO0UCk5w78ClX39D1iab1OzL6tyZysVNf4ePlJYy/7zagYY7ff4Ra376ea01xdBliR5taVeA/r606ScIh8m+6EaqP5hA5NP31vr6LY89npZHu6ixqlnfEu7UiSqvsyBc2IlocdI9XLGcUHw7VdCpzne0IbS0hMovPiN7z75Uz/uh0fJtTzyJtt73sHzGdDI36Uy59yuY0akT1UvS6n/x2sW457xjIZrUdkaLXRsVexWMbztrKC2h+utpZOy+N5UL5hItXkLV+xMBiMz+Fo1GkTZt0ZX1t1F/Ziymdv2yHwh1/VgxtJF9bkF1FfAkUG+87HoyAJjseZFfwRmw4aQyN5DaW9sQyeEH5eugLTn8oI5BG0dKf1scxwHPq2oUGA3UGe4rIu292Nfvk2Kd48MPTkg67FlgDxHZrCkfKB5VfUhV+6hqnzPPPLNme9mLz1J83CCKjxtE+eSJtBwwEIDM7XdAS0vqGJEAldM+pcWBrpu65ZFHUzHFNXLhTp1pP/Iell95CdU/LawpH122lMjiRWR0d7Kzd9uTqvnz6pw3mcicmYS6bIp02sR5e/c/hOqPpySUqf7oPbIOGuCuv832UFbqfmxzcqBFS1coJ4dwnz2JLJhHdMFcSo85gNLjj6D0+CPQ4iLK/u/4Jhu0ANWzvyXcbVNCnbtARibZBx1O5QeTE8pUfjCZHG9gT8Z2vdHSUnTZ0gaPrXx/Ipm77A5AqFt3yMxs0KAFWPHM0/x41JH8eNSRlL47gdZHu2iXnB13JFJSQqS47v0r//QT8g51XdNtBg+m9F1nSIfy8mqyDrQZMpTVn39e45HtNOK/rJk3j+WPP9Zo/ax67hl+GXwUvww+irKJ75I38GgAsnvvSLSkhEiKZ6r8s09pdfChAOQdPZiySU5T2aSJ5OzSx3mxc3LI6b0DVfPcsxMbNJbRuTO5Bx5M6ZuvN6ot+t0sQl26IYXumcrofzDVnyR2lFR/8h6ZBx7u6qRnL3R1Kfp77fORkSL0ID7mNmOv/YgubPz5TmbJ408w48BDmXHgoSx/6206DnGD/FrtvBORkhKqippulIVbt0a8e1lwwjBWffIpkaZ611MQnTsH6dwVKejs6q3vAUSmTW3y8VlnX0b0lx+pfu2Fdbr+6peeZekJg1l6wmAqpkykxeFeO9VrB6KlJUSTjTFgzbRPyTnAtVMtBgyk4r1JDV4jlN8WiYWNZGeTvdueVC9c0OAxMZY//RTzjxzA/CMHUDLhHfIHue9hix3dM1+d4nu4MYnMmUm4a3ekcxfXdh5wKFUfTkkoUz11CpmHHAlAeNveaFkJumwp0qZtbfhMVrYbUPujq4fqDyaRsfNuAIS6dkcyM82gNRqkKZ7amUDd4cNue8KwUxHZHChV1RIRWQYkB1XlASuStt0JfAk83gQt9enbBUjVggwD9haRhd56e1w4RU0/nqpOEpHrSQxNiJ1z7Dpq2mCISB4uBjZlQKY3mOsvwDteF1gWMB/nBZ+JizH+RlWXATt6Bm2rplxbVau9wXyXNFp4HVgz9T1y+vajcNwEtKKC5dcMr9nX/p4HWX7dlUSLi1h510ja/fd2Wp99LlXfzabsVectyzvzbEL5+bS57Cp3UCRC8QnuUV158w20HXErkpFJ9a8/s/zq4XWuX4dohIp7bqblzfch4RCV48cSXTifzCM9j81rL1P96VQydu9Lq6fHoRUVlN9yDQDStj0tr7vdnSccpmrieCKff7RhKioSoXTkjbS56yEIhah4fQyRBfPIGTQEgIoxL1L10ftk7dWPti+PRysqKL3higaPBah4bQytrrie/GdeheoqSq+rE0LdIGVTppC7b382mzgJLa9gUZzXtcvDj7L48suIFBVRfOstdL7jLjr853zWzJrJypdfAiBriy3pfOtIN1p93lwWX+Yil1rssgttBg1izZw5tBznBpYsve02yt6b0qim1e9PoWW/fdn0rYlEK8opvrw2GqrTAw9TfOXlRIqLWHbbrRSOvIN25/6HNbNnseoV90xVzZ9H+dQP6Pbq6xCNsurll6ic6zxnhXfdSzi/LVpVxdIbriW6alXjlRSNUPG/W2k54h4IhamaMI7oj/PJPMIZkFVvvELksw+J7ro3uY+/iq6poOK2a2uPz84mY+fdqLjrxoTTZp9+LqEttgJVdMkiKu5O3L+2rHh3EvkH7M+On0wlWl7OvDiv69bPPMH88y+maskSOp1+Gp3/+Q+yCjrSe9I7rJg4ifkXXEyLv2zJFvfcCZEI5d//wLzzL1ovPUQjVD5yB9lX3g6hMNWTXkd/XkDGwUcDUD3hVchvR84tjyItckGjZAwYQsW5JxDqviUZ/Q8j+uNcwiNHAVD57INEv/y43ss1xJoP3yN77350fPVttKKCldfWtiVt73qQlddfQXRpMSX33Eb+iNvI+8e/qfpuNqvHumcq1L4DHZ58CcltBRold9jJFA8ZQKhDR/KvvQlCYffdfOct1kydstb6SqdMplX//mw5aTLRigp+u+Timn3dHn2MRZddSnVREe1OOYX2Z5xJRseObP7Gm5ROmcKi4ZcR7tCBzV8dS6hVK1Cl3amnMe/QQ5oe8gPuvt85gtyR97vn/M1XiS6cR9ZRzr9SOe4lqj/5gIw996HVc2/AmgrKb7oSAGnfgdzhNzgvt4Somvw21R+7F7/KN8fQ4tLraDVqNFRXsXrE2vqfms75l17BZ198wfIVK+h3yAD+ddYZHDto4Ea73sagTqjVnxBprBK8wVWfAI/EYlVFZFegJc4QPVNV3/W6+l8C3lbVezxj6xlgL8/IHQyco6r7e+coVdVW3vItOG/jY6p6Tdy1a8o0oO9w4DpggKou9jIF/B8wCpgLdFPVNV7Z04C+qnq6l+ngQlWd5p3jAWC+qvb3Bop9BgxR1U+9Y0/EGcOHAn1U9ZwkHT2A11W1V9L2Ud72lxsr6+1b6J1/qYi0Au4HoqqaMgTAy+qwSlVvitu2AOgPtMYN8jsyFlcrIlcBIVW9JpU2r8ypsc8oIlnALNwLye6xAWHxZVLpSkJ/3aln46XSSJev5rBq/538lpFA60lfAbB0j+AMhujwiRtg891ftvBZSS1b/+CM8nnbrkP84UZki1k/UHJIH79lJJD39jQ+6dTNbxkJ7LHYhSWsPmb9c+tuKFq+4jI3LOqzTSMl00fnaW4oxKwtNvdZSSLbzpvPyn69Gy+YRtq8Px1Wr2y8YDpp2QYa72XdoAzPzE+bVTuiakVaP1tTaTT8QJ3VOwg4SFxKr5nANcBvwEDgChH5DpiBG31/r3fcdG95qhc7ehZQX2bn24B1yv+iqm/ivJLvetq+wHmgBwOTYgatx1jgqOQUWd45iuPWl+CM7JFeSq/ZwD5AzDUzNCkdVyxrwNYi8kvcXywM4MG4bTF3wRZJ54gPwZgsLj3YZ7gBbv/XQBUchzNc4xkDHKeqM4BzgSe9lF4f4jI5PBtX9tYkHVlJdVMJ3A3UTTlgGIZhGEYgiKbxL6g0afIFL7PAkHp292/guAeBB+vZ1ypueQnO81tvmUb0PU7q8IVRSeV+B2J5Yfon7dslaf1jnCGb6pyjUmwHyEyx7aV6yqbMMaWqPeopnxJVrRPvqqrnxy2/AbxRz7Gn1nPaUcR9Ri+dWkJKNVVNKGMYhmEYhuEnNqOYYRiGYRhGMyfI+WPTRbMxakXkcuqO6n9JVddvhEQzQUS2B55K2rxGVXf3Q49hGIZhGEaQaDZGrWe8/ikM2FR48bE7+q3DMAzDMIzgEeRY13SxPnlqDcMwDMMwDCMQNBtPrWEYhmEYhpGaqOWpNU+tYRiGYRiG0fwxo9YwDMMwDMNo9lj4gWEYhmEYRjPHBoqZp9YwDMMwDMP4A2CeWsMwDMMwjGaOTb5gnlrDMAzDMAzjD4B5ag3DMAzDMJo5FlNrnlrDMAzDMAzjD4B5ag3DMAzDMJo5NvmCeWoNwzAMwzCMPwDmqTUMwzAMw2jmWEwtiJq72tj42ENmGIZh/NmQdF7sLGmdtt/aB3RVWj9bUzGj1mhWiMiZqvqQ3zriMU1NJ4i6TFPTME1NJ4i6TFPTCKImo+lYTK3R3DjTbwEpME1NJ4i6TFPTME1NJ4i6TFPTCKImo4mYUWsYhmEYhmE0e8yoNQzDMAzDMJo9ZtQazY0gxjqZpqYTRF2mqWmYpqYTRF2mqWkEUZPRRGygmGEYhmEYhtHsMU+tYRiGYRiG0ewxo9YwDMMwDMNo9phRaxh/UESkrYgEMkG2YRiG34jIpn5rMDYsZtQagUVEuotIm7j1/UTkLhE5X0SyTFOCrqtEpKe3nC0ik4F5wBIROdAvXakQkbCInODTtfePW94sad/g9CuqufYpIvKliJR5f9NE5GS/9HiaLo5bPjZp34j0KwIRuTNu+dykfaN80HOGiPzFWxYReVxEVonIdBHZOd164nQF8d4dKSLd49avEpFvRGRc8ncxjbzq03WNjYQZtUaQeRHIBRCRHYGXgJ+AHYD7TFMCQ4HvvOVTvP8dgX0Bv37EWovIZSJyr4gc7P3o/wuYDwzxQxMwMm75laR9V6RTSAzPeD0PuADYBOgCXAyc67Nhe1zc8mVJ+w5Np5A4+sUtn5K0r3c6hXicCyz0lod5GjYDzgfu8kFPjCDeuxuBYgARGQCcCPwNGAc84JMm68n6g5HhtwDDaIAWqvqbt3wi8Jiq3iYiIeBr05RApdamMjkEeF5VI8BsEfHre/4UsBz4GPg7cBGQBQxU1a990iT1LKdaTxdnA4NUdWHctkkicgzwPPCkL6qCWVcNafKDalWt8pYHAE+q6jLgXRG5xUddQbx3qqqrveXBwKOq+gXwhYic7ZOmLiJyd307VfXf6RRjrD9m1BpBJr7x3R/P46CqUR9DRYOoCWCNiPQClgD7ARfG7WvpjyQ2V9XtAUTkEWApsKmqlvikB0DrWU61ni5aJxm0AKjqQhFp7YOeGgn1LKdaTxchEWmL62WMLce+eGEf9ERFpDPu5e0AnDcyRgsf9MQI4r0TEWkFrMbVVXzPVo4/kigHvvDp2sZGwIxaI8hMEpEXgUVAW2ASgPcjUmmaEjgPeBkXcnCHqi7wdB0OfOWTppgHC1WNiMgCnw1agM1FZBzOEIot4637FddXvo77NjY7iMgqXN208Jbx1v0yQtrgjJCYIftl3D4/jLWrgGk4g3qcqs4EEJF9cWE2fhHEe3cnrjdrFTBbVacBiMhOuPbUD5ap6hM+XdvYCNjkC0Zg8UbuDwU6Ay+q6q/e9p2AAlV92zQFFxGJAGWxVZznarW3rKqadi+kZ2zUi6q+ly4tMURkNTA31S6ctzs3zZKMtcAL78lT1eVx23IBVLWs3gP/hIhIF6AA+EZVo962zkCmqv7kg55PVHWPdF/X2HiYUWs0O0QkDBynqs/4cO2eqjrHW85W1TVx+/ZQ1U/Srcm79vlJmxTX3T815rU1gkn8iPBUqOqP6dLSEJ5BEuvi/01Vq33QkJxRQIGlqvpzurU0hIgcBFysqgf5rGN7oKe3OivmSfZJS+DunTSS0ssPQ9tYP8yoNQKLF0/4T9xo8HHAO8A5uHjRr1V1oA+avlTVnZOXU62nWdfVKTa3ww0au0ZVn0+zJERkf1WNhWdsFm9ci8hgVR3tg6bpDe1X1bSPoBeRLYFCVf0wafs+OONxXro1ede/DOdBu85b/wlYCWQCT6jqTT5ompxiczvcAMRh6R6A6KWIewCXteJVXKaRJ3Fe9hv9eMY9XW2AscCmwDeenu1xmVoGquqqBg7fWJoCde8ARGQGzriOHxChuDCuAlX1I07bWA/MqDUCi4iMpXb0/AG4GNYs4Fy/Rs+LyFequlPycqr1ICAi7YB3/TC2g/gCICJf4360ngVeIylm1Q+vqIi8DgxX1elJ2/sAV6vqkenW5F3/S2CfWBd67Pn2ekreU9W+fuhKhVdXt6tqv0YLb9jrfgX8B9dGHYYzaK9UVT/TeeGN6K/EeYtj3fwh4L+4DC7/8lNfPH7du3q09AAuAQ4E7lbVe/xVZKwtNlDMCDI2en49UdXfxb+0DIFLK6SqO4qbpGIYzrCd5f2f4Ed3ukePZIMWQFWneT+yvpEUE3qXty0iIn6O7K+DV1et/Lm0TvGWXxWRYr8NWo8Dgd4xgxZqMrQMB2b4J6suPt67GsRNoHE5sDtwG/DvuFRtRjPCjFojyARx9HxXzwsicct46138k5Uar3t0eaMFNw6BfAHwYqKvBq4WkaE479rNwK0+SWpoNLqfxmMrEcmM/bir6ihwseSAn6nG6iAihfjzTOVL4kx0Er/uV/gBLm91nZc0Va0WkTWpDvALH+8dXhrEy4HtgFuA07383kYzxYxaI8jE0tJAYmoa30bP4yYQiDEtaV/yetqIiw2Lpx3wG+DXrFRBTJ8VG/B0HDAIZ/D/Bxjjlx7gcxE5Q1Ufjt8oIqfjbw7Nl4EHReScWNJ8b1T/vd6+tCMi95D6Od8LN7tXunkfiA8PeS9uXQG/jNocLyNLqh6SbB/0BPHegYs3/hl4A9gN2C2+Y8smX2h+WEytYWwgRCTDry5sr/ssPk+u4nIw+pZSKKDps94D8nDTHb8M/J6k6fdUx21kTYU4o7qSWiO2Dy5+fJCqLk63Jk9XGDeZwN+BH3EGUTfgMeByn7IfJE+Nq8Ay4HNVLUq3nqBSz6CsGlR1v3RpiRHEeycip9KAl9hy2DY/zKg1mhWep+ho4HhVPcKH60+NDZARkadU9aS4fX5mP/Dt2k1BRDoCqGqxzzoWUjcsIuaaUVXdPO2iPERkP6CXtzozljkibn/b+FyoadTVAtjSW52rquUiUqiqS9KtJRkRycTV2a9+GEYicqeqnuctnxsfTysio1T11HRrCirNrT78dFIY607IbwGG0RgikiUiR0vtTF4H4tLo+EF8Ivztkvb5OU+ur3P0pkIcV4vIUmAO8L2IFIvIVX5pUtUeqrpZ3N/m8ct+6fK0TVbVe7y/SSmKTEy7KEBVy1V1Bi4d1DAReZfEmbzShog8ICLbecttcN3HTwJficgwHyTFj9hP9kSmPT1cPCJSICLXisjLIvKSt1zgoyRf6yMVIjI1bvmppN2fpVmOsQGwmFojsIhLYD4Ml2t1MvAUsJuqnuajrIa6Nvzs9ugodSdgqEFVb0+nGI/zgL7Arlo7be/mwP0i8h9VvcMHTYhIFnAC7qVE8TIgaNxEGgEl7S8unpf2KOB4YGdc6MbRuFhSP9hHVc/ylk8DvlfVo0WkEzAeeC7NehrK8OEbIrI3LqvHKGrz5u4MfCYiJyTnRE4TLeuJ8wVAVf14UQqqk8JYR8yoNYLM28AHQN84o8jvdDn5IjII18sRP/JZcPPS+0UYaEWwGuKTgYNUdWlsg6rOF5ETgQlA2o1aEdkWN5HHh7j4VQH6A5eLyED1ccalJpDWlyYReQbniZyAGxw2CRd+MCWdOpKIjxs/CHgJQFUX+5S5LiQibXHtQWw5JsTPxP23AUer6ldx28aKyBjgQVzqqnTTxdOV6kYpsH965dRcd132GQHFjFojyOyCG6X+rojMB57H3x8KcB6qo7zl+JHOsX1+sUi9mZ8CRGa8QRtDVYu9WEg/uAf4h6q+E79RRA7EGW5pH0ATYHrhskPMBuZ4afX8/qFfISIDgF+BvYHTwcU/4k/6szbUvhxBYliGn3XVOsmgBUBVvxaRPD8E4V6I/DBcGyKoTgpjHTGj1ggsXqP8FXCJ1502DMgSkfHAGFV9yAdNp6b7mk0kpZtKRLoBx6mqHzlYK9dx38akS7JBC6Cq73oph4JMWl2RqrqDN1HF8bgXyyIgT0Q6+ZWRAfg/4G6gE3BenI4DcGmZ0oqq9kj3NZuIpBpYKG6GwcCNpRGRXVX1cx8u/R7BdFIY64hlPzCaFeKmejwIGKqqf/Ph+jUjeEXklKCkfBGRdrF0VCLSATgW9xLQFRitqhf6oCkCpEopJkCOqqbdWysi3wPbJ8fPikgOMENV/5JuTU0l/h77dP0+uGfqWOAXVd3LLy1BwvMSR1RVvZfI3XFeya991HQmcAZwIbXe411wk4w8pqoP+qDpYFWdELe+La4nbhiwUlX7pFuT8cfDjFojsIjIiar6tLe8d/zgBi8h/L0+aPpKVXfylgOTRsvrUhyE86pthct7OlRVu/oqLGCIyBXAHsA5qrrQ29YD5/2b5kcIh4iUUNtVXZNeDNeTlqWqvvSoicgOqvpNiu2CC+G4zwdNZwBTVPUHT8djwDHAQuCUVF3uadBzM1AKXI+bnOVLYCec8XhzOvUkaRsAXEztAKiZwK2q+pqPmrrjjNhhQDXQHegT+y76oKcrbprqqd76+bixCeAGj871Q5ex7phRawSWeKMx2YD0y6BsSJOfiEg5LgXNFcBUz2s03+80VUFERM7B/di39DaVASNVNRDhB94Lytm4rvYxqnqBTzrmA8eq6hdJ268BjvLp+/ctsJOqVonI8cAFwME4I/JqVd0nzXpm4jJ85OFij7ur6lIRaYmbVCB5RP2fFhH5EMjHjY143nsxWaCqfs4u+BzwjKq+7q1/BzyEaxt6quoJfmkz1g2LqTWCTEPpcvwa5d9VRO72rh9brkH9m1ZxOK4r737gWRF5wScdNcR5IOPvle8eSM/Df29swIyqlvihIxkRycelQTsZl45pV1Vd5qOkY4GXvBRQH3ue0ftxPQH9fdJUrapV3vIA4Emvjt4VkVt80FPpxa0uF5G5sYGRqrpaRPyKGye5XUrGp3ZqKW5GukKgI/AD/mcY2Dpm0HqsVtXbAETkA580GeuBGbVGkEme+am+fenkorjlaT5pqIOX8/UOLw/sMOBVYBMRuQTn7fveB00Jo6yTPZDp1uNpOB8Xv/dovDErIv8Cwqp6pw+aOuA8jkNx3ek7qerKdOtIRlW/EJGjgTEi8k9cjCbAoarql8EWFZHOuKwMB+Cm8Y3hR/aDFl7u1RBuEGssD6sAOT7oiXEW8C1uOujfCECqP1UdKG7CjGOAa0VkS1zGgd1U1a+JDpLv0QFxy+3TKcTYMFj4gRFYRGQ1MBfXIG/hLeOtb66qufUd6zcico+q/iuN1xuhqsOTtm2PM3CHquoW6dKSTAoP5B1+eSC97uudk40yEcnGdRenfdYjESkDioHHgTpeY/Vn4ozYSHmAbXEvSe8C5wBRT1faB615caIP4lL7vaaqZ3jb9wUu1jRPnS0iU2jgBVtVfUkRJyLtcZ72objY1ReAV5KzIaRZ02BVHR23XuDpGwZ0U9VuPmj6FDgp+aXfy/rxpKrulm5NxvphRq0RWLxBBfWiqj+mS8vaku542yDF98ZI4YG8x28PpIjMUNXt13bfRtZ0DQ0bRtemT00tIrKA1APYxMnyJ17byzaQF2+giUgu7ves1A9NQUZEuuAMx/OBS1Q1eTrYdOmot40Ske5+tOcicihukOiNJGaJGA6cq6rj063JWD8s/MAIMpcAl6rqKr+FNAPCkjibUQI+pYL6kVoP5GrgdImb9clHD2Shqi5J3uaHFgBVvcavazeEnwN46kNqk+MjqWcQG51q48YiXk8q4j2TfiAiO+MM2oNw0wh/0fAR/uCXg0JV3/Lu4cVALM54JjBYVb/1Q5OxfphRawSZhcAXInK1qj7rt5iA05PEmY3iUcAPr9qt1Hr6/JrFKJlbgTdE5AISPTO3ACP9EiUihwGX4br6FZgF3Kyqb/qo6RCcR/TlpO3HA8WaYhKLNHBkA/uUNBu1wMvA194f1B0U6YtRKyLX4gbSzcZlG7hMVav90BJHTxGZnmJ7zPOf9tAf3IW/xYVG1QoS6SYiF6k/k9YY64GFHxiBxus6ux3ogBt5HY3t89sL0hDx+Wz/iNdrzngG5KW4aWDBDaj5r19djV6u0//DeYtigw/7AP8FHlEfZs7zdH0CHKmqxUnbO+EGH+7ph66mIGmaGEXcFKtDgS2BscBzQchtKiJRYD5Q7m2KDyPxxYD00p8dXt9+v8PJJHHSmi64Zzztk9YY64cZtUbgEZGTcTFPk6g1alV9mFGsIURkZKwRFJFTVXVUGq8dOKNWRF5U1SHe8s2qekncvgmqerB/6oKDiMwC+iaHiHiDfaaq6jY+6Zpen/HT0L4g4ENMey4wEGfgtgcuV9X30nX9FHoCNx4hoG2UTVrzB8PCD4zAIiLb4byzvwG7qeoinyU1xhDctJSk06D1uCt5gxdju0L9e3ONn3L2IFyMdIyOadYCgIhc1cBuVdXr0yamFkkV86yqy+qJG00XOSKSkdxtLSKZ+JM+a21Id8VVACuBVcCm+JvOq8lGq4h8nEaP+4eNF0k7RdSdtGaQz5qM9SDktwDDaICXgRtU9bhmYNCCv7kgN/XS0CAi2SIyGZgHLBGRA33S1JAx7ZehXZbiD+B0Eo3udLJKRHZI3uht83NiiNHAw54XEqjxSD6AT7Gia0Fani8R2U9EHsLFs+8H3KWqO6nq2+m4/gYgncb32/EeZBG5SkS+EZFxIuLXoMThuDq4H7hMRHxLfWhsGCz8wAgsIpKtqmuaUC5t3oa43J11dgHf+NVt5cWr9fI8DWfi4sIOxHWpPeFHvkURmePpCAFP47r4Yonpn/arWz2G1/V4Ls6gfRG4TVWLfNDRF3gGlyXiC5xBtitwCnCievPS+6ArA7gB+DsukwU4L+SjwJVaO7NX4EhXV7cXuzodmIq7bwk/qOrfDINNIp1hGt4gsT3UzbY2ADdWYhhuiuNjVfWQdOioR1ts0prjcD1MV+PTpDXG+mHhB0ZgaYpB65FOb0PM6EjllfXzR74yLszgENzc6hFgtmec+MEi3A8XwOK45di6L3gvJucDJwBP4CZj8C0pvapOFZHdcbOtnYp7tmbiDADf6skLO7jUG0m/pbd5rqqWeynQltR/9MYhOYF/A6Srq/tv+D/Va3NBVXW1tzwYeFRVv8BluDnbR12o6nzcuI0b4yatGY+b9MdoRpin1mj2BHHigXTjjVT/O87Q+A7YRVUXePvmqGpPP/UFBRG5FfeD+hDwP0vW33SkdorT44FtVLWLDxqazXc9VTxy0Ejn4C3PU7sXLmf1AuAYVZ3m7ZulqtumQ8e6kObYY2M9ME+tYawnXhzWccAwVe3VWPmNxLm4GOSOuGloYwbt4cBXfggSkdZAoar+4K0fS+0Ao7eTJ0BIExcAa3ADQy6PG4gVS3XUOt2CRGQGqb19vubvBBCRFsBROEN2Z1y+4aOB9/3SFCREZKqq9vWWn1LVk+J2f4arMz90NTW7yEmNF9lg3InL57sKmB1n0O6E69UJMr4O/DOajnlqjWaPH6liRKQzLn3P8UBv4CZgtKrOSKeOtSVd+Tu9az0EfBTLBCEic3Fdei2AalU9Kx06gk4Q0y8BiMgzQD9gAi6B/yRc+IFvM42JyGogVR5YX14A4tueZC+ynymsgpg+C2ryjhfgxh9EvW2dgUxV/clb305VZ/oosw7NqYfgz455ao0/AmnzNniJ8ocBXXGDi/4OjFXVa9OlYT05FxdHmg52xU0qEKNEVf8FzsOVJg0JNDDQD/BtOuGHA5qztxewHDcr1RxVjYiI316QBTQ8q1i6CWKGD4A20sAUvk2MS97gqOqvwK9J25K9tE/hk4fbaP6YUWsEFhEpIfGHQagdpFXTVazpnaP7f8DHwPFx3Wd+/9CvDelMO5aRlCM3/uUjP4064mlooJ9f0wn7krO3MVR1By9N3PHAuyJSDOSJSCcfB7BV+uW5rod8L69pyFuOGZICtPFPFm1w0+TW95wHOSWbr8mZ6yGImowUmFFrBJmJQCdcA/x8rHvKZzbBTaV4uzcC/EUg019Ja0U6DfBovAEUe/nwuiCjDR65kWhq13mau0AD6VXzrj0HuAq4SkT64HopPhORX1R1Lx8k1clq4MW0DwOO8yGm/T1czHFsOd6L7Gfc8Y8asBkX14K0OwlEJJ/ayWK+V9WVSUXSGXtsrAcWU2sEGm/E9WDcQKwc4AWcgetHN3ECItIVb4AY0BKX13C4v6oaJs2jnU/EhTtcQO1gtZ2BkcDdqvpUOnSsC2nO37kMGEs9XjW/jBMRKcAlp98Sl4v1v6q6Stzoun7q7zSwzTKmPV0ENaa2KaT5u5eFy4RyNC60RYDuuOlyz1LVynToMDYcZtQazQIRCeF+xO4BRqjq7Y0cklZEZGucpyhwsbUicoyqvuIt36uq56Tx2ofiDKPtcB6YmTjjaHy6NKwLaTb+AzkIRUTewoVrvI/rys5T1VN91pQc0/4iLqbdl8FrInJ+Q/v9aqeCONiqqYjIJ6q6R5qudR0uF+1ZqlribcvDhZn9qKpXpkOHseEwo9YINCKyF+5HbB/crD0vqOoHPupJ7iZWYCnwdaxRDBoi8pOqbuq3jvoQkctU9Sa/dcSTZm9RSgNaRHKAI1X1pXToSHH9r1V1x7h1341vEanExbRfEBfTPl9V/YiFjs0o9jUuq8cakrztfr3kisgCUo9HAOf9T/ukAkme/xnATaq6Kt06kjR9C+ymtZNCxLa3Aj7xMUWjsY5YTK0RWERkIbACl07oTKDa274zgKp+6YOsVCOv2wG9ReR0VZ2UbkFNIOiDHI7FdR//WamJ1xORMHAw7kXuEOADwBej1smRttQ+P+H4dZ9CgIIW074zLgTpCJxX+zlgovrvLeqTtB4ChgAX4lPeauBJXB3dg/P8342bQc9PoskGLYCqljazAcCGh3lqjcAiIlOI8y6QaJypqu6fdlH14OUafVFVd/dbSzLNwFMbiPg/EdlEVX/zltPWBepdrx8uPvQIXNL+vYHNU/3gplHTQtyAvvpifX3xjsYIWkx7XK/SgcAlqjrOLy0xvLCtk4CLcB7lEao6yyctQfT8fwP0J/UzPllVd0ivImN9MU+tEVhUtb/fGpqKqv4oIr55jBqZlaowzXLWlqC8WX8CbAqQZoP2F+An4H7gIlUtEZEFfhq0AKraoynl/IrfVNVfcIMOR8Zi2uM0HaSq76RLi4h0BHYCtgd+AYrSde169GQCfwP+gwvbGqiq8/zURDA9/21w3uP6Up8ZzQzz1BrNDhE5CLhYVQ/yW0sM70d1lPo0P3hQZ6VqCgHy1P6sqt18uO5duNHXM4BncZkQZvjtCW0qQfC4JZMuTSJyGm4Aaw5umuoXVdVXgxZqXpSqcVPT1kmF6EeauKB7/o0/BmbUGoFFRPYHHsDF0b0KjMDFZQlwo08N82vUfYNvB3QGTlTVj9OtqSFEZG/cRBH/9FtLPCKSq6pl3vJwVR0RAE2+hWl4abL2w3VfHw60Bk4H3lTVUj80NZWgvJTEky5N3kCxGdQajgltg6oeVeegNCAio5K1xOFbmrigISInqurT3vLeqvph3L5zVPVe/9QZ64IZtUZgEZGvcN1nHwOH4QzaK1X1Lh817Zu0SYFlwA9ByWkoIjvi4jOH4HIvjlbVe3zS0gVn8E9X1UpvBPR5wKmquokPeu6h/jCNU9Sbpc5PvK7jQ3EG7sGq2sFnSQ3yJ/fUJrcHCfiZyzdoxAb41ocfA3/jn5PkZyaIz7XROBZTawQZVdUp3vKrIlLsp0HrCQrkj5SIbEXtoJlluEkqRFX381HTecDlwFwg2+tmvx33crKLT7KmreO+jYaI7AE8iMuXOQP4m6q+BrwmIi380GQ0jaa2ByLyiqoes7H1xF3vTlU9z1s+N77dFJFRPuUbvq2BfQr4MfBX6llOtW40A8yoNYJM/Fzq4Hppa9Z9Cj9Izv8Yjy/5Hz3m4NI/HamqcwFE5D8+aYlxJrC1qv4uIpvijNt+qvqJX4JU9YlU22M5YdMsJ8a9uFRL7+OmXL0Tl84LVS33SdPaEIgeiiQW+i0giXTHi/aLWz4FiHcG9E6zFgD8fMFuAK1nOdW60Qwwo9YIMu+TaGjEz62uQNqNWoKZ/xHgGJyndrI3E9Tz+O9pqIiNaFbVn0Tkez8N2mQClBM2FDdS/yURucwHDXVoarL8NGeKuFhVb/GWj42fmEJERsRSeqlq8iQpfpNuA6khD6QvpJi4JgE/nBRATxGZjqujLbxlvHUbuNYMMaPWCCw+dZE1iKoug5T5H4/wK/+jp2sMMEZEcnEj6f8DFIrI/bj8nRN8kNVVRO6OWy+IX1fVf/ugqb6csJv5mEIruUci3+8eCY8gJss/DrjFW76MxJeQ2JTMBoS8dFmhuOWaVFo+aToyafm1uHW/nBTb+HBNYyNiA8WMwBLEuLAU+R9vCkD+x5T1ISLtcLMvDfVjogoROaWh/fWFAmxMknLCvhqXE3azdGuJ0/R4A7t9G6ke0GT5NVkNkjMcBDELQ4x0awt6+qwg36sYIvKhqu7ttw5j7TBPrRFkAhcXhssmEJ//cQcRqZl1xkevWp368Lr+H/T+0k5DRquI+NX2vILzZA8FIiIyFp9j51T1ND+v3wBBTJbfbGIgReQFVR3qrV6SzmtrEyfO8JFA3at6COwsjEb9mFFrBJnAxYUB7+Ia5B28v3j86kIDaCkiO1FPPfmULmeqqvb1lp9S1ZPidn8GpN3rp6rnelkZYjlhbwVai8gQfMoJKyLnJ21SYCkwVVUXpFtPHKlmW4o9R4o/MYc7iMgqnKYW3jLeeo4PehqiZiKWdIf/BDF9VjOkORjeRhJm1BpBJnBxYUGM8/XogkuZU990j36ky8mNW94uaZ9vLynqYq4mAZO8cJLDcLGa9wF+5ITNS7GtB3C5iFyjqs+nWQ8QTG+fqvoVD9rcmAbMBIq99fjvmy/tQdLENZuLyLj4/X5MVNHA4DUBLJ1eM8SMWiPIJHuK4r0LvrxFi8jJDexWVX0qbWISmetH3GwjNHSPAuEFUdUqYBwwzq+csKp6bartXkz0u7hMFmmnOXj7vMk9Yobub6panebr11dHAmSmU0sSF+AyopTjnp8xAZiZbmTcckM5a9NJQ2n8Xk+bCmODYUatEWT2VdUf/RaRxK4ptgmucewC+GXUBpF8ERmE87THj+gX3AtL2hGRGdSNy1wKTCbxR9d3vPy+fobdBC5ZvpfuLFNVr/M2fQysxBmQTwA3pVlSQ3U0J20qklDVO4A7RGQzXJjNRBH5ERihql/7pClhogqvl6QX8KuqFvmkqd54dhFJ22QZxobDsh8YgSUIo60bwjM4TsANApkF3Kiq0xs+aqNpOSgu12kgaGRUvy8DpESke4rN7XADEXNV9Yw0S6oXEdkfuCKAHnjfEJEvgX1Utcxb/0pVd/JyDr8Xi+EOAiKS6fUE+K1jO1x4zUnAxar6ok86HgDuUdWZItIG90ISwX3/LlTV5/zQVR8i8pOq2mCxZoZ5ao0gE5TBYQl4I/dPxXXxfQr8VVW/81UU3C4iqd5QBRcWkfZsEUEc1V+P5/9H4CsR8WXyjBTeY3A/9L/hjG1fCGiyfGIGrcdd3rZIEKYU9l5098PlQT4SKPRJx+Y4Q3Yg8DMuBOFGVa3wQ4/HPqp6lrd8GvC9qh4tIp2A8UCgjFoC+vtjNIwZtUaQ6ZKUvD8BP5L3i8g/gXOBicChAQqPGOC3gFSIyL7AclWd7mUY6AfMA+5T1TX+qqtDyKfrJt87BZYlGW9+EMRk+a3iPaCqOgpARLKB1j7owbv+7jhDdhDuheSfuIlZ/GIuMB0YC6zCpac6OxbNoqq3+6Apfjrlg/AmzlDVxf5G2dSLdWM3Q8yoNYJMOW6gWJC4BygC+gKvxTXGAkRVNTnNV1qoz7j2umWPw3kj04qI/A+XPzdHRL4DWgFvAXsBj+FCN9KtKVU4S1vgRNy0zH5QAHRQ1fHxG0XkSNzgJ1++A/Gedq+bPwie95eBB0XknNgMcN4sevd6+9KKiNyImyb7J5yn8Tpgmh8TiyRxHbVGWSs/hcSxQkQGAL/iZvE7HWp6vnzxstfTSwKuPffFy26sH2bUGkFmWQB+HJJJNfOUAF3xcYpOEWmN8w51wY3mfwc4B7gQN43vMz7I2k9VtxWRHNwPWYHXTfwgzovkB8kDexRYBkwBHkq7GsetpJ5+djZOUxBiaoPitboSuBH4yRv4JEA33EvSlT7oORP4DjdD3euqWlFPGFC6eUtVP/FbRBL/h5tquRNwnqou9rYfALzhk6ZA9nAZ644ZtUaQqWy8iBsIoaozN7YYSPSIisiOuC7HIbiZxl5Jh4Z6eApYjht88Xdc12cWMNCv0c5ABYD3Q/+jqka8dRURXwbQqOp+fly3Edqr6sLkjao6V0Ta+6AnsHjP0KUici2wpbd5rqqWi0ghsCTNkjoBB+MyDNwpIpNxk0JkpDu9WBL3i8hnuIFhK33UUYOqfg8cmmL72yIy1QdJAC1UdQ64EJb4kCgR2QMferiM9cOMWiOwqOoeTSz6FGmanUpEtsJ15w/DefhewGUR8dtY2lxVtwcQkUdwaao2VdUSHzUVeLNlSdwy3npHPwQ1kmcYVX0yXVriaKjrNbeBfRuVICbLj7t2OTDDG0U/TESOB7bB9VSkU0cEN8hpvNcjMQBoCfwqIhNV9fh06oljF+DfwOcicr2P+bMT8PIKdwamq2qliBQA5+F6KjbxQdKz1P52fEzi78h9+DDrobF+mFFr/BFI5yiDOcAHwJGqOhdARP6TxuvXR43n0+viX+CzQQvwMLWzZcUvAzySfjlA43mG/TBq3/ViM6/QuByLnjdykg96YgQxWT5eloOjcL0kO+Oeq6PxLyYacD0SuLjel0UkD2gwe8RG1hLFeY4nAB+LyH24F5RYNpS0D6rzpqe+HDeILVtE7gJux33ndkm3npisepZTrRvNADNqjT8C6YxhOwbnqZ0sIm/hUuUEofHbQURWecuC6wJdhY8/YvXNlOUnqvqv2HJSnuFPcLGafnABzsifKyJfe9t2wE11+nefNAUyWb6IPIPLoDEBNzhsEi78YIpPehqcYTBtQlIgIqcDl+IMyf/FvzD5xJnA1t6kIpvijNt+Psf+Jk/EUt8+o5lgRq1hrAWqOgYY4424Phr4D1AoIvfjpqKc4JOucOOl0ktD6djAn5RsELw8w17qrmFebtHtvM0zVXW+X5qg4WT5IuJXsvxeuNjx2cAcr1fCT+MjiJ5/ROQjYCEuN+zipH1+TQpRoaq/A6jqTyLyfQAGs3X12imJW8ZbT2soi7FhsBnFjGaPiHyyFvG3G+P67YBjgaFBmv0pzvA+XlWP8OH6lcC3wIu4iQQSPNp+ZLZIyjP83yDkGRaRQ4A8VX05afsJQJFfM8WJyExV3c5bPg/oH58sX1V38klXT1zowVBcer2ewPbJxpsPugI7w2DypBCqmvZ0VSJShOvZinFc/LpPeccbnNwkgNl3jEYwo9YILN4gguG4Uc4zgJtUdVXDR/25EZEs4HDcj9ehuIwMo1X1tQYP3Dha2uMZ+0A1blDdK6q6PN1a4jRFcYZQMYndi77NvCYin+AMjeKk7Z1w3v89063Ju/5XMcNVRN4AXoqb7OArv4zaeESkD27Q5rHAL6q6lw8akj3/N/np+Y+nnkkhxvnxHQyiAekN7stL8d0rAFapvzOwGeuAGbVGYPFiVr/ADQAZgGt8TvVVVEARkYNwP+6HAJNxBuQ9qtrDT10xvFHPw4DzgUv8Go0tIt0b2u+H51ZEptdnTDe0b2Pjpae6DZdjeDLQ05v9KQP4VlV7+qErFZ4nsl8sDlhELlPVm9Jw3cB5/iHlpBBjcJNCpMqz7Tt+pUATkYdwOX1HJ20/Aeirqv9ItyZj/TCj1ggsIvK1qu4Yt/6lqlqKlRR4HsgPgFNVdYG3bb6qbu6vsppZvIbhpsb8ArhNVWf5qyo4iMj3wLbJP+rewKxZqvoXn3RtRW2y/DvjvLSHAAer6gV+6GoK6Worguj593QV4yaFuJPaSSF8bQ9EZKqq9vWWn1LVk+L2+dK2i8gsVd22nn014TdG88EGihlBRkSkLbWxmOH49digAwNwKXGOw6WHmo+LVfN18JiXkmoAblDP88BlPiekR0QWkML48JZVVbdIvypGAw+Lm/q1DGrioe/29vmCBjNZflNJV0aSQHo+CeakEPE5l5ONRb8yyDR03VDaVBgbDDNqjSDTBufZi294vvT+K+C7FzIoqOpXwFfAJSKyN+7HLEtExuPiMv2YAvZKYD4uPdUOwAjXS+yrF6tP0noI1017Ia7+/OAK4AbgR0mc+vVR/Jn6tYYAJstvKmnpgoyFG4jIZjhDTYHZfmeu0GBOCtHQPfGry7hIRHZT1c/iN4rIrjjvu9HMMKPWCCxBiQdtbqjqh8CHIvJvXJf/cYAfRm3gvFiqugxARELASbjphL8GjvArJMLznKWc+tUPPTECmiy/qaTF8ycirXE5hvvgniPB5Yz+Ajjdr4GtniF7Fu55mg48pqove3oH+aEJyBeRQbgXyXwRiU1OITgHhh9cBLwoIqNwDhRw9/JkXLtpNDMsptYILF4sZr2o6pcN7f8zEcS6EpGe2sC86n7kqPTiVP+Gyy88FTdSfV66dSTjeUD/Sa23bxYuYb4vkxx4mmbhBssEKVl+vYhIblz4xnBVHZGGa47C5YO9Tt0sXrFBa1cCW6pqg9Myb0RdL+BmGfwAOAxYqKrn+aElTtPjDe1X1dPSpSUeESkEzsblQAaYCdzr53fPWHfMqDUCixcHVh8apJywfuMNWJlJbZdZvKfKl7qKH/yRPBDEx4Ehv+DSi92JGxmeQPIo6DRp2hs3B/0oasNtdgZOAU7wPO9pJ8U9+1ZVezV0TDpoKCRCVdMaEiEiP9Q3kK+hfRsbEZmhqtt7yxnAZzbI1vgzYOEHRmBR1f381tCMuAA3hW85blDWGFUt9VdSIOdVfxfnCY3F+caj+DMw6zbgaC8uOsZYERkDPAjs7oMmSJxhCaAgft2nZPnnEayQiCBMkZ2KmhnDVLXai2X3HRHZF1iuqtNFZAhuyuN5wH3xPTlp1DOZ+uN5VVUPSKceY/0xT60RWOJirlLih1ct6HgDVoYBA4EfgRGq+rVPWgLnqW0IESlU1SU+XLehtEL17tvYBDRZfqBCIkTkCZxRdr3G/ZiKyJXAVvFpq9KsKwKUxVaBFsBqagdptvZB0/+A3kAOLt1YK+AtYC8grKon+KAp1YvQHsDFuNn8Uk2DbAQY89QaQebIpOX4WbH88qoFGlVdICJjcT9iJwFb4Qaw+EHg51UXkTY4D/fxwDb4o0tEpK0mzfIkbvpl39IKNWS0el3aflARS+Wnqj+JyPc+x/j+C5elYq6IfI1rl3bCZdL4u1+iVNXXdH71sJ+qbusNYvsVKFDViIg8iBvMlnZUNTY4LOZFvhLIBs5S1fF+aDLWD/PUGs0CCci0nEFFRDbHjdYdCPyMC0F4XX2c5jGInj4AEWkBHIUzZHcG8oCjgfdjg33SrOdM4AxcWrHYgL5dgJtxo9YfTLcmT1cQk+UX4Z7tGMfFr/sREgEgIlsA2+Je2GYGYfBh0Ahqz424yUSuBCqAG1W1obEcRsAxT63RXLC3r4aZi/N2jAVWAZsCZ8di6VT19nQL8stobQgReQYXxzcBuBeYhEufNcUvTar6kIj8BlxPYvaDG1T1tQYP3rgEMVn+RUnrX6QslSaSso786v1vE9tuGVoSKBCR83HPTmwZb72jH4JE5HPv2rcCH3vbau6p3b/mhxm1hvHH4DpqDf9WfgqJISLjGtqvqkelS0scvYDluFnO5njdn76/MKnq68DrDZURkctU9aY0SYIAJssPYEjEbQ3sU8AytNTyMK5XJHkZXK5fPygDSoG/4sKQErLGYPev2WHhB0ZgEZHXqP3x7Ae8H7/fJ6OoWZNOw0jc/PM/A88Bn5Lk3VPV99KhI4WunrjQg6FAEdAT2F5VF/uhp6mku4tW3HTLF+Diem/FhUeAu4+3qA9TCgctJEJE9lTVj9N5TSM9iEimqlY1XtIIEmbUGoHFC9yvF7+MouZMOn/4RSSMm9FsGG7U8xvAc6o6Mx3Xbwoi0gen71jgF1Xdy2dJ9ZLuuPIgJsuPr4MUcZlpj7sPYhaPoJKUHq4OfsVDx+NNnLEf7qX3SFUt9FmSsZZY+IERWJKNVm82qF7ArzbbyzqTtlhIdfPPvwW8JSLZOONxiohcp6r3pEtHQ6jqNGCaiFyI6w0AfOnqbwpp9UD4NcNTIwQtJCIYCWCbB2cB3wIvAr8RoLoTkd1xhuwgoB1udr/k+G2jGWBGrRFYROQB4B5VnemlXvoYiADtRORCVX3OX4XNkrT+8HvG7BE4g7YHcDcBTMXm5RiNf4k6FgiaUZt2IyBoyfKBfBEZhAuJyI/LZS1AGx/0bNZQ7LiFSCXQGfe9Goqb1e8F4JXkVHbpRERuBIbgZhd8Djc2YVoQB7kaTcPCD4zAIiIzVXU7b/k8oL+qHi0inYDxluJr7UlnF62XmL4XMB54XlW/Tcd1NwRBSSEnIrmqWuYtD1fVEWm8dhCT5QcqJEJEfqCBfLQWIpUab6rjYcD5wCWq+pRPOopxz/adeCkQRWS+qm7uhx5j/TFPrRFkKuOWDwJeAlDVxUGZ9rE5EG8Y4dVhmjgJN7p4K+DfcffMt1mN1oJ0e7S74DxZ01W1UkQKgPOAU4FNANJp0HoEMVl+0EIiSs1wXTu8lFnDcG36ePxNy9YJONjTc6c3bW4LEclQ1WofdRnriBm1RpBZISIDcD+oewOnQ03qnhZ+CgsiQTOMVNW32bA2AGl7a/J6IS7H5RrOFpG7gNuBJ3GTMPhFBYDnvfrRi5FGVVVEfBsVHrCQiAVpvl6zRUSuBQbg0uk9D1zmt+HoPdPjgfHey9sAoCXwq4hMVNXj/dRnrD0WfmAEFhHZCheD2Qm4U1VHedsPAQ5W1Qt8lBcokg0jIN4wukVVF/mnrnngV1e/iMwC+qrq7yKyKe4e9vN5+ldE5BfcMyTAf7xlvPXzVLWbD5oCFRIhIsfQgFdfVQMXP+4XIhIF5gPl3qZYvcV6bnr7IiwFIpIHDLbY2uaHGbVGsySpS/1PT1ANoyDSkEdbVTfxQU9yaqpvVbVXunUkIyJXN7RfVa9Nl5YYIjKrnpAIwd3P7dOsp6EYX1XVv6VNTMARke4N7VfVH9OlJYY3q9lKVX00afu/cC9Jd6Zbk7F+WPiBEWia0qVuAFChqr8DqOpPIvK9GbR1CWhXf9ekHJ4F8et+5e/0w2htAoEKiQhgjG+QaaGqc8BlRYkPFRGRPYC0G7XA34BUeYYfAj7HDSAzmhFm1BqBJaAGSFAJpGEUQM4Etg6YRzs5H6afA2dqCGiy/ALPuyZxy3jrHX3Qg4hsjXuuenqbZgMPqer3fugJMM9Sa0B+TKIxeR+pjcuNjapqZYqNa8RGIzdLzKg1gkwQDZCgEkjDKIAEzqPdUNyeNyjSL4KYLP9hIC/FMsAj6RYjInvi8i4/5P0JsBNukpHBfj9bAUPqWU61njZEpFBVlyRv80uPsX6YUWsEmcAZIEElwIZR0AicR1tEpqpqX2/5KVU9KW73Z/jjwYIAJssPYEjEVcAwVZ0St+1VEZkEXA0c5ouqYKL1LKdaTxe3Am+IyAXAl962XYBbgJE+aTLWA/uxM4JM4AyQoBJgwyhoBNGjnRu3vF3SPt88WKq6DHgAeCAuWf5MEfEzWX7QQiK2SDJoYzreE5GH0qwl6MTacyGxbRegix+CVPVJbwKG63ATxSgwE7haVcf7oclYP8yoNYJMEA2QoBJIwyhoBNSj3ZCXyvf0NAFLlh+0kIiSBvZZdpZE4tvzaUn7ktfThme8NmjAishlqhq0abONFJhRawSWgBogQSXQhlFQCKhHO19EBgEhb3mwt12ANj7ocRcPYLJ8ghcS0a0e77Fv3seg0sxzvh4LmFHbDDDDwAgsATVAgkogDaMAEkSP9nvAUXHLR8btez/9cmq4Epcsfwfvb4Q3INy3ZPkBDIlI7k2KxzfvYxARkXEN7VfVoxra7zN+9wgYTcSMWiPIBNEACSpBNYyCRuA82gHOdbqZ3wLqIyghEc3c+5hu9gR+Bp4DPqV5teHW29VMMKPWCDKBM0CCSoANo6ARSI+2iOwLLFfV6SIyBOgHzAPui09Sn2YClyw/iCERInIKcC6wtbdpNnC3qj7pn6pA0gn3EjIMOB54A3hOVWf6qqppNCcD/E+NTZNrBBYRmQ9cgDNAbgUujO0CblHVLfzSFkQCahgFikamNfXl5UBE/gf0BnKA74BWwFvAXripOk9ItyZPV830vSmm8k1YT6OmKC4kotzbFPsB8yUkQkROBv4DnI9LCSW4sKhbgbvMsE2NiGTjjNtbgetU9R6fdJyjqvc2odxwVR2RDk3G+mFGrRFYgmiABJWgGkZG44jILFXdVkRygF+BAlWNeDMaTVfV7X3S9ZWq7pS8nGo9jZq6N7RfVdPqPRaRT4DjVHVh0vYewPOqukc69QQdz5g9AmfQ9gDGAY+p6q8+6fHl5czYeFj4gRFYzGhdK/arxzB6EJjus7ZAEUCPdgWAqlaIyI+qGvHWVUSqfNATI4jJ8oMWEtE62aAFUNWFItI6zVoCjYg8gcsFOx64VlW/9VmS8QfEjFoj0ATQAAkqQTWMAkW8R1tEkj3ajwF+eLQLROR8XNd1bBlvvaMPemIELlk+8Cy1WU8+JjEDyn2kPyNK+Tru+zNyEi5371bAv71MGlAbOuLHS0BvEVmVYrufmoz1wIxaI7AE1AAJKkE1jIJGED3aDwN5KZYBHkm/nBqCmCxf6llOtZ4OthGRVM+NAJunW0yQUdWQ3xpSMMOPMBpj42FGrRFkgmiABJWgGkZBI3AebVW91o/rNkZA01UFLSRimxTbBOgKDE+zFsP402NGrRFkAmeABJWgGkYBJHAe7XpmpKpBVf+dLi3xBDRZfqBCIuIHponIjrhUVUOABcAr6dZjrDUv+S3A2LCYUWsEmcAZIEElqIZRAAmiR/ss4FvgReA3gpMTM4jJ8gMVEiEiWwHH4UbzL8NN2yuqul+6tRjrRKaIXFXPPlXV69OqxlhvLKWXEVhE5OqG9pt3shYRqaQBwyigXckGICLtcXPLDwWqcYbRK6q63GddYWqT5femeSXLTwte3twPgNNVda63bb6qWjxtM0BELkixuSXwd6C9qrZKsyRjPTGj1jD+AATVMAoaQfdoi0gXnBF5PnCJqj7lp54YAUqWH6iQCG92uuNwg1ffws1y9oiqBnaKYSM1IpKHmxnudJxz4DZVLfJXlbG2mFFrBJagGyBBJaiGURAIskdbRHbG3beDgC9wP6qz/NLjaQpasvxiGgiJUNX3fNKVCxyNq6f9gSeAMao6wQ89RtMRkXa4tvIE3H27y5wBzRczao3AEmQDJKgE0TAKEkH0aIvItcAAYDbO0/eWqlb7pSdGUrL854OQLL85hER4RtKxwFBV3d9vPUb9iMitwGDgIeB/qlrqsyRjPTGj1ggsQTRAgkpQDaMgExSPtheXOZ/aZP2xRjmWAL63j7rKkjRBQBLTByUkwmi+eM/4GtzvS+CecWPtMaPWaBYExQAJKkE1jIJKkDzaItK9of3xaaOM4IVEGIYRHCyllxF4kgyQ8TgjxEjEBqY0gRQe7csC4NFuoapzwBls8dM/i8gegBm1HkkhEdcGISTCaL54oSLxKLBCzdvXbDFPrRFYrEu96YhIz4YMI1X9xD91wSGIHm0R+VJVd05eTrX+ZyfoIRFG80JEFuCeo/jxGnnA18DfVXWhD7KM9cCMWiOwBNEACSpmGDWNIHb1i8hXsfnn45dTrRuGsfERkcHAmap6qN9ajLXDwg+MIGNd6k1H6llOtf5nJohd/VrPcqp1wzA2Mqo6WkSu8FuHsfaYUWsEmSAaIEHFDKOm8SwQ81p/HLcMcF/Serro6uVklrhlvPUuPugxjD81ItIKCPmtw1h7zKg1gkwQDZCgYoZR0wiiR/uiuOVpSfuS1w3D2ECIyPkpNrcFjgLuTbMcYwNgRq0RZIJogAQVM4yaRuA82jaJiGH4Rl7SugKLgRNVdYYPeoz1xIxaI8gEzgAJKmYYNZnAebRFZFxD+1X1qHRpMYw/E6p6bWzZCzlQVS1r4BAj4JhRawSZwBkgQcUMoyYTRI/2nsDPwHPAp1gvhGGkDRH5B3AZkOutlwI3q+p9vgoz1glL6WUEFhE5paH95p2sRUSKacAwUtX3/NBlNI6IhHETiwwDegNvAM+p6kxfhRnGHxwvw8FewDmqOt/btjlwF/Cpqt7gpz5j7TGj1jD+AJhh1DSC7tH2poAdBtwKXKeq9/ipxzD+yIjId8AOqlqRtL0F8I2qbuWPMmNdsfADI7AE3QAJEqoaAd4C3oozjKaIiBlGiQSyq9+7Z0fg7lsP4G5gtJ+aDOPPQLJB620r9yb/MZoZZtQaQSaQBkhQMcOoSXSi1qN9PAHwaIvIE0AvYDxwrap+65cWw/iT8YuIHKCqE+M3isgBwCKfNBnrgYUfGIHFutSbTpJh9LwZRo0TlK5+zyMUG3Ed3yDHpoNunX5VhvHHR0S2A8YCU4EvcN+/XYG9gYH2W9P8MKPWaBYExQAJKmYYNZ0UHu1xwGOq+qufugzDSC8isiWu92YrYDtcezkT+AH4VVXn+SjPWAfMqDUCjRkgxobEPNqGYcQQkdeB4ao6PWl7H+BqVT3SH2XGumJGrRFYzAAxNjTm0TYMI4aIfKuqverZN0NVt0+3JmP9MKPWCCxmgBiGYRgbCxGZq6pbru0+I7hY9gMjsKhqyG8NhmEYxh+Wz0XkDFV9OH6jiJyOGzhmNDPMU2sYhmEYxp8OESkExgCV1BqxfYAsYJCqLvZLm7FumFFrGIZhGMafFhHZDzd+A2Cmqk7yU4+x7phRaxiGYRiGYTR7LGbRMAzDMAzDaPaYUWsYhmEYhmE0e8yoNQzDMAzDMJo9ZtQahmEYhmEYzR4zag3DMAzDMIxmz/8DpGkuAPIUFDs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476500"/>
            <a:ext cx="9502775" cy="696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0"/>
            <a:ext cx="18288000" cy="1760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29676AF-2900-4866-B91A-9E15AB5743C1}"/>
              </a:ext>
            </a:extLst>
          </p:cNvPr>
          <p:cNvSpPr txBox="1">
            <a:spLocks/>
          </p:cNvSpPr>
          <p:nvPr/>
        </p:nvSpPr>
        <p:spPr>
          <a:xfrm>
            <a:off x="457200" y="114300"/>
            <a:ext cx="139446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>
                <a:solidFill>
                  <a:srgbClr val="C00000"/>
                </a:solidFill>
                <a:latin typeface="Source Sans Pro Bold" charset="0"/>
                <a:ea typeface="Source Sans Pro Bold" charset="0"/>
              </a:rPr>
              <a:t>FEATURE RANKING - RECOMMENDATION</a:t>
            </a:r>
            <a:endParaRPr lang="en-US" sz="6000" b="1" dirty="0">
              <a:solidFill>
                <a:srgbClr val="C00000"/>
              </a:solidFill>
              <a:latin typeface="Source Sans Pro Bold" charset="0"/>
              <a:ea typeface="Source Sans Pro Bold" charset="0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570852" y="1104900"/>
            <a:ext cx="16659442" cy="4873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3500" b="1" dirty="0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After optimization, the tuned model generated a list of top important features</a:t>
            </a:r>
            <a:endParaRPr lang="en-US" sz="3500" b="1" dirty="0">
              <a:solidFill>
                <a:srgbClr val="E66461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10277558" y="2431414"/>
            <a:ext cx="7400842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>
                <a:latin typeface="Source Sans Pro" charset="0"/>
                <a:ea typeface="Source Sans Pro" charset="0"/>
              </a:rPr>
              <a:t>Reassess services provided by group </a:t>
            </a:r>
            <a:r>
              <a:rPr lang="en-US" sz="2400" dirty="0">
                <a:latin typeface="Source Sans Pro" charset="0"/>
                <a:ea typeface="Source Sans Pro" charset="0"/>
              </a:rPr>
              <a:t>of agents with the most canceled members.</a:t>
            </a:r>
          </a:p>
        </p:txBody>
      </p:sp>
      <p:sp>
        <p:nvSpPr>
          <p:cNvPr id="16" name="TextBox 9"/>
          <p:cNvSpPr txBox="1"/>
          <p:nvPr/>
        </p:nvSpPr>
        <p:spPr>
          <a:xfrm>
            <a:off x="10277558" y="1943100"/>
            <a:ext cx="5572042" cy="463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 smtClean="0">
                <a:solidFill>
                  <a:srgbClr val="000000"/>
                </a:solidFill>
                <a:latin typeface="Montserrat Extra-Bold" charset="0"/>
              </a:rPr>
              <a:t>COUNT CANCELLED AGENT</a:t>
            </a:r>
            <a:endParaRPr lang="en-US" sz="2800" dirty="0">
              <a:solidFill>
                <a:srgbClr val="000000"/>
              </a:solidFill>
              <a:latin typeface="Montserrat Extra-Bold" charset="0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10277557" y="3795236"/>
            <a:ext cx="740084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>
                <a:latin typeface="Source Sans Pro" charset="0"/>
                <a:ea typeface="Source Sans Pro" charset="0"/>
              </a:rPr>
              <a:t>Implement satisfaction </a:t>
            </a:r>
            <a:r>
              <a:rPr lang="en-US" sz="2400" dirty="0">
                <a:latin typeface="Source Sans Pro" charset="0"/>
                <a:ea typeface="Source Sans Pro" charset="0"/>
              </a:rPr>
              <a:t>survey for group of </a:t>
            </a:r>
            <a:r>
              <a:rPr lang="en-US" sz="2400" dirty="0" smtClean="0">
                <a:latin typeface="Source Sans Pro" charset="0"/>
                <a:ea typeface="Source Sans Pro" charset="0"/>
              </a:rPr>
              <a:t>customers with age of 46 or younger to understand </a:t>
            </a:r>
            <a:r>
              <a:rPr lang="en-US" sz="2400" dirty="0">
                <a:latin typeface="Source Sans Pro" charset="0"/>
                <a:ea typeface="Source Sans Pro" charset="0"/>
              </a:rPr>
              <a:t>their </a:t>
            </a:r>
            <a:r>
              <a:rPr lang="en-US" sz="2400" dirty="0" smtClean="0">
                <a:latin typeface="Source Sans Pro" charset="0"/>
                <a:ea typeface="Source Sans Pro" charset="0"/>
              </a:rPr>
              <a:t>pain points.</a:t>
            </a:r>
            <a:endParaRPr lang="en-US" sz="2400" dirty="0">
              <a:latin typeface="Source Sans Pro" charset="0"/>
              <a:ea typeface="Source Sans Pro" charset="0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10277558" y="3306922"/>
            <a:ext cx="5572042" cy="463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 smtClean="0">
                <a:solidFill>
                  <a:srgbClr val="E66461"/>
                </a:solidFill>
                <a:latin typeface="Montserrat Extra-Bold"/>
              </a:rPr>
              <a:t>MEMBER’S AGE AT ISSUE</a:t>
            </a:r>
            <a:endParaRPr lang="en-US" sz="2800" dirty="0">
              <a:solidFill>
                <a:srgbClr val="E66461"/>
              </a:solidFill>
              <a:latin typeface="Montserrat Extra-Bold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10277558" y="5247010"/>
            <a:ext cx="7400842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dirty="0" smtClean="0">
                <a:latin typeface="Source Sans Pro" charset="0"/>
                <a:ea typeface="Source Sans Pro" charset="0"/>
              </a:rPr>
              <a:t>Segment customers </a:t>
            </a:r>
            <a:r>
              <a:rPr lang="en-US" sz="2400" dirty="0">
                <a:latin typeface="Source Sans Pro" charset="0"/>
                <a:ea typeface="Source Sans Pro" charset="0"/>
              </a:rPr>
              <a:t>into groups based on their </a:t>
            </a:r>
            <a:r>
              <a:rPr lang="en-US" sz="2400" dirty="0" smtClean="0">
                <a:latin typeface="Source Sans Pro" charset="0"/>
                <a:ea typeface="Source Sans Pro" charset="0"/>
              </a:rPr>
              <a:t>term years </a:t>
            </a:r>
            <a:r>
              <a:rPr lang="en-US" sz="2400" dirty="0">
                <a:latin typeface="Source Sans Pro" charset="0"/>
                <a:ea typeface="Source Sans Pro" charset="0"/>
              </a:rPr>
              <a:t>to identify who is worth pursuing to recommend </a:t>
            </a:r>
            <a:r>
              <a:rPr lang="en-US" sz="2400" dirty="0" smtClean="0">
                <a:latin typeface="Source Sans Pro" charset="0"/>
                <a:ea typeface="Source Sans Pro" charset="0"/>
              </a:rPr>
              <a:t>the </a:t>
            </a:r>
            <a:r>
              <a:rPr lang="en-US" sz="2400" dirty="0">
                <a:latin typeface="Source Sans Pro" charset="0"/>
                <a:ea typeface="Source Sans Pro" charset="0"/>
              </a:rPr>
              <a:t>suitable payment mode and premium fees.</a:t>
            </a:r>
            <a:endParaRPr lang="en-US" sz="2400" dirty="0">
              <a:solidFill>
                <a:srgbClr val="000000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0277558" y="4758696"/>
            <a:ext cx="5419642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 smtClean="0">
                <a:solidFill>
                  <a:srgbClr val="000000"/>
                </a:solidFill>
                <a:latin typeface="Montserrat Extra-Bold"/>
              </a:rPr>
              <a:t>MEMBERSHIP TERM YEARS</a:t>
            </a:r>
            <a:endParaRPr lang="en-US" sz="2800" dirty="0">
              <a:solidFill>
                <a:srgbClr val="000000"/>
              </a:solidFill>
              <a:latin typeface="Montserrat Extra-Bold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10287000" y="7071836"/>
            <a:ext cx="73152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latin typeface="Source Sans Pro" charset="0"/>
                <a:ea typeface="Source Sans Pro" charset="0"/>
              </a:rPr>
              <a:t>Check again the package price offer suitable </a:t>
            </a:r>
            <a:r>
              <a:rPr lang="en-US" sz="2400" dirty="0" smtClean="0">
                <a:latin typeface="Source Sans Pro" charset="0"/>
                <a:ea typeface="Source Sans Pro" charset="0"/>
              </a:rPr>
              <a:t>for each type of customers (affluent, rich, middle-class and poor)</a:t>
            </a:r>
            <a:endParaRPr lang="en-US" sz="2400" dirty="0">
              <a:latin typeface="Source Sans Pro" charset="0"/>
              <a:ea typeface="Source Sans Pro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10287000" y="6515100"/>
            <a:ext cx="571500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 smtClean="0">
                <a:solidFill>
                  <a:srgbClr val="E66461"/>
                </a:solidFill>
                <a:latin typeface="Montserrat Extra-Bold"/>
              </a:rPr>
              <a:t>MEMBER’S ANNUAL INCOME</a:t>
            </a:r>
            <a:endParaRPr lang="en-US" sz="2800" dirty="0">
              <a:solidFill>
                <a:srgbClr val="E66461"/>
              </a:solidFill>
              <a:latin typeface="Montserrat Extra-Bold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10287000" y="8542972"/>
            <a:ext cx="73152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 smtClean="0">
                <a:latin typeface="Source Sans Pro" charset="0"/>
                <a:ea typeface="Source Sans Pro" charset="0"/>
              </a:rPr>
              <a:t>Provide </a:t>
            </a:r>
            <a:r>
              <a:rPr lang="en-US" sz="2400" dirty="0">
                <a:latin typeface="Source Sans Pro" charset="0"/>
                <a:ea typeface="Source Sans Pro" charset="0"/>
              </a:rPr>
              <a:t>key functional benefits of product and regular news updates, such as announcements of deals, special offers or upcoming </a:t>
            </a:r>
            <a:r>
              <a:rPr lang="en-US" sz="2400" dirty="0" smtClean="0">
                <a:latin typeface="Source Sans Pro" charset="0"/>
                <a:ea typeface="Source Sans Pro" charset="0"/>
              </a:rPr>
              <a:t>upgrades for </a:t>
            </a:r>
            <a:r>
              <a:rPr lang="en-US" sz="2400" dirty="0">
                <a:latin typeface="Source Sans Pro" charset="0"/>
                <a:ea typeface="Source Sans Pro" charset="0"/>
              </a:rPr>
              <a:t>annual package to retain customers</a:t>
            </a:r>
          </a:p>
        </p:txBody>
      </p:sp>
      <p:sp>
        <p:nvSpPr>
          <p:cNvPr id="24" name="TextBox 13"/>
          <p:cNvSpPr txBox="1"/>
          <p:nvPr/>
        </p:nvSpPr>
        <p:spPr>
          <a:xfrm>
            <a:off x="10287000" y="7962900"/>
            <a:ext cx="3958322" cy="47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 smtClean="0">
                <a:solidFill>
                  <a:srgbClr val="000000"/>
                </a:solidFill>
                <a:latin typeface="Montserrat Extra-Bold"/>
              </a:rPr>
              <a:t>ANNUAL FEES</a:t>
            </a:r>
            <a:endParaRPr lang="en-US" sz="2800" dirty="0">
              <a:solidFill>
                <a:srgbClr val="000000"/>
              </a:solidFill>
              <a:latin typeface="Montserrat Extra-Bold"/>
            </a:endParaRPr>
          </a:p>
        </p:txBody>
      </p:sp>
      <p:sp>
        <p:nvSpPr>
          <p:cNvPr id="25" name="Slide Number Placeholder 93"/>
          <p:cNvSpPr txBox="1">
            <a:spLocks/>
          </p:cNvSpPr>
          <p:nvPr/>
        </p:nvSpPr>
        <p:spPr>
          <a:xfrm>
            <a:off x="15925800" y="97313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F15528-21DE-4FAA-801E-634DDDAF4B2B}" type="slidenum">
              <a:rPr lang="en-US" sz="2000" b="1" smtClean="0">
                <a:solidFill>
                  <a:srgbClr val="E66461"/>
                </a:solidFill>
                <a:latin typeface="Quicksand" charset="0"/>
              </a:rPr>
              <a:pPr algn="r"/>
              <a:t>13</a:t>
            </a:fld>
            <a:endParaRPr lang="en-US" sz="2000" b="1" dirty="0">
              <a:solidFill>
                <a:srgbClr val="E66461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450980" y="3115606"/>
            <a:ext cx="3181182" cy="318708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-609600" y="4008604"/>
            <a:ext cx="10951666" cy="302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 dirty="0" smtClean="0">
                <a:solidFill>
                  <a:srgbClr val="000000"/>
                </a:solidFill>
                <a:latin typeface="Montserrat Extra-Bold Bold"/>
              </a:rPr>
              <a:t>Thank you</a:t>
            </a:r>
          </a:p>
          <a:p>
            <a:pPr algn="ctr">
              <a:lnSpc>
                <a:spcPts val="11760"/>
              </a:lnSpc>
            </a:pPr>
            <a:r>
              <a:rPr lang="en-US" sz="8400" dirty="0" smtClean="0">
                <a:solidFill>
                  <a:srgbClr val="000000"/>
                </a:solidFill>
                <a:latin typeface="Montserrat Extra-Bold Bold"/>
              </a:rPr>
              <a:t>Q&amp;A</a:t>
            </a:r>
            <a:endParaRPr lang="en-US" sz="8400" dirty="0">
              <a:solidFill>
                <a:srgbClr val="000000"/>
              </a:solidFill>
              <a:latin typeface="Montserrat Extra-Bold Bold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9460797" y="884716"/>
            <a:ext cx="6845995" cy="8517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5" y="454609"/>
            <a:ext cx="17316887" cy="9377782"/>
          </a:xfrm>
          <a:prstGeom prst="rect">
            <a:avLst/>
          </a:prstGeom>
          <a:solidFill>
            <a:schemeClr val="bg2"/>
          </a:solidFill>
        </p:spPr>
      </p:sp>
      <p:sp>
        <p:nvSpPr>
          <p:cNvPr id="3" name="TextBox 6"/>
          <p:cNvSpPr txBox="1"/>
          <p:nvPr/>
        </p:nvSpPr>
        <p:spPr>
          <a:xfrm>
            <a:off x="1208314" y="1235073"/>
            <a:ext cx="6477000" cy="479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6000" dirty="0" smtClean="0">
                <a:solidFill>
                  <a:srgbClr val="C00000"/>
                </a:solidFill>
                <a:latin typeface="Source Sans Pro Bold"/>
              </a:rPr>
              <a:t>AGENDA</a:t>
            </a:r>
            <a:endParaRPr lang="en-US" sz="6000" dirty="0">
              <a:solidFill>
                <a:srgbClr val="C00000"/>
              </a:solidFill>
              <a:latin typeface="Source Sans Pro Bold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676400" y="3695700"/>
            <a:ext cx="4114800" cy="17526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5410200" y="3699588"/>
            <a:ext cx="4114800" cy="1752600"/>
          </a:xfrm>
          <a:prstGeom prst="chevron">
            <a:avLst/>
          </a:prstGeom>
          <a:solidFill>
            <a:srgbClr val="3843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9143998" y="3699588"/>
            <a:ext cx="4191002" cy="17526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2954000" y="3699588"/>
            <a:ext cx="4038600" cy="1752600"/>
          </a:xfrm>
          <a:prstGeom prst="chevron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752600" y="5981700"/>
            <a:ext cx="3200399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smtClean="0">
                <a:solidFill>
                  <a:srgbClr val="000000"/>
                </a:solidFill>
                <a:latin typeface="Montserrat Extra-Bold"/>
              </a:rPr>
              <a:t>Problem Statement</a:t>
            </a:r>
            <a:endParaRPr lang="en-US" sz="2700" dirty="0">
              <a:solidFill>
                <a:srgbClr val="000000"/>
              </a:solidFill>
              <a:latin typeface="Montserrat Extra-Bold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5257800" y="5981700"/>
            <a:ext cx="39624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smtClean="0">
                <a:solidFill>
                  <a:srgbClr val="000000"/>
                </a:solidFill>
                <a:latin typeface="Montserrat Extra-Bold"/>
              </a:rPr>
              <a:t>Overview</a:t>
            </a:r>
            <a:endParaRPr lang="en-US" sz="2700" dirty="0">
              <a:solidFill>
                <a:srgbClr val="000000"/>
              </a:solidFill>
              <a:latin typeface="Montserrat Extra-Bold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12954000" y="5981700"/>
            <a:ext cx="39624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smtClean="0">
                <a:solidFill>
                  <a:srgbClr val="000000"/>
                </a:solidFill>
                <a:latin typeface="Montserrat Extra-Bold"/>
              </a:rPr>
              <a:t>Solutions</a:t>
            </a:r>
            <a:endParaRPr lang="en-US" sz="2700" dirty="0">
              <a:solidFill>
                <a:srgbClr val="000000"/>
              </a:solidFill>
              <a:latin typeface="Montserrat Extra-Bold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9067800" y="5981700"/>
            <a:ext cx="3962400" cy="938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smtClean="0">
                <a:solidFill>
                  <a:srgbClr val="000000"/>
                </a:solidFill>
                <a:latin typeface="Montserrat Extra-Bold"/>
              </a:rPr>
              <a:t>Model </a:t>
            </a:r>
          </a:p>
          <a:p>
            <a:pPr algn="ctr">
              <a:lnSpc>
                <a:spcPts val="3780"/>
              </a:lnSpc>
            </a:pPr>
            <a:r>
              <a:rPr lang="en-US" sz="2700" dirty="0" smtClean="0">
                <a:solidFill>
                  <a:srgbClr val="000000"/>
                </a:solidFill>
                <a:latin typeface="Montserrat Extra-Bold"/>
              </a:rPr>
              <a:t>Description</a:t>
            </a:r>
            <a:endParaRPr lang="en-US" sz="2700" dirty="0">
              <a:solidFill>
                <a:srgbClr val="000000"/>
              </a:solidFill>
              <a:latin typeface="Montserrat Extra-Bold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2905016" y="3695700"/>
            <a:ext cx="1743184" cy="1478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739"/>
              </a:lnSpc>
            </a:pPr>
            <a:r>
              <a:rPr lang="en-US" sz="7100" dirty="0">
                <a:solidFill>
                  <a:schemeClr val="bg1"/>
                </a:solidFill>
                <a:latin typeface="Montserrat Extra-Bold"/>
              </a:rPr>
              <a:t>01</a:t>
            </a:r>
          </a:p>
        </p:txBody>
      </p:sp>
      <p:sp>
        <p:nvSpPr>
          <p:cNvPr id="17" name="TextBox 3"/>
          <p:cNvSpPr txBox="1"/>
          <p:nvPr/>
        </p:nvSpPr>
        <p:spPr>
          <a:xfrm>
            <a:off x="6934200" y="3665338"/>
            <a:ext cx="1743184" cy="1478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739"/>
              </a:lnSpc>
            </a:pPr>
            <a:r>
              <a:rPr lang="en-US" sz="7100" dirty="0" smtClean="0">
                <a:solidFill>
                  <a:schemeClr val="bg1"/>
                </a:solidFill>
                <a:latin typeface="Montserrat Extra-Bold"/>
              </a:rPr>
              <a:t>02</a:t>
            </a:r>
            <a:endParaRPr lang="en-US" sz="7100" dirty="0">
              <a:solidFill>
                <a:schemeClr val="bg1"/>
              </a:solidFill>
              <a:latin typeface="Montserrat Extra-Bold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0744200" y="3665338"/>
            <a:ext cx="1743184" cy="1478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739"/>
              </a:lnSpc>
            </a:pPr>
            <a:r>
              <a:rPr lang="en-US" sz="7100" dirty="0" smtClean="0">
                <a:solidFill>
                  <a:schemeClr val="bg1"/>
                </a:solidFill>
                <a:latin typeface="Montserrat Extra-Bold"/>
              </a:rPr>
              <a:t>03</a:t>
            </a:r>
            <a:endParaRPr lang="en-US" sz="7100" dirty="0">
              <a:solidFill>
                <a:schemeClr val="bg1"/>
              </a:solidFill>
              <a:latin typeface="Montserrat Extra-Bold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14487416" y="3665338"/>
            <a:ext cx="1743184" cy="1478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739"/>
              </a:lnSpc>
            </a:pPr>
            <a:r>
              <a:rPr lang="en-US" sz="7100" dirty="0" smtClean="0">
                <a:solidFill>
                  <a:schemeClr val="bg1"/>
                </a:solidFill>
                <a:latin typeface="Montserrat Extra-Bold"/>
              </a:rPr>
              <a:t>04</a:t>
            </a:r>
            <a:endParaRPr lang="en-US" sz="7100" dirty="0">
              <a:solidFill>
                <a:schemeClr val="bg1"/>
              </a:solidFill>
              <a:latin typeface="Montserrat Extra-Bold"/>
            </a:endParaRPr>
          </a:p>
        </p:txBody>
      </p:sp>
      <p:pic>
        <p:nvPicPr>
          <p:cNvPr id="1026" name="Picture 2" descr="Lightbulb - Free business icon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889" y="2019299"/>
            <a:ext cx="1270911" cy="12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be 20"/>
          <p:cNvSpPr/>
          <p:nvPr/>
        </p:nvSpPr>
        <p:spPr>
          <a:xfrm>
            <a:off x="1676400" y="7545966"/>
            <a:ext cx="304799" cy="304800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"/>
          <p:cNvSpPr txBox="1"/>
          <p:nvPr/>
        </p:nvSpPr>
        <p:spPr>
          <a:xfrm>
            <a:off x="2209799" y="7622166"/>
            <a:ext cx="4038600" cy="340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3000" b="1" dirty="0" smtClean="0">
                <a:solidFill>
                  <a:srgbClr val="000000"/>
                </a:solidFill>
                <a:latin typeface="Source Sans Pro"/>
              </a:rPr>
              <a:t>Churn rate</a:t>
            </a:r>
            <a:endParaRPr lang="en-US" sz="3000" b="1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" name="Cube 25"/>
          <p:cNvSpPr/>
          <p:nvPr/>
        </p:nvSpPr>
        <p:spPr>
          <a:xfrm>
            <a:off x="5638800" y="7505700"/>
            <a:ext cx="304799" cy="304800"/>
          </a:xfrm>
          <a:prstGeom prst="cube">
            <a:avLst/>
          </a:prstGeom>
          <a:solidFill>
            <a:srgbClr val="384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5"/>
          <p:cNvSpPr txBox="1"/>
          <p:nvPr/>
        </p:nvSpPr>
        <p:spPr>
          <a:xfrm>
            <a:off x="6172199" y="7581900"/>
            <a:ext cx="24384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3000" b="1" dirty="0" smtClean="0">
                <a:solidFill>
                  <a:srgbClr val="000000"/>
                </a:solidFill>
                <a:latin typeface="Source Sans Pro"/>
              </a:rPr>
              <a:t>Club’s member</a:t>
            </a:r>
            <a:endParaRPr lang="en-US" sz="3000" b="1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9505951" y="7429500"/>
            <a:ext cx="304799" cy="304800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5"/>
          <p:cNvSpPr txBox="1"/>
          <p:nvPr/>
        </p:nvSpPr>
        <p:spPr>
          <a:xfrm>
            <a:off x="10039350" y="7505700"/>
            <a:ext cx="2524234" cy="340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3000" b="1" dirty="0" smtClean="0">
                <a:solidFill>
                  <a:srgbClr val="000000"/>
                </a:solidFill>
                <a:latin typeface="Source Sans Pro"/>
              </a:rPr>
              <a:t>Random Forest</a:t>
            </a:r>
            <a:endParaRPr lang="en-US" sz="3000" b="1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9525001" y="8115300"/>
            <a:ext cx="304799" cy="304800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5"/>
          <p:cNvSpPr txBox="1"/>
          <p:nvPr/>
        </p:nvSpPr>
        <p:spPr>
          <a:xfrm>
            <a:off x="10068464" y="8191500"/>
            <a:ext cx="2524234" cy="340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3000" b="1" dirty="0" smtClean="0">
                <a:solidFill>
                  <a:srgbClr val="000000"/>
                </a:solidFill>
                <a:latin typeface="Source Sans Pro"/>
              </a:rPr>
              <a:t>Feature ranking</a:t>
            </a:r>
            <a:endParaRPr lang="en-US" sz="3000" b="1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13233098" y="7319823"/>
            <a:ext cx="304799" cy="304800"/>
          </a:xfrm>
          <a:prstGeom prst="cub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5"/>
          <p:cNvSpPr txBox="1"/>
          <p:nvPr/>
        </p:nvSpPr>
        <p:spPr>
          <a:xfrm>
            <a:off x="13766496" y="7277100"/>
            <a:ext cx="314990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  <a:latin typeface="Source Sans Pro"/>
              </a:rPr>
              <a:t>Recommendations for churn reduction</a:t>
            </a:r>
            <a:endParaRPr lang="en-US" sz="3000" b="1" dirty="0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028" name="Picture 4" descr="Overview Svg Png Icon Free Download (#509261) - OnlineWebFont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31" y="2263545"/>
            <a:ext cx="936706" cy="101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blem Svg Png Icon Free Download (#352700) - OnlineWebFonts.COM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9" y="2263545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aive Bayes Icon - Download Naive Bayes Icon 1503826 | Noun Project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125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7907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be 35"/>
          <p:cNvSpPr/>
          <p:nvPr/>
        </p:nvSpPr>
        <p:spPr>
          <a:xfrm>
            <a:off x="1656184" y="8246706"/>
            <a:ext cx="304799" cy="304800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5"/>
          <p:cNvSpPr txBox="1"/>
          <p:nvPr/>
        </p:nvSpPr>
        <p:spPr>
          <a:xfrm>
            <a:off x="2189583" y="8322906"/>
            <a:ext cx="4038600" cy="340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3000" b="1" dirty="0" smtClean="0">
                <a:solidFill>
                  <a:srgbClr val="000000"/>
                </a:solidFill>
                <a:latin typeface="Source Sans Pro"/>
              </a:rPr>
              <a:t>Club’s requirement</a:t>
            </a:r>
            <a:endParaRPr lang="en-US" sz="3000" b="1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Slide Number Placeholder 93"/>
          <p:cNvSpPr>
            <a:spLocks noGrp="1"/>
          </p:cNvSpPr>
          <p:nvPr>
            <p:ph type="sldNum" sz="quarter" idx="12"/>
          </p:nvPr>
        </p:nvSpPr>
        <p:spPr>
          <a:xfrm>
            <a:off x="155448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b="1" smtClean="0">
                <a:solidFill>
                  <a:srgbClr val="E66461"/>
                </a:solidFill>
                <a:latin typeface="Quicksand" charset="0"/>
              </a:rPr>
              <a:pPr/>
              <a:t>2</a:t>
            </a:fld>
            <a:endParaRPr lang="en-US" sz="2000" b="1" dirty="0">
              <a:solidFill>
                <a:srgbClr val="E66461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917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1" grpId="0" animBg="1"/>
      <p:bldP spid="24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4" grpId="0" animBg="1"/>
      <p:bldP spid="35" grpId="0"/>
      <p:bldP spid="3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/>
          <p:cNvSpPr/>
          <p:nvPr/>
        </p:nvSpPr>
        <p:spPr>
          <a:xfrm>
            <a:off x="520545" y="454609"/>
            <a:ext cx="17316887" cy="9377782"/>
          </a:xfrm>
          <a:prstGeom prst="rect">
            <a:avLst/>
          </a:prstGeom>
          <a:solidFill>
            <a:schemeClr val="bg2"/>
          </a:solidFill>
          <a:ln>
            <a:noFill/>
          </a:ln>
        </p:spPr>
      </p:sp>
      <p:sp>
        <p:nvSpPr>
          <p:cNvPr id="3" name="TextBox 6"/>
          <p:cNvSpPr txBox="1"/>
          <p:nvPr/>
        </p:nvSpPr>
        <p:spPr>
          <a:xfrm>
            <a:off x="1143000" y="1181100"/>
            <a:ext cx="7935684" cy="479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6000" dirty="0" smtClean="0">
                <a:solidFill>
                  <a:srgbClr val="C00000"/>
                </a:solidFill>
                <a:latin typeface="Source Sans Pro Bold"/>
              </a:rPr>
              <a:t>PROBLEM STATEMENT</a:t>
            </a:r>
            <a:endParaRPr lang="en-US" sz="6000" dirty="0">
              <a:solidFill>
                <a:srgbClr val="C00000"/>
              </a:solidFill>
              <a:latin typeface="Source Sans Pro Bold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1143000" y="1714500"/>
            <a:ext cx="13563600" cy="4873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3500" b="1" dirty="0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Customer retention is the major challenge the premium club is facing.</a:t>
            </a:r>
            <a:endParaRPr lang="en-US" sz="3500" b="1" dirty="0">
              <a:solidFill>
                <a:srgbClr val="E66461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1676400" y="2858998"/>
            <a:ext cx="55626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Distribution of customer attrition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pic>
        <p:nvPicPr>
          <p:cNvPr id="32" name="Picture 31" descr="Health Insurance Icon | IconBr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65" y="3154041"/>
            <a:ext cx="731368" cy="73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5"/>
          <p:cNvSpPr txBox="1"/>
          <p:nvPr/>
        </p:nvSpPr>
        <p:spPr>
          <a:xfrm>
            <a:off x="8880716" y="2657951"/>
            <a:ext cx="8492884" cy="1723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700" dirty="0" smtClean="0">
                <a:solidFill>
                  <a:srgbClr val="000000"/>
                </a:solidFill>
                <a:latin typeface="Source Sans Pro"/>
              </a:rPr>
              <a:t>Churn rate accounted for </a:t>
            </a:r>
            <a:r>
              <a:rPr lang="en-US" sz="2700" b="1" dirty="0" smtClean="0">
                <a:solidFill>
                  <a:srgbClr val="000000"/>
                </a:solidFill>
                <a:latin typeface="Source Sans Pro"/>
              </a:rPr>
              <a:t>30.3%</a:t>
            </a:r>
            <a:r>
              <a:rPr lang="en-US" sz="2700" dirty="0" smtClean="0">
                <a:solidFill>
                  <a:srgbClr val="000000"/>
                </a:solidFill>
                <a:latin typeface="Source Sans Pro"/>
              </a:rPr>
              <a:t> of total customers. </a:t>
            </a:r>
            <a:r>
              <a:rPr lang="en-US" sz="2800" dirty="0"/>
              <a:t>Among the cancelled members, the longest-serving ones stayed for at </a:t>
            </a:r>
            <a:r>
              <a:rPr lang="en-US" sz="2800" dirty="0" smtClean="0"/>
              <a:t>most 3.5 years and </a:t>
            </a:r>
            <a:r>
              <a:rPr lang="en-US" sz="2800" b="1" dirty="0" smtClean="0"/>
              <a:t>75% of</a:t>
            </a:r>
            <a:r>
              <a:rPr lang="en-US" sz="2800" b="1" dirty="0"/>
              <a:t> </a:t>
            </a:r>
            <a:r>
              <a:rPr lang="en-US" sz="2800" b="1" dirty="0" smtClean="0"/>
              <a:t>them </a:t>
            </a:r>
            <a:r>
              <a:rPr lang="en-US" sz="2800" dirty="0" smtClean="0"/>
              <a:t>were members for almost </a:t>
            </a:r>
            <a:r>
              <a:rPr lang="en-US" sz="2800" b="1" dirty="0" smtClean="0"/>
              <a:t>half a year</a:t>
            </a:r>
            <a:r>
              <a:rPr lang="en-US" sz="2800" dirty="0" smtClean="0"/>
              <a:t>.</a:t>
            </a:r>
            <a:endParaRPr lang="en-US" sz="27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14492422" y="8985365"/>
            <a:ext cx="2847163" cy="349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dirty="0" smtClean="0">
                <a:solidFill>
                  <a:srgbClr val="000000"/>
                </a:solidFill>
                <a:latin typeface="Source Sans Pro"/>
              </a:rPr>
              <a:t>Statistical approach</a:t>
            </a:r>
            <a:endParaRPr lang="en-US" sz="2100" dirty="0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5C5C5"/>
              </a:clrFrom>
              <a:clrTo>
                <a:srgbClr val="C5C5C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600" y="6251059"/>
            <a:ext cx="2514600" cy="239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9"/>
          <p:cNvSpPr txBox="1"/>
          <p:nvPr/>
        </p:nvSpPr>
        <p:spPr>
          <a:xfrm>
            <a:off x="10380632" y="5081403"/>
            <a:ext cx="5527736" cy="747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700" b="1" dirty="0" smtClean="0">
                <a:latin typeface="Source Sans Pro" charset="0"/>
                <a:ea typeface="Source Sans Pro" charset="0"/>
              </a:rPr>
              <a:t>CLUB’S PLAN</a:t>
            </a:r>
          </a:p>
          <a:p>
            <a:pPr algn="ctr">
              <a:lnSpc>
                <a:spcPct val="90000"/>
              </a:lnSpc>
            </a:pPr>
            <a:r>
              <a:rPr lang="en-US" sz="2700" b="1" dirty="0" smtClean="0">
                <a:latin typeface="Source Sans Pro" charset="0"/>
                <a:ea typeface="Source Sans Pro" charset="0"/>
              </a:rPr>
              <a:t>IDENTIFY CUSTOMER AT RISK</a:t>
            </a:r>
            <a:endParaRPr lang="en-US" sz="2700" b="1" dirty="0">
              <a:latin typeface="Source Sans Pro" charset="0"/>
              <a:ea typeface="Source Sans Pro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915400" y="4713290"/>
            <a:ext cx="8458200" cy="76200"/>
          </a:xfrm>
          <a:prstGeom prst="rect">
            <a:avLst/>
          </a:prstGeom>
          <a:solidFill>
            <a:srgbClr val="FF3333"/>
          </a:solidFill>
          <a:ln>
            <a:solidFill>
              <a:srgbClr val="E6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464989" y="5183498"/>
            <a:ext cx="1323177" cy="271853"/>
          </a:xfrm>
          <a:prstGeom prst="rect">
            <a:avLst/>
          </a:prstGeom>
        </p:spPr>
      </p:pic>
      <p:pic>
        <p:nvPicPr>
          <p:cNvPr id="4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654969" y="5185721"/>
            <a:ext cx="1323177" cy="271853"/>
          </a:xfrm>
          <a:prstGeom prst="rect">
            <a:avLst/>
          </a:prstGeom>
        </p:spPr>
      </p:pic>
      <p:sp>
        <p:nvSpPr>
          <p:cNvPr id="48" name="TextBox 8"/>
          <p:cNvSpPr txBox="1"/>
          <p:nvPr/>
        </p:nvSpPr>
        <p:spPr>
          <a:xfrm>
            <a:off x="8229600" y="8781660"/>
            <a:ext cx="4572000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dirty="0" smtClean="0">
                <a:solidFill>
                  <a:srgbClr val="000000"/>
                </a:solidFill>
                <a:latin typeface="Source Sans Pro"/>
              </a:rPr>
              <a:t>Insufficient bandwidth to reach out to the entire customer base individually</a:t>
            </a:r>
            <a:endParaRPr lang="en-US" sz="2100" dirty="0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1035" name="Picture 11" descr="Bandwidth - Free arrows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88" y="6370919"/>
            <a:ext cx="2055196" cy="207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ight Arrow 41"/>
          <p:cNvSpPr/>
          <p:nvPr/>
        </p:nvSpPr>
        <p:spPr>
          <a:xfrm>
            <a:off x="12192000" y="7318043"/>
            <a:ext cx="1828800" cy="32223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371600" y="3800769"/>
            <a:ext cx="6471432" cy="6143332"/>
            <a:chOff x="1371600" y="3800769"/>
            <a:chExt cx="6471432" cy="6143332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5722469"/>
              <a:ext cx="5459768" cy="422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36" t="33791" r="-643" b="40201"/>
            <a:stretch/>
          </p:blipFill>
          <p:spPr bwMode="auto">
            <a:xfrm>
              <a:off x="2005532" y="3800769"/>
              <a:ext cx="1884438" cy="177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Rectangle 48"/>
            <p:cNvSpPr/>
            <p:nvPr/>
          </p:nvSpPr>
          <p:spPr>
            <a:xfrm>
              <a:off x="2147171" y="5830753"/>
              <a:ext cx="2819400" cy="15094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ircular Arrow 18"/>
            <p:cNvSpPr/>
            <p:nvPr/>
          </p:nvSpPr>
          <p:spPr>
            <a:xfrm rot="18411205">
              <a:off x="3110616" y="5420218"/>
              <a:ext cx="1483413" cy="1307034"/>
            </a:xfrm>
            <a:prstGeom prst="circularArrow">
              <a:avLst>
                <a:gd name="adj1" fmla="val 12500"/>
                <a:gd name="adj2" fmla="val 673335"/>
                <a:gd name="adj3" fmla="val 20457681"/>
                <a:gd name="adj4" fmla="val 10800000"/>
                <a:gd name="adj5" fmla="val 125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400800" y="7318043"/>
              <a:ext cx="304800" cy="23212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97" r="25048"/>
            <a:stretch/>
          </p:blipFill>
          <p:spPr bwMode="auto">
            <a:xfrm>
              <a:off x="3657600" y="3804657"/>
              <a:ext cx="4185432" cy="3835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Rounded Rectangle 52"/>
          <p:cNvSpPr/>
          <p:nvPr/>
        </p:nvSpPr>
        <p:spPr>
          <a:xfrm>
            <a:off x="2286000" y="5830754"/>
            <a:ext cx="588834" cy="315461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93"/>
          <p:cNvSpPr>
            <a:spLocks noGrp="1"/>
          </p:cNvSpPr>
          <p:nvPr>
            <p:ph type="sldNum" sz="quarter" idx="12"/>
          </p:nvPr>
        </p:nvSpPr>
        <p:spPr>
          <a:xfrm>
            <a:off x="15544800" y="9334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b="1" smtClean="0">
                <a:solidFill>
                  <a:srgbClr val="E66461"/>
                </a:solidFill>
                <a:latin typeface="Quicksand" charset="0"/>
              </a:rPr>
              <a:pPr/>
              <a:t>3</a:t>
            </a:fld>
            <a:endParaRPr lang="en-US" sz="2000" b="1" dirty="0">
              <a:solidFill>
                <a:srgbClr val="E66461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33" grpId="0"/>
      <p:bldP spid="36" grpId="0"/>
      <p:bldP spid="40" grpId="0"/>
      <p:bldP spid="39" grpId="0" animBg="1"/>
      <p:bldP spid="48" grpId="0"/>
      <p:bldP spid="4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xmlns="" id="{B29676AF-2900-4866-B91A-9E15AB57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54" y="266700"/>
            <a:ext cx="9562452" cy="990600"/>
          </a:xfrm>
        </p:spPr>
        <p:txBody>
          <a:bodyPr/>
          <a:lstStyle/>
          <a:p>
            <a:pPr algn="l"/>
            <a:r>
              <a:rPr lang="en-US" sz="6000" b="1" dirty="0" smtClean="0">
                <a:solidFill>
                  <a:srgbClr val="C00000"/>
                </a:solidFill>
                <a:latin typeface="Source Sans Pro Bold" charset="0"/>
                <a:ea typeface="Source Sans Pro Bold" charset="0"/>
              </a:rPr>
              <a:t>STATISTICAL APPROACH</a:t>
            </a:r>
            <a:endParaRPr lang="en-US" sz="6000" b="1" dirty="0">
              <a:solidFill>
                <a:srgbClr val="C00000"/>
              </a:solidFill>
              <a:latin typeface="Source Sans Pro Bold" charset="0"/>
              <a:ea typeface="Source Sans Pro Bold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2781300"/>
            <a:ext cx="17691179" cy="3049880"/>
            <a:chOff x="215880" y="2093620"/>
            <a:chExt cx="17691179" cy="30498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DF678B8C-6CF5-40B0-A531-CF07408A0027}"/>
                </a:ext>
              </a:extLst>
            </p:cNvPr>
            <p:cNvGrpSpPr/>
            <p:nvPr/>
          </p:nvGrpSpPr>
          <p:grpSpPr>
            <a:xfrm>
              <a:off x="215880" y="2135008"/>
              <a:ext cx="14783046" cy="2897203"/>
              <a:chOff x="1002948" y="1849433"/>
              <a:chExt cx="7371276" cy="1444634"/>
            </a:xfrm>
          </p:grpSpPr>
          <p:sp>
            <p:nvSpPr>
              <p:cNvPr id="49" name="Google Shape;1615;p57">
                <a:extLst>
                  <a:ext uri="{FF2B5EF4-FFF2-40B4-BE49-F238E27FC236}">
                    <a16:creationId xmlns:a16="http://schemas.microsoft.com/office/drawing/2014/main" xmlns="" id="{C727BC56-F227-478E-B30F-0484FA9D69FC}"/>
                  </a:ext>
                </a:extLst>
              </p:cNvPr>
              <p:cNvSpPr/>
              <p:nvPr/>
            </p:nvSpPr>
            <p:spPr>
              <a:xfrm>
                <a:off x="7035339" y="2016355"/>
                <a:ext cx="1109700" cy="11097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" name="Google Shape;1615;p57">
                <a:extLst>
                  <a:ext uri="{FF2B5EF4-FFF2-40B4-BE49-F238E27FC236}">
                    <a16:creationId xmlns:a16="http://schemas.microsoft.com/office/drawing/2014/main" xmlns="" id="{0C025B63-B3AB-4F4B-A0F5-099576127283}"/>
                  </a:ext>
                </a:extLst>
              </p:cNvPr>
              <p:cNvSpPr/>
              <p:nvPr/>
            </p:nvSpPr>
            <p:spPr>
              <a:xfrm>
                <a:off x="2667520" y="2011863"/>
                <a:ext cx="1109700" cy="110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8" name="Google Shape;1618;p57">
                <a:extLst>
                  <a:ext uri="{FF2B5EF4-FFF2-40B4-BE49-F238E27FC236}">
                    <a16:creationId xmlns:a16="http://schemas.microsoft.com/office/drawing/2014/main" xmlns="" id="{4F0EAFD8-5FD1-4E95-BEA0-05CDB075E4F2}"/>
                  </a:ext>
                </a:extLst>
              </p:cNvPr>
              <p:cNvSpPr/>
              <p:nvPr/>
            </p:nvSpPr>
            <p:spPr>
              <a:xfrm rot="10800000">
                <a:off x="3953426" y="1849433"/>
                <a:ext cx="1444814" cy="721772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5" y="1"/>
                    </a:moveTo>
                    <a:cubicBezTo>
                      <a:pt x="44065" y="12176"/>
                      <a:pt x="34191" y="22016"/>
                      <a:pt x="22049" y="22016"/>
                    </a:cubicBezTo>
                    <a:cubicBezTo>
                      <a:pt x="9874" y="22016"/>
                      <a:pt x="0" y="12176"/>
                      <a:pt x="0" y="1"/>
                    </a:cubicBezTo>
                  </a:path>
                </a:pathLst>
              </a:custGeom>
              <a:solidFill>
                <a:schemeClr val="bg2"/>
              </a:solidFill>
              <a:ln w="19050" cap="rnd" cmpd="sng">
                <a:solidFill>
                  <a:srgbClr val="E6646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0" name="Google Shape;1618;p57">
                <a:extLst>
                  <a:ext uri="{FF2B5EF4-FFF2-40B4-BE49-F238E27FC236}">
                    <a16:creationId xmlns:a16="http://schemas.microsoft.com/office/drawing/2014/main" xmlns="" id="{88AF8B86-4EE2-4A3F-8F6A-DB0C5E97704A}"/>
                  </a:ext>
                </a:extLst>
              </p:cNvPr>
              <p:cNvSpPr/>
              <p:nvPr/>
            </p:nvSpPr>
            <p:spPr>
              <a:xfrm rot="10800000">
                <a:off x="6852143" y="1849433"/>
                <a:ext cx="1444814" cy="721772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5" y="1"/>
                    </a:moveTo>
                    <a:cubicBezTo>
                      <a:pt x="44065" y="12176"/>
                      <a:pt x="34191" y="22016"/>
                      <a:pt x="22049" y="22016"/>
                    </a:cubicBezTo>
                    <a:cubicBezTo>
                      <a:pt x="9874" y="22016"/>
                      <a:pt x="0" y="12176"/>
                      <a:pt x="0" y="1"/>
                    </a:cubicBezTo>
                  </a:path>
                </a:pathLst>
              </a:custGeom>
              <a:solidFill>
                <a:schemeClr val="accent5"/>
              </a:solidFill>
              <a:ln w="19050" cap="rnd" cmpd="sng">
                <a:solidFill>
                  <a:srgbClr val="E6646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23" name="Google Shape;1612;p57">
                <a:extLst>
                  <a:ext uri="{FF2B5EF4-FFF2-40B4-BE49-F238E27FC236}">
                    <a16:creationId xmlns:a16="http://schemas.microsoft.com/office/drawing/2014/main" xmlns="" id="{90293234-3C38-4B9D-A7FF-E42D03213209}"/>
                  </a:ext>
                </a:extLst>
              </p:cNvPr>
              <p:cNvGrpSpPr/>
              <p:nvPr/>
            </p:nvGrpSpPr>
            <p:grpSpPr>
              <a:xfrm>
                <a:off x="1002948" y="2011863"/>
                <a:ext cx="5905690" cy="1282204"/>
                <a:chOff x="2551332" y="2073396"/>
                <a:chExt cx="5905690" cy="1282204"/>
              </a:xfrm>
            </p:grpSpPr>
            <p:sp>
              <p:nvSpPr>
                <p:cNvPr id="24" name="Google Shape;1613;p57">
                  <a:extLst>
                    <a:ext uri="{FF2B5EF4-FFF2-40B4-BE49-F238E27FC236}">
                      <a16:creationId xmlns:a16="http://schemas.microsoft.com/office/drawing/2014/main" xmlns="" id="{849417E8-49B6-4DE6-BFD7-940060F4CA0E}"/>
                    </a:ext>
                  </a:extLst>
                </p:cNvPr>
                <p:cNvSpPr/>
                <p:nvPr/>
              </p:nvSpPr>
              <p:spPr>
                <a:xfrm>
                  <a:off x="7128405" y="2073396"/>
                  <a:ext cx="1109700" cy="11097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" name="Google Shape;1614;p57">
                  <a:extLst>
                    <a:ext uri="{FF2B5EF4-FFF2-40B4-BE49-F238E27FC236}">
                      <a16:creationId xmlns:a16="http://schemas.microsoft.com/office/drawing/2014/main" xmlns="" id="{B778A110-46D0-43D8-A9BB-EFE97818A787}"/>
                    </a:ext>
                  </a:extLst>
                </p:cNvPr>
                <p:cNvSpPr/>
                <p:nvPr/>
              </p:nvSpPr>
              <p:spPr>
                <a:xfrm>
                  <a:off x="5672167" y="2073396"/>
                  <a:ext cx="1109700" cy="110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2200"/>
                </a:p>
              </p:txBody>
            </p:sp>
            <p:sp>
              <p:nvSpPr>
                <p:cNvPr id="27" name="Google Shape;1616;p57">
                  <a:extLst>
                    <a:ext uri="{FF2B5EF4-FFF2-40B4-BE49-F238E27FC236}">
                      <a16:creationId xmlns:a16="http://schemas.microsoft.com/office/drawing/2014/main" xmlns="" id="{A18A0152-A471-4CC7-82C2-53BC235D0525}"/>
                    </a:ext>
                  </a:extLst>
                </p:cNvPr>
                <p:cNvSpPr/>
                <p:nvPr/>
              </p:nvSpPr>
              <p:spPr>
                <a:xfrm>
                  <a:off x="2777822" y="2073396"/>
                  <a:ext cx="1109700" cy="1109700"/>
                </a:xfrm>
                <a:prstGeom prst="ellipse">
                  <a:avLst/>
                </a:prstGeom>
                <a:solidFill>
                  <a:schemeClr val="tx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>
                    <a:solidFill>
                      <a:srgbClr val="364F7A"/>
                    </a:solidFill>
                  </a:endParaRPr>
                </a:p>
              </p:txBody>
            </p:sp>
            <p:sp>
              <p:nvSpPr>
                <p:cNvPr id="28" name="Google Shape;1617;p57">
                  <a:extLst>
                    <a:ext uri="{FF2B5EF4-FFF2-40B4-BE49-F238E27FC236}">
                      <a16:creationId xmlns:a16="http://schemas.microsoft.com/office/drawing/2014/main" xmlns="" id="{79CA9EB7-D197-424E-A95C-F716DF9D9F05}"/>
                    </a:ext>
                  </a:extLst>
                </p:cNvPr>
                <p:cNvSpPr/>
                <p:nvPr/>
              </p:nvSpPr>
              <p:spPr>
                <a:xfrm rot="10800000">
                  <a:off x="6946558" y="2632746"/>
                  <a:ext cx="1444814" cy="722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6" h="22050" fill="none" extrusionOk="0">
                      <a:moveTo>
                        <a:pt x="1" y="22050"/>
                      </a:moveTo>
                      <a:cubicBezTo>
                        <a:pt x="1" y="9874"/>
                        <a:pt x="9874" y="1"/>
                        <a:pt x="22050" y="1"/>
                      </a:cubicBezTo>
                      <a:cubicBezTo>
                        <a:pt x="34192" y="1"/>
                        <a:pt x="44065" y="9874"/>
                        <a:pt x="44065" y="22050"/>
                      </a:cubicBezTo>
                    </a:path>
                  </a:pathLst>
                </a:custGeom>
                <a:solidFill>
                  <a:schemeClr val="lt1"/>
                </a:solidFill>
                <a:ln w="19050" cap="rnd" cmpd="sng">
                  <a:solidFill>
                    <a:srgbClr val="E6646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" name="Google Shape;1619;p57">
                  <a:extLst>
                    <a:ext uri="{FF2B5EF4-FFF2-40B4-BE49-F238E27FC236}">
                      <a16:creationId xmlns:a16="http://schemas.microsoft.com/office/drawing/2014/main" xmlns="" id="{905B664C-4BB0-4FF3-9213-2F2824E4D419}"/>
                    </a:ext>
                  </a:extLst>
                </p:cNvPr>
                <p:cNvSpPr/>
                <p:nvPr/>
              </p:nvSpPr>
              <p:spPr>
                <a:xfrm rot="10800000">
                  <a:off x="4057095" y="2632746"/>
                  <a:ext cx="1444781" cy="722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5" h="22050" fill="none" extrusionOk="0">
                      <a:moveTo>
                        <a:pt x="0" y="22050"/>
                      </a:moveTo>
                      <a:cubicBezTo>
                        <a:pt x="0" y="9874"/>
                        <a:pt x="9874" y="1"/>
                        <a:pt x="22049" y="1"/>
                      </a:cubicBezTo>
                      <a:cubicBezTo>
                        <a:pt x="34191" y="1"/>
                        <a:pt x="44065" y="9874"/>
                        <a:pt x="44065" y="22050"/>
                      </a:cubicBezTo>
                    </a:path>
                  </a:pathLst>
                </a:custGeom>
                <a:solidFill>
                  <a:schemeClr val="bg1"/>
                </a:solidFill>
                <a:ln w="19050" cap="rnd" cmpd="sng">
                  <a:solidFill>
                    <a:srgbClr val="E6646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" name="Google Shape;1621;p57">
                  <a:extLst>
                    <a:ext uri="{FF2B5EF4-FFF2-40B4-BE49-F238E27FC236}">
                      <a16:creationId xmlns:a16="http://schemas.microsoft.com/office/drawing/2014/main" xmlns="" id="{67B992CB-D13A-4575-80A9-9D9D5BB04A4B}"/>
                    </a:ext>
                  </a:extLst>
                </p:cNvPr>
                <p:cNvSpPr/>
                <p:nvPr/>
              </p:nvSpPr>
              <p:spPr>
                <a:xfrm rot="10800000">
                  <a:off x="5441710" y="2568074"/>
                  <a:ext cx="120330" cy="120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0" h="3671" extrusionOk="0">
                      <a:moveTo>
                        <a:pt x="1835" y="1"/>
                      </a:moveTo>
                      <a:cubicBezTo>
                        <a:pt x="834" y="1"/>
                        <a:pt x="1" y="835"/>
                        <a:pt x="1" y="1836"/>
                      </a:cubicBezTo>
                      <a:cubicBezTo>
                        <a:pt x="1" y="2870"/>
                        <a:pt x="834" y="3670"/>
                        <a:pt x="1835" y="3670"/>
                      </a:cubicBezTo>
                      <a:cubicBezTo>
                        <a:pt x="2836" y="3670"/>
                        <a:pt x="3670" y="2870"/>
                        <a:pt x="3670" y="1836"/>
                      </a:cubicBezTo>
                      <a:cubicBezTo>
                        <a:pt x="3670" y="835"/>
                        <a:pt x="2869" y="1"/>
                        <a:pt x="1835" y="1"/>
                      </a:cubicBezTo>
                      <a:close/>
                    </a:path>
                  </a:pathLst>
                </a:custGeom>
                <a:solidFill>
                  <a:srgbClr val="FF3331"/>
                </a:solidFill>
                <a:ln>
                  <a:solidFill>
                    <a:srgbClr val="E6646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" name="Google Shape;1622;p57">
                  <a:extLst>
                    <a:ext uri="{FF2B5EF4-FFF2-40B4-BE49-F238E27FC236}">
                      <a16:creationId xmlns:a16="http://schemas.microsoft.com/office/drawing/2014/main" xmlns="" id="{CD7B01E9-FD85-4A13-BAF8-E7933A00C9AB}"/>
                    </a:ext>
                  </a:extLst>
                </p:cNvPr>
                <p:cNvSpPr/>
                <p:nvPr/>
              </p:nvSpPr>
              <p:spPr>
                <a:xfrm rot="10800000">
                  <a:off x="3996962" y="2568074"/>
                  <a:ext cx="120330" cy="120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0" h="3671" extrusionOk="0">
                      <a:moveTo>
                        <a:pt x="1835" y="1"/>
                      </a:moveTo>
                      <a:cubicBezTo>
                        <a:pt x="834" y="1"/>
                        <a:pt x="0" y="835"/>
                        <a:pt x="0" y="1836"/>
                      </a:cubicBezTo>
                      <a:cubicBezTo>
                        <a:pt x="0" y="2870"/>
                        <a:pt x="834" y="3670"/>
                        <a:pt x="1835" y="3670"/>
                      </a:cubicBezTo>
                      <a:cubicBezTo>
                        <a:pt x="2836" y="3670"/>
                        <a:pt x="3670" y="2870"/>
                        <a:pt x="3670" y="1836"/>
                      </a:cubicBezTo>
                      <a:cubicBezTo>
                        <a:pt x="3670" y="835"/>
                        <a:pt x="2836" y="1"/>
                        <a:pt x="1835" y="1"/>
                      </a:cubicBezTo>
                      <a:close/>
                    </a:path>
                  </a:pathLst>
                </a:custGeom>
                <a:solidFill>
                  <a:srgbClr val="FF3331"/>
                </a:solidFill>
                <a:ln>
                  <a:solidFill>
                    <a:srgbClr val="E6646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" name="Google Shape;1623;p57">
                  <a:extLst>
                    <a:ext uri="{FF2B5EF4-FFF2-40B4-BE49-F238E27FC236}">
                      <a16:creationId xmlns:a16="http://schemas.microsoft.com/office/drawing/2014/main" xmlns="" id="{1D8F2233-5113-4B05-8C9F-A7B1842846EA}"/>
                    </a:ext>
                  </a:extLst>
                </p:cNvPr>
                <p:cNvSpPr/>
                <p:nvPr/>
              </p:nvSpPr>
              <p:spPr>
                <a:xfrm rot="10800000">
                  <a:off x="2551332" y="2568074"/>
                  <a:ext cx="120330" cy="120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0" h="3671" extrusionOk="0">
                      <a:moveTo>
                        <a:pt x="1835" y="1"/>
                      </a:moveTo>
                      <a:cubicBezTo>
                        <a:pt x="834" y="1"/>
                        <a:pt x="0" y="835"/>
                        <a:pt x="0" y="1836"/>
                      </a:cubicBezTo>
                      <a:cubicBezTo>
                        <a:pt x="0" y="2870"/>
                        <a:pt x="834" y="3670"/>
                        <a:pt x="1835" y="3670"/>
                      </a:cubicBezTo>
                      <a:cubicBezTo>
                        <a:pt x="2836" y="3670"/>
                        <a:pt x="3669" y="2870"/>
                        <a:pt x="3669" y="1836"/>
                      </a:cubicBezTo>
                      <a:cubicBezTo>
                        <a:pt x="3669" y="835"/>
                        <a:pt x="2836" y="1"/>
                        <a:pt x="1835" y="1"/>
                      </a:cubicBezTo>
                      <a:close/>
                    </a:path>
                  </a:pathLst>
                </a:custGeom>
                <a:solidFill>
                  <a:srgbClr val="FF3331"/>
                </a:solidFill>
                <a:ln>
                  <a:solidFill>
                    <a:srgbClr val="E6646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" name="Google Shape;1624;p57">
                  <a:extLst>
                    <a:ext uri="{FF2B5EF4-FFF2-40B4-BE49-F238E27FC236}">
                      <a16:creationId xmlns:a16="http://schemas.microsoft.com/office/drawing/2014/main" xmlns="" id="{18434A44-517F-441E-9DCC-4C7558F9F3F5}"/>
                    </a:ext>
                  </a:extLst>
                </p:cNvPr>
                <p:cNvSpPr/>
                <p:nvPr/>
              </p:nvSpPr>
              <p:spPr>
                <a:xfrm rot="10800000">
                  <a:off x="6886425" y="2568074"/>
                  <a:ext cx="120363" cy="120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1" h="3671" extrusionOk="0">
                      <a:moveTo>
                        <a:pt x="1835" y="1"/>
                      </a:moveTo>
                      <a:cubicBezTo>
                        <a:pt x="835" y="1"/>
                        <a:pt x="1" y="835"/>
                        <a:pt x="1" y="1836"/>
                      </a:cubicBezTo>
                      <a:cubicBezTo>
                        <a:pt x="1" y="2870"/>
                        <a:pt x="835" y="3670"/>
                        <a:pt x="1835" y="3670"/>
                      </a:cubicBezTo>
                      <a:cubicBezTo>
                        <a:pt x="2869" y="3670"/>
                        <a:pt x="3670" y="2870"/>
                        <a:pt x="3670" y="1836"/>
                      </a:cubicBezTo>
                      <a:cubicBezTo>
                        <a:pt x="3670" y="835"/>
                        <a:pt x="2836" y="1"/>
                        <a:pt x="1835" y="1"/>
                      </a:cubicBezTo>
                      <a:close/>
                    </a:path>
                  </a:pathLst>
                </a:custGeom>
                <a:solidFill>
                  <a:srgbClr val="FF3331"/>
                </a:solidFill>
                <a:ln>
                  <a:solidFill>
                    <a:srgbClr val="E6646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" name="Google Shape;1625;p57">
                  <a:extLst>
                    <a:ext uri="{FF2B5EF4-FFF2-40B4-BE49-F238E27FC236}">
                      <a16:creationId xmlns:a16="http://schemas.microsoft.com/office/drawing/2014/main" xmlns="" id="{A7EFFDF5-6F27-427F-8F3C-0E9BB124809E}"/>
                    </a:ext>
                  </a:extLst>
                </p:cNvPr>
                <p:cNvSpPr/>
                <p:nvPr/>
              </p:nvSpPr>
              <p:spPr>
                <a:xfrm rot="10800000">
                  <a:off x="8336692" y="2568074"/>
                  <a:ext cx="120330" cy="120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0" h="3671" extrusionOk="0">
                      <a:moveTo>
                        <a:pt x="1835" y="1"/>
                      </a:moveTo>
                      <a:cubicBezTo>
                        <a:pt x="834" y="1"/>
                        <a:pt x="1" y="835"/>
                        <a:pt x="1" y="1836"/>
                      </a:cubicBezTo>
                      <a:cubicBezTo>
                        <a:pt x="1" y="2870"/>
                        <a:pt x="834" y="3670"/>
                        <a:pt x="1835" y="3670"/>
                      </a:cubicBezTo>
                      <a:cubicBezTo>
                        <a:pt x="2836" y="3670"/>
                        <a:pt x="3670" y="2870"/>
                        <a:pt x="3670" y="1836"/>
                      </a:cubicBezTo>
                      <a:cubicBezTo>
                        <a:pt x="3670" y="835"/>
                        <a:pt x="2869" y="1"/>
                        <a:pt x="1835" y="1"/>
                      </a:cubicBezTo>
                      <a:close/>
                    </a:path>
                  </a:pathLst>
                </a:custGeom>
                <a:solidFill>
                  <a:srgbClr val="FF3331"/>
                </a:solidFill>
                <a:ln>
                  <a:solidFill>
                    <a:srgbClr val="E6646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1" name="Google Shape;1631;p57">
                <a:extLst>
                  <a:ext uri="{FF2B5EF4-FFF2-40B4-BE49-F238E27FC236}">
                    <a16:creationId xmlns:a16="http://schemas.microsoft.com/office/drawing/2014/main" xmlns="" id="{08E8DF8A-E3D0-4F1C-94C9-6B7B49DD49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3792" y="2399668"/>
                <a:ext cx="1131010" cy="422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aleway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9pPr>
              </a:lstStyle>
              <a:p>
                <a:pPr marL="0" indent="0" algn="ctr">
                  <a:buNone/>
                </a:pPr>
                <a:r>
                  <a:rPr lang="en" sz="3200" dirty="0" smtClean="0">
                    <a:solidFill>
                      <a:schemeClr val="bg1"/>
                    </a:solidFill>
                    <a:latin typeface="Bahnschrift" panose="020B0502040204020203" pitchFamily="34" charset="0"/>
                    <a:sym typeface="Fredoka One"/>
                  </a:rPr>
                  <a:t>EDA</a:t>
                </a:r>
                <a:endParaRPr lang="en" sz="3200" dirty="0">
                  <a:solidFill>
                    <a:schemeClr val="bg1"/>
                  </a:solidFill>
                  <a:latin typeface="Bahnschrift" panose="020B0502040204020203" pitchFamily="34" charset="0"/>
                  <a:sym typeface="Fredoka One"/>
                </a:endParaRPr>
              </a:p>
            </p:txBody>
          </p:sp>
          <p:sp>
            <p:nvSpPr>
              <p:cNvPr id="42" name="Google Shape;1632;p57">
                <a:extLst>
                  <a:ext uri="{FF2B5EF4-FFF2-40B4-BE49-F238E27FC236}">
                    <a16:creationId xmlns:a16="http://schemas.microsoft.com/office/drawing/2014/main" xmlns="" id="{67CEBAA0-C2CD-479A-BD94-CF5B41FBD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901" y="2319529"/>
                <a:ext cx="974400" cy="422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aleway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9pPr>
              </a:lstStyle>
              <a:p>
                <a:pPr marL="0" indent="0" algn="ctr">
                  <a:buNone/>
                </a:pPr>
                <a:r>
                  <a:rPr lang="en" sz="3200" dirty="0" smtClean="0">
                    <a:solidFill>
                      <a:schemeClr val="tx1"/>
                    </a:solidFill>
                    <a:latin typeface="Bahnschrift" panose="020B0502040204020203" pitchFamily="34" charset="0"/>
                    <a:sym typeface="Fredoka One"/>
                  </a:rPr>
                  <a:t>Retrieve</a:t>
                </a:r>
              </a:p>
              <a:p>
                <a:pPr marL="0" indent="0" algn="ctr">
                  <a:buNone/>
                </a:pPr>
                <a:r>
                  <a:rPr lang="en" sz="3200" dirty="0" smtClean="0">
                    <a:solidFill>
                      <a:schemeClr val="tx1"/>
                    </a:solidFill>
                    <a:latin typeface="Bahnschrift" panose="020B0502040204020203" pitchFamily="34" charset="0"/>
                    <a:sym typeface="Fredoka One"/>
                  </a:rPr>
                  <a:t>Data</a:t>
                </a:r>
              </a:p>
            </p:txBody>
          </p:sp>
          <p:sp>
            <p:nvSpPr>
              <p:cNvPr id="43" name="Google Shape;1633;p57">
                <a:extLst>
                  <a:ext uri="{FF2B5EF4-FFF2-40B4-BE49-F238E27FC236}">
                    <a16:creationId xmlns:a16="http://schemas.microsoft.com/office/drawing/2014/main" xmlns="" id="{C7789619-3D81-4E18-834E-98EBE7C95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12846" y="2295488"/>
                <a:ext cx="1044050" cy="422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aleway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9pPr>
              </a:lstStyle>
              <a:p>
                <a:pPr marL="0" indent="0" algn="ctr">
                  <a:buNone/>
                </a:pPr>
                <a:r>
                  <a:rPr lang="en" sz="3200" dirty="0" smtClean="0">
                    <a:solidFill>
                      <a:schemeClr val="tx1"/>
                    </a:solidFill>
                    <a:latin typeface="Bahnschrift" panose="020B0502040204020203" pitchFamily="34" charset="0"/>
                    <a:sym typeface="Fredoka One"/>
                  </a:rPr>
                  <a:t>Engineer</a:t>
                </a:r>
              </a:p>
              <a:p>
                <a:pPr marL="0" indent="0" algn="ctr">
                  <a:buNone/>
                </a:pPr>
                <a:r>
                  <a:rPr lang="en" sz="3200" dirty="0" smtClean="0">
                    <a:solidFill>
                      <a:schemeClr val="tx1"/>
                    </a:solidFill>
                    <a:latin typeface="Bahnschrift" panose="020B0502040204020203" pitchFamily="34" charset="0"/>
                    <a:sym typeface="Fredoka One"/>
                  </a:rPr>
                  <a:t>Feature</a:t>
                </a:r>
                <a:endParaRPr lang="en" sz="3200" dirty="0">
                  <a:solidFill>
                    <a:schemeClr val="tx1"/>
                  </a:solidFill>
                  <a:latin typeface="Bahnschrift" panose="020B0502040204020203" pitchFamily="34" charset="0"/>
                  <a:sym typeface="Fredoka One"/>
                </a:endParaRPr>
              </a:p>
            </p:txBody>
          </p:sp>
          <p:sp>
            <p:nvSpPr>
              <p:cNvPr id="44" name="Google Shape;1634;p57">
                <a:extLst>
                  <a:ext uri="{FF2B5EF4-FFF2-40B4-BE49-F238E27FC236}">
                    <a16:creationId xmlns:a16="http://schemas.microsoft.com/office/drawing/2014/main" xmlns="" id="{48CCFBDF-6C89-42D8-9297-60AC27178C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8576" y="2295490"/>
                <a:ext cx="998503" cy="42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aleway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9pPr>
              </a:lstStyle>
              <a:p>
                <a:pPr marL="0" indent="0" algn="ctr">
                  <a:buNone/>
                </a:pPr>
                <a:r>
                  <a:rPr lang="en" sz="3200" dirty="0" smtClean="0">
                    <a:solidFill>
                      <a:schemeClr val="bg1"/>
                    </a:solidFill>
                    <a:latin typeface="Bahnschrift" panose="020B0502040204020203" pitchFamily="34" charset="0"/>
                    <a:ea typeface="Fredoka One"/>
                    <a:cs typeface="Fredoka One"/>
                    <a:sym typeface="Fredoka One"/>
                  </a:rPr>
                  <a:t>Define Target</a:t>
                </a:r>
                <a:endParaRPr lang="en" sz="3200" dirty="0">
                  <a:solidFill>
                    <a:schemeClr val="bg1"/>
                  </a:solidFill>
                  <a:latin typeface="Bahnschrift" panose="020B0502040204020203" pitchFamily="34" charset="0"/>
                  <a:ea typeface="Fredoka One"/>
                  <a:cs typeface="Fredoka One"/>
                  <a:sym typeface="Fredoka One"/>
                </a:endParaRPr>
              </a:p>
            </p:txBody>
          </p:sp>
          <p:sp>
            <p:nvSpPr>
              <p:cNvPr id="51" name="Google Shape;1623;p57">
                <a:extLst>
                  <a:ext uri="{FF2B5EF4-FFF2-40B4-BE49-F238E27FC236}">
                    <a16:creationId xmlns:a16="http://schemas.microsoft.com/office/drawing/2014/main" xmlns="" id="{869A3BC1-78E8-4FA0-A436-8F212586F0D1}"/>
                  </a:ext>
                </a:extLst>
              </p:cNvPr>
              <p:cNvSpPr/>
              <p:nvPr/>
            </p:nvSpPr>
            <p:spPr>
              <a:xfrm rot="10800000">
                <a:off x="8253894" y="2511153"/>
                <a:ext cx="120330" cy="12034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0" y="835"/>
                      <a:pt x="0" y="1836"/>
                    </a:cubicBezTo>
                    <a:cubicBezTo>
                      <a:pt x="0" y="2870"/>
                      <a:pt x="834" y="3670"/>
                      <a:pt x="1835" y="3670"/>
                    </a:cubicBezTo>
                    <a:cubicBezTo>
                      <a:pt x="2836" y="3670"/>
                      <a:pt x="3669" y="2870"/>
                      <a:pt x="3669" y="1836"/>
                    </a:cubicBezTo>
                    <a:cubicBezTo>
                      <a:pt x="3669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rgbClr val="FF3331"/>
              </a:solidFill>
              <a:ln>
                <a:solidFill>
                  <a:srgbClr val="E6646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3" name="Google Shape;1634;p57">
              <a:extLst>
                <a:ext uri="{FF2B5EF4-FFF2-40B4-BE49-F238E27FC236}">
                  <a16:creationId xmlns:a16="http://schemas.microsoft.com/office/drawing/2014/main" xmlns="" id="{DBEB0515-2E2B-40AA-81F2-E75AC91F5B9D}"/>
                </a:ext>
              </a:extLst>
            </p:cNvPr>
            <p:cNvSpPr txBox="1">
              <a:spLocks/>
            </p:cNvSpPr>
            <p:nvPr/>
          </p:nvSpPr>
          <p:spPr>
            <a:xfrm>
              <a:off x="12344400" y="3009900"/>
              <a:ext cx="2140399" cy="846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aleway"/>
                <a:buChar char="●"/>
                <a:defRPr sz="18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○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■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●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○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■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●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○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■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0" indent="0" algn="ctr">
                <a:buNone/>
              </a:pPr>
              <a:r>
                <a:rPr lang="en" sz="3200" dirty="0" smtClean="0">
                  <a:solidFill>
                    <a:schemeClr val="bg1"/>
                  </a:solidFill>
                  <a:latin typeface="Bahnschrift" panose="020B0502040204020203" pitchFamily="34" charset="0"/>
                  <a:ea typeface="Fredoka One"/>
                  <a:cs typeface="Fredoka One"/>
                  <a:sym typeface="Fredoka One"/>
                </a:rPr>
                <a:t>Build Model</a:t>
              </a:r>
              <a:endParaRPr lang="en" sz="3200" dirty="0">
                <a:solidFill>
                  <a:schemeClr val="bg1"/>
                </a:solidFill>
                <a:latin typeface="Bahnschrift" panose="020B0502040204020203" pitchFamily="34" charset="0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59" name="Google Shape;1616;p57">
              <a:extLst>
                <a:ext uri="{FF2B5EF4-FFF2-40B4-BE49-F238E27FC236}">
                  <a16:creationId xmlns:a16="http://schemas.microsoft.com/office/drawing/2014/main" xmlns="" id="{D9A5D185-784C-409E-A08C-067119257D94}"/>
                </a:ext>
              </a:extLst>
            </p:cNvPr>
            <p:cNvSpPr/>
            <p:nvPr/>
          </p:nvSpPr>
          <p:spPr>
            <a:xfrm>
              <a:off x="15227280" y="2611324"/>
              <a:ext cx="2225496" cy="2225496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364F7A"/>
                </a:solidFill>
              </a:endParaRPr>
            </a:p>
          </p:txBody>
        </p:sp>
        <p:sp>
          <p:nvSpPr>
            <p:cNvPr id="60" name="Google Shape;1619;p57">
              <a:extLst>
                <a:ext uri="{FF2B5EF4-FFF2-40B4-BE49-F238E27FC236}">
                  <a16:creationId xmlns:a16="http://schemas.microsoft.com/office/drawing/2014/main" xmlns="" id="{6752D813-241A-4E8E-86F8-F6FDAD818876}"/>
                </a:ext>
              </a:extLst>
            </p:cNvPr>
            <p:cNvSpPr/>
            <p:nvPr/>
          </p:nvSpPr>
          <p:spPr>
            <a:xfrm rot="10800000">
              <a:off x="14878265" y="3693821"/>
              <a:ext cx="2897498" cy="1449679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solidFill>
              <a:schemeClr val="lt1"/>
            </a:solidFill>
            <a:ln w="19050" cap="rnd" cmpd="sng">
              <a:solidFill>
                <a:srgbClr val="E6646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1622;p57">
              <a:extLst>
                <a:ext uri="{FF2B5EF4-FFF2-40B4-BE49-F238E27FC236}">
                  <a16:creationId xmlns:a16="http://schemas.microsoft.com/office/drawing/2014/main" xmlns="" id="{27C0D3C6-0E3A-4FD2-B9EA-C84BAB67AF3C}"/>
                </a:ext>
              </a:extLst>
            </p:cNvPr>
            <p:cNvSpPr/>
            <p:nvPr/>
          </p:nvSpPr>
          <p:spPr>
            <a:xfrm rot="10800000">
              <a:off x="17665737" y="3422373"/>
              <a:ext cx="241322" cy="241350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3331"/>
            </a:solidFill>
            <a:ln>
              <a:solidFill>
                <a:srgbClr val="E6646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1634;p57">
              <a:extLst>
                <a:ext uri="{FF2B5EF4-FFF2-40B4-BE49-F238E27FC236}">
                  <a16:creationId xmlns:a16="http://schemas.microsoft.com/office/drawing/2014/main" xmlns="" id="{F653912A-3402-4224-AE6F-8D883D3A4DAF}"/>
                </a:ext>
              </a:extLst>
            </p:cNvPr>
            <p:cNvSpPr txBox="1">
              <a:spLocks/>
            </p:cNvSpPr>
            <p:nvPr/>
          </p:nvSpPr>
          <p:spPr>
            <a:xfrm>
              <a:off x="15351518" y="3343323"/>
              <a:ext cx="2002491" cy="846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aleway"/>
                <a:buChar char="●"/>
                <a:defRPr sz="18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○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■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●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○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■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●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○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Raleway"/>
                <a:buChar char="■"/>
                <a:defRPr sz="14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defRPr>
              </a:lvl9pPr>
            </a:lstStyle>
            <a:p>
              <a:pPr marL="0" indent="0" algn="ctr">
                <a:buNone/>
              </a:pPr>
              <a:r>
                <a:rPr lang="en" sz="3200" dirty="0" smtClean="0">
                  <a:solidFill>
                    <a:schemeClr val="tx1"/>
                  </a:solidFill>
                  <a:latin typeface="Bahnschrift" panose="020B0502040204020203" pitchFamily="34" charset="0"/>
                  <a:ea typeface="Fredoka One"/>
                  <a:cs typeface="Fredoka One"/>
                  <a:sym typeface="Fredoka One"/>
                </a:rPr>
                <a:t>Evaluate</a:t>
              </a:r>
              <a:endParaRPr lang="en" sz="3200" dirty="0">
                <a:solidFill>
                  <a:schemeClr val="tx1"/>
                </a:solidFill>
                <a:latin typeface="Bahnschrift" panose="020B0502040204020203" pitchFamily="34" charset="0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40" name="Google Shape;1619;p57">
              <a:extLst>
                <a:ext uri="{FF2B5EF4-FFF2-40B4-BE49-F238E27FC236}">
                  <a16:creationId xmlns:a16="http://schemas.microsoft.com/office/drawing/2014/main" xmlns="" id="{905B664C-4BB0-4FF3-9213-2F2824E4D419}"/>
                </a:ext>
              </a:extLst>
            </p:cNvPr>
            <p:cNvSpPr/>
            <p:nvPr/>
          </p:nvSpPr>
          <p:spPr>
            <a:xfrm rot="10800000" flipV="1">
              <a:off x="302900" y="2093620"/>
              <a:ext cx="2897500" cy="1449679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solidFill>
              <a:schemeClr val="bg1"/>
            </a:solidFill>
            <a:ln w="19050" cap="rnd" cmpd="sng">
              <a:solidFill>
                <a:srgbClr val="E6646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5" name="TextBox 9"/>
          <p:cNvSpPr txBox="1"/>
          <p:nvPr/>
        </p:nvSpPr>
        <p:spPr>
          <a:xfrm>
            <a:off x="762000" y="1470843"/>
            <a:ext cx="175260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3500" b="1" dirty="0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Machine learning – based classification method is used for churn prediction.</a:t>
            </a:r>
            <a:endParaRPr lang="en-US" sz="3500" b="1" dirty="0">
              <a:solidFill>
                <a:srgbClr val="E66461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46" name="TextBox 11"/>
          <p:cNvSpPr txBox="1"/>
          <p:nvPr/>
        </p:nvSpPr>
        <p:spPr>
          <a:xfrm>
            <a:off x="421859" y="6192614"/>
            <a:ext cx="2778541" cy="314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smtClean="0">
                <a:solidFill>
                  <a:srgbClr val="000000"/>
                </a:solidFill>
                <a:latin typeface="Source Sans Pro"/>
              </a:rPr>
              <a:t>What are the key drivers for membership cancellation? How did they cause customers to quit the club?</a:t>
            </a:r>
            <a:endParaRPr lang="en-US" sz="25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65" name="TextBox 11"/>
          <p:cNvSpPr txBox="1"/>
          <p:nvPr/>
        </p:nvSpPr>
        <p:spPr>
          <a:xfrm>
            <a:off x="3566888" y="6192614"/>
            <a:ext cx="2579010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E66461"/>
                </a:solidFill>
                <a:latin typeface="Source Sans Pro"/>
              </a:rPr>
              <a:t>Sample on relevant historical data provided by the premium </a:t>
            </a:r>
            <a:r>
              <a:rPr lang="en-US" sz="2500" dirty="0" smtClean="0">
                <a:solidFill>
                  <a:srgbClr val="E66461"/>
                </a:solidFill>
                <a:latin typeface="Source Sans Pro"/>
              </a:rPr>
              <a:t>club </a:t>
            </a:r>
          </a:p>
          <a:p>
            <a:pPr algn="ctr">
              <a:lnSpc>
                <a:spcPts val="3500"/>
              </a:lnSpc>
            </a:pPr>
            <a:r>
              <a:rPr lang="en-US" sz="2500" dirty="0" smtClean="0">
                <a:solidFill>
                  <a:srgbClr val="E66461"/>
                </a:solidFill>
                <a:latin typeface="Source Sans Pro"/>
              </a:rPr>
              <a:t>(</a:t>
            </a:r>
            <a:r>
              <a:rPr lang="en-US" sz="2500" dirty="0">
                <a:solidFill>
                  <a:srgbClr val="E66461"/>
                </a:solidFill>
                <a:latin typeface="Source Sans Pro"/>
              </a:rPr>
              <a:t>16 </a:t>
            </a:r>
            <a:r>
              <a:rPr lang="en-US" sz="2500" dirty="0" smtClean="0">
                <a:solidFill>
                  <a:srgbClr val="E66461"/>
                </a:solidFill>
                <a:latin typeface="Source Sans Pro"/>
              </a:rPr>
              <a:t>columns, 9325 entries).</a:t>
            </a:r>
            <a:endParaRPr lang="en-US" sz="2500" dirty="0">
              <a:solidFill>
                <a:srgbClr val="E66461"/>
              </a:solidFill>
              <a:latin typeface="Arimo"/>
            </a:endParaRPr>
          </a:p>
        </p:txBody>
      </p:sp>
      <p:sp>
        <p:nvSpPr>
          <p:cNvPr id="69" name="TextBox 11"/>
          <p:cNvSpPr txBox="1"/>
          <p:nvPr/>
        </p:nvSpPr>
        <p:spPr>
          <a:xfrm>
            <a:off x="6252332" y="6192614"/>
            <a:ext cx="2778541" cy="3559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smtClean="0">
                <a:solidFill>
                  <a:srgbClr val="000000"/>
                </a:solidFill>
                <a:latin typeface="Source Sans Pro"/>
              </a:rPr>
              <a:t>Extract initial insights on characteristics of club members in general and those who canceled membership in particular.</a:t>
            </a:r>
            <a:endParaRPr lang="en-US" sz="25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70" name="TextBox 11"/>
          <p:cNvSpPr txBox="1"/>
          <p:nvPr/>
        </p:nvSpPr>
        <p:spPr>
          <a:xfrm>
            <a:off x="9340748" y="6192614"/>
            <a:ext cx="2579010" cy="314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smtClean="0">
                <a:solidFill>
                  <a:srgbClr val="E66461"/>
                </a:solidFill>
                <a:latin typeface="Source Sans Pro"/>
              </a:rPr>
              <a:t>Select and transform the most relevant variables from raw data to feed into the machine learning model.</a:t>
            </a:r>
            <a:endParaRPr lang="en-US" sz="2500" dirty="0">
              <a:solidFill>
                <a:srgbClr val="E66461"/>
              </a:solidFill>
              <a:latin typeface="Arimo"/>
            </a:endParaRPr>
          </a:p>
        </p:txBody>
      </p:sp>
      <p:sp>
        <p:nvSpPr>
          <p:cNvPr id="71" name="TextBox 11"/>
          <p:cNvSpPr txBox="1"/>
          <p:nvPr/>
        </p:nvSpPr>
        <p:spPr>
          <a:xfrm>
            <a:off x="15313224" y="6192614"/>
            <a:ext cx="2579010" cy="359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smtClean="0">
                <a:solidFill>
                  <a:srgbClr val="E66461"/>
                </a:solidFill>
                <a:latin typeface="Source Sans Pro"/>
              </a:rPr>
              <a:t>Generate list of important features after evaluating with a variety of metrics and propose solutions to solve the problem.</a:t>
            </a:r>
            <a:endParaRPr lang="en-US" sz="2500" dirty="0">
              <a:solidFill>
                <a:srgbClr val="E66461"/>
              </a:solidFill>
              <a:latin typeface="Arimo"/>
            </a:endParaRPr>
          </a:p>
        </p:txBody>
      </p:sp>
      <p:sp>
        <p:nvSpPr>
          <p:cNvPr id="72" name="TextBox 11"/>
          <p:cNvSpPr txBox="1"/>
          <p:nvPr/>
        </p:nvSpPr>
        <p:spPr>
          <a:xfrm>
            <a:off x="12169570" y="6183962"/>
            <a:ext cx="2778541" cy="314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smtClean="0">
                <a:solidFill>
                  <a:srgbClr val="000000"/>
                </a:solidFill>
                <a:latin typeface="Source Sans Pro"/>
              </a:rPr>
              <a:t>Build certain base models to compare and pick one with highest predictive performance to optimize by hyper-parameter tuning.</a:t>
            </a:r>
            <a:endParaRPr lang="en-US" sz="25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39" name="Slide Number Placeholder 93"/>
          <p:cNvSpPr txBox="1">
            <a:spLocks/>
          </p:cNvSpPr>
          <p:nvPr/>
        </p:nvSpPr>
        <p:spPr>
          <a:xfrm>
            <a:off x="16002000" y="97313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F15528-21DE-4FAA-801E-634DDDAF4B2B}" type="slidenum">
              <a:rPr lang="en-US" sz="2000" b="1" smtClean="0">
                <a:solidFill>
                  <a:srgbClr val="E66461"/>
                </a:solidFill>
                <a:latin typeface="Quicksand" charset="0"/>
              </a:rPr>
              <a:pPr algn="r"/>
              <a:t>4</a:t>
            </a:fld>
            <a:endParaRPr lang="en-US" sz="2000" b="1" dirty="0">
              <a:solidFill>
                <a:srgbClr val="E66461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97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5" grpId="0"/>
      <p:bldP spid="69" grpId="0"/>
      <p:bldP spid="70" grpId="0"/>
      <p:bldP spid="71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57200" y="490118"/>
            <a:ext cx="17316887" cy="9377782"/>
          </a:xfrm>
          <a:prstGeom prst="rect">
            <a:avLst/>
          </a:prstGeom>
          <a:solidFill>
            <a:schemeClr val="bg2"/>
          </a:solidFill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B29676AF-2900-4866-B91A-9E15AB5743C1}"/>
              </a:ext>
            </a:extLst>
          </p:cNvPr>
          <p:cNvSpPr txBox="1">
            <a:spLocks/>
          </p:cNvSpPr>
          <p:nvPr/>
        </p:nvSpPr>
        <p:spPr>
          <a:xfrm>
            <a:off x="838200" y="647700"/>
            <a:ext cx="12229452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>
                <a:solidFill>
                  <a:srgbClr val="C00000"/>
                </a:solidFill>
                <a:latin typeface="Source Sans Pro Bold" charset="0"/>
                <a:ea typeface="Source Sans Pro Bold" charset="0"/>
              </a:rPr>
              <a:t>OVERVIEW – DATA SET</a:t>
            </a:r>
            <a:endParaRPr lang="en-US" sz="6000" b="1" dirty="0">
              <a:solidFill>
                <a:srgbClr val="C00000"/>
              </a:solidFill>
              <a:latin typeface="Source Sans Pro Bold" charset="0"/>
              <a:ea typeface="Source Sans Pro Bold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951852" y="1714500"/>
            <a:ext cx="16659442" cy="4873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3500" b="1" dirty="0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Each member is identified by a number along with numerous features.</a:t>
            </a:r>
            <a:endParaRPr lang="en-US" sz="3500" b="1" dirty="0">
              <a:solidFill>
                <a:srgbClr val="E66461"/>
              </a:solidFill>
              <a:latin typeface="Source Sans Pro" charset="0"/>
              <a:ea typeface="Source Sans Pro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763437" y="3390900"/>
            <a:ext cx="8028763" cy="5815775"/>
            <a:chOff x="4348567" y="3390900"/>
            <a:chExt cx="8028763" cy="5815775"/>
          </a:xfrm>
        </p:grpSpPr>
        <p:sp>
          <p:nvSpPr>
            <p:cNvPr id="8" name="Pie 7"/>
            <p:cNvSpPr/>
            <p:nvPr/>
          </p:nvSpPr>
          <p:spPr>
            <a:xfrm>
              <a:off x="6172200" y="3771900"/>
              <a:ext cx="4546142" cy="4495800"/>
            </a:xfrm>
            <a:prstGeom prst="pie">
              <a:avLst/>
            </a:prstGeom>
            <a:solidFill>
              <a:srgbClr val="3843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793173" y="3360726"/>
              <a:ext cx="2454251" cy="251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7119530" y="5524500"/>
              <a:ext cx="2776989" cy="1066800"/>
              <a:chOff x="7238141" y="5524500"/>
              <a:chExt cx="2776989" cy="1066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238141" y="5524500"/>
                <a:ext cx="2776989" cy="1066800"/>
              </a:xfrm>
              <a:prstGeom prst="rect">
                <a:avLst/>
              </a:prstGeom>
              <a:solidFill>
                <a:srgbClr val="FF3331"/>
              </a:solidFill>
              <a:ln w="38100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oogle Shape;1634;p57">
                <a:extLst>
                  <a:ext uri="{FF2B5EF4-FFF2-40B4-BE49-F238E27FC236}">
                    <a16:creationId xmlns:a16="http://schemas.microsoft.com/office/drawing/2014/main" xmlns="" id="{48CCFBDF-6C89-42D8-9297-60AC27178C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4341" y="5600700"/>
                <a:ext cx="2543754" cy="846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aleway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9pPr>
              </a:lstStyle>
              <a:p>
                <a:pPr marL="0" indent="0" algn="ctr">
                  <a:buNone/>
                </a:pPr>
                <a:r>
                  <a:rPr lang="en" sz="2700" b="1" dirty="0" smtClean="0">
                    <a:solidFill>
                      <a:schemeClr val="bg1"/>
                    </a:solidFill>
                    <a:latin typeface="Source Sans Pro" charset="0"/>
                    <a:ea typeface="Source Sans Pro" charset="0"/>
                    <a:cs typeface="Fredoka One"/>
                    <a:sym typeface="Fredoka One"/>
                  </a:rPr>
                  <a:t>Membership number</a:t>
                </a:r>
                <a:endParaRPr lang="en" sz="2700" b="1" dirty="0">
                  <a:solidFill>
                    <a:schemeClr val="bg1"/>
                  </a:solidFill>
                  <a:latin typeface="Source Sans Pro" charset="0"/>
                  <a:ea typeface="Source Sans Pro" charset="0"/>
                  <a:cs typeface="Fredoka One"/>
                  <a:sym typeface="Fredoka One"/>
                </a:endParaRPr>
              </a:p>
            </p:txBody>
          </p:sp>
        </p:grpSp>
        <p:sp>
          <p:nvSpPr>
            <p:cNvPr id="17" name="TextBox 8"/>
            <p:cNvSpPr txBox="1"/>
            <p:nvPr/>
          </p:nvSpPr>
          <p:spPr>
            <a:xfrm>
              <a:off x="7320367" y="8810797"/>
              <a:ext cx="2847163" cy="3958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3500" dirty="0" smtClean="0">
                  <a:solidFill>
                    <a:srgbClr val="000000"/>
                  </a:solidFill>
                  <a:latin typeface="Source Sans Pro"/>
                </a:rPr>
                <a:t>Features</a:t>
              </a:r>
              <a:endParaRPr lang="en-US" sz="3500" dirty="0">
                <a:solidFill>
                  <a:srgbClr val="000000"/>
                </a:solidFill>
                <a:latin typeface="Source Sans Pro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0020298" y="4772608"/>
              <a:ext cx="186690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942660" y="5979906"/>
              <a:ext cx="1752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8"/>
            <p:cNvSpPr txBox="1"/>
            <p:nvPr/>
          </p:nvSpPr>
          <p:spPr>
            <a:xfrm>
              <a:off x="4348567" y="5448300"/>
              <a:ext cx="2847163" cy="3792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3000" dirty="0" smtClean="0">
                  <a:solidFill>
                    <a:srgbClr val="000000"/>
                  </a:solidFill>
                  <a:latin typeface="Source Sans Pro"/>
                </a:rPr>
                <a:t>Club</a:t>
              </a:r>
              <a:endParaRPr lang="en-US" sz="3000" dirty="0">
                <a:solidFill>
                  <a:srgbClr val="000000"/>
                </a:solidFill>
                <a:latin typeface="Source Sans Pro"/>
              </a:endParaRPr>
            </a:p>
          </p:txBody>
        </p:sp>
        <p:sp>
          <p:nvSpPr>
            <p:cNvPr id="26" name="TextBox 8"/>
            <p:cNvSpPr txBox="1"/>
            <p:nvPr/>
          </p:nvSpPr>
          <p:spPr>
            <a:xfrm>
              <a:off x="9530167" y="4229100"/>
              <a:ext cx="2847163" cy="3792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3000" dirty="0" smtClean="0">
                  <a:solidFill>
                    <a:srgbClr val="000000"/>
                  </a:solidFill>
                  <a:latin typeface="Source Sans Pro"/>
                </a:rPr>
                <a:t>Demographics</a:t>
              </a:r>
              <a:endParaRPr lang="en-US" sz="3000" dirty="0">
                <a:solidFill>
                  <a:srgbClr val="000000"/>
                </a:solidFill>
                <a:latin typeface="Source Sans Pro"/>
              </a:endParaRPr>
            </a:p>
          </p:txBody>
        </p:sp>
      </p:grpSp>
      <p:sp>
        <p:nvSpPr>
          <p:cNvPr id="31" name="TextBox 8"/>
          <p:cNvSpPr txBox="1"/>
          <p:nvPr/>
        </p:nvSpPr>
        <p:spPr>
          <a:xfrm>
            <a:off x="1833805" y="2665517"/>
            <a:ext cx="2815566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Package: Type A, Type B</a:t>
            </a:r>
            <a:endParaRPr lang="en-US" sz="20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1849356" y="6550959"/>
            <a:ext cx="2494044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Terms: 0 – 102 years</a:t>
            </a:r>
            <a:endParaRPr lang="en-US" sz="20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1714500" y="4619203"/>
            <a:ext cx="300990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000" dirty="0">
                <a:solidFill>
                  <a:srgbClr val="000000"/>
                </a:solidFill>
                <a:latin typeface="Source Sans Pro"/>
              </a:rPr>
              <a:t>Range: </a:t>
            </a: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 99.999 – 10.100.000</a:t>
            </a:r>
            <a:endParaRPr lang="en-US" sz="20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1925414" y="8877300"/>
            <a:ext cx="4246786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Payment mode: Annual, Semi-annual,</a:t>
            </a:r>
          </a:p>
          <a:p>
            <a:pPr>
              <a:lnSpc>
                <a:spcPts val="2940"/>
              </a:lnSpc>
            </a:pP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Quarterly, Monthly, Single-premium</a:t>
            </a:r>
            <a:endParaRPr lang="en-US" sz="20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67142" y="3619500"/>
            <a:ext cx="359158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Addition: 0 – 3 members</a:t>
            </a:r>
            <a:endParaRPr lang="en-US" sz="20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457200" y="7745602"/>
            <a:ext cx="297180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Agent: 4025 unique code</a:t>
            </a:r>
            <a:endParaRPr lang="en-US" sz="20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4624794" y="4639490"/>
            <a:ext cx="1905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Start date</a:t>
            </a:r>
          </a:p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Source Sans Pro"/>
              </a:rPr>
              <a:t>Inforce</a:t>
            </a:r>
            <a:endParaRPr lang="en-US" sz="20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TextBox 8"/>
          <p:cNvSpPr txBox="1"/>
          <p:nvPr/>
        </p:nvSpPr>
        <p:spPr>
          <a:xfrm>
            <a:off x="4724400" y="7875154"/>
            <a:ext cx="1905000" cy="345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End date</a:t>
            </a:r>
            <a:endParaRPr lang="en-US" sz="20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TextBox 8"/>
          <p:cNvSpPr txBox="1"/>
          <p:nvPr/>
        </p:nvSpPr>
        <p:spPr>
          <a:xfrm>
            <a:off x="13067651" y="2871855"/>
            <a:ext cx="4153549" cy="345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0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Male, Female, Unknown</a:t>
            </a:r>
            <a:endParaRPr lang="en-US" sz="20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TextBox 8"/>
          <p:cNvSpPr txBox="1"/>
          <p:nvPr/>
        </p:nvSpPr>
        <p:spPr>
          <a:xfrm>
            <a:off x="14630400" y="3713907"/>
            <a:ext cx="3729407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Married, Single, Divorced, </a:t>
            </a:r>
          </a:p>
          <a:p>
            <a:pPr>
              <a:lnSpc>
                <a:spcPts val="2940"/>
              </a:lnSpc>
            </a:pP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Widow, Unknown</a:t>
            </a:r>
            <a:endParaRPr lang="en-US" sz="20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14692036" y="5000203"/>
            <a:ext cx="2681564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Range: 0 – 92 years old</a:t>
            </a:r>
            <a:endParaRPr lang="en-US" sz="20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13716000" y="5981700"/>
            <a:ext cx="289560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Occupation code: 0 - 6</a:t>
            </a:r>
            <a:endParaRPr lang="en-US" sz="200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14496705" y="7093427"/>
            <a:ext cx="2800695" cy="343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000" dirty="0" smtClean="0">
                <a:solidFill>
                  <a:srgbClr val="000000"/>
                </a:solidFill>
                <a:latin typeface="Source Sans Pro" charset="0"/>
                <a:ea typeface="Source Sans Pro" charset="0"/>
              </a:rPr>
              <a:t>Range: 0 – </a:t>
            </a:r>
            <a:r>
              <a:rPr lang="en-US" sz="2000" dirty="0" smtClean="0">
                <a:latin typeface="Source Sans Pro" charset="0"/>
                <a:ea typeface="Source Sans Pro" charset="0"/>
              </a:rPr>
              <a:t>999.999.996</a:t>
            </a:r>
            <a:endParaRPr lang="en-US" sz="2000" dirty="0">
              <a:solidFill>
                <a:srgbClr val="000000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4572000" y="6315890"/>
            <a:ext cx="218041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Membership status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  <a:latin typeface="Source Sans Pro"/>
              </a:rPr>
              <a:t>Cancelled</a:t>
            </a:r>
          </a:p>
        </p:txBody>
      </p:sp>
      <p:pic>
        <p:nvPicPr>
          <p:cNvPr id="3079" name="Picture 7" descr="gender Icon - Download gender Icon 77645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618" y="2705100"/>
            <a:ext cx="699034" cy="6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Marital Status Icon - Download in Line Styl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392" y="3571472"/>
            <a:ext cx="751103" cy="7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507" y="5875425"/>
            <a:ext cx="9048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 descr="Age - Free miscellaneous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4762500"/>
            <a:ext cx="863750" cy="86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dd income Icon - Download in Line Styl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594" y="6997549"/>
            <a:ext cx="736751" cy="73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nsurance policy - Free medical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66" y="2566453"/>
            <a:ext cx="742626" cy="74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97" y="4354420"/>
            <a:ext cx="657593" cy="84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 descr="Long Term Contract Svg Png Icon Free Download (#463224) - OnlineWebFonts.COM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94" y="6341702"/>
            <a:ext cx="706798" cy="7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18" y="3539018"/>
            <a:ext cx="690082" cy="69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0" name="Picture 38" descr="Bill PNG Transparent Image | PNG M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35" y="8692379"/>
            <a:ext cx="820757" cy="8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Life Insurance Travel Insurance Health Insurance Independent Insurance Agent,  PNG, 512x512px, Insurance, Black And White, Brand,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431" y="7505700"/>
            <a:ext cx="1285169" cy="8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 descr="Effective Date Svg Png Icon Free Download (#228947) - OnlineWebFonts.COM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699" y="3924300"/>
            <a:ext cx="639924" cy="60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 descr="Close Delete Exit Stop Del Round Svg Png Icon Free Download (#469207) -  OnlineWebFonts.COM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94" y="7077890"/>
            <a:ext cx="689914" cy="6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0" name="Picture 48" descr="Membership png images | PNGWin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36" y="5434278"/>
            <a:ext cx="829450" cy="8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H="1">
            <a:off x="3581400" y="5981700"/>
            <a:ext cx="1157694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utoShape 13"/>
          <p:cNvSpPr/>
          <p:nvPr/>
        </p:nvSpPr>
        <p:spPr>
          <a:xfrm rot="3078" flipV="1">
            <a:off x="13632026" y="9006651"/>
            <a:ext cx="4655974" cy="4169"/>
          </a:xfrm>
          <a:prstGeom prst="line">
            <a:avLst/>
          </a:prstGeom>
          <a:ln w="19050" cap="rnd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4" name="Picture 15"/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14845109" y="8858811"/>
            <a:ext cx="1293157" cy="323289"/>
          </a:xfrm>
          <a:prstGeom prst="rect">
            <a:avLst/>
          </a:prstGeom>
          <a:ln>
            <a:noFill/>
          </a:ln>
        </p:spPr>
      </p:pic>
      <p:sp>
        <p:nvSpPr>
          <p:cNvPr id="47" name="Slide Number Placeholder 93"/>
          <p:cNvSpPr txBox="1">
            <a:spLocks/>
          </p:cNvSpPr>
          <p:nvPr/>
        </p:nvSpPr>
        <p:spPr>
          <a:xfrm>
            <a:off x="15468600" y="94107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F15528-21DE-4FAA-801E-634DDDAF4B2B}" type="slidenum">
              <a:rPr lang="en-US" sz="2000" b="1" smtClean="0">
                <a:solidFill>
                  <a:srgbClr val="E66461"/>
                </a:solidFill>
                <a:latin typeface="Quicksand" charset="0"/>
              </a:rPr>
              <a:pPr algn="r"/>
              <a:t>5</a:t>
            </a:fld>
            <a:endParaRPr lang="en-US" sz="2000" b="1" dirty="0">
              <a:solidFill>
                <a:srgbClr val="E66461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5" y="454609"/>
            <a:ext cx="17316887" cy="9377782"/>
          </a:xfrm>
          <a:prstGeom prst="rect">
            <a:avLst/>
          </a:prstGeom>
          <a:solidFill>
            <a:schemeClr val="bg2"/>
          </a:solidFill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B29676AF-2900-4866-B91A-9E15AB5743C1}"/>
              </a:ext>
            </a:extLst>
          </p:cNvPr>
          <p:cNvSpPr txBox="1">
            <a:spLocks/>
          </p:cNvSpPr>
          <p:nvPr/>
        </p:nvSpPr>
        <p:spPr>
          <a:xfrm>
            <a:off x="838200" y="647700"/>
            <a:ext cx="12229452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>
                <a:solidFill>
                  <a:srgbClr val="C00000"/>
                </a:solidFill>
                <a:latin typeface="Source Sans Pro Bold" charset="0"/>
                <a:ea typeface="Source Sans Pro Bold" charset="0"/>
              </a:rPr>
              <a:t>EXPLORATORY DATA ANALYSIS</a:t>
            </a:r>
            <a:endParaRPr lang="en-US" sz="6000" b="1" dirty="0">
              <a:solidFill>
                <a:srgbClr val="C00000"/>
              </a:solidFill>
              <a:latin typeface="Source Sans Pro Bold" charset="0"/>
              <a:ea typeface="Source Sans Pro Bold" charset="0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951852" y="1714500"/>
            <a:ext cx="16659442" cy="4873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3500" b="1" dirty="0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General insights into </a:t>
            </a:r>
            <a:r>
              <a:rPr lang="en-US" sz="3500" dirty="0">
                <a:solidFill>
                  <a:srgbClr val="202124"/>
                </a:solidFill>
                <a:latin typeface="Source Sans Pro" charset="0"/>
                <a:ea typeface="Source Sans Pro" charset="0"/>
              </a:rPr>
              <a:t>customer </a:t>
            </a:r>
            <a:r>
              <a:rPr lang="en-US" sz="3500" dirty="0" smtClean="0">
                <a:solidFill>
                  <a:srgbClr val="202124"/>
                </a:solidFill>
                <a:latin typeface="Source Sans Pro" charset="0"/>
                <a:ea typeface="Source Sans Pro" charset="0"/>
              </a:rPr>
              <a:t>demographics</a:t>
            </a:r>
            <a:endParaRPr lang="en-US" sz="3500" b="1" dirty="0">
              <a:solidFill>
                <a:srgbClr val="E66461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6" name="AutoShape 2" descr="data:image/png;base64,iVBORw0KGgoAAAANSUhEUgAABLAAAALmCAYAAABSJm0fAAAAAXNSR0IArs4c6QAAIABJREFUeF7s3Qu0ZVVhJup/nSp5KEYlPOqBwabpEaPDVwNGxW6uxuYaTWKMBrHAR0yMtmCiSBTxgQ98JojxwSWaxBClQMS2NY0ab9SLLWkVKhi9JjGtXBDqAD6ICvKsOvuOyd5HDodTdfZenJrus9a3x2BQVWetNff65pyrav5jzrma+BAgQIAAAQIECBAgQIAAAQIECBCYYoFmir+br0aAAAECBAgQIECAAAECBAgQIEAgAiyNgAABAgQIECBAgAABAgQIECBAYKoFBFhTXT2+HAECBAgQIECAAAECBAgQIECAgABLGyBAgAABAgQIECBAgAABAgQIEJhqAQHWVFePL0eAAAECBAgQIECAAAECBAgQICDA0gYIECBAgAABAgQIECBAgAABAgSmWkCANdXV48sRIECAAAECBAgQIECAAAECBAgIsLQBAgQIECBAgAABAgQIECBAgACBqRYQYE119fhyBAgQIECAAAECBAgQIECAAAECAixtgAABAgQIECBAgAABAgQIECBAYKoFBFhTXT2+HAECBAgQIECAAAECBAgQIECAgABLGyBAgAABAgQIECBAgAABAgQIEJhqAQHWVFePL0eAAAECBAgQIECAAAECBAgQICDA0gYIECBAgAABAgQIECBAgAABAgSmWkCANdXV48sRIECAAAECBAgQIECAAAECBAgIsLQBAgQIECBAgAABAgQIECBAgACBqRYQYE119fhyBAgQIECAAAECBAgQIECAAAECAixtgAABAgQIECBAgAABAgQIECBAYKoFBFhTXT2+HAECBAgQIECAAAECBAgQIECAgABLGyBAgAABAgQIECBAgAABAgQIEJhqAQHWVFePL0eAAAECBAgQIECAAAECBAgQICDA0gYIECBAgAABAgQIECBAgAABAgSmWkCANdXV48sRIECAAAECBAgQIECAAAECBAgIsLQBAgQIECBAgAABAgQIECBAgACBqRYQYE119fhyBAgQIECAAAECBAgQIECAAAECAixtgAABAgQIECBAgAABAgQIECBAYKoFBFhTXT2+HAECBAgQIECAAAECBAgQIECAgABLGyBAgAABAgQIECBAgAABAgQIEJhqAQHWVFePL0eAAAECBAgQIECAAAECBAgQICDA0gYIECBAgAABAgQIECBAgAABAgSmWkCANdXV48sRIECAAAECBAgQIECAAAECBAgIsLQBAgQIECBAgAABAgQIECBAgACBqRYQYE119fhyBAgQIECAAAECBAgQIECAAAECAixtgAABAgQIECBAgAABAgQIECBAYKoFBFhTXT2+HAECBAgQIECAAAECBAgQIECAgABLGyBAgAABAgQIECBAgAABAgQIEJhqAQHWVFePL0eAAAEC0ygwOPTQp2UweEOS+67g99sjyfuaLVteuYLXdKmeCZx99tnvaZrmuUl+tIK3fu1gMHj5Mccc83creE2XIkCAAAECBAhMJCDAmojLwQQIECDQd4HBIYf8+yTf2mUOTXNCc8klp++y67twZwU2b978liQn7aobXLt27b2POuqoG3bV9V2XAAECBAgQILAzAQGW9kGAAAECBCYQGBx66NMzGHxkglMmPfT8ZsuW3570JMcTOOecc744GAwO31USc3Nzjz322GMv2lXXd10CBAgQIECAgABLGyBAgAABAiskIMBaIcgVvMzGjRsfNRgMPpPk1NnZ2beXSz/gAQ/Y49Zbbz0tyX9cs2bNsVdeeeW3V7DI2y+1fv36VzZNU/47cuvWrV9a6etPer2eBlhrN2zY8PQkL0nyy0k+PTMz8+Krrrpq182SnLRiHE+AAAECBAisiIAZWCvC6CIECBAg0BeBVRhgNevXr39gkt9rmubJSX4xyXVJ/n4wGPzNzMzMR7du3fqD1Vx/GzZsKLOOvtg0zWu3bt36xnIvBxxwwJ7bt28/vWmaRyV5xuzs7DdX+h43btz4msFwL7THzs7O/sxnJq2WAGslg7+NGzf+ymAw+FiSey+o36moj5Vub65HgAABAgT6LiDA6nsLcP8ECBAgMJHAKguwyuyUFyZ586IB/k/veTAY/NmaNWteetVVV900EcQUHSzAGlbGagmwVjD4W7Nx48Y3DgaD4weDwYuuvvrqzXvvvfde973vfZvLLrtsJTexn6LW7qsQIECAAIH+Cgiw+lv37pwAAQIEWgisogCrzLwqs67el+Sbg8Hg1Lm5uY9de+21P0mydt26dQesWbPmqYPBYMNuu+32mssvv/zmFhxTcYoAq58BVo1ZdlPRwH0JAgQIECBA4HYBAZaGQIAAAQIEJhBYLQHWhg0bylLBDyfZLcmxs7Oz/zDBba6qQwVYAqxdtUx0VXUEX5YAAQIECHRcQIDV8Qp2ewQIECCwsgKrJcDauHHjCwaDwZlN07xs69atpycZLCex//7732vNmjVPSfLMJI9JsnfTNBcmObdpmrMWLjM84IADDp6bmzt3MBicXjZQb5rm+U3T/H45ZzAYlI2037x169avLi5z3bp1+zZN87tN0zx3tB9XmR12wWAwePc111xz+YLjZzZu3HjEYDD4gyS/Mvrzss/UabOzs59LMjd/bIsAa+xrlzLWrVv3gKZp/qBpmt8aLcX86Nzc3JvXrFnzLHtgLdeq7vrzpZYQzm+6PxgM1uy+++4n3XLLLb/SNM0fJvlPSb6c5J2zs7PnJ9lWrjjaR6ssjV38OWO33XZ7WZlRWNrz2rVrn13CrcFgcESS65OUNvTXMzMz/31he15Y/po1a07evn37C5qmOXEwGGwtLwG46qqrvrZEWzgwyaWDweC8wWDwF9dcc8335r/MfNmDweA5o83lr2ia5m+3b9/+lkXtfHJAZxAgQIAAgZ4KCLB6WvFumwABAgTaCayGAGvBG/jKEsFfv/rqq7csd7ej8Oo9SUqwdJdP0zQlkDplPkBYMMPr/07y6CRlI/WFny8PBoPfufrqq/95/g/Xr1//S03TfGA0oL/TwYv24ip7d70syVuX+CrXN03zuq1bt/5pku3l5xMGWBNdeyffuWwKf2OSR9jEfbnWdeefLxVgzS8HHIWmNyT5nUVXLeHTC2dnZ88pYexyAdaNN954n7Vr1/5ZkhLILvU5Y/v27S8fLan96ab/pfyZmZlbBoPBsQtOun1T+HXr1h0xMzNzVpISXN3ps/AFAvvtt9/+Oym7tJvfnYZN/yerNUcTIECAAIGfvYAA62dfB74BAQIECKwigdUQYG3cuPHnB4PB2YPBYPe1a9cec+WVV84uR7zPPvvc+x73uMcfN03zjdtuu+0j3/ve964tWw1s3LjxoWUmVwmLBoPBpquvvvqKUWg0v0TxYWVWy8zMzMuuuuqqi9etW/fzMzMzb0ry/MFgcPLVV1/9lnL8wQcfvPuNN9749iRlRtXr165d+6ff+c53/m3vvff+uT322ONpTdMcfJ/73Of1//RP/3Tr/JvlmqY5ZzRjpZTZbNiw4T+UGVhJDpqbm/vta6655huTBliTXHvRd37r2rVr3/6d73znh/vvv/+/m5mZOaVpmjK7p3ym4q13q3kT9wX7Wb1g9JbMP5qZmTlnjz32mLvxxhtLmFRmEX5h7dq1zyrtpqDvZA+stRs3bnx9aX9lD7gFbWjNunXrHjEzM3NqkiPLmzlnZ2f/YtG1SvllttRxW7du/dRBBx1075/85Cfbdt999922bdtWjn3CYDB42dzc3OYSfu2///77rVmzpsyyunl2dvbdSdZs2LChBL3HNU3zqptuumnzdddd9+MHPehBu/3whz98YpJ3Jfn89u3bj58Pz5brm35OgAABAgQIDAUEWFoCAQIECBCYQGA1BVi3/0XfNMds3br1BxPc4l0OLTNmSmDUNM1Rs7Oz/7IowLp58UyrAw444JFzc3P/fTAYfGL+DYcLZmxdtnbt2t+dDyEWF1YG+v/2b//21qZpDm2aZtPWrVuvWnjM+vXr/3NZ1lhmyFx99dVnTxJgTXrt+WWSSbZu3779+ddee+13F3yXMpOrBHUvF2BN1rp2NgOr1PnCmVblyr/wC79wv1F4dNDCva52FGAtaGtXLFFvJfi6vX02TfN3t9xyy3Hf//73r19wrd9omubYrVu3lmWqP/2MZvl9KskH7nnPe778W9/61i1L3fX69esPbJpmc5Ivzs7Ovmp+xuLo2BLClnDrN+3ZNVmbcTQBAgQIEBBgaQMECBAgQGBCgVUWYK2Zm5vbtHBvnmVud2bdunX/aWZmpiwjLMsCyyyrhZ+fzjSaDwkGg8GX5kOq+QPnB/GDweDrCwKsssTwiwtnZS31XUZhxQeTPHln33Xhkq1xlxBOeu3565YZY7Ozs69fvI/YUkHMhM1pRQ/vyAysRy0OdxYEj48fM8DaaVs76KCD7nPTTTf9eZJ95mcoLvdGw/Xr1x/TNM2Hkhw9OztbXo6w5Gfjxo2PKnvCjfZK21n9TsWsvRVtgC5GgAABAgR2sYAZWLsY2OUJECBAoFsCqyHAKssBd9999/cOBoNHzczMPH1+A+plamJne0PNnzpWgLVgCePl8wHWfACwcObUUt9n/twk/+cy3/fFs7OzZc+usffAmvTaSwVjC7+TAKtd315mBtZdAqxSyuicp40TYC3X1pYKq5YLsMat6wWh585wyhLF31zqJQftRJ1FgAABAgT6ISDA6kc9u0sCBAgQWCGB1RBgjfauetVgMHjjwn1+dkawfv36Q5qm+ZskX5+ZmXnNz/3cz3217Ee1IDx4w8KlcjubgbWDAGt+6d9P98VaJsAae/njuDOwFgRYY13bDKw719Dc3Nxjjz322PIWv7v1qRBg7bStzc/AaprmvvMzFMcIsJ49GAzKBu47nYG1XOh5t+CcTIAAAQIEei4gwOp5A3D7BAgQIDCZwCoJsH66z0+S7yzeo2qpO96wYcMzkpzbNM1ztm7d+tcLjpnft6fs3dN6BtYBBxzw0Lm5ufOTfGWPPfY47rLLLvvRUt9jwRsUHzczM3P0OLPHxg2wJr32hg0bHjgYDM5rmuZbi/ftGm3wXjYDP9EeWJP1oV0dYC1oa//vUvutLbVH23IB1oYNG/5LkrI08O1L7G31U4D5fdMGg8E3brnllheXDdwn03E0AQIECBAgsCMBAZa2QYAAAQIEJhBYLQHWKGApm4y/rGmai8s+Ttu2bft/Rm8+m7n//e+/bvv27b+V5BF77LHHCbfccssvjfbu+dxgMPiDq6+++jujN6z9TpKyGfW9706Atf/++99rzZo1Zclf2V/rp28hHP35U5I8dLfddnvd5ZdffvP69et/q2maj5bAYG5u7tXXXHPNpWUz7HLs2rVrHzU3N/fsNWvWvPGqq676Vqm6cQOscuwk1178nW+++eZ3XHfddTcccMAB/3779u2v9hbCCTrOgkN3dYC1qN7+ZGZm5p1XXXVVeRPnmgMOOOCxc3NzJXh8aJKnz87OllBqZ280vP2bH3jggetvu+22Euz+8sK3EJZ91bZv3/7cwWCwZnZ29k8WvblyYdnZd99997/HPe5R9nZ74G677faa0tbbCTqLAAECBAj0U0CA1c96d9cECBAg0FJgtQRY5fbWrVu375o1a04bDAbP2tHtDgaD8/fcc8/f27Zt28xtt932Z03T/PYSx15dsp+7E2CNvs8RMzMzZRnWgYvLGAwGfza/X9YoqHrTYDD4wx187y2j2VkTB1iTXnvdunU7+s7/mKQEayWQm4oNubu6iXtpA5PsgTUKKn+paZoPlMBpB23opNnZ2dPm3xK43Ayssix3w4YNz0xy5lIbtC96qUB5+cFfJCmbyS/1OWO33XZ7mQCr5UPYaQQIECDQWwEBVm+r3o0TIECAQBuB1RRglfsrM0J+8pOfPK5pmjKTqgzmS3h0RZJ/HAwGF8zNzf33a6+99rvzgVfTNH/YNM2xSfZOUvY7KoP8fcv/B4PBr1999dVbyrHzS6WSfHnxYHzB2/6uWPyzsndW0zQnDAaDskl7+S6Xlu9R3vA2Ozv7zfk6GX3vX2uapgREjxl9n9uPnZub+8C11177/82/FXDBm99OnZ2dfXu5xoLlgv9xzZo1x1555ZXfbnPtUXDxiMFgcFLTNE9Mct1gMPjQYDD40zVr1jxyMBj8ZdM0T9m6deuX2rSnlTxntQRY69evf2XTNOW/I+fdFtTXLy8MJ+d9Ruc8beHPljunBLhN0/xu0zRHlZmGo7r77MzMzP+1devWC5PMzV9/Z+1lQR01o7b24tFLBvZumubCwWDwyTVr1nzoyiuvLLO8bv8sKLvMLiwb018/6k/n33zzzR+xtHAlW75rESBAgEBfBARYfalp90mAAAECKyKw2gKsFblpF1kVAqslwFoVmL4kAQIECBAgMHUCAqypqxJfiAABAgSmWUCANc210+/vJsDqd/27ewIECBAg0HUBAVbXa9j9ESBAgMCKCgiwVpTTxVZQQIC1gpguRYAAAQIECEydgABr6qrEFyJAgACBaRYYHHroIzMYfHkXfse3Nlu2vHIXXt+lOyqwefPmv0xS9jrbJZ+maf7dM5/5zMt3ycVdlAABAgQIECCwjIAASxMhQIAAAQITCgwOPfRVGQxOnfC05Q9vmr/JJZf8ZrNgc+nlT3IEgaHAeeedt++2bds+kuSIXWBy3KZNm87YBdd1SQIECBAgQIDAWAICrLGYHESAAAECBO4sMDjkkH0yN7fbSro0l17607eYreR1XatfAuecc86GlbzjNWvW/Pioo466YSWv6VoECBAgQIAAgUkFBFiTijmeAAECBAgQIECAAAECBAgQIECgqoAAqyq3wggQIECAAAECBAgQIECAAAECBCYVEGBNKuZ4AgQIECBAgAABAgQIECBAgACBqgICrKrcCiNAgAABAgQIECBAgAABAgQIEJhUQIA1qZjjCRAgQIAAAQIECBAgQIAAAQIEqgoIsKpyK4wAAQIECBAgQIAAAQIECBAgQGBSAQHWpGKOJ0CAAAECBAgQIECAAAECBAgQqCogwKrKrTACBAgQIECAAAECBAgQIECAAIFJBQRYk4o5ngABAgQIECBAgAABAgQIECBAoKqAAKsqt8IIECBAgAABAgQIECBAgAABAgQmFRBgTSrmeAIECBAgQIAAAQIECBAgQIAAgaoCAqyq3AojQIAAAQIECBAgQIAAAQIECBCYVECANamY4wkQIECAAAECBAgQIECAAAECBKoKCLCqciuMAAECBAgQIECAAAECBAgQIEBgUgEB1qRijidAgAABAgQIECBAgAABAgQIEKgqIMCqyq0wAgQIECBAgAABAgQIECBAgACBSQUEWJOKOZ4AAQIECBAgQIAAAQIECBAgQKCqgACrKrfCCBAgQIAAAQIECBAgQIAAAQIEJhUQYE0q5ngCBAgQIECAAAECBAgQIECAAIGqAgKsqtwKI0CAAAECBAgQIECAAAECBAgQmFRAgDWpmOMJECBAgAABAgQIECBAgAABAgSqCgiwqnIrjAABAgQIECBAgAABAgQIECBAYFIBAdakYo4nQIAAAQIECBAgQIAAAQIECBCoKiDAqsqtMAIECBAgQIAAAQIECBAgQIAAgUkFBFiTijmeAAECBAgQIECAAAECBAgQIECgqoAAqyq3wggQIECAAAECBAgQIECAAAECBCYVEGBNKuZ4AgQIECBAgAABAgQIECBAgACBqgJ9D7AenuTkJE9McnmSNyc5P8m2RbVQnI5LcnSSY5JcUbWWFEaAAAECBAgQIECAAAECBAgQ6LHAagqw9hwFTC8ZBUi/neTiJepu3yS/m+S5SX5xdOx/S/KuUUg1f8rGJB9M8vEkZyY5LMkZSV4z+rOFlz4iyfuTvC7JOUkGPW4zbp0AAQIECBAgQIAAAQIECBAgUFVgNQVYR45mR917JPTYJBct0iqB1V8kOXwJxW+Ogq35c34jyalJjkryL0numeRPk1yf5KQkt46usX+SP0tyZZKXJ7mpag0pjAABAgQIECBAgAABAgQIECDQc4HVEmDtN5oB9cMk5b8/SLI4wCoztE5P8oIkb03yJ0l+kOTnk5w4CqX+KsnxSX6S5JVJysyqsiSwHFc+ZfbVQ5P8XpIfJVk7Oq8sMTx20Qyunjcdt0+AAAECBAgQIECAAAECBAgQqCOwGgKs8h1LYPXSUdj0+CRvWCLAOiTJ3yT54ijE+rcFhPcbzcx6VJJfT7JlzACrzPp6X5LnJflcnSpRCgECBAgQIECAAAECBAgQIECAwEKB1RBg/dJo36myuXqZWVVmTi0VYD07yVlJXjha8rf4Pl+V5I2jmVRnJ3lGkvJnO1pCeOBoj6yPJTltiY3dtSQCBAgQIECAAAECBAgQIECAAIEKAtMeYO2e5E1Jysyp+SV8ZZnfUgHW/J+XZYFfWMKuLBX80Oitg29J8oDR70uYVTZoL0HZB5K8IsmXkrw9SdnovSxJvLZCXSiCAAECBAgQIECAAAECBAgQIEBgCYFpD7DKcsESOv1RkhI0lc9SAdYeo1lSL1piaeH8bZeN3cvywteOZmKVPy/BWNnI/VeSfHkUWpW3EpbZWeWNg7+zxEbxGhIBAgQIECBAgAABAgQIECBAgEBFgWkOsMq+VeXtf+Wtfy9O8uOdBFgLN3Bf6u2E5dSlAqylqOeXLL43yZ8nedgo9HrqKOR65+htiNsmrKfB6PhpNp/wlhxOgAABAgQIECBAgAABAgQIENj1AtMappTvVd4EWPaoKkv/LlpAsdQMrJUKsOZDs/Kmw7Jp/L6jGWBliWGZCVaWJ56Z5L8m+eyE1SPAmhDM4QQIECBAgAABAgQIECBAgACBIjCtAdb8/lQXJjll0QbqbffAKssCz01yQpLTl6j+NaOfPW20dPCfR+FZWZa4KckVSe6dpMzMumq0lHH7BM1IgDUBlkMJECBAgAABAgQIECBAgAABAvMC0xpg/UaSshfVOJ+nJPnEaLP1MjtqubcQzh+/+NpldlWZaVX2yCpBV/mUsKwsPSyzwH6QZH6mV/lZmaFVljeO+xFgjSvlOAIECBAgQIAAAQIECBAgQIDAAoFpDbDKpuofG8142lmFXZ/kmUkuGG3EXs4p/y3cM6ucX94m+MEke482aP/moouuG+139S+jZYu3CLD0EwIECBAgQIAAAQIECBAgQIDAdAhMa4C1M50dLSHcbzSDqszeen2Sd4w2fl+f5NVJylLA0xYFVKWctaPjH53kWUm2Lij8BUmevcQSwstG58zPqhqnNs3AGkfJMQQIECBAgAABAgQIECBAgACBRQJdCrDKrZVlgGclOXCJmi5LEksgde2in5UlhX+c5PlJyp5bCz8PTvKRJG9bsIl7CcaOW7Sx/DgNS4A1jpJjCBAgQIAAAQIECBAgQIAAAQIdCLBemaT8d2SSLy1xPw8dLSF8wijIujTJeUnel+S6RccfMFpa+OnR7KxtS1zvcUlOHi1R/J9JXpfk80kmmX1VLivA0v0IECBAgAABAgQIECBAgAABAi0EVuMMrBa3ORWnCLCmohp8CQIECBAgQIAAAQIECBAgQGC1CQiw6tWY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R9kweAAAgAElEQVQ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Qiw6lWmAKuetZIIECBAgAABAgQIECBAgACBDgkIsOpVpgCrnrWSCBAgQIAAAQIECBAgQIAAgQ4JCLDqVaYAq561kggQIECAAAECBAgQIECAAIEOCfQ9wHp4kpOTPDHJ5UnenOT8JNsW1XFxOi7J0UmOSXJFizYgwFoGbXDooY9I8ooMBk9OslcL49Vwyg1pmguSvK255JJLV8MX9h0JECBAgAABAgQIECBAgMDPWmDaA6z1SZ6T5KgkJdy4Lslnk7w3yReSzIdCCx33TfK7SZ6b5BdHYdN/S/KuUUg1f+zGJB9M8vEkZyY5LMkZSV4z+rOF1zwiyfuTvC7JOTsod7m6FGDtROj28GowuCjJnstBduTnN6VpDhdidaQ23QYBAgQIECBAgAABAgQI7FKBaQ6wyuyoc0ch1GKE65M8a4mgqQRWf5Hk8CXUvjkKtkpIUj6/keTUUTj2L0numeRPk5Rrn5Tk1tFx+yf5syRXJnl5kpta1ogAa+cB1rkZDJ7R0nZ1ntY0H24uuaTM6vMhQIAAAQIECBAgQIAAAQIEdiIwzQFWCaHKsr0yK+oro0Dpfkn+MMkpo9lT5eclcCqfMnPn9CQvSPLWJH+S5AdJfj7JiaNQ6q+SHJ/kJ0lemaTMrCpLAstx5VNmXz00ye8l+VGStaPzyhLDYxfN4Jq0YQmwdhZgHXJIqceuLhvc0Z3f0GzZcu9JG5LjCRAgQIAAAQIECBAgQIBA3wSmOcDaUV0cmGTzKLhaGD4dkuRvknxxFGL924ILlOCrzMx6VJJfT7JlzADryCTvS/K8JJ+7m41DgLXzAGup5aB3k3z6T2+2bFmNfXD6YX1DAgQIECBAgAABAgQIEOiUwGocPJe9sD48CpReumBJ37OTnJXkhaMlfwsrqtznq5K8cTST6uwkZbla+bOyv9ZSSwhLUFb2yPpYktOW2Nh90oYgwBJg3UVAgDVpN3I8AQIECBAgQIAAAQIECPRRYDUFWLslKftilRCq7HVVNne/cEGlleV/bxgtCywbvC/+lNlaHxq9dfAtSR4w+n0Js8oG7b+U5AO3vwUv+VKStycpG72XJYnXrkDjEGAJsARYK9CRXIIAAQIECBAgQIAAAQIE+icw7QHWwaON3MvywPlP2VC9bLb+zwv+bI/RLKkXJXlskvmN2hfWaNlTqywvfO0oBCs/K0sKy0buv5Lky6PQqryVsMzOKm8c/J0dXKtNSxFgCbAEWG16jnMIECBAgAABAgQIECBAoPcCqzHAKpX2P0Ybrn91VIMLN3CfJMBaqgGUmVjnJHlvkj9P8rBR6PXUUcj1ziTnt1hSKMASYAmwev/IBUCAAAECBAgQIECAAAECbQSmPcBaeE8zSdYledZo76p/Gv36fy96A+HdCbDKZu9lhtcPk5T9tfYdLTMsSwzL8sPy1sIzk/zXJJ+dEFyAJcASYE3YaRxOgAABAgQIECBAgAABAgSKwGoKsOZrbG2Sk0bLABdu2L7cHlhlWeC5SU5IcvoS1b9m9LOnjZYOliWKZd+ssixxU5Irktx7NDPrqtEMsO0TNCMBlgBLgDVBh3EoAQIECBAgQIAAAQIECBCYF1iNAVb57kvtZ1U2Wy+zo5Z7C+FTknxiiSZQZleVmVZlj6wSdJVPCcVKWSXI+sGCmV7lZwvfgDhOixJgCbAEWOP0FMcQIECAAAECBAgQIECAAIFFAqsxwCrfuYRUZywKq8pG7B8b/ffiJD9ecK/lbYIfTLL3aIP2by5yKEsTy35X/zJanniLAKtuXxkccsh8wLd8wfe8Z/LCFyZHHpnsvXcyM5Ns355ce23yt3+bfOADyY037vg6D3pQ8pSnJIcdluy2W/L61ycXX3zX40s5r3xlcsQRSfn1zTcnX/pS8va3J9/97vLfc4wjmi1bVmMfHOPOHEKAAAECBAgQIECAAAECBFZOYFoHz+Wtgm9M8v3Rhull+d62JPdKUjZTL28OLAnFbyf5xohjv9EMqt9I8vok7xiFWOuTvHq0FPC0RQFVObUsSSzHP3q0p9bWBbxlVtezl1hCeNnonPFDl8QMrJ2027EDrIMOSk45JSkhVNMkt9wyDK/Wrh2GUYNB8uUvJy9/+Z1DrHL805+ePPKRyX77DUOv8ilBVLneUgHWa1+b/NqvJd//fvL1rycPfGCyfn3yla8kxx+/Ir1QgLUijC5CgAABAgQIECBAgAABAh0XmNYAa7dRgPXyHfhfP5p9Vd4WuDBEKssAz0py4BLnfTxJCaSuXfSzsqTwj5M8P8mFi3724CQfSfK2BZu4l2DsuCQXTdg2BFgrEWC96U3DmVe33ZZ84hPJu941DKpKKPVHfzScLVV+9v73J3/1V3eUeN55SQm/yqfMpLr++mTffXccYJXA661vTfbcM3nLW5LPfS55yEOSN7852X335NRTky98YXi93//9YdD1oQ8lpZwJPgKsCbAcSoAAAQIECBAgQIAAAQK9FZjWAKtUyJ5J/o8kz03yy6NQqiz9u2DBcr/FM6DK/Tw0SVlC+ITROZcmKanC+5Jct6imDxgtLfx0kjI7q8zyWvgp13tckpOTlCWK/zPJ65J8flFwNk4DEmDtRGmsGVjzodKGDckXv5i85CV3vuJ8wFRmSX3mM8nJpdpGn7/+6+EvyhLDj30sednLhssIdzQD64lPTE46afjzo4664zpnnjmc/VXCrU9+chhqlVBtr72Gf1bKneAjwJoAy6EECBAgQIAAAQIECBAg0FuBaQ6wulYpAqy7G2CVPavKnlT77JP8j/8x3Itq8Wd+plVZ5vei8gLJHXxe85qVCbDK7KzHPz654ILkDW+YuM0KsCYmcwIBAgQIECBAgAABAgQI9FBAgFWv0gVYdzfAWq6uSpBUAq773Cc5//ylA675aywXYM3Pstpjj+ESws9//o4lhPe613Ap4X3vO9wLq8zSKrO1Litbo032EWBN5uVoAgQIECBAgAABAgQIEOingACrXr0LsHZVgFX2vyp7UP3mbyZleeH//t/Jq16180BpuQCrfNfydsJf/dU7NnE/+ODk/vcfbuJeZn+VJYPl9+99b3Luua1akgCrFZuTCBAgQIAAAQIECBAgQKBnAgKsehUuwFrpAGvhxuzl2nNzyZYtyRlnDN8auLPPOAHWPe85nNFVNoYvv7711uQf/iF5xzuGbzR82tOSiy5KTjihdSsSYLWmcyIBAgQIECBAgAABAgQI9EhAgFWvsgVYKx1glY3ZH/CA4VXLUr+ZmeSGG4ZvAiwh1t0NsHZ0/uMeNwy2ytsOX/e65OKLW7ciAVZrOicSIECAAAECBAgQIECAQI8EBFj1KluAtdIB1sLrlbcBlk3bDzlkGCy9//3JX/3VjkscZwbWUmeXmVinnZY87GHJhz6U/OhHybHHDjeWHwySb387KW8qvPDCsVqWAGssJgcRIECAAAECBAgQIECAQM8FBFj1GoAAa1cGWOXav/ALyemnJwcemHzta8nznrfyAdZxxw0Dq69+NfnsZ5Py+7Vrk0svTfbaK3nwg5Nrrx3uwbXcMsYkAqx6HVBJBAgQIECAAAECBAgQILB6BQRY9epOgLWrA6xy/bJ08JGPTK68MvnDP0y+852lS20zA+uww4ZLBu9xj+GbCcseWIcemnz4w8PgrHze+c7k0Y9Ozjln+OtlPgKs5YT8nAABAgQIECBAgAABAgQIJAKseq1AgHV3A6wjjxxumF4CpLPPTv7yL+96xfkA6/LLk2c/O7nxxpULsMrm7Ycfnnz0o8O3EJa9ttatG76N8JOfHJYzH4x9/OPJG9+4bOsSYC1L5AACBAgQIECAAAECBAgQICDAqtgGBFh3N8D6z/85efWrk/vdL/nMZ4bL9BZ+duUSwqOPHi4XLDO7TjppOLNLgFWx+yiKAAECBAgQIECAAAECBPosYAZWvdoXYN3dAKucPz/DqsysOvfcO942uN9+yR/9UXLEEcm2bcMN3N/3vh2XOMkSwoMOGs6yKmW85z3J+ecPr1t+bQlhvR6kJAIECBAgQIAAAQIECBDorYAAq17VC7BWIsB6zGOSE08cbthePrfckmzfPtxIfbfdkrm55FOfSk45Zec1O0mAVcoss6+uuCI5+eQ7rlv2wDr++Ds2cd9jj6S8DfF737OJe71+pSQCBAgQIECAAAECBAgQ6IGAAKteJQuwViLAKtcoM6FKoFQ2S7/vfZOZmeTWW5Orr04+8YnkrLOWr9VJAqydXe2YY4ZvJdxnn2QwSL797eTMM5MLL1z+O3gL4VhGDiJAgAABAgQIECBAgAABAgKsem1AgLVSAVa9OtvlJdnEfZcTK4AAAQIECBAgQIAAAQIEOiAgwKpXiQIsAdZdBARY9TqgkggQIECAAAECBAgQIEBg9QoIsOrVnQBLgCXAqtfflESAAAECBAgQIECAAAECHRIQYNWrTAGWAEuAVa+/KYkAAQIECBAgQIAAAQIEOiQgwKpXmQIsAZYAq15/UxIBAgQIECBAgAABAgQIdEhAgFWvMgVYAiwBVr3+piQCBAgQIECAAAECBAgQ6JCAAKteZQqwBFgCrHr9TUkECBAgQIAAAQIECBAg0CEBAVa9yhRgCbAEWPX6m5IIECBAgAABAgQIECBAoEMCAqx6lSnAEmAJsOr1NyURIECAAAECBAgQIECAQIcEBFj1KlOAJcASYNXrb0oiQIAAAQIECBAgQIAAgQ4JCLDqVaYAS4AlwKrX35REgAABAgQIECBAgAABAh0SEGDVq0wBlgBLgFWvvymJAAECBAgQIECAAAECBDokIMCqV5kCLAGWAKtef1MSAQIECBAgQIAAAQIECHRIQIBVrzIFWAIsAVa9/qYkAgQIECBAgAABAgQIEOiQgACrXmUKsARYAqx6/U1JBAgQIECAAAECBAgQINAhAQFWvcoUYAmwBFj1+puSCBAgQIAAAQIECBAgQKBDAgKsepUpwBJgCbDq9TclESBAgAABAgQIECBAgECHBARY9SpTgCXAEmDV629KIkCAAAECBAgQIECAAIEOCQiw6lWmAEuAJcCq19+URIAAAQIECBAgQIAAAQIdEhBg1atMAZYAS4BVr78piQABAgQIECBAgAABAgQ6JCDAqleZAiwBlgCrXn9TEgECBAgQIECAAAECBAh0SECAVa8yBVgCLAFWvf7WuZIGhx76iCSvyGDw5CR7de4Ghzd0Q5rmgiRvay655NKO3qPbIkCAAAECBAgQIECghYAAqwVay1MEWAIsAVbLztP3024PrwaDi5Ls2ROLm9I0hwuxelLbbpMAAQIECBAgQIDAGAICrDGQVugQAZYAS4C1Qp2pb5cZHHrouRkMntGr+26aDzeXXHJ0r+7ZzRIgQIAAAQIECBAgsEMBAVa9xiHAEmAJsOr1t06VNDjkkOs7vGxwR3V1Q7Nly707VZFuhgABAgQIECBAgACB1gICrNZ0E58owBJgCbAm7jZOKAKDQw6Zf370CqTZssXfUb2qcTdLgAABAgQIECBAYMcCBgf1WocAS4AlwKrX3zpVkgCrU9XpZggQIECAAAECBAgQaCEgwGqB1vIUAZYAS4DVsvP0/TQBVt9bgPsnQIAAAQIECBAgQECAVa8NCLAEWAKsev2tUyUJsDpVnW6GAAECBAgQIECAAIEWAgKsFmgtTxFgCbAEWC07T99PE2D1vQW4fwIECBAgQIAAAQIEBFj12oAAS4AlwKrX3zpVkgCrU9XpZggQIECAAAECBAgQaCEgwGqB1vIUAZYAS4DVsvP0/TQBVt9bgPsnQIAAAQIECBAgQECAVa8NCLAEWAKsev2tUyUJsDpVnW6GAAECBAgQIECAAIEWAgKsFmgtTxFgCbAEWC07T99PmyjAuuc9kxe+MDnyyGTvvZOZmWRuLrnuuuQzn0nOPDO58cYh6WGHJa9/fbLffuMRf/e7ySmnJBdfnJRyXvnK5Igjhr+++ebkS19K3v72pBy3Ap9myxZ/R62Ao0sQIECAAAECBAgQ6IKAwUG9WhRgCbAEWPX6W6dKGjvAOuigYcD0oAclTZPcemuybVuydm2y227JYDAMn048cRhiPeIRyatfney778695s//5jeT5z9/eO5rX5v82q8l3/9+8vWvJw98YLJ+ffKVryTHH78i/gKsFWF0EQIECBAgQIAAAQKdEBBg1atGAZYAS4BVr791qqSxA6y3vCV5whOS225LPvGJ5F3vGoZNZYZVmWl16KHJ9u3J2Wcn7373eEaPeUzyutclP/dzd5xXArK3vjXZc8+klPm5zyUPeUjy5jcnu++enHpq8oUvDK//+78/DLo+9KHkvPPGK3N0lABrIi4HEyBAgAABAgQIEOi0gACrXvUKsARYAqx6/a1TJY0VYC1cDvjFLyYvecmdDeYDpjJL6mtfS573vPGMyjLBpz41ueqq4cytyy5LnvjE5KSThksFjzrqjuuU5Ynz4dYnPzkMtd70pmSvvYaBV1nCOMFHgDUBlkMJECBAgAABAgQIdFxAgFWvggVYAiwBVr3+1qmSxgqwnvSkYah0j3skZ5013Otq8eeMM5JHPnIYQi0MnnakNR967b9/8rGPDWdblc+4AVY5/vGPTy64IHnDGyauEwHWxGROIECAAAECBAgQINBZAQFWvaoVYAmwBFj1+lunShorwCrLBB/+8OGm7f/6r8OQavGnLOMre1WVfape9KLljV760uQZz0h+/OPhMsK///vhOfOzrPbYYxhqff7zdywhvNe9hksJ73vf4V5YZZZWCdaW+j7LfAMB1vJV5AgCBAgQIECAAAECfREQYNWraQGWAEuAVa+/daqksQKs5e64zJp6+cuHbwwcZw+sX/iF5PTTk/L/v/u74RsHF37Knlq/+qt3bOJ+8MHJ/e8/DMfKmwjLksHy+/e+Nzn33OW+3ZI/F2C1YnMSAQIECBAgQIAAgU4KCLDqVasAS4AlwKrX3zpV0t0OsEpoNb8/1be+NQyyvvOdnRu98IXJc56T3HTTMJD69KfvfHy5Zgm1jjhiGIqVNx7+wz8k73hH8vSnJ097WnLRRckJJ7SuCwFWazonEiBAgAABAgQIEOicgACrXpUKsARYAqx6/a1TJd3tAGt+ttRPfpK85z3JRz+6c58SSL3//ckv/mJy6aXJ858/vufjHjcMtsqbEMuyw4svHv/cRUcKsFrTOZEAAQIECBAgQIBA5wQEWPWqVIAlwBJg1etvnSrpbgVY8+HVtm1J2QOrbOS+3Oe5zx2GVtu3J+9+d/KRjyx3xvDnJfg67bTkYQ8blvWjHyXHHpvss08yGCTf/vZwJtiFF451PQHWWEwOIkCAAAECBAgQINALAQFWvWoWYAmwBFj1+lunSmodYJWN2kuAtHZt8qlPJaecMp5LmX31iEck3/zmMMi68cbxzjvuuGF5X/1q8tnPJuX3pewyi2uvvZIHPzi59trkVa9Kvv71Za8pwFqWyAEE7iRwzjnnPGJubu4VTdM8OcleHeW5YTAYXDAzM/O2Zz7zmZd29B7dFgECBAgQILCEgACrXrMQYAmwBFj1+lunSmoVYC0Mr/72b4dvCxwniPrt305e/OLkHvdIzjprOGNqnM9hhw2XDJbzSlllD6xDD00+/OHhZvDl8853Jo9+dHLOOcNfL/MRYC0n5OcE7hAo4dVgMLgoyZ49cbmpaZrDhVg9qW23SYAAAQIEkgiw6jUDAZYAS4BVr791qqSJA6yjjxQw8WkAACAASURBVE5e8ILhrKcvf3m4afs44dV8yPTYxyZXXJG89KXLb/Y+L102bz/88OH+WmXT9/POS9atG76N8JOfHB71mtckT3lK8vGPJ29847J1JMBalsgBBH4qcPbZZ5/bNM0z+kQyGAw+fMwxxxzdp3t2rwQIECBAoM8CAqx6tS/AEmAJsOr1t06VNFGAVWY+HX/8MLwqG6ifeOL44dUTnzgMu8q5H/vYcCbVOJ8SmJXlgldemZx00jD0EmCNI+cYAismsHnz5us7vGxwR043bNq06d4rhuhCBAgQIECAwFQLCLDqVY8AS4AlwKrX3zpV0tgB1hFHJK94RbLvvskllwz3vPrud8e3KIHVE56QXHNNcvLJY+1TlYMOGs6y2m+/4RsOzz9/WF75tSWE49s7ksDdFNi8efP8vzPu5pVW1+mbNm3yb9nVVWW+LQECBAgQaC3gL/3WdBOfKMASYAmwJu42TigCYwdY556bHHzw8I1/N988/P+OPiXgOuGEO376mMcM97C63/2Sz3xmuNH6OJ9yXpl9VZYcltBr/jM/E2x+E/c99kge8pDke9+zifs4ro4hMKGAAGtCMIcTIECAAAECq05AgFWvygRYAiwBVr3+1qmSxg6wyrK9MiNqnM9XvpKUjd7nPyW8etKTkhtuGO5h9elPj3OVnR9zzDHDtxLus88wTPv2t4ebwl944VjXtgfWWEwOInC7gABLQyBAgAABAgS6LiDAqlfDAiwBlgCrXn/rVEljB1iduutEgNWxCnU7u1RAgLVLeV2cAAECBAgQmAIBAVa9ShBgCbAEWPX6W6dKEmB1qjrdDIFdIiDA2iWsLkqAAAECBAhMkYAAq15lCLAEWAKsev2tUyUJsDpVnW6GwC4REGDtElYXJUCAAAECBKZIQIBVrzIEWAIsAVa9/tapkgRYnapON0NglwgIsHYJq4sSIECAAAECUyQgwKpXGQIsAZYAq15/61RJAqxOVaebIbBLBARYu4TVRQkQIECAAIEpEhBg1asMAZYAS4BVr791qiQBVqeq080Q2CUCAqxdwuqiBAgQIECAwBQJCLDqVYYAS4AlwKrX3zpVkgCrU9XpZgjsEgEB1i5hdVECBAgQIEBgigQEWPUqQ4AlwBJg1etvnSpJgNWp6nQzBHaJgABrl7C6KAECBAgQIDBFAgKsepUhwBJgCbDq9bdOlSTA6lR1uhkCu0RAgLVLWF2UAAECBAgQmCIBAVa9yhBgCbDGCrDOOeecR8zNzb2iaZonJ9mrXhOtWtINg8HggpmZmbc985nPvLRqyauwMAHWKqw0X5lAZQEBVmVwxREgQIAAAQLVBQRY9cgFWAKsZQOsEl4NBoOLkuxZr2n+TEu6qWmaw4VYO68DAdbPtI0qnMCqEBBgrYpq8iUJECBAgACBuyEgwLobeBOeKsASYC0bYJ199tnnNk3zjAnb1qo+fDAYfPiYY445elXfxC7+8gKsXQzs8gQ6ICDA6kAlugUCBAgQIEBgpwICrHoNRIAlwFo2wNq8efP1HV42uKMWcMOmTZvuXa8rrr6SBFirr858YwK1BQRYtcWVR4AAAQIECNQWEGDVExdgCbDGCbDm20m9ljkFJW3atMmzSP9Ytn9MQVP1FQhMrYAAa2qrxhcjQIAAAQIEVkjAoHGFIMe4jADLAH3ZAboByBg9qYeHmIHVw0p3ywQmFPD3x4RgDidAgAABAgRWnYAAq16VCbAEWAKsHbQBM7B2/iASYN3h4y2d9f7SUtLqEhBgra768m0JECBAgACByQUEWJObtT1DgCXAEmAJsFo9PwRYQzZv6WzVfJzUEwEBVk8q2m0SIECAAIEeCwiw6lW+AEuAJcASYLV64giwhmze0tmq+TipJwICrJ5UtNskQIAAAQI9FhBg1at8AZYAS4AlwGr1xBFgDdm8pbNV83FSTwQEWD2paLdJgAABAgR6LCDAqlf5AiwBlgBLgNXqiSPA+mmA5S2drVqQk/ogIMDqQy27RwIECBAg0G8BAVa9+hdgCbAEWAKsVk8cAZYAq1XDcVKvBARYvapuN0uAAAECBHopIMCqV+0CLAGWAEuA1eqJI8ASYLVqOE7qlYAAq1fV7WYJECBAgEAvBQRY9apdgCXAEmAJsFo9cQRYAqxWDcdJvRIQYPWqut0sAQIECBDopYAAq161C7AEWAIsAVarJ44AS4DVquE4qVcCAqxeVbebJUCAAAECvRQQYNWrdgGWAEuAJcBq9cQRYAmwWjUcJ/VKQIDVq+p2swQIECBAoJcCAqx61S7AEmAJsARYrZ44AiwBVquG06OTBoce+ogkr8hg8OQke3X01m9I01yQ5G3NJZdcuvgeBVgdrXW3RYAAAQIECPxUQIBVrzEIsARYAiwBVqsnjgBLgNWq4fTkpNvDq8HgoiR79uSWb0rTHL44xBJg9aT23SYBAgQIEOixgACrXuULsARYAiwBVqsnjgBLgNWq4fTkpMGhh56bweAZPbnd4W02zYebSy45euE9C7B61QLcLAECBAgQ6KWAAKtetQuwBFgCLAFWqyeOAEuA1arh9OSkwSGHXN/hZYM7qsUbmi1b7i3ASjZt2uTfsj3p626TAAECBAj4S79eGxBgCbAEWAKsVk8cAZYAq1XD6clJ+of+0ZOm7jYJECBAgEDvBQRY9ZqAAEuAJcASYLV64higG6C3ajg9OUn/0D960tTdJgECBAgQ6L2AAKteExBgCbAEWAKsVk8cA3QD9FYNpycn6R/6R0+autskQIAAAQK9FxBg1WsCAiwBlgBLgNXqiWOAboDequH05CT9Q//oSVN3mwQIECBAoPcCAqx6TUCAJcASYAmwWj1xDNAN0Fs1nJ6cpH/oHz1p6m6TAAECBAj0XkCAVa8JCLAEWAIsAVarJ44BugF6q4bTk5P0D/2jJ03dbRIgQIAAgd4LCLDqNQEBlgBLgCXAavXEMUA3QG/VcHpykv6hf/SkqbtNAgQIECDQewEBVr0mIMASYAmwBFitnjgG6AborRpOT06aqH/c857JC1+YHHlksvfeycxMMjeXXHdd8pnPJGeemdx4413lHv3o5Pd/P/kP/yHZY49kMBge941vJB/8YPK//tedzynlvPKVyRFHJOXXN9+cfOlLydvfnnz3uytSM82WLXf6N9zmzZvn/52xItdfLRfZtGmTf8uulsryPQkQIECAwN0U8Jf+3QSc4HQBlgBLgCXAmuCRccehEw3QW5UwnScZoA/rxQB95+1z7P5x0EHJKackD3pQ0jTJrbcm27Yla9cmu+02DKUuvjg58cQ7h1gluDr22GEQVcKuEkaV80uQVf7/4x8n731v8tGP3vFFX/va5Nd+Lfn+95Ovfz154AOT9euTr3wlOf74Felw+of+sSINyUUIECBAgMAqEhBg1assAZYAS4AlwGr1xBl7gN7q6tN7kgG6Afo4rXPs/vGWtyRPeEJy223JJz6RvOtdw6Bqv/2S178+OfTQZPv25Oyzk3e/e1j0Yx6TvO51w9lal1+enHbaHbOtnvKU4WyuffdN/umfhr8u1ysB2Vvfmuy5Z1LK/Nznkoc8JHnzm5Pdd09OPTX5wheG1y/hWAm6PvSh5Lzzxrndnx6jf+gfEzUYBxMgQIAAgQ4ICLDqVaIAS4AlwBJgtXrijD1Ab3X16T3JAN0AfZzWOVb/OOywYUhVwqovfjF5yUvufOn5gKnMkvra15LnPW/485e/PHn605Mbbhgu//v0p+98Xlkm+NSnJj/84R3B1BOfmJx00nCp4FFH3XF8WZ44H2598pPDUOtNb0r22msYeJUljBN89A/9Y4Lm4lACBAgQINAJAQFWvWoUYAmwBFgCrFZPnLEG6K2uPN0nGaAboI/TQsfqH0960jBUusc9krPOGu51tfhzxhnJIx+ZXHbZHcHTyScnJZD63veGAdWll975rDLr6jnPGc7qKiFUCabGDbDK7KzHPz654ILkDW8Y51bvdIz+oX9M3GicQIAAAQIEVrmAAKteBQqwBFgCLAFWqyfOWAP0Vlee7pMM0A3Qx2mhY/WPMvPq4Q8fbtr+r/86DKkWf8oyvrJXVdmn6kUvGqfo4aysEkLNzg4DsrKUcH6WVdkjq4RUn//8HUsI73Wv4VLC+953uBdWmaVVzlvq+yzzDfQP/WO8RuooAgQIECDQHQEBVr26FGAJsARYAqxWT5yxBuitrjzdJxmgG6CP00JXpH+UWVNluWDZqH3hHlg7+gJlb6zf+q3k8MOHm7+X8KvM4Jr/lOWKv/qrd2zifvDByf3vPwzHSuhVZmuV35fN3889d5zb9PeHvz9atRMnESBAgACBLgkIsOrVpgBLgGUAYgDS6omzIgP0ViX/bE8SYAmwxmmBd7t/lNBqfn+qb31rGGR95zt3LXp+uWBZhjj/KXtfffCDw2WJCz/lmmV/rCOOGIZi5Y2H//APyTveMdxT62lPSy66KDnhhHFucclj9A/9o3XjcSIBAgQIEFilAgKsehUnwBJgCbAEWK2eOHd7gN6q1J/9SQboBujjtMK73T/mZ0v95CfJe96TfPSjSxdbNnY/5pjhPlpr1gzfKFhmX33jG8O3E37968t/3cc9bhhslT2zytsNL754+XN2cIT+oX+0bjxOJECAAAECq1RAgFWv4gRYAiwBlgCr1RPnbg/QW5X6sz/JAN0AfZxWeLf6x3x4tW3bXZcBLld42bz9Wc8a7mdV9r4qM7RuvHHHZ5WZWCXoetjDhmX96EfJsccm++wzDMK+/e3hTLALL1yu5Nt/rn/oH2M1FAcRIECAAIEOCQiw6lWmAEuAJcASYLV64tytAXqrEqfjJAN0A/RxWmLr/lE2ai8B0tq1yac+lZxyyjjF3fmYF794OCurzKh697uT887b8TWOO25Y3le/mnz2s0n5fSm7vNlwr72SBz84ufba5FWvGms2l/6hf0zeYJ1BgAABAgRWt4AAq179CbAEWAIsAVarJ07rAXqr0qbnJAN0A/RxWmOr/rEwvPrbvx2+LXBns6d29EWe9KThWwTLcsJzzkne+c6ljzzssOGSwbL8sJRV9sA69NDkwx9OTj99eE4599GP3vl1Flxd/9A/xukfjiFAgAABAl0SEGDVq00BlgBLgCXAavXEaTVAb1XSdJ1kgG6APk6LnLh/HH108oIXDGc9ffnLw03bdxRelU3XS9B0+eXJs599168zH2CVYKps5r7wTYQLjy7XKW8sLPtrlbcQlpla69YN30b4yU8Oj3zNa5KnPCX5+MeTN75x2VvXP/SPZRuJAwgQIECAQMcEBFj1KlSAJcASYAmwWj1xJh6gtypl+k4yQDdAH6dVTtQ/ysyn448fhldlA/UTT9z5zKs3vzk58sjkuuuGM6j+/u/v/JXGWUJYArOyXPDKK4eztcobDgVY41TtWMds2rTJv2XHknIQAQIECBBY/QL+0q9XhwIsAZYAS4DV6okz0QC9VQnTeZIAS4A1Tsscu38ccUTyilck++6bXHLJcM+r735350U89anJH/zBMPD6539O/viP79ifqsyWKhu3l+v967/eEU4tvOJBBw1nWe233/ANh+efP/xp+bUlhONU77LHCLCWJXIAAQIECBDojIAAq15VCrAEWAIsAVarJ87YA/RWV5/ekwRYAqxxWufY/ePcc5ODDx6+8e/mm4f/39GnBFwnnDD86atfnTz5ycP9q+bmhuc2TbLHHsP/lxDs1FPvOjurnPuYxwxnX11xRXLyyXeUNj8TbH4T93Kthzwk+d73bOI+TqUvOEaANSGYwwkQIECAwCoWEGDVqzwBlgBLgCXAavXEGXuA3urq03uSAEuANU7rHLt/lGV7ZUbUOJ+vfCUpG73Pf8psq6OOSg48cBhclfDr+uuTf/zH5C//cqy3Bt6l2PL2wvJWwn32GV7v299OzjwzufDCcb5h9A/9Y6yG4iACBAgQINAhAQFWvcoUYAmwBFgCrFZPnLEH6K2uPr0nGaAboI/TOvWPodLmzZt3MqVsHMnVeYwZWKuz3nxrAgQIECDQRkCA1Uat3TkCLAGWAEuA1erpYYBugN6q4fTkJP1D/+hJU3ebBAgQIECg9wICrHpNQIAlwBJgCbBaPXEM0A3QWzWcnpykf+gfPWnqbpMAAQIECPReQIBVrwkIsARYAiwBVqsnjgG6AXqrhtOTk/QP/aMnTd1tEiBAgACB3gsIsOo1AQGWAEuAJcBq9cQxQDdAb9VwenKS/qF/9KSpu00CBAgQINB7AQFWvSYgwBJgCbAEWK2eOAboBuitGk5PTtI/9I+eNHW3SYAAAQIEei8gwKrXBARYAiwBlgCr1RPHAN0AvVXD6clJ+of+0ZOm7jYJECBAgEDvBQRY9ZqAAEuAJcASYLV64higG6C3ajg9OUn/0D960tTdJgECBAgQ6L2AAKteExBgCbAEWAKsVk8cA3QD9FYNpycn6R/6R0+autskQIAAAQK9FxBg1WsCAiwBlgBLgNXqiWOAboDequH05CT9Q//oSVN3mwQIECBAoPcCAqx6TUCAJcASYAmwWj1xDNAN0Fs1nJ6cpH/oHz1p6m6TAAECBAj0XqDvAdbDk5yc5IlJLk/y5iTnJ9m2qGUUp+OSHJ3kmCRXtGg5AiwBlgBLgNXi0ZEYoBugt2o4PTlJ/9A/etLU3SYBAgQIEOi9wLQHWD+f5JlJnp7kiCTXJfl4kj9N8rUk86HQworcN8nvJnlukl8chU3/Lcm7RiHV/LEbk3xwdL0zkxyW5Iwkrxn92cJrlrLfn+R1Sc7ZQbnLNSYBlgBLgCXAWu45seTPDdAN0Fs1nJ6cpH/oHz1p6m6TAAECBAj0XmCaA6wHJdmc5GFL1FIJsl6Y5COLflYCq79IcvgS53xzFGxdNPrZbyQ5NclRSf4lyT1Hwdj1SU5KcuvouP2T/FmSK5O8PMlNLVuNAEuAJcASYLV6fBigG6C3ajg9OUn/0D960tTdJgECBAgQ6L3ANAdYj0rysiRldtSXkvwkyc8lOSHJKUk+Ngqk/m1Ui3smOT3JC5K8NcmfJPlBkjKL68RRKPVXSY4fXeuVo1ldZUlgOa58yuyrhyb5vSQ/SrJ2dF5ZYnjsohlckzYeAZYAS4AlwJr0uXH78QboBuitGk5PTtI/9I+eNHW3SYAAAQIEei8wzQHWjipnn9HSv/VJnpGkzKwqn0OS/E2SL45CrPlgq/zsfqOZWSUU+/UkW5KME2AdmeR9SZ6X5HN3s7UIsARYAiwBVqvHiAG6AXqrhtOTk/QP/aMnTd1tEiBAgACB3gusxgBrfqlf2bNqYYD17CRnjZYWliV/Cz/lPl+V5I2jmVRnj84tf7ajJYQHjoKyMtPrtCU2dp+08QiwBFgCLAHWpM+N2483QDdAb9VwenKS/qF/9KSpu00CBAgQINB7gdUYYG1IUgKosqTwWUnmZ1qV5X9vGC0L/MISNVuWCn5o9NbBtyR5wOj35Vplg/ZfSvKBJK8YLVl8e5Ky0XtZknjtCrQUAZYAS4AlwGr1KDFAN0Bv1XB6cpL+oX/0pKm7TQIECBAg0HuB1RhgzQdRLxm9WbAEQ3uMZkm9KMljk8xv1L6wgsvG7mV54WtHM7HKz8qSwrKR+68k+XKSElqVtxyWmV3ljYO/s4NrtWk4AiwBlgBLgNXm2WEG1kht8+bNS715tpXpajpp06ZNq/Hv6mrEAiwBVrXGpiACBAgQIEDgZyqw2v5RPD9L6ppFM6MWbuA+SYC1FH4p45wk703y56O3IJbQ66mjkOudSc5vsaRQgCXAEmAJsFo98A3QDdBbNZyenKR/6B89aepukwABAgQI9F5gNQVY+ycpe1s9PMlzkly4oPZWKsAqm72XMn6Y5KVJ9h0tMyxLDMvywyNGb0X8r0k+O2HrEWAJsARYAqwJHxvDww3QDdBbNZyenKR/6B89aepukwABAgQI9F5gtQRYJbx6d5JHjt4I+PkypltUe8vtgVWWBZ6b5IQkpy9R82tGP3vaaOngPycpyxXLssRNSa5Icu/RzKyrkpTytk/QggRYAiwBlgBrgkfGHYcaoBugt2o4PTlJ/9A/etLU3SYBAgQIEOi9wGoIsBbOvCoznz69RHhVKrJstn7mGG8hfEqSTyxR82V2VZlpVZYLlqCrfEpIVfbOKkHWD5LMz/QqPysztG6aoAUJsARYAiwB1gSPDAFWs2XLnf6OsgdWq+bT+ZMEWAKszjdyN0iAAAECBAjcLjDtAVZ5C2DZi6osG9xZeFXupWzE/rHRfy9O8uMFdVyu88Eke482aP/movpfN9rv6l+SvCrJLQKsuj3EAMQApG6LW12l6R/6x+pqsXW/rf6hf9RtcUojQIAAAQIEflYC0xxgjTvzat5uv9EMqt9I8vok7xiFWOuTvHq0FPC0RQFVOXft6PhHJ3lWkq0LKqPM6nr2EksILxudM8kbsczA2kkrNwAxAPlZPQRXQ7n6h/6xGtrpz+o76h/6x8+q7SmXAAECBAgQqCswzQFWWaJXQqidfc5I8rIkN48OKssAz0py4BInfXzRmwvnDylLCv84yfMXbQxffv7gJB9J8rYFm7iX73RckosmrCoBlgDrLgKWSA1JNm3aNM3Pogm7+sofboBugL7yrao7V9Q/9I/utGZ3QoAAAQIECOxMYJoHjcePNm6fJMAq9/PQJGUJ4RNGQdalSc5L8r4k1y262AGjpYVlX60yO2vbop+X6z0uycmjJYr/M8nrkiy1ifxyLU2AJcASYO2gDQiwdv74MEA3QF/uL5g+/1z/0D/63P7dOwECBAgQ6JPANAdYXasHAZYAS4AlwGr1XDNAN0Bv1XB6cpL+oX/0pKm7TQIECBAg0HsBAVa9JiDAEmAJsARYrZ44BugG6K0aTk9O0j/0j540dbdJgAABAgR6LyDAqtcEBFgCLAGWAKvVE8cA3QC9VcPpyUn6h/7Rk6buNgkQIECAQO8FBFj1moAAS4AlwBJgtXriGKAboLdqOD05Sf/QP3rS1N0mAQIECBDovYAAq14TEGAJsARYAqxWTxwDdAP0Vg2nJyfpH/pHT5q62yRAgAABAr0XEGDVawICLAGWAEuA1eqJY4BugN6q4fTkJP1D/+hJU3ebBAgQIECg9wICrHpNQIAlwBJgCbBaPXEM0A3QWzWcnpykf+gfPWnqbpMAAQIECPReQIBVrwkIsARYAiwBVqsnjgG6AXqrhtOTk/QP/aMnTd1tEiBAgACB3gsIsOo1AQGWAEuAJcBq9cQxQDdAb9VwenKS/qF/9KSpu00CBAgQINB7AQFWvSYgwBJgCbAEWK2eOAboBuitGk5PTtI/9I+eNHW3SYAAAQIEei8gwKrXBARYAiwBlgCr1RPHAN0AvVXD6clJ+of+0ZOm7jYJECBAgEDvBQRY9ZqAAEuAJcASYLV64higG6C3ajg9OUn/0D960tTdJgECBAgQ6L2AAKteExBgCbAEWAKsVk8cA3QD9FYNpycn6R/6R0+autskQIAAAQK9FxBg1WsCAiwBlgBLgNXqiWOAboDequH05CT9Q//oSVN3mwQIECBAoPcCAqx6TUCAJcASYAmwWj1xDNAN0Fs1nJ6cpH/oHz1p6m6TAAECBAj0XkCAVa8JCLAEWAIsAVarJ44BugF6q4bTk5P0D/2jJ03dbRIgQIAAgd4LCLDqNQEBlgBLgCXAavXEMUA3QG/VcHpykv6hf/SkqbtNAgQIECDQewEBVr0mIMASYAmwBFitnjgG6AborRpOT07SP/SPnjR1t0mAAAECBHovIMCq1wQEWAIsAZYAq9UTxwDdAL1Vw+nJSfqH/tGTpu42CRAgQIBA7wUEWPWagABLgCXAEmC1euIYoBugt2o4PTlJ/9A/etLU3SYBAgQIEOi9gACrXhMQYAmwBFgCrFZPHAN0A/RWDacnJ+kf+kdPmrrbJECAAAECvRcQYNVrAgIsAZYAS4DV6oljgG6A3qrh9OQk/UP/6ElTd5sECBAgQKD3AgKsek1AgCXAEmAJsFo9cQzQDdBbNZyenKR/6B89aepukwABAgQI9F5AgFWvCQiwBFgCLAFWqyeOAboBequG05OT9A/9oydN3W0SIECAAIHeCwiw6jUBAZYAS4AlwGr1xDFAN0Bv1XB6cpL+oX/0pKm7TQIECBAg0HsBAVa9JiDAEmAJsARYrZ44BugG6K0aTk9O0j/0j540dbdJgAABAgR6LyDAqtcEBFgCLAGWAKvVE8cA3QC9VcPpyUn6h/7Rk6buNgkQIECAQO8FBFj1moAAS4AlwBJgtXriGKAboLdqOD05Sf/QP3rS1N0mAQIECBDovYAAq14TEGAJsARYAqxWTxwDdAP0Vg2nJyfpH/pHT5q62yRAgAABAr0XEGDVawICLAGWAEuA1eqJY4BugN6q4fTkJP1D/+hJU3ebBAgQIECg9wICrHpNQIAlwBJgCbBaPXEM0A3QWzWcnpykf+gfPWnqbpMAAQIECPReQIBVrwkIsARYAiwBVqsnjgG6AXqrhtOTk/QP/aMnTd1tEiBAgACB3gsIsOo1AQGWAEuAJcBq9cQxQDdAb9VwenKS/qF/9KSpu00CBAgQINB7AQFWvSYgwBJgCbAEWK2eOAboBuitGk5PTtI/9I+eNHW3SYAAAQIEei8gwKrXBARYAiwBlgCr1RPHAN0AvVXD6clJ/3975wI2S1Wd6e9HjKCQUSMqo4hDYtQYVAJmovAMIRc1ihgGh8sPcjGgKOgIceRuUO4ExBvMAc1wEQ4XUQcNhDAiowJR4QQNySiDGMFkCCZeQVBA/nkWXeXp0/aleu3q3V17vf08PCh/7epe717frr2+2rULfaCPIKlOmBCAAAQgAIHwBDCw8qUABhYGFgYWBpZrxKFAp0B3JU6QRugDfQRJdcKEAAQgAAEIhCeAgZUvBTCwMLAwsDCwXCMOBToFuitxgjRCH+gjSKoTJgQgtskjiwAAIABJREFUAAEIQCA8AQysfCmAgYWBhYGFgeUacSjQKdBdiROkEfpAH0FSnTAhAAEIQAAC4QlgYOVLAQwsDCwMLAws14hDgU6B7kqcII3QB/oIkuqECQEIQAACEAhPAAMrXwpgYGFgYWBhYLlGHAp0CnRX4gRphD7QR5BUJ0wIQAACEIBAeAIYWPlSAAMLAwsDCwPLNeJQoFOguxInSCP0gT6CpDphQgACEIAABMITwMDKlwIYWBhYGFgYWK4RhwKdAt2VOEEaoQ/0ESTVCRMCEIAABCAQngAGVr4UwMDCwMLAwsByjTgU6BTorsQJ0gh9oI8gqU6YEIAABCAAgfAEMLDypQAGFgYWBhYGlmvEoUCnQHclTpBG6AN9BEl1woQABCAAAQiEJ4CBlS8FMLAwsDCwMLBcIw4FOgW6K3GCNEIf6CNIqhMmBCAAAQhAIDwBDKx8KYCBhYGFgYWB5RpxKNAp0F2JE6QR+kAfQVKdMCEAAQhAAALhCWBg5UsBDCwMLAwsDCzXiEOBToHuSpwgjdAH+giS6oQJAQhAAAIQCE8AAytfCmBgYWBhYGFguUYcCnQKdFfiBGmEPtBHkFQnTAhAAAIQgEB4AhhY+VIAAwsDCwMLA8s14lCgU6C7EidII/SBPoKkOmFCAAIQgAAEwhPAwMqXAhhYGFgYWBhYrhGHAp0C3ZU4QRqhD/QRJNUJEwIQgAAEIBCeAAZWvhTAwMLAwsDCwHKNOBToFOiuxAnSCH2gjyCpTpgQgAAEIACB8AQwsPKlAAYWBhYGFgaWa8ShQKdAdyVOkEboA30ESXXChAAEIAABCIQngIGVLwUwsDCwMLAwsFwjDgU6BborcYI0Qh/oI0iqEyYEIAABCEAgPAEMrHwpgIGFgYWBhYHlGnEo0CnQXYkTpBH6QB9BUp0wIQABCEAAAuEJYGDlSwEMLAwsDCwMLNeIQ4FOge5KnCCN0Af6CJLqhAkBCEAAAhAITwADK18KYGBhYGFgYWC5RhwKdAp0V+IEaYQ+0EeQVCdMCEAAAhCAQHgCGFj5UgADCwMLAwsDyzXiUKBToLsSJ0gj9IE+gqQ6YUIAAhCAAATCE8DAypcCGFgYWBhYGFiuEYcCnQLdlThBGqEP9BEk1QmzJQIXX3zxVo888shhS0tLr5a0UUunXbTT3LeysnLleuutd8oee+xxy6L9OH4PBCAAAS8BDCwvuenbYWBhYGFgYWBNP3JIokCnQHclTpBG6AN9BEl1wmyBgJlXKysrN0jasIXTdeEUDywtLW2LidWFruI3QgACTQhgYDWh1M4xGFgYWBhYGFiu0YQCnQLdlThBGqEP9BEk1QmzBQIXXXTRJUtLS7u1cKrOnGJlZeXSPffcc/fO/GB+KAQgAIExBDCw8qUHBhYGFgYWBpZrxKFAp0B3JU6QRugDfQRJdcJsgcDq1avvLfixwVGE7lteXt64BXycAgIQgMDcCWBg5esCDCwMLAwsDCzXiEOBToHuSpwgjdAH+giS6oTZAoHVq1fX8/EWztadUywvL1Pzdae7+KUQgMAYAgxm+dIDAwsDCwMLA8s14lCgU6C7EidII/SBPoKkOmG2QAADqwWInAICEIDAHAlgYOWDj4GFgYWBhYHlGnEo0CnQXYkTpBH6QB9BUp0wWyCAgdUCRE4BAQhAYI4EMLDywcfAwsDCwMLAco04FOgU6K7ECdIIfaCPIKlOmC0QwMBqASKngAAEIDBHAhhY+eBjYGFgYWBhYLlGHAp0CnRX4gRphD7QR5BUJ8wWCGBgtQCRU0AAAhCYIwEMrHzwMbAwsDCwMLBcIw4FOgW6K3GCNEIf6CNIqhNmCwQwsFqAyCkgAAEIzJEABlY++BhYGFgYWBhYrhGHAp0C3ZU4QRqhD/QRJNUJswUCGFgtQOQUEIAABOZIAAMrH3wMLAwsDCwMLNeIQ4FOge5KnCCN0Af6CJLqhNkCAQysFiByCghAAAJzJICBlQ8+BhYGFgYWBpZrxKFAp0B3JU6QRugDfQRJdcJsgQAGVgsQOQUEIACBORLAwMoHHwMLAwsDCwPLNeJQoFOguxInSCP0gT6CpDphtkAAA6sFiJwCAhCAwBwJYGDlg4+BhYGFgYWB5RpxKNAp0F2JE6QR+kAfQVKdMFsggIHVAkROAQEIQGCOBDCw8sHHwMLAwsDCwHKNOBToFOiuxAnSCH2gjyCpTpgtEMDAagEip4AABCAwRwIYWPngY2BhYGFgYWC5RhwKdAp0V+IEaYQ+0EeQVCfMFghgYLUAkVNAAAIQmCMBDKx88DGwMLAwsDCwXCMOBToFuitxgjRCH+gjSKoTZgsEMLBagMgpIAABCMyRAAZWPvgYWBhYGFgYWK4RhwKdAt2VOEEaoQ/0ESTVCbMFAhhYLUDkFBCAAATmSAADKx98DCwMLAwsDCzXiEOBToHuSpwgjdAH+giS6oTZAgEMrBYgcgoIQAACcySAgZUPPgYWBhYGFgaWa8ShQKdAdyVOkEboA30ESXXCbIEABlYLEDkFBCAAgTkSwMDKBx8DCwMLAwsDyzXiUKBToLsSJ0gj9IE+gqQ6YbZAAAOrBYicAgIQgMAcCWBg5YOPgYWBhYGFgeUacSjQKdBdiROkEfpAH0FSnTBbIICB1QJETgEBCEBgjgQwsPLBx8DCwMLAwsByjTgU6BTorsQJ0gh9oI8gqU6YLRDAwGoBIqeAAAQgMEcCGFj54GNgYWBhYGFguUYcCnQKdFfiBGmEPtBHkFQnzBYIYGC1AJFTQAACEJgjAQysfPAxsDCwMLAwsFwjDgU6BborcYI0Qh/oI0iqE2YLBDCwWoDIKSAAAQjMkQAGVj74GFgYWBhYGFiuEYcCnQLdlThBGqEP9BEk1QmzBQIYWC1A5BQQgAAE5kgAAysffAwsDCwMLAws14hDgU6B7kqcII3QB/oIkuqE2QIBDKwWIHIKCEAAAnMkgIGVDz4GFgYWBhYGlmvEoUCnQHclTpBG6AN9BEl1wmyBAAZWCxA5BQQgAIE5EsDAygcfAwsDCwMLA8s14lCgU6C7EidII/SBPoKkOmG2QAADqwWInAICEIDAHAlgYOWDj4GFgYWBhYHlGnEo0CnQXYkTpBH6QB9BUp0wWyCAgdUCRE4BAQhAYI4EMLDywcfAwsDCwMLAco04FOgU6K7ECdIIfaCPIKlOmC0QwMBqASKngAAEIDBHAhhY+eBjYGFgYWBhYLlGHAp0CnRX4gRphD7QR5BUJ8wWCGBgtQCRU0AAAhCYIwEMrHzwMbAwsDCwMLBcIw4FOgW6K3GCNEIf6CNIqhNmCwQwsFqAyCkgAAEIzJEABlY++BhYGFgYWBhYrhGHAp0C3ZU4QRqhD/QRJNUJswUCGFgtQOQUEIAABOZIAAMrH3wMLAwsDCwMLNeIQ4FOge5KnCCN0Af6CJLqhNkCAQysFiByCghAAAJzJICBlQ8+BhYGFgYWBpZrxKFAp0B3JU6QRugDfQRJdcJsgQAGVgsQOQUEIACBORLAwMoHHwMLAwsDCwPLNeJQoFOguxInSCP0gT6CpDphtkAAA6sFiJwCAhCAwBwJYGDlg4+BhYGFgYWB5RpxKNAp0F2JE6QR+kAfQVKdMFsggIHVAkROAQEIQGCOBDCw8sHHwMLAwsDCwHKNOBToFOiuxAnSCH2gjyCpTpgtEMDAagEip4AABCAwRwIYWPngY2BhYGFgYWC5RhwKdAp0V+IEaYQ+0EeQVCfMFghgYLUAkVNAAAIQmCMBDKx88DGwMLAwsDCwXCMOBToFuitxgjRCH+gjSKoTZgsEMLBagMgpIAABCMyRAAZWPvgYWBhYGFgYWK4RhwKdAt2VOEEaoQ/0ESTVCbMFAhhYLUDkFBCAAATmSAADKx98DCwMLAwsDCzXiEOBToHuSpwgjdAH+giS6oTZAgEMrBYgcgoIQAACcySAgZUPPgYWBhYGFgaWa8ShQKdAdyVOkEboA30ESXXCbIEABlYLEDkFBCAAgTkSwMDKBx8DCwMLAwsDyzXiUKBToLsSJ0gj9IE+gqQ6YbZAAAOrBYicAgIQgMAcCWBg5YOPgYWBhYGFgeUacSjQKdBdiROkEfpAH0FSnTBbIICB1QJETgEBCEBgjgQwsPLBx8DCwMLAwsByjTgU6BTorsQJ0gh9oI8gqU6YLRDAwGoBIqeAAAQgMEcCGFj54GNgYWBhYGFguUYcCnQKdFfiBGmEPtBHkFQnzBYIYGC1AJFTQAACEJgjAQysfPAxsDCwMLAwsFwjDgU6BborcYI0Qh/oI0iqE2YLBDCwWoDIKSAAAQjMkQAGVj74GFgYWBhYGFiuEYcCnQLdlThBGqEP9BEk1QmzBQIYWC1A5BQQgAAE5kgAAysffAwsDCwMLAws14hDgU6B7kqcII3QB/oIkuqE2QIBDKwWIHIKCEAAAnMkgIGVDz4GFgYWBhYGlmvEoUCnQHclTpBG6AN9BEn15DBXttlmK0mHaWXl1ZI2Sj7hYp7gPi0tXSnplKWbb75l8CdiYC1mp/GrIAABCDQlgIHVlFT6cRhYGFgYWBhYrpGEAp0C3ZU4QRqhD/QRJNWTwnzUvFpZuUHShkkn6k7jB7S0tO2giYWB1Z0O5JdCAAIQGEYAAytfXmBgYWBhYGFguUYcCnQKdFfiBGmEPtBHkFRPCnNlm20u0crKbkkn6VrjpaVLl26+eff+n42B1bVO5PdCAAIQWJcABla+jMDAwsDCwMLAco04FOgU6K7ECdIIfaCPIKmeFObK1lvfW/Bjg6PY3Le0Zs3GGFjS8vIyNV+SgmgMAQgsCgEGs3w9gYGFgYWBhYHlGnEo0CnQXYkTpBH6QB9BUj0pTHSCTpISiMYQgAAEFoQABla+jsDAwsDCwMLAco04FB4UHq7ECdIIfaCPIKmeFCY6QSdJCURjCEAAAgtCAAMrX0dgYGFgYWBhYLlGHAoPCg9X4gRphD7QR5BUTwoTnaCTpASiMQQgAIEFIYCBla8jMLAwsDCwMLBcIw6FB4WHK3GCNEIf6CNIqieFiU7QSVIC0RgCEIDAghDAwMrXERhYGFgYWBhYrhGHwoPCw5U4QRqhD/QRJNWTwkQn6CQpgWgMAQhAYEEIYGDl6wgMLAwsDCwMLNeIQ+FB4eFKnCCN0Af6CJLqSWGiE3SSlEA0hgAEILAgBDCw8nUEBhYGFgYWBpZrxKHwoPBwJU6QRugDfQRJ9aQw0Qk6SUogGkMAAhBYEAIYWPk6AgMLAwsDCwPLNeJQeFB4uBInSCP0gT6CpHpSmC6dPP7x0qteJf3e70m/8RvStddKxx03+ne89KXSG98oPec50gYb9I77yU+k22+XzjlH+pu/Wbetnf+II6Ttt5fsf9uxX/yidOqp0ne+kxRv3XhpzZp1ap3Vq1fX8/FWzt+VkywvL1PzdaWz+J0QgMBYAgxm+RIEAwsDCwMLA8s14rgKD9c3LVYjCo9ef1B4jM9L9IGBtVgj12L+msY6qU0rM65+7dd6xlL9ueKK0QaWGVd77dU7fmWlZ0bZx4yspSXp3nulD31I+vjH157vXe+SdtxR+rd/k269VXre86RNN5W+/GXp4INbAcl1hOtIK4nESSAAgYUhgIGVryswsDCwMLAwsFwjTuPCw3X2xW1E4UHh0SQ70QcGVpM8iX5MY50ceKC0zz7SYx/bM6K+9z1po42kxz1OGmVg7bBDbyXVk58sfetb0umnr11ttfvu0pveJG28sXTnndIhh0h33dVb0XXyydKGG0onnSR99rPSlltKJ57Y+67jj5c+//let5k5ZkbXhRdKl102VVdyHeE6MlXCcDAEILDwBDCw8nURBhYGFgYWBpZrxGlceLjOvriNKDwoPJpkJ/rAwGqSJ9GPaayTAw6QdtpJuuWWnmG13nrSu98tPfWpow0sW0n1mtf0VlnZ439XX70ubjO3dt5Z+ulPpQ9+sGdCvfKV0uGH9x4V3HXXtcevWrXW3Lrqqp6pdcIJPRPNDK9rrpmqK7mOcB2ZKmE4GAIQWHgCGFj5uggDCwMLAwsDyzXiNC48XGdf3EYUHhQeTbITfWBgNcmT6Me4dfKSl0w2sM46S/rt35a++c11zagauj2OaGaVreo6/3zJTKqmBpatzrI9uK68UnrPe6buRq4jXEemThoaQAACC00AAytf92BgYWBhYGFguUYcd+Hh+rbFaUThQeHRJBvRBwZWkzyJfoxbJ00MLDtmk02kH/1Iuv76X0S99969xwgfflg67TTp059eu8rK9sgyk+q669Y+QviEJ/QeJXziE3t7YdkqLTPAzCCb8sN1hOvIlCnD4RCAwIITiG5gvVjSkZJeKelbkk6UdLmkhwf6zTgdJGl3SXtKutPRrxhYGFgYWBhYjqFDchcerm9bnEYUHhQeTbIRfWBgNcmT6Me4ddLEwJoE933vk7bbbt09sKyNPZr4R3+0dhN32zR+s816m7jbo4j2yKD9/zPPlC65ZNK3DP071xGuI67EoREEILCwBLpiYD3BtnCUdLSk0ySdNIboJpL+RNK+kp5bmU2fkPSByqSqmz5D0kclXSFplaSXSDpL0jHVf+v/iu0lfVjSsZIuluR5BS8GFgYWBhYGluti4C48XN+2OI0oPCg8mmQj+sDAapIn0Y9x6yTVwNp3X8n21bK9tOrHB+vOsDcW2v5Y22/fe3vhgw9Kf/u30nvfK73uddIuu0g33CAdeqi7+7iOcB1xJw8NIQCBhSSw6AaW/b6t7B6NpB0rgu+SdNwImmZY/YWkbYf8/bbK2Lqh+ttOko6XZDtHfl2SvSf4/ZLulXS4pAer454m6WxJ35b0TkkPOHsSAwsDCwMLA8s1fLgLD9e3LU4jCg8KjybZiD4wsJrkSfRj3DpJMbBe9jLp6KN7jxfedJP0jndI998/uSvqtxo+9JB07LG9ts4P1xGuI87UoRkEILCgBBbZwHqMpP2rx/r+UpK9duRCSaMMrA0lnSHpTZJOrlZqfVfSr0h6R2VKnSfpYEk/lnSEJFtZZY8E2nH2sdVXL6y+94eS1q/a2SOGew2s4Jq2SzGwMLAwsDCwph03Hj3eXXi4vm1xGlF4UHg0yUb0gYHVJE+iH+PWidfAqs0re3vh7bdLRx3VbA8rW4l1+unSi14kXXih9MMfSnvtJT3lKdLKinTHHb1N4D/3uUZdynWE60ijROGgnxO4+OKLt3rkkUcOW1paerWkjQpFc9/KysqV66233il77LHHLYXGWGxYi2xgPUnSOdXjfB+TtI0k2xlylIG1taRPV8eYifX9vl6zc9nKrN+R9BpJaxoaWC+vfsMbJH02MQswsDCwMLAwsFzDiLvwcH3b4jSi8KDwaJKN6AMDq0meRD/GrROPgbXFFtIJJ0jPeU5vA/bjj5duvLFZFxx0UM+w+spXpGuvlez/r7++dMst0kYbSS94gXTPPT1D7NZbJ56T6wjXkYlJwgHrmFcrKyv2tJItDInweWBpaWlbTKxudfUiG1j222wF1EMVUnsscJyBtbek8yUdWD3y198Tdq6jqkcPbSXVRZJ2q/7bqEcIN6/2yPqkpNOHbOw+bU9jYGFgYWBhYE07bjx6vLvwcH3b4jSi8KDwaJKN6AMDq0meRD/GrZNpDaxB8+qUUxqvlpJ9lz0y+NjH9t5MaHtgbbONdOml0hn2kIUk2xD+pS+VLr64978nfLiOcB2ZlCP8fS2Biy666JKlpSWrkcN8VlZWLt1zzz3tRW18OkJgkQ2sQYSTDCx7/O891WOBnx/C3x4VtEcQ7a2Dtgn8s6v/b2aWbdD+fEnnSjpM0hclnSrJNnq31Vz3tNCfGFhjILonVi10zDxPwcSKiVWT/EMfFOhN8iTqMegDfUTN/WnidutkGgPLHhe0Nwua6XTvvb23B378481/pm3evu22vTb2FsLLLpOe/vTe2wivuqp3nmOOkV77WumKK6TjRm2Ju/YrmWcxz2qegBy5evVq2wu61McGR3XwfcvLyxvT+90hUIqBtUG1SuotkraTVG/U3t8Twwwwe6TQNnL/fUlfqkwreyuhOc/2xsH9RpzL08MYWBhYv0CAiRUTqyaDibvwaHLyBT4GfaCPJumJPjCwmuRJ9GPcOmlqYNneVaedpkdXUd13n/ShD01nXu2+e+9xwW9/Wzr8cOmuuzCwWkza5eXlLtV8LUbOqaYhsHr16rpenaZZ549FH93qwi4NZuNWYPVv4D6NgTWst2wl1sWSzpT0EUkvqvbd2rkyuWy98uWORwoxsDCwMLBG5AAXjvEXDnfh0a3rEfpAH66MRR8YWK7ECdbIrZMmBpaZV0ccIb3iFdKPfyydfbZ0ySXNCdtjh7bKylZwmfF1uU2z1fvfPELYnOOYI5lntYKx+JNgYBXfxUUEiIG1bjfaZu9nS/qBpEMkbVI9ZmiPGNrjh/bWwlWS3izp2ikzAAMLA4sCnQJ9ymGjd7i78HB92+I0YgVWry8oPDB4hxFAH+hjmtHafR1pYmAdcIC0337SL/2S9OCD0sMPj/5p998v2aOC19jLxauPvbHQVl/dead0pO30UX1sD6yDD167ifsGG0hbbin967+yifs0nc91ZEpacQ/HwIrb912KvBQDy5hP2gPLHgu020GHSqp2glynqx5T/W2X6tHBr0myfbPsscRlSXdKsudjbWXWP1Xf97MpOhsDawws98Rqig5YxEMpQChAmuQl+uhRYmLVJFviHYM+0Ee8rJ8+YrdOmhhYBx4o7bNPb/P1SR8zsPr3tJp0/J579t5K+JSnSCsr0h13SKtWNd4YnnkW86xJKcbf1xJgnkU2dIFASQaWbbZuq6MmvYXwtZI+NaRzbHWVrbR6V2V01aaYPbpoRtZ3q1eK1uaXrdB6YIpOxsDCwPoFAkysmFg1GUPchUeTky/wMegDfTRJT/SBgdUkT6Ifg07QSXQNEP9kAhhYkxlxxPwJlGRg2Ubsn6z+eaukH/XhtbcJflTSk6sN2m8bQP/0ar+rr0s6StJPq7/bqi4MrAx5ysSKiVWGNOvsV6AP9NHZ5M3ww9EH+siQZp3/CnSCTjqfxAQwcwIYWDNHzBe0QKAkA+up1QqqnSS9W9J7KxNrU0lHV48Cnj5gUBnC9avjXyrp9ZL+uY+rrerae8gjhN+s2kzzpgZWYI1JWCZWTKxaGM+KPQX6QB/FJncLgaEP9NFCGhV/CnSCTopPcgJMJoCBlYyQE2QgsMgG1gaSzHCyPahGfc6S9KeSflIdYI8Bni9p8yENrpBkhtQ9A3+zRwr/XNIBkj438LcXSPqYpFP6NnE3Y+wgSTdM2T8YWBhYv0CAR6R6SNikevxoQuFB4THl9SbU4egDfYRKeGew6ASdOFOHZoEIYGAF6uwOh1qagWXxvFCSPUL4B5WRdYukyySdI+l7A331zOrRwqsrs2zwtSl2vh0k2StR7BHFL0g6VtJ19mKwKfsdAwsDCwNrRA5gYGFgDSOAwYvB2+Q6S2FOYd4kT6Ifg07QSXQNEP9kAhhYkxlxxPwJLLKBNX867f4CDCwMLAwsDCzXqELhQeHhSpwgjdAH+giS6klhohN0kpRANA5BAAMrRDd3PkgMrHxdiIGFgYWBhYHlGnEoPCg8XIkTpBH6QB9BUj0pTHSCTpISiMYhCGBghejmzgeJgZWvCzGwMLAwsDCwXCMOhQeFhytxgjRCH+gjSKonhYlO0ElSAtE4BAEMrBDd3PkgMbDydSEGFgYWBhYGlmvEofCg8HAlTpBG6AN9BEn1pDDRCTpJSiAahyCAgRWimzsfJAZWvi7EwMLAwsDCwHKNOBQeFB6uxAnSCH2gjyCpnhQmOkEnSQlE4xAEMLBCdHPng8TAyteFGFgYWBhYGFiuEYfCg8LDlThBGqEP9BEk1ZPCRCfoJCmBaByCAAZWiG7ufJAYWPm6EAMLAwsDCwPLNeJQeFB4uBInSCP0gT6CpHpSmOgEnSQlEI1DEMDACtHNnQ8SAytfF2JgYWBhYGFguUYcCg8KD1fiBGmEPtBHkFRPChOdoJOkBKJxCAIYWCG6ufNBYmDl60IMLAwsDCwMLNeIQ+FB4eFKnCCN0Af6CJLqSWGiE3SSlEA0DkEAAytEN3c+SAysfF2IgYWBhYGFgeUacSg8KDxciROkEfpAH0FSPSlMdIJOkhKIxiEIYGCF6ObOB4mBla8LMbAwsDCwMLBcIw6FB4WHK3GCNEIf6CNIqieFiU7QSVIC0TgEAQysEN3c+SAxsPJ1IQYWBhYGFgaWa8Sh8KDwcCVOkEboA30ESfWkMNEJOklKIBqHIICBFaKbOx8kBla+LsTAwsDCwMLAco04FB4UHq7ECdIIfaCPIKmeFCY6QSdJCUTjEAQwsEJ0c+eDxMDK14UYWBhYGFgYWK4Rh8KDwsOVOEEaoQ/0ESTVk8JEJ+gkKYFoHIIABlaIbu58kBhY+boQAwsDCwMLA8s14lB4UHi4EidII/SBPoKkelKY6ASdJCUQjUMQwMAK0c2dDxIDK18XYmBhYGFgYWC5RhwKDwoPV+IEaYQ+0EeQVE8KE52gk6QEonEIAhhYIbq580FiYOXrQgwsDCwMLAws14hD4UHh4UqcII3QB/oIkupJYaITdJKUQDQOQQADK0Q3dz5IDKx8XYiBhYGFgYWB5RpxKDwoPFyJE6QR+kAfQVI9KUx0gk6SEojGIQhgYIXo5s4HiYGVrwsxsDCwMLAwsFwjDoUHhYcrcYI0Qh/oI0iqJ4WJTtBJUgLROAQBDKwQ3dz5IDGw8nUhBhYGFgYWBpZrxKHwoPBwJU6QRugDfQRJ9aQw0Qk6SUogGocggIEVops7HyQGVr4uxMDCwMLAwsByjTgUHhQersQJ0gh9oI8gqZ4UJjpBJ0kJROMQBDCwQnRz54PEwMrXhRhYGFgYWBhYrhGHwoPCw5U4QRqhD/QRJNWTwkQn6CQpgWgcggAGVohu7nyQGFiWSZPjAAAgAElEQVT5uhADCwMLAwsDyzXiUHhQeLgSJ0gj9IE+gqR6UpjoBJ0kJRCNQxDAwArRzZ0PEgMrXxdiYGFgYWBhYLlGHAoPCg9X4gRphD7QR5BUTwoTnaCTpASicQgCGFghurnzQWJg5etCDCwMLAwsDCzXiEPhQeHhSpwgjdAH+giS6klhohN0kpRANA5BAAMrRDd3PkgMrHxdiIGFgYWBhYHlGnEoPCg8XIkTpBH6QB9BUj0pTHSCTpISiMYhCGBghejmzgeJgZWvCzGwMLAwsDCwXCMOhQeFhytxgjRCH+gjSKonhYlO0ElSAtE4BAEMrBDd3PkgMbDydSEGFgYWBhYGlmvEofCg8HAlTpBG6AN9BEn1pDDRCTpJSiAahyCAgRWimzsfJAZWvi7EwMLAwsDCwHKNOBQeFB6uxAnSCH2gjyCpnhQmOkEnSQlE4xAEMLBCdHPng8TAyteFGFgYWBhYGFiuEYfCg8LDlThBGqEP9BEk1ZPCRCfoJCmBaByCAAZWiG7ufJAYWPm6EAMLAwsDCwPLNeJQeFB4uBInSCP0gT6CpHpSmOgEnSQlEI1DEMDACtHNnQ8SAytfF2JgYWBhYGFguUYcCg8KD1fiBGmEPtBHkFRPChOdoJOkBKJxCAIYWCG6ufNBYmDl60IMLAwsDCwMLNeIQ+FB4eFKnCCN0Af6CJLqSWGiE3SSlEA0DkEAAytEN3c+SAysfF2IgYWBhYGFgeUacSg8KDxciROkEfpAH0FSPSlMdIJOkhKIxiEIYGCF6ObOB4mBla8LMbAwsDCwMLBcIw6FB4WHK3GCNEIf6CNIqieFiU7QSVIC0TgEAQysEN3c+SAxsPJ1IQYWBhYGFgaWa8Sh8KDwcCVOkEboA30ESfWkMNEJOklKoACNV7bZZitJh2ll5dWSNio05Pu0tHSlpFOWbr75lsEYMbAK7fXCwsLAytehGFgYWBhYGFiuEYfCg8LDlThBGqEP9BEk1ZPCRCfoJCmBCm/8qHm1snKDpA0LD7UO7wEtLW07aGJhYAXp/Y6HiYGVrwMxsDCwMLAwsFwjDoUHhYcrcYI0Qh/oI0iqJ4WJTtBJUgIV3nhlm20u0crKboWHuW54S0uXLt188+79/xEDK1QGdDZYDKx8XYeBhYGFgYWB5RpxKDwoPFyJE6QR+kAfQVI9KUx0gk6SEqjwxitbb31vwY8Njuq9+5bWrNkYA0taXl7GE+mQxumsfJ2FgYWBhYGFgeUacSg8KDxciROkEfpAH0FSPSlMdIJOkhKo8MboA30UnuJFhYeBla87MbAwsDCwMLBcIw4TKyZWrsQJ0gh9oI8gqZ4UJjpBJ0kJVHhj9IE+Ck/xosLDwMrXnRhYGFgYWBhYrhGHiRUTK1fiBGmEPtBHkFRPChOdoJOkBCq8MfpAH4WneFHhYWDl604MLAwsDCwMLNeIw8SKiZUrcYI0Qh/oI0iqJ4WJTtBJUgIV3hh9oI/CU7yo8DCw8nUnBhYGFgYWBpZrxGFixcTKlThBGqEP9BEk1ZPCRCfoJCmBCm+MPtBH4SleVHgYWPm6EwMLAwsDCwPLNeIwsWJi5UqcII3QB/oIkupJYaITdJKUQIU3Rh/oo/AULyo8DKx83YmBhYGFgYWB5RpxmFgxsXIlTpBG6AN9BEn1pDDRCTpJSqDCG6MP9FF4ihcVHgZWvu7EwMLAwsDCwHKNOEysmFi5EidII/SBPoKkelKY6ASdJCVQ4Y3RB/ooPMWLCg8DK193YmBhYGFgYWC5RhwmVkysXIkTpBH6QB9BUj0pTHSCTpISqPDGyfq47DJpiy2aUbr/funkk6Wrruodf+ih0o47ShtvLD38sPT3fy994APSrbc2O1/CUUtr1qzjBaxevbquVxPO2r2my8vLeCId6jY6K19nYWBhYGFgYWC5RpzkiZXrW+ffiIlVrw+YWI3PRfRBYT7/0WrxfwE6QSeLn6Xz+4XJ+rjgAunZzx4fwGMeIz3ucdLdd0tHHtkzqN74RmnffaWf/ERas0babDPpV39Vuv126fDDpbvumikU5lnMs2aaYDM6OQbWjMAOOS0GFgYWBhYGlmvESZ5Yub51/o2YWDGxapKF6IPCvEmeRD8GnaCT6BoYF//M9fGsZ0lnnCHZv6+5RjrqqN7PufDCnvF11lnS6tXS4x8vffjDveM++EHJVnbZZ6edpP33lz7zmd7qrJY+zLOYZ7WUSllPg4GVDzcGFgYWBhYGlmvEmfnEyvWrZt+IiRUTqyZZhj4ozJvkSfRj0Ak6ia6BuRpY++0nHXCAdN990kknSdddJ221lXTCCb2f9Wd/Jt10U+9/H3us9IpXSOefL61a1TO17N+2MsvMrfPOa60rmWcxz2otmTKeCAMrH2wMLAwsDCwMLNeIQ+FB4eFKnCCN0Af6CJLqSWGiE3SSlECFN56pPupVVc99rnT99dLb396j2dTAOuQQaddde48YHnxwqz2BgYWB1WpCZToZBlYm0JIwsDCwMLAwsFwjzkwnVq5flKcREysmVk0yDX1QmDfJk+jHoBN0El0D4+KfqT5231066CBpZaX3WODHPrb2p9gjhJtvLp15pnTJJWsfIbTHCs8+W/rGN6Rjjukdf9xx0o03ttqNzLOYZ7WaUJlOhoGVCTQG1njQM71w5Ovjqb+JCwcXjiZJgz4oPJrkSdRj0Af6iJr708SNTtDJNPkS7diZ6sMe+7PVVl/9qvTWt0r2FsL685a3SHvttXYT9003lX7913vGlW3i/s53Sltv3dsLy/bQavlDHUId0nJKZTkdBlYWzI9+CSuwxrCe6YUjXx9P/U1cOLhwNEka9EHh0SRPoh6DPtBH1NyfJm50gk6myZdox85MHzvvLL3tbb23D5qRde65v4j20EOlHXeUNt5YeuQR6bbbpPe/X9pyy96+WXfcIR144LrGV0sdRB1CHdJSKmU9DQZWPtwYWBhYv0CACwcXjiZD0MwmVk2+fI7HoA/00ST90AeFeZM8iX4MOkEn0TUwLv6Z6eN975O22066807J9rK6665m3bDFFtJpp0lPfKJk5/jUp5q1m/Io5lnMs6ZMmYU4HAMrXzdgYGFgYWCNyIHl5WXGIvSBPtCH64o8s8LD9WvyNaLwoPCYJtvQCQbWNPkS7diZ6OPlL+89BmibuF90UW//q6Yf2+/qD/9Q+uu/lr70JWn//aVnPlNaWpLuvlu64ALp8subnm3kcVxHuI4kJ9EcTkDRmA86BhYFOgU6BbprxJnJxMr1S/I2YmLFxKpJxqEPCvMmeRL9GHSCTqJrYFz8M9HHCSdIZmL9y79IRx4p3Xprsy543et6bxv8znd6jx3ayq0nPanX/sEHpd/6rd6eWSefLF1zTbNzjjiKeRbzrKQEmlNjDKx84DGwMLAwsDCwXCPOTCZWrl+StxETKyZWTTIOfVCYN8mT6MegE3QSXQNZDayXvUw69tjeI4BXXdX7300+z3pWz5jabLPemwntUcI//mPp2mulI47oncH+bXtrfeYzPWMs4cM8i3lWQvrMrSkGVj70GFgYWBhYGFiuEYfCg8LDlThBGqEP9BEk1ZPCRCfoJCmBCm/cuj5qk+kHP+iZVzfe2IygvXVwl12kG26QbHP3s87qvcHw/POlVat657AN3ffZR7rlFsneYpjwwcDCwEpIn7k1xcDKhx4DCwMLAwsDyzXitD6xcv2K/I2YWDGxapJ16IPCvEmeRD8GnaCT6BoYF3+r+rC3B554orTpptL110tvf3sz9Dvs0Ftd9dBDPdPrppswsJqRSz6KvXiTEWY9AQZWPtwYWBhYGFgYWK4Rp9WJlesXzKcRBhYGVpPMQx8U5k3yJPox6ASdRNdANgPL9qzabTfp/vulU0+Vrr56Mnrb6P3006UXv1i68MLe44P2sUcEeYRwMr/EIzCwEgFmbo6BlQ84BhYGFgYWBpZrxKHwoPBwJU6QRugDfQRJ9aQw0Qk6SUqgwhu3pg/bw+qMM6TNN+894nfAAc3IPe95vZVa663X+7eZX/axvbSOPnrtJu62ebs9UmirtNjEvRnbBkdhYDWAtECHYGDl6wwMLAwsDCwMLNeI09rEyvXt82vECqweeyZW43MQfVCYz2+U6s43oxN00p1szf9LW9NHvT/VykrvDYLnnpsezKteJe2/v/TMZ0pLS9Ldd0sXXCBdfnnyuZlnMc9KTqI5nAADKx90DCwMLAwsDCzXiNPaxMr17fNrxMSKiVWT7EMfFOZN8iT6MegEnUTXwLj40Qf6QB/dIYCBla+vMLAwsDCwMLBcIw4TKyZWrsQJ0gh9oI8gqZ4UJjpBJ0kJVHhj9IE+Ck/xosLDwMrXnRhYGFgYWBhYrhGHiRUTK1fiBGmEPtBHkFRPChOdoJOkBCq8MfpAH4WneFHhYWDl604MLAwsDCwMLNeIw8SKiZUrcYI0Qh/oI0iqJ4WJTtBJUgIV3hh9oI/CU7yo8DCw8nUnBhYGFgYWBpZrxGFixcTKlThBGqEP9BEk1ZPCRCfoJCmBCm+MPtBH4SleVHgYWPm6EwMLAwsDCwPLNeIwsWJi5UqcII3QB/oIkupJYaITdJKUQIU3Rh/oo/AULyo8DKx83YmBhYGFgYWB5RpxmFgxsXIlTpBG6AN9BEn1pDDRCTpJSqDCG6MP9FF4ihcVHgZWvu7EwMLAwsDCwHKNOEysmFi5EidII/SBPoKkelKY6ASdJCVQ4Y3RB/ooPMWLCg8DK193YmBhYGFgYWC5RhwmVkysXIkTpBH6QB9BUj0pTHSCTpISqPDG6AN9FJ7iRYWHgZWvOzGwMLAwsDCwXCMOEysmVq7ECdIIfaCPIKmeFCY6QSdJCVR4Y/SBPgpP8aLCw8DK150YWBhYGFgYWK4Rh4kVEytX4gRphD7QR5BUTwoTnaCTpAQqvDH6QB+Fp3hR4WFg5etODCwMLAwsDCzXiMPEiomVK3GCNEIf6CNIqieFiU7QSVICFd4YfaCPwlO8qPAwsPJ1JwYWBhYGFgaWa8RhYsXEypU4QRqhD/QRJNWTwkQn6CQpgQpvjD7QR+EpXlR4GFj5uhMDCwMLAwsDyzXiMLFiYuVKnCCN0Af6CJLqSWGiE3SSlECFN0Yf6KPwFC8qPAysfN2JgYWBhYGFgeUacZhYMbFyJU6QRugDfQRJ9aQw0Qk6SUqgwhujD/RReIoXFR4GVr7uxMDCwMLAwsByjThMrJhYuRInSCP0gT6CpHpSmOgEnSQlUOGN0Qf6KDzFiwoPAytfd2JgYWBhYGFguUYcJlZMrFyJE6QR+kAfQVI9KUx0gk6SEqjwxugDfRSe4kWFh4GVrzsxsDCwMLAwsFwjDhMrJlauxAnSCH2gjyCpnhQmOkEnSQlUeGP0gT4KT/GiwsPAytedGFgYWBhYGFiuEYeJFRMrV+IEaYQ+0EeQVE8KE52gk6QEKrwx+kAfhad4UeFhYOXrTgwsDCwMLAws14jDxIqJlStxgjRCH+gjSKonhYlO0ElSAhXeGH2gj8JTvKjwMLDydScGFgYWBhYGlmvEYWLFxMqVOEEaoQ/0ESTVk8JEJ+gkKYEKb4w+0EfhKV5UeBhY+boTAwsDCwMLA8s14jCxYmLlSpwgjdAH+giS6klhohN0kpRAhTdGH+ij8BQvKjwMrHzdiYGFgYWBhYHlGnGYWDGxciVOkEboA30ESfWkMNEJOklKoMIbow/0UXiKFxUeBla+7sTAwsDCwMLAco04TKyYWLkSJ0gj9IE+gqR6UpjoBJ0kJVDhjdEH+ig8xYsKDwMrX3diYGFgYWBhYLlGHCZWTKxciROkEfpAH0FSPSlMdIJOkhKo8MboA30UnuJFhYeBla87MbAwsDCwMLBcIw4TKyZWrsQJ0gh9oI8gqZ4UJjpBJ0kJVHhj9IE+Ck/xosLDwMrXnRhYGFgYWBhYrhGHiRUTK1fiBGmEPtBHkFRPChOdoJOkBCq8MfpAH4WneFHhYWDl604MLAwsDCwMLNeIw8SKiZUrcYI0Qh/oI0iqJ4WJTtBJUgIV3hh9oI/CU7yo8DCw8nUnBhYGFgYWBpZrxGFixcTKlThBGqEP9BEk1ZPCRCfoJCmBCm+MPtBH4SleVHgYWPm6EwMLAwsDCwPLNeIwsWJi5UqcII3QB/oIkupJYaITdJKUQIU3Rh/oo/AULyo8DKx83YmBhYGFgYWB5RpxmFgxsXIlTpBG6AN9BEn1pDDRCTpJSqDCG6MP9FF4ihcVHgZWvu7EwMLAwsDCwHKNOEysmFi5EidII/SBPoKkelKY6ASdJCVQ4Y3RB/ooPMWLCg8DK193YmBhYGFgYWC5RhwmVkysXIkTpBH6QB9BUj0pTHSCTpISqPDG6AN9FJ7iRYWHgZWvOzGwMLAwsDCwXCMOEysmVq7ECdIIfaCPIKmeFCY6QSdJCVR4Y/SBPgpP8aLCw8DK150YWBhYGFgYWK4Rh4kVEytX4gRphD7QR5BUTwoTnaCTpAQqvDH6QB+Fp3hR4WFg5etODCwMLAwsDCzXiMPEiomVK3GCNEIf6CNIqieFiU7QSVICFd4YfaCPwlO8qPAwsPJ1JwYWBhYGFgaWa8RhYsXEypU4QRqhD/QRJNWTwkQn6CQpgQpvjD7QR+EpXlR4GFj5uhMDCwMLAwsDyzXiMLFiYuVKnCCN0Af6CJLqSWGiE3SSlECFN0Yf6KPwFC8qPAysfN2JgYWBhYGFgeUacZhYMbFyJU6QRugDfQRJ9aQw0Qk6SUqgwhujD/RReIoXFR4GVr7uxMDCwMLAwsByjThMrJhYuRInSCP0gT6CpHpSmOgEnSQlUOGN0Qf6KDzFiwoPAytfd2JgYWBhYGFguUYcJlZMrFyJE6QR+kAfQVI9KUx0gk6SEqjwxugDfRSe4kWFh4GVrzsxsDCwMLAwsFwjDhMrJlauxAnSCH2gjyCpnhQmOkEnSQlUeGP0gT4KT/GiwsPAytedGFgYWBhYGFiuEYeJFRMrV+IEaYQ+0EeQVE8KE52gk6QEKrwx+kAfhad4UeFhYOXrTgwsDCwMLAws14jDxIqJlStxgjRCH+gjSKonhYlO0ElSAhXeGH2gj8JTvKjwMLDydScGFgYWBhYGlmvEYWLFxMqVOEEaoQ/0ESTVk8JEJ+gkKYEKb4w+0EfhKV5UeBhY+boTAwsDCwMLA8s14jCxYmLlSpwgjdAH+giS6klhohN0kpRAhTdGH+ij8BQvKjwMrHzdiYGFgYWBhYHlGnGYWDGxciVOkEboA30ESfWkMNEJOklKoMIbow/0UXiKFxUeBla+7sTAwsDCwMLAco04TKyYWLkSJ0gj9IE+gqR6UpjoBJ0kJVDhjdEH+ig8xYsKDwMrX3diYGFgYWBhYLlGHCZWTKxciROkEfpAH0FSPSlMdIJOkhKo8MboA30UnuJFhYeBla87MbAwsDCwMLBcIw4TKyZWrsQJ0gh9oI8gqZ4UJjpBJ0kJVHhj9IE+Ck/xosLDwMrXnRhYGFgYWBhYrhGHiRUTK1fiBGmEPtBHkFRPChOdoJOkBCq8MfpAH4WneFHhYWDl604MLAwsDCwMLNeIw8SKiZUrcYI0Qh/oI0iqJ4WJTtBJUgIV3hh9oI/CU7yo8DCw8nUnBhYGFgYWBpZrxGFixcTKlThBGqEP9BEk1ZPCRCfoJCmBCm+MPtBH4SleVHgYWPm6EwMLAwsDCwPLNeIwsWJi5UqcII3QB/oIkupJYaITdJKUQIU3Rh/oo/AULyo8DKx83YmBhYGFgYWB5RpxmFgxsXIlTpBG6AN9BEn1pDDRCTpJSqDCG6MP9FF4ihcVHgZWvu7EwMLAwsDCwHKNOEysmFi5EidII/SBPoKkelKY6ASdJCVQ4Y3RB/ooPMWLCg8DK193YmBhYGFgYWC5RhwmVkysXIkTpBH6QB9BUj0pTHSCTpISqPDG6AN9FJ7iRYWHgZWvOzGwMLAwsDCwXCMOEysmVq7ECdIIfaCPIKmeFCY6QSdJCVR4Y/SBPgpP8aLCw8DK150YWBhYGFgYWK4Rh4kVEytX4gRphD7QR5BUTwoTnaCTpAQqvDH6QB+Fp3hR4WFg5etODCwMLAwsDCzXiMPEiomVK3GCNEIf6CNIqieFiU7QSVICFd4YfaCPwlO8qPAwsPJ1JwYWBhYGFgaWa8RhYsXEypU4QRqhD/QRJNWTwkQn6CQpgQpvjD7QR+EpXlR4GFj5uhMDCwMLAwsDyzXiMLFiYuVKnCCN0Af6CJLqSWGiE3SSlECFN0Yf6KPwFC8qPAysfN2JgYWBhYGFgeUacZhYMbFyJU6QRugDfQRJ9aQw0Qk6SUqgwhujD/RReIoXFV50A+vFko6U9EpJ35J0oqTLJT080MvG6SBJu0vaU9KdjizAwMLAwsDCwHIMHRITKyZWrsQJ0gh9oI8gqZ4UJjpBJ0kJVHhj9IE+Ck/xosIr0cDaRNKfSNpX0nMrs+kTkj5QmVR1Bz5D0kclXSFplaSXSDpL0jHVf+vv6O0lfVjSsZIullSbUdMkAwYWBhYGFgbWNGPGz49lYsXEypU4QRqhD/QRJNWTwkQn6CQpgQpvjD7QR+EpXlR4pRlYZlj9haRth/TSbZWxdUP1t50kHS9pV0lfl/R4Se+XdK+kwyU9WB33NElnS/q2pHdKesCZARhYGFgYWBhYruGDiRUTK1fiBGmEPtBHkFRPChOdoJOkBCq8MfpAH4WneFHhlWRgbSjpDElvknSypNMkfVfSr0h6R2VKnSfpYEk/lnSEJFtZZY8E2nH2sdVXL5S0v6QfSlq/amePGO41sIJr2kTAwMLAwsDCwJp23Hj0eCZWTKxciROkEfpAH0FSPSlMdIJOkhKo8MboA30UnuJFhVeSgbW1pE9Lur4ysb7f11NPqlZm/Y6k10ha09DAermkcyS9QdJnE3seAwsDCwMLA8s1jDCxYmLlSpwgjdAH+giS6klhohN0kpRAhTdGH+ij8BQvKrySDKy9JZ0v6cDqkb/+jrI4j5J0XLWS6iJJu1X/bdQjhJtXe2R9UtLpQzZ2nzYRMLAwsDCwMLCmHTcePZ6JFRMrV+IEaYQ+0EeQVE8KE52gk6QEKrwx+kAfhad4UeGVZGDZ43/vqR4L/PyQXrJHBS+s3jp4kqRnV//fzCzboP35ks6VdJikL0o6VZJt9G6PJN7TQq9jYGFgYWBhYLmGEiZWTKxciROkEfpAH0FSPSlMdIJOkhKo8MboA30UnuJFhVeKgbVBtUrqLZK2k1Rv1N7fWbaxuz1e+K5qJZb9zR4ptI3cf1/SlyrTyt5KaKuz7I2D+404lycJMLAwsDCwMLA8YwcrsCpqq1ev9rwB1sV8kRotLy+Xcq2eCVYKDwqPmSRWYSdFJ+iksJRuNRz0gT5aTShONlMCpUyK+zdwn8bAGgbXVmJdLOlMSR+R9KLK9Nq5MrneJ+lyxyOFGFgzTWVODgEIQAACEIAABCAAAQhAAAIQgECpBDCw1u1Z2+z9bEk/kHSIpE2qxwztEUN7/NDeWrhK0pslXVtqUhAXBCAAAQhAAAIQgAAEIAABCEAAAhBYJAKlGFjGdNIeWPZY4CWSDpV0xpBOeEz1t12qRwe/Jsn2zbLHEpcl3Slp42pl1j9V3/ezRepMfgsEIAABCEAAAhCAAAQgAAEIQAACECiRQEkGlm22bqujJr2F8LWSPjWkM211la20sj2yzOiqTTHbO8uMrO9Kqh9VtL/ZCq0HSkwKYoIABCAAAQhAAAIQgAAEIAABCEAAAotEoCQDyzZi/2T1z1sl/agPtL1N8KOSnlxt0H7bQCc8vdrv6uuSjpL0UwysRUpTfgsEIAABCEAAAhCAAAQgAAEIQAACkQmUZGA9tVpBtZOkd0t6b2VibSrp6OpRwNMHDCrr+/Wr418q6fWS/rkvIWxV195DHiH8ZtUm5BuxIguG2CEAAQhAAAIQgAAEIAABCEAAAhDIT6AkA8vo2WOA50vafAjKKySZIXXPwN/skcI/l3SApM8N/O0Fkj4m6ZS+TdzNGDtI0g35u4tvhAAEIAABCEAAAhCAAAQgAAEIQAAC8QiUZmBZPC+UZI8Q/kFlZN0i6TJJ50j63kAXP7N6tPBqSbY66+GBv9v5dpB0pCR7RPELko6VdJ0kVl/F0wsRQwACEIAABCAAAQhAAAIQgAAEIDAHAqUZWHNAyFdCAAIQgAAEIAABCEAAAhCAAAQgAAEIzJIABtYs6XJuCEAAAhCAAAQgAAEIQAACEIAABCAAgWQCGFjJCDkBBCAAAQhAAAIQgAAEIAABCEAAAhCAwCwJYGDNki7nhgAEIAABCEAAAhCAAAQgAAEIQAACEEgmgIGVjJATQAACEIAABCAAAQhAAAIQgAAEIAABCMySAAbWLOlybghAAAIQgAAEIAABCEAAAhCAAAQgAIFkAhhYyQg5AQQgAAEIQAACEIAABCAAAQhAAAIQgMAsCWBgzZIu5+4SAdPC2yT9F0l7SPp2l348vxUCMyLwJElnS/qWpKMkPTSj7+G0EOgqgddK+nNJu0r6SleD4HdDYEYEni3pQkmXSPrQjL6D00KgqwSoPbrac/zuuRLAwJorfr58gQj8B0kXS7pG0rsl/WyBftssfsohkt5bnfjeyrS7chZfxDk7TeA/SzpP0s6Sru10JP4fj1b87EpvaQbvX0j6oaSDJf249ICHxLe5pNWSXlb97VJJb5T0o4AsCHldAlZj2Pi5f3Vz8B+CAuIaErTjG4QdrfYYhmQnSVf0/eGtmN0NMif4IRhYwROA8H9O4E8kHSfpjyV9eYDLEyTtLWkfSf9R0veqwfb9kv5O0soMOJo27cJ2kKRXS3qupDslfUaSfe+tfd/5S5JOriaK436KGVSvl/R9SW+StKrv4L0kXTSDODhldwlY3tsd838nyfRheVN/NpS0o6Q3SNpW0saSPlfdZT9f0gN9x24t6dOSNp2AYndJVvymfuy3nU7+G8gAABh1SURBVCjp7ZVmbFXlTSNOukkVm62i+Z1K22bUfVDSF6o2aCW1R8pt//uSPilpX0mfGBOm5Znl1G5VXtnx3xxy/HqStpd0YHWtMXPolkoXthLyB06Udg2xGzSm08HP3ZJeI2lN9Ydp9frvq2vH71bt/1rSnpK+6/ytNCuHgI35F0j6P5LeKemnVWi/LOmcSg/Doj1D0uGSHqz+OFjgDmtjN+JeLumLCfia6m/a3881JKFTCm86rvaw0Ov6YxdJv12xuKFaGW/zqvpm+7Mqrdn1Y9jnUEmmK+/HapIXSjJz6Q8k1demyyotW13U/zEtWb1k8dXHf0mSzQ9tTOi/2fOH1eKBuv27qnrM+1tpF4AABlaATibEiQTGFepPqwoPK4IHPzZgW6HxsYnfMP0Br5L0UUlPHtLUjKzXSbq5+ltTA2tYYWHmw/WSMLCm76PSW7ygyu2PVBOf2qi1ybsZW2aGDvucXj1uWBcrTQvitnLQipjL+4r17STZhG/w85+qiZeZw4MfMwvsrnm/EYdWSs/46eJ7jKQ/q4pme+z8H0c0t3mWrUCxgt0+X60K99sGjrfr0AmS/uuI84zK4ya/2gwle4xr2MdrYA3q1YxjK5DskTEMrCa9Uv4xowzeX6lMz1eMQOAxsOxUKRqZRn/T/v46TK4h5ef8NBGOqz3sPDY3sRW+ljeDn8H5vB1rNwBfNOIHpBhYdg2za5zd9B52E8RWT5lJe0/13XZttC0n7GmWYR/7nWaE/evAH+sYPo6BNU0axTwWAytmvxP1ugTqQt3uJNiAWxfqNgjbXUNbzWFm0tHV3liPrwoSW7FldxRsdZYVAW1+7GJhj2RY0fO16i6L3em2gukASSdJOqbho45WqNv+ExaDtanvatrvZULVZq+VdS67c2bmld3R+3xfaDZ5t1WAV0n6q2pllpmor5T0gSq/zGC11YmTPnXRa21t9WPqHkJPlfThaqWKrVaxfe2GFTX1vix2R9FMA7sraJMvuyZuJulXqxVl/Y8So5VJvRnr7/XqEtsfzkyn+0eEX0/KTUM2+d9qiIFV74PyvupOtOWkrSSxsdqKnN+qDLJ/ciKuDaxUk3icXjGwnJ1TaLPa4LVx3faH+/rANaRe8Z1qdtZjvq0UtrnYXQ6e0+qvNrDsq6b5/VxDHJ1TcJNRtYeFXO8/ajfPzdC1m4Z2rbH6xG6s/2Z1Y66+yVZfZ+y6MXjzLRVh/Tut9rE6yAymn1RPiRxfmVu24t3mf/b7NqhqFKuLzKyq9xS2FWR2jbOVWbaibHDVMgZWak8Fao+BFaizCXUkAXuswwwee4zoU31H1Xt72IBsE3+7eNSfx0k6tSqQB9vNEnW9msV+Z5OLVP077SI47PFIJlSz7K3untsmILaS6sWSlqtH8SZF078SsOmdcJvQ/M9qpVf/IyaTvmvY3+sixHRhRcXvSXrPEAOr3pfF4rPHVOzfDzf4QrTSAFKgQ+yRU9sz0W4qjHo0w8ZfM6NMD3aH+s3Vo6p2zelfgVXvg2L49qtuWrSJsi0Da5xeMbDa7LHun8sKcLtpZgW2rUC0feLqj9cAGkbF9mm0gvpPB1YKT0NwWv15fz/XkGl6pfxjR9UeFnmd12dVN9In7a84SwPLjGG7yTdMY7W5ZfvbDep8WA/W16JhjwliYJWf861FiIHVGkpO1FECpgErQGzT2f59QCwcW7lk+/qMWu00biCeFY4/qla+2EoqK4wm7b+1TfU41XUjNhlmQjWrnur2eW3PHtuY2VYxNZmUWLR2B/zM6s7gYIE+jEZd3Jv22tgk/vnVPj/2+KDtCXfECAPrKVVhZSadafj/NewqtNIQVJDD6kn9uBsYZqLao3tmztpeWWaWmvE1qI/6WmKPpNvjq21/2jCwJukVA6vtXuv2+Z4nyVa1276d/ftZWVReA2iQSL1KxVaj2E067ybx0+rP+/u5hnQ7p9v89eNqj3ostetH09XsszSwrN6wm4GDq/GNh63KshX5LxnxaPwgs7quwsBqM5sCngsDK2CnE/I6BOrB1x7rsE2kv9H313pSY5u326aDg596MmJ3SOzOhC2pndXHLmh28bDC3L6nyV36egm/Le21i6CtFhgVQ+qjJbOKm/POh0BdfNhG5pNy2zbrfEa1GvEdU6xqqu/c2Qbrth9CylvL6uLazIF6tWQ96RpcDTausBpHm+JjPrm4iN9aFx+2r8iojaPr4tp+v62+snHbVmoNGljjCpm2Yh+2B5ZtDm8Gg+2xMrgXybDvnaRXDKy2equM89SF6pHVTcD+qIbtIWV7itoLNP57dePwkQYY6j227AUJdiOyyUrawdN69Of9/VxDGnRqkEPG1R6eG4jD9sCqX/xk+kh54ZTdDLStVIbdYKlX3tuNziYvUahfaDDspT2swAqS/G2EiYHVBkXO0WUC4+6k1YP2KHNnlnc8jGn9iEq9aeJ3qmLDnoVvsmqkLjhs74nBt8jVfcaEqsvZO7vfXufFqLfB1I8YvqXvJ9hqRTNY7Y77pEKiNlfNZBq2F8K0kdUrXf5b39s0RxlYdWy2stL2JbI3KVohZC9MGPWWHPs9aGXaXin3+NqsGbaayqK2uZWZRvaYuU3ULc9Gten/77ZSyx7Ts8dH7KZKW2+8HbeJu+X8pBsiTfSKgVVuvnsiG7fqb9Im6E0e7a43wLaN4Idtj9D0N3v05/39XEOa9kr5x42rPerawm7u2R5Sdg2p3+Rnj56fN+TGw7hN3O0NnWY+2ZtoJz21MYx8/RZQu1bYFg32u2yOZ6vuba9eu27ZW2gnbR1R71dnsQ9uy2Lfi4FVft63FiEGVmsoOVFHCdSvALc3pg1uxlkXwItiYNWIbTVYvaH8KOz9+/zYnRG7yz7sw4Sqo4k7459dv9Z4GgPLfpJNruxFCPZmznEmVr3niE2sUl+CUK90sb1W+ldyTTKwxiEctu8EWplx0nXo9HZTwR6XtZcADHtctn5JgJm69cqQSQaW3Zke9bE76bYS2M7n+axfGWj3VQWM3TX/DUmmb3t81wqigwdebd7/PU30ioHl6Zly29QrLUbNnzaqXlJgLyqw+YrdQLDHAG1rhMc2eKy83o/N3sY2LncnEa7zdlr9eX4/15BJvRHn7+Nqj0lvFDRKg2/+Mw1ZTto8yOZetjL+6dXqXzOd7AUg3sdsbY5lq7isRhr3GWdg2TXIVvPb2wlHmWkYWHHyPzlSDKxkhJyg4wTqAfNfZmRg/Vq1Qbxtvt7/GbZ8dhxKG/xtU/mDqjsgtp+KTbhGPfrRpOCw72NC1fEEntHPn3Z/N7sTZ4+M2Js5t6j2lLMXIwz7NDVXm4Rm5zKD1iZF9ptv6Gs0ycD639UKmRurDYZNY7aPgz3mZcW97TfXfz600qRHYhxT3z23AmHQwLI8MhPXVvW9XtLtFZJJBpa9LMHe0GSb5ZphZUWIFQ72hkMzwWxvrCYv7pimB+rrhP3mwUfo6/M01SsG1jTkyz920g3ASdeGYY8e1m3ql9PYysHU/RPrvG1Df/1aGfb7uYaUn/dNIxxXe9R/s3OdVr3t2VbjWn49p9pL8dXVKqb6bZ6jvrf/hVPT1h3957QVj3az0W6k2FsE60d+bZ5n/9+udYP7CPdfQ+zN6quq/UdtxdawTekxsJpmD8c9KgY+EIhMYNxdkEl7YNWP+H1kyCalNdO2DKz6fHYRsQL7gOp58/81ovPskUH7XZPezMOEKnL2j4590gqsUS3rR/nsMUIzW22F1eBn02pPOVvFYpOaf0zogmErXerTTTKwRq0uG7VyAK0kdFRhTcetwKpfnGErSWwMrh/ZmGRgjXoccdw1KhXrpEch7fxN9YqBldobZbWftAJrVLSTHl+3dk22R2hKc5IGptXfuN/PNaRpr5R/XJMVWF8ccdNi2vlZGy/xGNUj9V5edtNv2BurzWewmzy2YtkehzxsxLzQzo+BVX7etxYhBlZrKDlRRwmMew69vkhMeguhbeQ76jXqs8Ay6WJUFxy2EeSkt8ExoZpFD3X/nE2KiGFRNnk7U22u2h1q2yPoZwm46r0ZmpyiflucrYb8dLUycvDtWHaeUfpCK00oxzhmXNFrq6Te2wDD3dUd61urvePs7viwO9hNNNXg64Ye0uQNUk31ioHl7YUy202ap4yKetxbyqxN/35sbbx8pt6Eui39jfv9XEPKzHVPVOPGdXvawt4CbXvdDnsL9LTzs/qNuW3oZTDWehXv/x1y09I8hnrlla3UsvmWrdwa9cHA8mRS0DYYWEE7nrB/TqC+k253DwYfoajv8tnjhbY89p/7uP1y9Uy4LV8ffNRolnjtUQ+7s29LcO2NH8NWYNkGwB+vHueyR1nGGQRMqGbZW909t+3tc3mVX5PeQtgfpW08bXfZ7M7hsBVY9kiU7cdmbwL07sfQ/331W6jqFx2MIm4rwWwidaWk+s6nFUJ2x9D2hqg/9eNfZq7Vhlf9N7TS3Xxu+5db7tjjsrb3zuCbl2rDZ9J32mOCtvn0V6rHwe3xCnspgv27f6Nd06JN/v9hRDEz6XvG/b0+t/0Wu8b928DB0+gVAyulJ8prW98AHPco4GDU/ePvqGK76fYI0xCtV4ul6m/S7+caMk2vlH3suNqj/lu9KtfeGFt/6m0TzpHU5Ob5LGsVy3czpexaOLjXru3BZfMr20+0iXll8WFglZ3zrUaHgdUqTk7WQQJ1IbLvkLvf/Zt7frjah8TumtsFwfYlsTeeXV0VH99vMXYrGmwvFNt/5y8lmYFmr5S2/27FkT36ZG8DGbb5dV1w2IWvyZt5mFC12HEFnao2eaygHbwDaMaTPSpoey+sqTYNtYmMmVfHVwX9qBcH1ObqByoT1l6eMOxjG/T+VfUIlj0KaBv9TvsZ9Qhh/x1821/CVsvUurYi3lZcDtMXWpm2B8o+vi56B43OUVGPW7VV3yyxPLebE5+txvzfrF5fbvud9GvK3gJqb/y0Mb42wUZ9r10LzEy2PbS+XGnJVp3Yf7e948yAe+PA4471uZrq1Y7HwCo736eNrr4JYnOY/pWulrtW8N5VvezjnurET6v217GcvHnITUM7rH+PqUnbI0xzDZlGfym/n2vItFlU7vHjag+Lur4RYm8OtJc22VYLlnt2LbB5y/19NwHrmsFeaGDzJqtHzECyLRbsJoutCraXP/W/5MbanCvpiVUtYXoc9bG9HreU9LfVCirTYf+5B/fknXblVf29GFjl5nvrkWFgtY6UE3aQQL3UfdgGh8+vBnnbpHDw0+T14x4cZpDZ3RV7/G/YZ9wbqawYsZUzdmGyQmiUQVCflwmVp4fKb1MXo7afz+DKRJtA2aRq1KqnYW/wM2L1nUC7Mz/JXK3zMmXj6lEGlv2WcboepS+0Un7eTxOh5YMVC2Z42j+TPuMMrPoNTWZKDfsMaqr/5sqkV5fXj8zao+XDPidWJtngprrT6NXOi4E1KQNi/f0p1YbNtgLcbgzUN/nqR/asqB72+aqkN0v6myF/fEZ1Tnv0ddL+idNcQ6bRX8rv5xoSSwOToh1Xe5iha/Mfu0Ey+LEV5f1v8rOX6Nh+i68b8YXXVEZW/UIRO2zci0gGTzPurYh2o93MNnsDdf2pH4F82RgAFsPg6mUMrEkZw99/TgADi2SAQO9V6Gb62D9W9A4+cmd3GuzOhRXuNsDaQG2PItkqqW/PCKAVDztWkzS7CNgrpm0Z8SeqOynD7pbY3ZnTK8PBLmTXNfhtTKgaQAp6SL3CZPBRVbuzZ4/c2hugdqhWXtVvpPkfVd4NM07rlx7YcnIrXoa9haZGXa/8GLWSq0mXHCHJ/hmcJNVtN6t+h32XTbhqXdvror815AvQShPqcY6pVynaNWDUCwv6adTjs90MGfbGPyuibU83e4zJHo21Cb4VB1aY2CqWfk3VK23NRB62Erf/e02v9Xe+orqGmUlrb+G0Gx1fqFZ7DfbcNHq1thhYcXK/SaT1ChObi9g/f9fXyIrnXao3CNq4ann8uWpvQlspMurtynZTz64f9lZO20ph3PYI015DptGf9/dzDWmSOXGOmVR72LzfVsfaEyJWe9i4bS/IsTmK6an/UfNnVdeVV0navu/6YXWNaWZwvlU/ivu1ytwaNx+zsd0MY3sksP/aNOrc9ltMx/Y7Rn0wsOLk+UwixcCaCVZO2jEC9d2LjUbsA9KxcKb6uUyopsIV6uB65Yat/rBioX+yNEsQVpzbnUe7020mWv2IySy/s8m50UoTSnGOqVdi2OO0k16W0TYVuytvq3TNCLbVkLm0OS4ODKy2e7n756tfsjGLzaPH0eEa0v3ciRDBvGoPq/3fVl0/9qnM40XgzQqsReiFjvwGDKyOdBQ/c+YEbAmsvUkw54bsMw+qwRdQlDeAFPSQJ0j6kCTb/2DYBs+zwmIrpux7D1igiZXFilZm1ePdPW/9EgF75Mn2hMvxqR/tu696THzcnfMcv6f+DgysnLS78V31G5HvqIrlBzL9bK4hmUDzNckE5lF71I/i2p5Z9tTGw8lRtHMCDKx2OIY4CwZWiG4myAYE6uW09qz4pDf3NTjdwh8y+Kr33HdIFx4QP/BRAvYYxnnVox7XZmBSm2ZfX6CJFVrJ0PEd/Yr6Ub4fNngMo60QzTSzlyW8QZI9/jHvz+B+J1YU2d4u3533D+P7506g3nTdHgVv462zTQLiGtKEEscsCoF51B5mmr1mgVa41ys16z6xF1XZix74QGAkAQwskgMCPQK2X4O9ktYezbBnvWe1t9Wi8K73N7LfY8+iW8y2rxcfCPQT2KR6nO8b1RvLHgqIB60E7PQpQrb9rN4jaVdJX5miXSmH1nuB/W4V0KXVvi0/KiVA4kgi8Jxq4/ULq5W1SSfraGOuIR3tuAw/O1rtMQypvdjHFg/UH9tz2Fbh84HASAIYWCQHBCAAAQhAAAIQgAAEIAABCEAAAhCAwEITwMBa6O7hx0EAAhCAAAQgAAEIQAACEIAABCAAAQhgYJEDEIAABCAAAQhAAAIQgAAEIAABCEAAAgtNAANrobuHHwcBCEAAAhCAAAQgAAEIQAACEIAABCCAgUUOQAACEIAABCAAAQhAAAIQgAAEIAABCCw0AQyshe4efhwEIAABCEAAAhCAAAQgAAEIQAACEIAABhY5AAEIQAACEIAABCAAAQhAAAIQgAAEILDQBDCwFrp7+HEQgAAEIAABCEAAAhCAAAQgAAEIQAACGFjkAAQgAAEIQAACEIAABCAAAQhAAAIQgMBCE8DAWuju4cdBAAIQgAAEIAABCEAAAhCAAAQgAAEIYGCRAxCAAAQgAAEIQAACEIAABCAAAQhAAAILTQADa6G7hx8HAQhAAAIQgAAEIAABCEAAAhCAAAQggIFFDkAAAhCAAAQgAAEIQAACEIAABCAAAQgsNAEMrIXuHn4cBCAAAQhAAAIQgAAEIAABCEAAAhCAAAYWOQABCEAAAhCAAAQgAAEIQAACEIAABCCw0AQwsBa6e/hxEIAABCAAAQhAAAIQgAAEIAABCEAAAhhY5AAEIAABCEAAAhCAAAQgAAEIQAACEIDAQhPAwFro7uHHQQACEIAABCAAAQhAAAIQgAAEIAABCGBgkQMQgAAEIAABCEAAAhCAAAQgAAEIQAACC00AA2uhu4cfBwEIQAACEIAABCAAAQhAAAIQgAAEIICBRQ5AAAIQgAAEIAABCEAAAhCAAAQgAAEILDQBDKyF7h5+HAQgAAEIQAACEIAABCAAAQhAAAIQgAAGFjkAAQhAAAIQgAAEIAABCEAAAhCAAAQgsNAEMLAWunv4cRCAAAQgAAEIQAACEIAABCAAAQhAAAIYWOQABCAAAQhAAAIQgAAEIAABCEAAAhCAwEITwMBa6O7hx0EAAhCAAAQgAAEIQAACEIAABCAAAQhgYJEDEIAABCAAAQhAAAIQgAAEIAABCEAAAgtNAANrobuHHwcBCEAAAhCAAAQgAAEIQAACEIAABCCAgUUOQAACEIAABCAAAQhAAAIQgAAEIAABCCw0AQyshe4efhwEIAABCEAAAhCAAAQgAAEIQAACEIAABhY5AAEIQAACEIAABCAAAQhAAAIQgAAEILDQBDCwFrp7+HEQgAAEIAABCEAAAhCAAAQgAAEIQAACGFjkAAQgAAEIQAACEIAABCAAAQhAAAIQgMBCE8DAWuju4cdBAAIQgAAEIAABCEAAAhCAAAQgAAEIYGCRAxCAAAQgAAEIQAACEIAABCAAAQhAAAILTQADa6G7hx8HAQhAAAIQgAAEIAABCEAAAhCAAAQggIFFDkAAAhCAAAQgAAEIQAACEIAABCAAAQgsNAEMrIXuHn4cBCAAAQhAAAIQgAAEIAABCEAAAhCAwP8HXQnYPfeF2D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149228" y="7825271"/>
            <a:ext cx="4946926" cy="1814029"/>
            <a:chOff x="1183188" y="2719871"/>
            <a:chExt cx="4946926" cy="1814029"/>
          </a:xfrm>
        </p:grpSpPr>
        <p:sp>
          <p:nvSpPr>
            <p:cNvPr id="13" name="TextBox 3"/>
            <p:cNvSpPr txBox="1"/>
            <p:nvPr/>
          </p:nvSpPr>
          <p:spPr>
            <a:xfrm>
              <a:off x="1282829" y="3695700"/>
              <a:ext cx="4847285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2000" b="1" dirty="0" smtClean="0">
                  <a:latin typeface="Montserrat Extra-Bold"/>
                </a:rPr>
                <a:t>0        1        2        3        4         5        6     </a:t>
              </a:r>
              <a:endParaRPr lang="en-US" sz="2000" b="1" dirty="0">
                <a:latin typeface="Montserrat Extra-Bold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83188" y="4152900"/>
              <a:ext cx="4760412" cy="381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1524000" y="2719871"/>
              <a:ext cx="4343400" cy="4424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500" dirty="0" smtClean="0">
                  <a:solidFill>
                    <a:sysClr val="windowText" lastClr="000000"/>
                  </a:solidFill>
                  <a:latin typeface="Quicksand Bold" charset="0"/>
                  <a:ea typeface="Source Sans Pro" charset="0"/>
                </a:rPr>
                <a:t>Occupation code</a:t>
              </a: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1500559" y="3170466"/>
              <a:ext cx="4343400" cy="4490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300" dirty="0" smtClean="0">
                  <a:solidFill>
                    <a:sysClr val="windowText" lastClr="000000"/>
                  </a:solidFill>
                  <a:latin typeface="Source Sans Pro" charset="0"/>
                  <a:ea typeface="Source Sans Pro" charset="0"/>
                </a:rPr>
                <a:t>(with the highest churn rate) 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14800" y="4152900"/>
              <a:ext cx="495948" cy="381000"/>
            </a:xfrm>
            <a:prstGeom prst="roundRect">
              <a:avLst/>
            </a:prstGeom>
            <a:solidFill>
              <a:srgbClr val="FF33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914252" y="4152900"/>
              <a:ext cx="495948" cy="381000"/>
            </a:xfrm>
            <a:prstGeom prst="roundRect">
              <a:avLst/>
            </a:prstGeom>
            <a:solidFill>
              <a:srgbClr val="FF33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8800" y="4152900"/>
              <a:ext cx="495948" cy="381000"/>
            </a:xfrm>
            <a:prstGeom prst="roundRect">
              <a:avLst/>
            </a:prstGeom>
            <a:solidFill>
              <a:srgbClr val="FF33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11901" y="6512123"/>
            <a:ext cx="5119420" cy="10668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9"/>
          <p:cNvSpPr txBox="1"/>
          <p:nvPr/>
        </p:nvSpPr>
        <p:spPr>
          <a:xfrm>
            <a:off x="1149228" y="6591300"/>
            <a:ext cx="494692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rPr>
              <a:t>58%</a:t>
            </a:r>
            <a:r>
              <a:rPr lang="en-US" sz="2000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rPr>
              <a:t> of club leavers were </a:t>
            </a:r>
            <a:r>
              <a:rPr lang="en-US" sz="2000" b="1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rPr>
              <a:t>aged 46 or younger</a:t>
            </a:r>
            <a:r>
              <a:rPr lang="en-US" sz="2000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rPr>
              <a:t>. These people’s jobs belonged to group 1, 4, and 5.</a:t>
            </a:r>
            <a:endParaRPr lang="en-US" sz="2000" b="1" dirty="0" smtClean="0">
              <a:solidFill>
                <a:sysClr val="windowText" lastClr="000000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7115119" y="2830911"/>
            <a:ext cx="433290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rPr>
              <a:t>Among the group of canceled members, </a:t>
            </a:r>
            <a:r>
              <a:rPr lang="en-US" sz="2000" b="1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rPr>
              <a:t>6.2% of customers </a:t>
            </a:r>
            <a:r>
              <a:rPr lang="en-US" sz="2000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rPr>
              <a:t>who decided to 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rPr>
              <a:t>not share their gender ...</a:t>
            </a:r>
          </a:p>
        </p:txBody>
      </p:sp>
      <p:sp>
        <p:nvSpPr>
          <p:cNvPr id="33" name="TextBox 9"/>
          <p:cNvSpPr txBox="1"/>
          <p:nvPr/>
        </p:nvSpPr>
        <p:spPr>
          <a:xfrm>
            <a:off x="7162800" y="4076700"/>
            <a:ext cx="4343400" cy="442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Gender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sp>
        <p:nvSpPr>
          <p:cNvPr id="35" name="TextBox 9"/>
          <p:cNvSpPr txBox="1"/>
          <p:nvPr/>
        </p:nvSpPr>
        <p:spPr>
          <a:xfrm>
            <a:off x="12877800" y="647700"/>
            <a:ext cx="4343400" cy="442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Marital status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596806"/>
            <a:ext cx="8257163" cy="5118694"/>
          </a:xfrm>
          <a:prstGeom prst="rect">
            <a:avLst/>
          </a:prstGeom>
        </p:spPr>
      </p:pic>
      <p:sp>
        <p:nvSpPr>
          <p:cNvPr id="39" name="TextBox 9"/>
          <p:cNvSpPr txBox="1"/>
          <p:nvPr/>
        </p:nvSpPr>
        <p:spPr>
          <a:xfrm>
            <a:off x="12996191" y="4762500"/>
            <a:ext cx="433290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rPr>
              <a:t>.... </a:t>
            </a:r>
            <a:r>
              <a:rPr lang="en-US" sz="2000" dirty="0">
                <a:latin typeface="Source Sans Pro" charset="0"/>
                <a:ea typeface="Source Sans Pro" charset="0"/>
              </a:rPr>
              <a:t>also reveal neither their marital status nor annual income.</a:t>
            </a:r>
            <a:endParaRPr lang="en-US" sz="2000" dirty="0" smtClean="0">
              <a:solidFill>
                <a:sysClr val="windowText" lastClr="000000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41" name="TextBox 9"/>
          <p:cNvSpPr txBox="1"/>
          <p:nvPr/>
        </p:nvSpPr>
        <p:spPr>
          <a:xfrm>
            <a:off x="13106400" y="9349271"/>
            <a:ext cx="4343400" cy="442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Annual income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600" y="5543068"/>
            <a:ext cx="6143399" cy="379920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03" y="1104900"/>
            <a:ext cx="4375596" cy="3598206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12496800" y="2615605"/>
            <a:ext cx="76200" cy="5430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1811000" y="3512769"/>
            <a:ext cx="1524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4" y="2463205"/>
            <a:ext cx="6072348" cy="3670895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11856098" y="6692028"/>
            <a:ext cx="1524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9"/>
          <p:cNvSpPr txBox="1"/>
          <p:nvPr/>
        </p:nvSpPr>
        <p:spPr>
          <a:xfrm>
            <a:off x="2096619" y="2435838"/>
            <a:ext cx="4343400" cy="430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Age group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47800" y="3086100"/>
            <a:ext cx="1856913" cy="29939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93"/>
          <p:cNvSpPr txBox="1">
            <a:spLocks/>
          </p:cNvSpPr>
          <p:nvPr/>
        </p:nvSpPr>
        <p:spPr>
          <a:xfrm>
            <a:off x="15468600" y="94107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F15528-21DE-4FAA-801E-634DDDAF4B2B}" type="slidenum">
              <a:rPr lang="en-US" sz="2000" b="1" smtClean="0">
                <a:solidFill>
                  <a:srgbClr val="E66461"/>
                </a:solidFill>
                <a:latin typeface="Quicksand" charset="0"/>
              </a:rPr>
              <a:pPr algn="r"/>
              <a:t>6</a:t>
            </a:fld>
            <a:endParaRPr lang="en-US" sz="2000" b="1" dirty="0">
              <a:solidFill>
                <a:srgbClr val="E66461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30" grpId="0"/>
      <p:bldP spid="33" grpId="0"/>
      <p:bldP spid="35" grpId="0"/>
      <p:bldP spid="39" grpId="0"/>
      <p:bldP spid="41" grpId="0"/>
      <p:bldP spid="71" grpId="0" animBg="1"/>
      <p:bldP spid="72" grpId="0" animBg="1"/>
      <p:bldP spid="12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94407" y="454609"/>
            <a:ext cx="17316887" cy="9377782"/>
          </a:xfrm>
          <a:prstGeom prst="rect">
            <a:avLst/>
          </a:prstGeom>
          <a:solidFill>
            <a:schemeClr val="bg2"/>
          </a:solidFill>
        </p:spPr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29676AF-2900-4866-B91A-9E15AB5743C1}"/>
              </a:ext>
            </a:extLst>
          </p:cNvPr>
          <p:cNvSpPr txBox="1">
            <a:spLocks/>
          </p:cNvSpPr>
          <p:nvPr/>
        </p:nvSpPr>
        <p:spPr>
          <a:xfrm>
            <a:off x="838200" y="647700"/>
            <a:ext cx="12229452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>
                <a:solidFill>
                  <a:srgbClr val="C00000"/>
                </a:solidFill>
                <a:latin typeface="Source Sans Pro Bold" charset="0"/>
                <a:ea typeface="Source Sans Pro Bold" charset="0"/>
              </a:rPr>
              <a:t>EXPLORATORY DATA ANALYSIS</a:t>
            </a:r>
            <a:endParaRPr lang="en-US" sz="6000" b="1" dirty="0">
              <a:solidFill>
                <a:srgbClr val="C00000"/>
              </a:solidFill>
              <a:latin typeface="Source Sans Pro Bold" charset="0"/>
              <a:ea typeface="Source Sans Pro Bold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951852" y="1714500"/>
            <a:ext cx="16659442" cy="4873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3500" b="1" dirty="0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General insights into </a:t>
            </a:r>
            <a:r>
              <a:rPr lang="en-US" sz="3500" dirty="0" smtClean="0">
                <a:solidFill>
                  <a:srgbClr val="202124"/>
                </a:solidFill>
                <a:latin typeface="Source Sans Pro" charset="0"/>
                <a:ea typeface="Source Sans Pro" charset="0"/>
              </a:rPr>
              <a:t>premium buying patterns</a:t>
            </a:r>
            <a:endParaRPr lang="en-US" sz="3500" b="1" dirty="0">
              <a:solidFill>
                <a:srgbClr val="E66461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318760" y="4003421"/>
            <a:ext cx="483345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rPr>
              <a:t>Only 8 people  bought single-premium and all of them still enforced their membership</a:t>
            </a:r>
          </a:p>
        </p:txBody>
      </p:sp>
      <p:sp>
        <p:nvSpPr>
          <p:cNvPr id="16" name="Oval 15"/>
          <p:cNvSpPr/>
          <p:nvPr/>
        </p:nvSpPr>
        <p:spPr>
          <a:xfrm>
            <a:off x="6882882" y="6134100"/>
            <a:ext cx="660918" cy="65275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55" y="3101457"/>
            <a:ext cx="7630890" cy="4199873"/>
          </a:xfrm>
          <a:prstGeom prst="rect">
            <a:avLst/>
          </a:prstGeom>
        </p:spPr>
      </p:pic>
      <p:sp>
        <p:nvSpPr>
          <p:cNvPr id="22" name="TextBox 9"/>
          <p:cNvSpPr txBox="1"/>
          <p:nvPr/>
        </p:nvSpPr>
        <p:spPr>
          <a:xfrm>
            <a:off x="2743200" y="2476500"/>
            <a:ext cx="4343400" cy="442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Payment mode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sp>
        <p:nvSpPr>
          <p:cNvPr id="23" name="TextBox 9"/>
          <p:cNvSpPr txBox="1"/>
          <p:nvPr/>
        </p:nvSpPr>
        <p:spPr>
          <a:xfrm>
            <a:off x="12057864" y="5688191"/>
            <a:ext cx="43434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Annual fees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5127074" y="4904538"/>
            <a:ext cx="483345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rPr>
              <a:t>Any rows relevant to these 8 people will be removed because of no contribution in predicting churn</a:t>
            </a:r>
          </a:p>
        </p:txBody>
      </p:sp>
      <p:sp>
        <p:nvSpPr>
          <p:cNvPr id="29" name="Circular Arrow 28"/>
          <p:cNvSpPr/>
          <p:nvPr/>
        </p:nvSpPr>
        <p:spPr>
          <a:xfrm rot="18425664" flipV="1">
            <a:off x="7834821" y="5703387"/>
            <a:ext cx="1165128" cy="933102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79371" y="7520471"/>
            <a:ext cx="4366841" cy="1814029"/>
            <a:chOff x="1500559" y="2719871"/>
            <a:chExt cx="4366841" cy="1814029"/>
          </a:xfrm>
        </p:grpSpPr>
        <p:sp>
          <p:nvSpPr>
            <p:cNvPr id="31" name="TextBox 3"/>
            <p:cNvSpPr txBox="1"/>
            <p:nvPr/>
          </p:nvSpPr>
          <p:spPr>
            <a:xfrm>
              <a:off x="2536069" y="3695699"/>
              <a:ext cx="2457119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2000" b="1" dirty="0" smtClean="0">
                  <a:latin typeface="Montserrat Extra-Bold"/>
                </a:rPr>
                <a:t>0        1        2        3</a:t>
              </a:r>
              <a:endParaRPr lang="en-US" sz="2000" b="1" dirty="0">
                <a:latin typeface="Montserrat Extra-Bold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436428" y="4152900"/>
              <a:ext cx="2523283" cy="381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1524000" y="2719871"/>
              <a:ext cx="4343400" cy="4424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500" dirty="0" smtClean="0">
                  <a:solidFill>
                    <a:sysClr val="windowText" lastClr="000000"/>
                  </a:solidFill>
                  <a:latin typeface="Quicksand Bold" charset="0"/>
                  <a:ea typeface="Source Sans Pro" charset="0"/>
                </a:rPr>
                <a:t>Additional members</a:t>
              </a:r>
            </a:p>
          </p:txBody>
        </p:sp>
        <p:sp>
          <p:nvSpPr>
            <p:cNvPr id="34" name="TextBox 9"/>
            <p:cNvSpPr txBox="1"/>
            <p:nvPr/>
          </p:nvSpPr>
          <p:spPr>
            <a:xfrm>
              <a:off x="1500559" y="3170466"/>
              <a:ext cx="4343400" cy="4873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300" dirty="0" smtClean="0">
                  <a:solidFill>
                    <a:sysClr val="windowText" lastClr="000000"/>
                  </a:solidFill>
                  <a:latin typeface="Source Sans Pro" charset="0"/>
                  <a:ea typeface="Source Sans Pro" charset="0"/>
                </a:rPr>
                <a:t>(show the highest churn rate) 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125640" y="4152900"/>
              <a:ext cx="495948" cy="381000"/>
            </a:xfrm>
            <a:prstGeom prst="roundRect">
              <a:avLst/>
            </a:prstGeom>
            <a:solidFill>
              <a:srgbClr val="FF33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791200" y="7353300"/>
            <a:ext cx="4495800" cy="2402891"/>
            <a:chOff x="6019800" y="7429500"/>
            <a:chExt cx="4495800" cy="2402891"/>
          </a:xfrm>
        </p:grpSpPr>
        <p:grpSp>
          <p:nvGrpSpPr>
            <p:cNvPr id="45" name="Group 44"/>
            <p:cNvGrpSpPr/>
            <p:nvPr/>
          </p:nvGrpSpPr>
          <p:grpSpPr>
            <a:xfrm>
              <a:off x="6019800" y="7429500"/>
              <a:ext cx="4495800" cy="2286000"/>
              <a:chOff x="6019800" y="7505700"/>
              <a:chExt cx="4495800" cy="2286000"/>
            </a:xfrm>
          </p:grpSpPr>
          <p:sp>
            <p:nvSpPr>
              <p:cNvPr id="21" name="TextBox 9"/>
              <p:cNvSpPr txBox="1"/>
              <p:nvPr/>
            </p:nvSpPr>
            <p:spPr>
              <a:xfrm>
                <a:off x="6231320" y="7505700"/>
                <a:ext cx="3903280" cy="44242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3780"/>
                  </a:lnSpc>
                </a:pPr>
                <a:r>
                  <a:rPr lang="en-US" sz="2500" dirty="0" smtClean="0">
                    <a:solidFill>
                      <a:sysClr val="windowText" lastClr="000000"/>
                    </a:solidFill>
                    <a:latin typeface="Quicksand Bold" charset="0"/>
                    <a:ea typeface="Source Sans Pro" charset="0"/>
                  </a:rPr>
                  <a:t>Package type</a:t>
                </a:r>
                <a:endParaRPr lang="en-US" sz="2500" dirty="0">
                  <a:solidFill>
                    <a:sysClr val="windowText" lastClr="000000"/>
                  </a:solidFill>
                  <a:latin typeface="Quicksand Bold" charset="0"/>
                  <a:ea typeface="Source Sans Pro" charset="0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6319143" y="8547741"/>
                <a:ext cx="4196457" cy="1243959"/>
                <a:chOff x="6319143" y="8547741"/>
                <a:chExt cx="4196457" cy="1243959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6319143" y="8547741"/>
                  <a:ext cx="3674040" cy="534832"/>
                </a:xfrm>
                <a:prstGeom prst="rect">
                  <a:avLst/>
                </a:prstGeom>
                <a:solidFill>
                  <a:srgbClr val="FF33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6319143" y="9256868"/>
                  <a:ext cx="838200" cy="534832"/>
                </a:xfrm>
                <a:prstGeom prst="rect">
                  <a:avLst/>
                </a:prstGeom>
                <a:solidFill>
                  <a:srgbClr val="E6CE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3"/>
                <p:cNvSpPr txBox="1"/>
                <p:nvPr/>
              </p:nvSpPr>
              <p:spPr>
                <a:xfrm>
                  <a:off x="7331669" y="8547741"/>
                  <a:ext cx="1569551" cy="510589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3000" dirty="0" smtClean="0">
                      <a:solidFill>
                        <a:schemeClr val="bg1"/>
                      </a:solidFill>
                      <a:latin typeface="Montserrat Extra-Bold"/>
                    </a:rPr>
                    <a:t>2293</a:t>
                  </a:r>
                  <a:endParaRPr lang="en-US" sz="3000" dirty="0">
                    <a:solidFill>
                      <a:schemeClr val="bg1"/>
                    </a:solidFill>
                    <a:latin typeface="Montserrat Extra-Bold"/>
                  </a:endParaRPr>
                </a:p>
              </p:txBody>
            </p:sp>
            <p:sp>
              <p:nvSpPr>
                <p:cNvPr id="41" name="TextBox 9"/>
                <p:cNvSpPr txBox="1"/>
                <p:nvPr/>
              </p:nvSpPr>
              <p:spPr>
                <a:xfrm>
                  <a:off x="10140378" y="8547741"/>
                  <a:ext cx="375222" cy="442429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3780"/>
                    </a:lnSpc>
                  </a:pPr>
                  <a:r>
                    <a:rPr lang="en-US" sz="2500" dirty="0" smtClean="0">
                      <a:solidFill>
                        <a:sysClr val="windowText" lastClr="000000"/>
                      </a:solidFill>
                      <a:latin typeface="Quicksand Bold" charset="0"/>
                      <a:ea typeface="Source Sans Pro" charset="0"/>
                    </a:rPr>
                    <a:t>B</a:t>
                  </a:r>
                  <a:endParaRPr lang="en-US" sz="2500" dirty="0">
                    <a:solidFill>
                      <a:sysClr val="windowText" lastClr="000000"/>
                    </a:solidFill>
                    <a:latin typeface="Quicksand Bold" charset="0"/>
                    <a:ea typeface="Source Sans Pro" charset="0"/>
                  </a:endParaRPr>
                </a:p>
              </p:txBody>
            </p:sp>
            <p:sp>
              <p:nvSpPr>
                <p:cNvPr id="42" name="TextBox 9"/>
                <p:cNvSpPr txBox="1"/>
                <p:nvPr/>
              </p:nvSpPr>
              <p:spPr>
                <a:xfrm>
                  <a:off x="7361772" y="9301577"/>
                  <a:ext cx="375222" cy="442429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3780"/>
                    </a:lnSpc>
                  </a:pPr>
                  <a:r>
                    <a:rPr lang="en-US" sz="2500" dirty="0" smtClean="0">
                      <a:solidFill>
                        <a:sysClr val="windowText" lastClr="000000"/>
                      </a:solidFill>
                      <a:latin typeface="Quicksand Bold" charset="0"/>
                      <a:ea typeface="Source Sans Pro" charset="0"/>
                    </a:rPr>
                    <a:t>A</a:t>
                  </a:r>
                  <a:endParaRPr lang="en-US" sz="2500" dirty="0">
                    <a:solidFill>
                      <a:sysClr val="windowText" lastClr="000000"/>
                    </a:solidFill>
                    <a:latin typeface="Quicksand Bold" charset="0"/>
                    <a:ea typeface="Source Sans Pro" charset="0"/>
                  </a:endParaRPr>
                </a:p>
              </p:txBody>
            </p:sp>
          </p:grpSp>
          <p:sp>
            <p:nvSpPr>
              <p:cNvPr id="44" name="TextBox 9"/>
              <p:cNvSpPr txBox="1"/>
              <p:nvPr/>
            </p:nvSpPr>
            <p:spPr>
              <a:xfrm>
                <a:off x="6019800" y="7962900"/>
                <a:ext cx="4343400" cy="48731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3780"/>
                  </a:lnSpc>
                </a:pPr>
                <a:r>
                  <a:rPr lang="en-US" sz="2300" dirty="0" smtClean="0">
                    <a:solidFill>
                      <a:sysClr val="windowText" lastClr="000000"/>
                    </a:solidFill>
                    <a:latin typeface="Source Sans Pro" charset="0"/>
                    <a:ea typeface="Source Sans Pro" charset="0"/>
                  </a:rPr>
                  <a:t>(show the highest churn rate) </a:t>
                </a: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6319143" y="8374013"/>
              <a:ext cx="0" cy="1458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9"/>
          <p:cNvSpPr txBox="1"/>
          <p:nvPr/>
        </p:nvSpPr>
        <p:spPr>
          <a:xfrm>
            <a:off x="11963400" y="1333500"/>
            <a:ext cx="4343400" cy="442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Term years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41" y="6057900"/>
            <a:ext cx="6288359" cy="388005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811" y="1958156"/>
            <a:ext cx="5155453" cy="3288366"/>
          </a:xfrm>
          <a:prstGeom prst="rect">
            <a:avLst/>
          </a:prstGeom>
        </p:spPr>
      </p:pic>
      <p:sp>
        <p:nvSpPr>
          <p:cNvPr id="53" name="TextBox 9"/>
          <p:cNvSpPr txBox="1"/>
          <p:nvPr/>
        </p:nvSpPr>
        <p:spPr>
          <a:xfrm>
            <a:off x="13754780" y="6685777"/>
            <a:ext cx="354262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 smtClean="0">
                <a:latin typeface="Source Sans Pro" charset="0"/>
                <a:ea typeface="Source Sans Pro" charset="0"/>
              </a:rPr>
              <a:t>People </a:t>
            </a:r>
            <a:r>
              <a:rPr lang="en-US" sz="2000" dirty="0">
                <a:latin typeface="Source Sans Pro" charset="0"/>
                <a:ea typeface="Source Sans Pro" charset="0"/>
              </a:rPr>
              <a:t>enrolling in </a:t>
            </a:r>
            <a:r>
              <a:rPr lang="en-US" sz="2000" dirty="0" smtClean="0">
                <a:latin typeface="Source Sans Pro" charset="0"/>
                <a:ea typeface="Source Sans Pro" charset="0"/>
              </a:rPr>
              <a:t>LOW-FEE annual </a:t>
            </a:r>
            <a:r>
              <a:rPr lang="en-US" sz="2000" dirty="0">
                <a:latin typeface="Source Sans Pro" charset="0"/>
                <a:ea typeface="Source Sans Pro" charset="0"/>
              </a:rPr>
              <a:t>contract were the most likely to leave the club at will.</a:t>
            </a:r>
            <a:endParaRPr lang="en-US" sz="2000" dirty="0" smtClean="0">
              <a:solidFill>
                <a:sysClr val="windowText" lastClr="000000"/>
              </a:solidFill>
              <a:latin typeface="Source Sans Pro" charset="0"/>
              <a:ea typeface="Source Sans Pro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14143383" y="2019300"/>
            <a:ext cx="0" cy="32272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Slide Number Placeholder 93"/>
          <p:cNvSpPr txBox="1">
            <a:spLocks/>
          </p:cNvSpPr>
          <p:nvPr/>
        </p:nvSpPr>
        <p:spPr>
          <a:xfrm>
            <a:off x="15468600" y="94107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F15528-21DE-4FAA-801E-634DDDAF4B2B}" type="slidenum">
              <a:rPr lang="en-US" sz="2000" b="1" smtClean="0">
                <a:solidFill>
                  <a:srgbClr val="E66461"/>
                </a:solidFill>
                <a:latin typeface="Quicksand" charset="0"/>
              </a:rPr>
              <a:pPr algn="r"/>
              <a:t>7</a:t>
            </a:fld>
            <a:endParaRPr lang="en-US" sz="2000" b="1" dirty="0">
              <a:solidFill>
                <a:srgbClr val="E66461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1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  <p:bldP spid="28" grpId="0"/>
      <p:bldP spid="29" grpId="0" animBg="1"/>
      <p:bldP spid="50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5" y="454609"/>
            <a:ext cx="17316887" cy="9377782"/>
          </a:xfrm>
          <a:prstGeom prst="rect">
            <a:avLst/>
          </a:prstGeom>
          <a:solidFill>
            <a:schemeClr val="bg2"/>
          </a:solidFill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B29676AF-2900-4866-B91A-9E15AB5743C1}"/>
              </a:ext>
            </a:extLst>
          </p:cNvPr>
          <p:cNvSpPr txBox="1">
            <a:spLocks/>
          </p:cNvSpPr>
          <p:nvPr/>
        </p:nvSpPr>
        <p:spPr>
          <a:xfrm>
            <a:off x="838200" y="647700"/>
            <a:ext cx="96012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>
                <a:solidFill>
                  <a:srgbClr val="C00000"/>
                </a:solidFill>
                <a:latin typeface="Source Sans Pro Bold" charset="0"/>
                <a:ea typeface="Source Sans Pro Bold" charset="0"/>
              </a:rPr>
              <a:t>STATISTICAL SIGNIFICANCE</a:t>
            </a:r>
            <a:endParaRPr lang="en-US" sz="6000" b="1" dirty="0">
              <a:solidFill>
                <a:srgbClr val="C00000"/>
              </a:solidFill>
              <a:latin typeface="Source Sans Pro Bold" charset="0"/>
              <a:ea typeface="Source Sans Pro Bold" charset="0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951852" y="1714500"/>
            <a:ext cx="16659442" cy="9746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3500" b="1" dirty="0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Based on Weight of Evidence (WOE) and Information Value (IV),  no strong predictive feature  was found. Some were at the medium level while the majority were weak.</a:t>
            </a:r>
            <a:endParaRPr lang="en-US" sz="3500" b="1" dirty="0">
              <a:solidFill>
                <a:srgbClr val="E66461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8052" y="3162300"/>
            <a:ext cx="7506348" cy="2865487"/>
          </a:xfrm>
          <a:prstGeom prst="rect">
            <a:avLst/>
          </a:prstGeom>
          <a:solidFill>
            <a:srgbClr val="384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1346" y="3467100"/>
            <a:ext cx="7458253" cy="3003116"/>
          </a:xfrm>
          <a:prstGeom prst="rect">
            <a:avLst/>
          </a:prstGeom>
          <a:solidFill>
            <a:schemeClr val="bg1"/>
          </a:solidFill>
          <a:ln w="38100">
            <a:solidFill>
              <a:srgbClr val="384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9"/>
          <p:cNvSpPr txBox="1"/>
          <p:nvPr/>
        </p:nvSpPr>
        <p:spPr>
          <a:xfrm>
            <a:off x="838200" y="3683794"/>
            <a:ext cx="7315199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100" b="1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Methodology</a:t>
            </a:r>
            <a:r>
              <a:rPr lang="en-US" sz="2100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: create bins </a:t>
            </a:r>
            <a:r>
              <a:rPr lang="en-US" sz="2100" dirty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of observations</a:t>
            </a:r>
            <a:r>
              <a:rPr lang="en-US" sz="2100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.</a:t>
            </a:r>
          </a:p>
          <a:p>
            <a:pPr marL="342900" indent="-342900">
              <a:buFont typeface="Symbol"/>
              <a:buChar char="Þ"/>
            </a:pPr>
            <a:r>
              <a:rPr lang="en-US" sz="2100" b="1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Categorical variables</a:t>
            </a:r>
            <a:r>
              <a:rPr lang="en-US" sz="2100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: </a:t>
            </a:r>
            <a:r>
              <a:rPr lang="en-US" sz="2100" dirty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each category is a </a:t>
            </a:r>
            <a:r>
              <a:rPr lang="en-US" sz="2100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bin, but some </a:t>
            </a:r>
            <a:r>
              <a:rPr lang="en-US" sz="2100" dirty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smaller categories can be grouped </a:t>
            </a:r>
            <a:r>
              <a:rPr lang="en-US" sz="2100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together</a:t>
            </a:r>
            <a:endParaRPr lang="en-US" sz="2100" dirty="0">
              <a:solidFill>
                <a:srgbClr val="384350"/>
              </a:solidFill>
              <a:latin typeface="Source Sans Pro" charset="0"/>
              <a:ea typeface="Source Sans Pro" charset="0"/>
            </a:endParaRPr>
          </a:p>
          <a:p>
            <a:pPr marL="342900" indent="-342900">
              <a:buFont typeface="Symbol"/>
              <a:buChar char="Þ"/>
            </a:pPr>
            <a:r>
              <a:rPr lang="en-US" sz="2100" b="1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Continuous variables: </a:t>
            </a:r>
            <a:r>
              <a:rPr lang="en-US" sz="2100" dirty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split into </a:t>
            </a:r>
            <a:r>
              <a:rPr lang="en-US" sz="2100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categories</a:t>
            </a:r>
          </a:p>
          <a:p>
            <a:r>
              <a:rPr lang="en-US" sz="2100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Suppose </a:t>
            </a:r>
            <a:r>
              <a:rPr lang="en-US" sz="2100" dirty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variable X is good in distinguishing between a binary response (e.g. “good” versus “bad”) in some target variable Y</a:t>
            </a:r>
            <a:r>
              <a:rPr lang="en-US" sz="2100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.</a:t>
            </a:r>
          </a:p>
          <a:p>
            <a:pPr algn="ctr"/>
            <a:r>
              <a:rPr lang="en-US" sz="2100" b="1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WOE = </a:t>
            </a:r>
            <a:r>
              <a:rPr lang="en-US" sz="2100" b="1" dirty="0" err="1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ln</a:t>
            </a:r>
            <a:r>
              <a:rPr lang="en-US" sz="2100" b="1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(%good) – </a:t>
            </a:r>
            <a:r>
              <a:rPr lang="en-US" sz="2100" b="1" dirty="0" err="1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ln</a:t>
            </a:r>
            <a:r>
              <a:rPr lang="en-US" sz="2100" b="1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(%bad)</a:t>
            </a:r>
          </a:p>
          <a:p>
            <a:pPr algn="ctr"/>
            <a:r>
              <a:rPr lang="en-US" sz="2100" b="1" dirty="0" smtClean="0">
                <a:solidFill>
                  <a:srgbClr val="384350"/>
                </a:solidFill>
                <a:latin typeface="Source Sans Pro" charset="0"/>
                <a:ea typeface="Source Sans Pro" charset="0"/>
              </a:rPr>
              <a:t>IV = ∑ (%good - %bad)*WOE</a:t>
            </a:r>
          </a:p>
        </p:txBody>
      </p:sp>
      <p:pic>
        <p:nvPicPr>
          <p:cNvPr id="11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9818851">
            <a:off x="6791460" y="5855103"/>
            <a:ext cx="2266680" cy="35030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526112" y="3238500"/>
            <a:ext cx="7923688" cy="6477429"/>
            <a:chOff x="9829800" y="3335912"/>
            <a:chExt cx="7923688" cy="6477429"/>
          </a:xfrm>
        </p:grpSpPr>
        <p:pic>
          <p:nvPicPr>
            <p:cNvPr id="5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11430000" y="3335912"/>
              <a:ext cx="6323488" cy="6477429"/>
            </a:xfrm>
            <a:prstGeom prst="rect">
              <a:avLst/>
            </a:prstGeom>
          </p:spPr>
        </p:pic>
        <p:sp>
          <p:nvSpPr>
            <p:cNvPr id="7" name="TextBox 9"/>
            <p:cNvSpPr txBox="1"/>
            <p:nvPr/>
          </p:nvSpPr>
          <p:spPr>
            <a:xfrm>
              <a:off x="10050204" y="3970387"/>
              <a:ext cx="1676400" cy="4873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500" dirty="0" smtClean="0">
                  <a:solidFill>
                    <a:sysClr val="windowText" lastClr="000000"/>
                  </a:solidFill>
                  <a:latin typeface="Quicksand Bold" charset="0"/>
                  <a:ea typeface="Source Sans Pro" charset="0"/>
                </a:rPr>
                <a:t>Medium</a:t>
              </a:r>
              <a:endParaRPr lang="en-US" sz="2500" dirty="0">
                <a:solidFill>
                  <a:sysClr val="windowText" lastClr="000000"/>
                </a:solidFill>
                <a:latin typeface="Quicksand Bold" charset="0"/>
                <a:ea typeface="Source Sans Pro" charset="0"/>
              </a:endParaRPr>
            </a:p>
          </p:txBody>
        </p:sp>
        <p:sp>
          <p:nvSpPr>
            <p:cNvPr id="12" name="AutoShape 11"/>
            <p:cNvSpPr/>
            <p:nvPr/>
          </p:nvSpPr>
          <p:spPr>
            <a:xfrm flipH="1">
              <a:off x="9829800" y="4533900"/>
              <a:ext cx="1896804" cy="0"/>
            </a:xfrm>
            <a:prstGeom prst="line">
              <a:avLst/>
            </a:prstGeom>
            <a:ln w="47625" cap="rnd">
              <a:solidFill>
                <a:srgbClr val="F04646"/>
              </a:solidFill>
              <a:prstDash val="solid"/>
              <a:headEnd type="none" w="sm" len="sm"/>
              <a:tailEnd type="oval" w="lg" len="lg"/>
            </a:ln>
          </p:spPr>
        </p:sp>
        <p:sp>
          <p:nvSpPr>
            <p:cNvPr id="13" name="TextBox 9"/>
            <p:cNvSpPr txBox="1"/>
            <p:nvPr/>
          </p:nvSpPr>
          <p:spPr>
            <a:xfrm>
              <a:off x="11125200" y="6027787"/>
              <a:ext cx="1676400" cy="4424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500" dirty="0" smtClean="0">
                  <a:solidFill>
                    <a:sysClr val="windowText" lastClr="000000"/>
                  </a:solidFill>
                  <a:latin typeface="Quicksand Bold" charset="0"/>
                  <a:ea typeface="Source Sans Pro" charset="0"/>
                </a:rPr>
                <a:t>Weak</a:t>
              </a:r>
              <a:endParaRPr lang="en-US" sz="2500" dirty="0">
                <a:solidFill>
                  <a:sysClr val="windowText" lastClr="000000"/>
                </a:solidFill>
                <a:latin typeface="Quicksand Bold" charset="0"/>
                <a:ea typeface="Source Sans Pro" charset="0"/>
              </a:endParaRPr>
            </a:p>
          </p:txBody>
        </p:sp>
        <p:sp>
          <p:nvSpPr>
            <p:cNvPr id="14" name="AutoShape 11"/>
            <p:cNvSpPr/>
            <p:nvPr/>
          </p:nvSpPr>
          <p:spPr>
            <a:xfrm flipH="1">
              <a:off x="10904796" y="6591300"/>
              <a:ext cx="1896804" cy="0"/>
            </a:xfrm>
            <a:prstGeom prst="line">
              <a:avLst/>
            </a:prstGeom>
            <a:ln w="47625" cap="rnd">
              <a:solidFill>
                <a:srgbClr val="F04646"/>
              </a:solidFill>
              <a:prstDash val="solid"/>
              <a:headEnd type="none" w="sm" len="sm"/>
              <a:tailEnd type="oval" w="lg" len="lg"/>
            </a:ln>
          </p:spPr>
        </p:sp>
        <p:sp>
          <p:nvSpPr>
            <p:cNvPr id="16" name="TextBox 9"/>
            <p:cNvSpPr txBox="1"/>
            <p:nvPr/>
          </p:nvSpPr>
          <p:spPr>
            <a:xfrm>
              <a:off x="11353800" y="8161387"/>
              <a:ext cx="2209800" cy="4873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500" dirty="0" err="1" smtClean="0">
                  <a:solidFill>
                    <a:sysClr val="windowText" lastClr="000000"/>
                  </a:solidFill>
                  <a:latin typeface="Quicksand Bold" charset="0"/>
                  <a:ea typeface="Source Sans Pro" charset="0"/>
                </a:rPr>
                <a:t>Unpredictive</a:t>
              </a:r>
              <a:endParaRPr lang="en-US" sz="2500" dirty="0">
                <a:solidFill>
                  <a:sysClr val="windowText" lastClr="000000"/>
                </a:solidFill>
                <a:latin typeface="Quicksand Bold" charset="0"/>
                <a:ea typeface="Source Sans Pro" charset="0"/>
              </a:endParaRPr>
            </a:p>
          </p:txBody>
        </p:sp>
        <p:sp>
          <p:nvSpPr>
            <p:cNvPr id="17" name="AutoShape 11"/>
            <p:cNvSpPr/>
            <p:nvPr/>
          </p:nvSpPr>
          <p:spPr>
            <a:xfrm flipH="1">
              <a:off x="11186573" y="8724900"/>
              <a:ext cx="2377027" cy="0"/>
            </a:xfrm>
            <a:prstGeom prst="line">
              <a:avLst/>
            </a:prstGeom>
            <a:ln w="47625" cap="rnd">
              <a:solidFill>
                <a:srgbClr val="F04646"/>
              </a:solidFill>
              <a:prstDash val="solid"/>
              <a:headEnd type="none" w="sm" len="sm"/>
              <a:tailEnd type="oval" w="lg" len="lg"/>
            </a:ln>
          </p:spPr>
        </p:sp>
        <p:sp>
          <p:nvSpPr>
            <p:cNvPr id="18" name="TextBox 9"/>
            <p:cNvSpPr txBox="1"/>
            <p:nvPr/>
          </p:nvSpPr>
          <p:spPr>
            <a:xfrm>
              <a:off x="10058400" y="4745622"/>
              <a:ext cx="1524000" cy="461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000" dirty="0" smtClean="0">
                  <a:latin typeface="Source Sans Pro" charset="0"/>
                  <a:ea typeface="Source Sans Pro" charset="0"/>
                </a:rPr>
                <a:t>0.1 – 0.3</a:t>
              </a:r>
              <a:endParaRPr lang="en-US" sz="3000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endParaRPr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11201400" y="6819900"/>
              <a:ext cx="1524000" cy="461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000" dirty="0" smtClean="0">
                  <a:latin typeface="Source Sans Pro" charset="0"/>
                  <a:ea typeface="Source Sans Pro" charset="0"/>
                </a:rPr>
                <a:t>0.02 – 0.1</a:t>
              </a:r>
              <a:endParaRPr lang="en-US" sz="3000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endParaRPr>
            </a:p>
          </p:txBody>
        </p:sp>
        <p:sp>
          <p:nvSpPr>
            <p:cNvPr id="20" name="TextBox 9"/>
            <p:cNvSpPr txBox="1"/>
            <p:nvPr/>
          </p:nvSpPr>
          <p:spPr>
            <a:xfrm>
              <a:off x="11658600" y="8877300"/>
              <a:ext cx="1524000" cy="461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3000" dirty="0" smtClean="0">
                  <a:latin typeface="Source Sans Pro" charset="0"/>
                  <a:ea typeface="Source Sans Pro" charset="0"/>
                </a:rPr>
                <a:t>&lt; 0.02</a:t>
              </a:r>
              <a:endParaRPr lang="en-US" sz="3000" dirty="0" smtClean="0">
                <a:solidFill>
                  <a:sysClr val="windowText" lastClr="000000"/>
                </a:solidFill>
                <a:latin typeface="Source Sans Pro" charset="0"/>
                <a:ea typeface="Source Sans Pro" charset="0"/>
              </a:endParaRPr>
            </a:p>
          </p:txBody>
        </p:sp>
        <p:sp>
          <p:nvSpPr>
            <p:cNvPr id="21" name="TextBox 9"/>
            <p:cNvSpPr txBox="1"/>
            <p:nvPr/>
          </p:nvSpPr>
          <p:spPr>
            <a:xfrm>
              <a:off x="13563600" y="3771900"/>
              <a:ext cx="2133600" cy="11541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Age</a:t>
              </a:r>
            </a:p>
            <a:p>
              <a:pPr algn="ctr"/>
              <a:r>
                <a:rPr lang="en-US" sz="25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Term years</a:t>
              </a:r>
            </a:p>
            <a:p>
              <a:pPr algn="ctr"/>
              <a:r>
                <a:rPr lang="en-US" sz="2500" dirty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Package </a:t>
              </a:r>
              <a:r>
                <a:rPr lang="en-US" sz="25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type</a:t>
              </a:r>
              <a:endParaRPr lang="en-US" sz="2500" dirty="0">
                <a:solidFill>
                  <a:schemeClr val="bg1"/>
                </a:solidFill>
                <a:latin typeface="Source Sans Pro" charset="0"/>
                <a:ea typeface="Source Sans Pro" charset="0"/>
              </a:endParaRPr>
            </a:p>
          </p:txBody>
        </p:sp>
        <p:sp>
          <p:nvSpPr>
            <p:cNvPr id="22" name="TextBox 9"/>
            <p:cNvSpPr txBox="1"/>
            <p:nvPr/>
          </p:nvSpPr>
          <p:spPr>
            <a:xfrm>
              <a:off x="13411200" y="5550575"/>
              <a:ext cx="2438400" cy="20313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200" dirty="0">
                  <a:solidFill>
                    <a:sysClr val="windowText" lastClr="000000"/>
                  </a:solidFill>
                  <a:latin typeface="Source Sans Pro" charset="0"/>
                  <a:ea typeface="Source Sans Pro" charset="0"/>
                </a:rPr>
                <a:t>Annual fees</a:t>
              </a:r>
            </a:p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  <a:latin typeface="Source Sans Pro" charset="0"/>
                  <a:ea typeface="Source Sans Pro" charset="0"/>
                </a:rPr>
                <a:t>Annual income</a:t>
              </a:r>
            </a:p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  <a:latin typeface="Source Sans Pro" charset="0"/>
                  <a:ea typeface="Source Sans Pro" charset="0"/>
                </a:rPr>
                <a:t>Additional members</a:t>
              </a:r>
            </a:p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  <a:latin typeface="Source Sans Pro" charset="0"/>
                  <a:ea typeface="Source Sans Pro" charset="0"/>
                </a:rPr>
                <a:t>Payment mode</a:t>
              </a:r>
            </a:p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  <a:latin typeface="Source Sans Pro" charset="0"/>
                  <a:ea typeface="Source Sans Pro" charset="0"/>
                </a:rPr>
                <a:t>Term years</a:t>
              </a:r>
            </a:p>
            <a:p>
              <a:pPr algn="ctr"/>
              <a:r>
                <a:rPr lang="en-US" sz="2200" dirty="0" smtClean="0">
                  <a:solidFill>
                    <a:sysClr val="windowText" lastClr="000000"/>
                  </a:solidFill>
                  <a:latin typeface="Source Sans Pro" charset="0"/>
                  <a:ea typeface="Source Sans Pro" charset="0"/>
                </a:rPr>
                <a:t>Occupation code</a:t>
              </a:r>
            </a:p>
          </p:txBody>
        </p:sp>
        <p:sp>
          <p:nvSpPr>
            <p:cNvPr id="23" name="TextBox 9"/>
            <p:cNvSpPr txBox="1"/>
            <p:nvPr/>
          </p:nvSpPr>
          <p:spPr>
            <a:xfrm>
              <a:off x="13106400" y="7877770"/>
              <a:ext cx="3043875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000" dirty="0" smtClean="0">
                  <a:latin typeface="Source Sans Pro" charset="0"/>
                  <a:ea typeface="Source Sans Pro" charset="0"/>
                </a:rPr>
                <a:t>Gender</a:t>
              </a:r>
            </a:p>
            <a:p>
              <a:pPr algn="ctr"/>
              <a:r>
                <a:rPr lang="en-US" sz="2000" dirty="0" smtClean="0">
                  <a:latin typeface="Source Sans Pro" charset="0"/>
                  <a:ea typeface="Source Sans Pro" charset="0"/>
                </a:rPr>
                <a:t>Marital </a:t>
              </a:r>
            </a:p>
            <a:p>
              <a:pPr algn="ctr"/>
              <a:r>
                <a:rPr lang="en-US" sz="2000" dirty="0" smtClean="0">
                  <a:latin typeface="Source Sans Pro" charset="0"/>
                  <a:ea typeface="Source Sans Pro" charset="0"/>
                </a:rPr>
                <a:t>status</a:t>
              </a:r>
            </a:p>
          </p:txBody>
        </p:sp>
      </p:grpSp>
      <p:sp>
        <p:nvSpPr>
          <p:cNvPr id="25" name="Striped Right Arrow 24"/>
          <p:cNvSpPr/>
          <p:nvPr/>
        </p:nvSpPr>
        <p:spPr>
          <a:xfrm rot="5400000">
            <a:off x="3771900" y="6934200"/>
            <a:ext cx="1295400" cy="914400"/>
          </a:xfrm>
          <a:prstGeom prst="stripedRightArrow">
            <a:avLst/>
          </a:prstGeom>
          <a:solidFill>
            <a:srgbClr val="3843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9"/>
          <p:cNvSpPr txBox="1"/>
          <p:nvPr/>
        </p:nvSpPr>
        <p:spPr>
          <a:xfrm>
            <a:off x="1447800" y="7045523"/>
            <a:ext cx="3043875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200" dirty="0" smtClean="0">
                <a:latin typeface="Source Sans Pro" charset="0"/>
                <a:ea typeface="Source Sans Pro" charset="0"/>
              </a:rPr>
              <a:t>The need for ...</a:t>
            </a:r>
          </a:p>
        </p:txBody>
      </p:sp>
      <p:sp>
        <p:nvSpPr>
          <p:cNvPr id="27" name="TextBox 9"/>
          <p:cNvSpPr txBox="1"/>
          <p:nvPr/>
        </p:nvSpPr>
        <p:spPr>
          <a:xfrm>
            <a:off x="4957125" y="7048500"/>
            <a:ext cx="2743612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200" dirty="0" smtClean="0">
                <a:latin typeface="Source Sans Pro" charset="0"/>
                <a:ea typeface="Source Sans Pro" charset="0"/>
              </a:rPr>
              <a:t>... create new feature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62000" y="7806035"/>
            <a:ext cx="7458253" cy="1604665"/>
            <a:chOff x="695146" y="7734300"/>
            <a:chExt cx="7458253" cy="1604665"/>
          </a:xfrm>
        </p:grpSpPr>
        <p:sp>
          <p:nvSpPr>
            <p:cNvPr id="28" name="Rounded Rectangle 27"/>
            <p:cNvSpPr/>
            <p:nvPr/>
          </p:nvSpPr>
          <p:spPr>
            <a:xfrm>
              <a:off x="3200400" y="8405043"/>
              <a:ext cx="2438400" cy="933922"/>
            </a:xfrm>
            <a:prstGeom prst="roundRect">
              <a:avLst/>
            </a:prstGeom>
            <a:scene3d>
              <a:camera prst="obliqueTopRight"/>
              <a:lightRig rig="threePt" dir="t"/>
            </a:scene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2895600" y="8496300"/>
              <a:ext cx="3043875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Count </a:t>
              </a:r>
            </a:p>
            <a:p>
              <a:pPr algn="ctr"/>
              <a:r>
                <a:rPr lang="en-US" sz="2200" b="1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Canceled Agent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0" y="7734300"/>
              <a:ext cx="2057399" cy="1604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5146" y="7734300"/>
              <a:ext cx="2057399" cy="1604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endCxn id="28" idx="1"/>
            </p:cNvCxnSpPr>
            <p:nvPr/>
          </p:nvCxnSpPr>
          <p:spPr>
            <a:xfrm flipV="1">
              <a:off x="2752545" y="8872004"/>
              <a:ext cx="447855" cy="529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6399" y="8877300"/>
              <a:ext cx="60960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"/>
            <p:cNvSpPr txBox="1"/>
            <p:nvPr/>
          </p:nvSpPr>
          <p:spPr>
            <a:xfrm>
              <a:off x="939069" y="7909511"/>
              <a:ext cx="1569551" cy="5105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000" dirty="0" smtClean="0">
                  <a:latin typeface="Montserrat Extra-Bold"/>
                </a:rPr>
                <a:t>0.44</a:t>
              </a:r>
              <a:endParaRPr lang="en-US" sz="3000" dirty="0">
                <a:latin typeface="Montserrat Extra-Bold"/>
              </a:endParaRPr>
            </a:p>
          </p:txBody>
        </p:sp>
        <p:sp>
          <p:nvSpPr>
            <p:cNvPr id="37" name="TextBox 3"/>
            <p:cNvSpPr txBox="1"/>
            <p:nvPr/>
          </p:nvSpPr>
          <p:spPr>
            <a:xfrm>
              <a:off x="6355249" y="7810500"/>
              <a:ext cx="1569551" cy="5105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3000" dirty="0" smtClean="0">
                  <a:latin typeface="Montserrat Extra-Bold"/>
                </a:rPr>
                <a:t>0.036</a:t>
              </a:r>
              <a:endParaRPr lang="en-US" sz="3000" dirty="0">
                <a:latin typeface="Montserrat Extra-Bold"/>
              </a:endParaRPr>
            </a:p>
          </p:txBody>
        </p:sp>
        <p:sp>
          <p:nvSpPr>
            <p:cNvPr id="38" name="TextBox 9"/>
            <p:cNvSpPr txBox="1"/>
            <p:nvPr/>
          </p:nvSpPr>
          <p:spPr>
            <a:xfrm>
              <a:off x="695146" y="8496300"/>
              <a:ext cx="2057399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Strong </a:t>
              </a:r>
            </a:p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predictive power</a:t>
              </a:r>
            </a:p>
          </p:txBody>
        </p:sp>
        <p:sp>
          <p:nvSpPr>
            <p:cNvPr id="39" name="TextBox 9"/>
            <p:cNvSpPr txBox="1"/>
            <p:nvPr/>
          </p:nvSpPr>
          <p:spPr>
            <a:xfrm>
              <a:off x="6095999" y="8496300"/>
              <a:ext cx="2057399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Correlation </a:t>
              </a:r>
            </a:p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Source Sans Pro" charset="0"/>
                  <a:ea typeface="Source Sans Pro" charset="0"/>
                </a:rPr>
                <a:t>with target</a:t>
              </a:r>
            </a:p>
          </p:txBody>
        </p:sp>
      </p:grpSp>
      <p:sp>
        <p:nvSpPr>
          <p:cNvPr id="40" name="Slide Number Placeholder 93"/>
          <p:cNvSpPr txBox="1">
            <a:spLocks/>
          </p:cNvSpPr>
          <p:nvPr/>
        </p:nvSpPr>
        <p:spPr>
          <a:xfrm>
            <a:off x="15468600" y="94107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F15528-21DE-4FAA-801E-634DDDAF4B2B}" type="slidenum">
              <a:rPr lang="en-US" sz="2000" b="1" smtClean="0">
                <a:solidFill>
                  <a:srgbClr val="E66461"/>
                </a:solidFill>
                <a:latin typeface="Quicksand" charset="0"/>
              </a:rPr>
              <a:pPr algn="r"/>
              <a:t>8</a:t>
            </a:fld>
            <a:endParaRPr lang="en-US" sz="2000" b="1" dirty="0">
              <a:solidFill>
                <a:srgbClr val="E66461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8" grpId="0"/>
      <p:bldP spid="25" grpId="0" animBg="1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900573" y="0"/>
            <a:ext cx="9387427" cy="10287000"/>
          </a:xfrm>
          <a:prstGeom prst="rect">
            <a:avLst/>
          </a:prstGeom>
          <a:solidFill>
            <a:schemeClr val="bg2"/>
          </a:solidFill>
        </p:spPr>
      </p:sp>
      <p:sp>
        <p:nvSpPr>
          <p:cNvPr id="4" name="AutoShape 2" descr="data:image/png;base64,iVBORw0KGgoAAAANSUhEUgAAArUAAALECAYAAAAW3sglAAAAOXRFWHRTb2Z0d2FyZQBNYXRwbG90bGliIHZlcnNpb24zLjMuNCwgaHR0cHM6Ly9tYXRwbG90bGliLm9yZy8QVMy6AAAACXBIWXMAAAsTAAALEwEAmpwYAAEAAElEQVR4nOzdd3gUVdvA4d/Z3fQKqXQsKNJEBASBUJUiUkWa3VfsBQFFimIBG6jY5bWACoIiKNJEKQIqCCpIVxGVlt7LJtnd8/0xm2RLElKAkPd77uvKxc7Mc+Y8OzM7e/bMmUFprRFCCCGEEKI2M9V0AkIIIYQQQlSXNGqFEEIIIUStJ41aIYQQQghR60mjVgghhBBC1HrSqBVCCCGEELWeNGqFEEIIIUStJ41aIYQQQghx2iil3ldKJSql9paxXCmlXlVK/amU+k0p1e501CuNWiGEEEIIcTrNB/qVs7w/0Mz5Nw5463RUKo1aIYQQQghx2mitNwOp5YQMBj7Uhm1AuFKqXnXrlUatEEIIIYQ4mxoAR12mjznnVYuluisQogLk/2IWQgjx/406q7XlZpy171oVFH4nxrCBIvO01vMqs4pS5lU7f2nUirMjN6OmM3AXGEbqla1qOgs3dX8wxtPbJl5Xw5mUsMxeCkBal9Y1nEmJOt/vAeDPS5rVcCbuLjzwB4kdW9R0Gm6if9rPJ+HRNZ2Gm9HpiQCcuPySGs6kRP2fDwCwOaZhDWdSIi7hGABZfdvXcCbuQr7eydFLm9d0Gm4a7T7I8cvOrZwa/HqwplM4o5wN2Mo0Yj0dAxq5TDcETlQrKWT4gRBCCCGEOLtWADc5n4LQCcjQWp+s7kqlp1YIIYQQorbT585IP6XUJ0APIFIpdQx4AvAB0Fq/DawGBgB/ArnAraejXmnUCiGEEEKI00ZrPfoUyzVw7+muVxq1QgghhBC13rnTU1tTZEytEEIIIYSo9aSnVgghhBCitjuHxtTWFOmpFUIIIYQQtZ701AohhBBC1HbSUys9tUIIIYQQovaTnlohhBBCiFpPemqlp1YIIYQQQtR60lMrhBBCCFHbyZha6akVQgghhBC1n/TUCiGEEELUdtJTKz21QgghhBCi9pNGrRBCCCGEqPVk+IGoFR6b8TSbNm8lom4dVi5dfMbq8bmiC4EPTQazmfyvPsf60XteMYHjH8Oncze01UrOM1Ox/34AU3QsQdNnYYqIRDsc5K9YSv6nHwMQcO8EfLt2RxfacBw/Ss7MaejsrCrnqC5ui2nwrWAy4di+Hr3xC/fll3XD1HOIMVFgxf75PDj5D0TVx3zD+JLAiBgcXy9Bb1lVpTwsV3Qh8KFHwWQm/6tl5H/sva0CHppcvK1yZ07D/vsBVHSMsa3qRoJ2kP/lUvI/WwiAudnFBE6aDr5+YLeTO/sZ7Af2ViqvyCnTCYzrjrbmkTjlUfL37/fOvUFDYue8gik8jPz9+0h4dBIUFhJ+238IGTjIGWTG9/wLONLlChwZGZhCQoh+eha+zZqBhsRpk7Hu2lVmHsETpuB7ZRxY88h8agq2Qwe8Ykz1GxD2zBxUaBi2Q/vJfGIy2ArLLa+CQwiZ+hSWC5qB1mQ+Mw3bnt349e5L0B33Ym56Pmm3jsR2YF+ltlu752dS/6o+2PPy2HbP/aTt3uMV0/G1l6l7WVuUUmT+eZjt9zyALSeH6K5X0m3hh+T8+y8AR79axb4X5lSq/iKhk6bg3yUObbWSPmMKhQe995+5fgPqPDsHU2g4hQf3kzb9UbAVEtB/IME3/wcAnZtL+rNPYvvjEADhjz+DX7ceOFJTSRo5qEq5AVww8ynq9u6FPS+P3x8YT/Ye7+Oz+ZuvEXxpG7StkKxfd/HHxMlom43o4UNpeN89ANhzcvjzkcfI2e99XJyKuX1n/O+aCGYThWu+oODTBV4xfndPxNKxC9pqxTpnBo4/D6EaNiFgyqziGFNsA/I/eofC5Z/ge8M4fPoPQWekAZD/wZvYd3xfqbzCH52Kf1dj36VOf6z0fdegARHPv4QpNIzCg/tJmfJo8TEP4NuyFdEfLSHlkYfJ+/ZrAOo8OZOAuB44UlOIH165fRf2yNTi4yntiTJyqt+Aus+9hCksjIID+0mbVnI8hdxyBwCOvFzSZ83A9rtxPKngEOo88Uzx5zD9yakU/LarUrmdfjL8QHpqRa0w7NprePeNuWe2EpOJwInTyJpwNxljBuHbZwCmpue7hfh07oapYWMyrh9AzvMzCJo0HQBtt5H72otkjBlE5rgx+A8bVVy2cMePZNwwlMybhmE/+jf+N/2n6jkqE6ah/8H+7kzsL47HdFlXiGnoFqJTE7G/9Tj2lybg+HYp5hF3GQuSTmB/eZLx98qjUJCP3ru9anmYTAROmEr2hHvIHDsY3z79vbaVpXM3zA2bkDnyGnJfeJLAidOMBXY7ea/NJnPsYDLHjcXPZVsF3PMwee+/TdYtI8h79w0C7nm4UmkFxnXHp0kT/u3Xh8QnphP1+FOlxkVMmET6hx/wb7+rcGRkEjp8BADp77/L0WGDODpsECkvzSFvx084MjIAiJwyjdytm/n3mn78O/RaCg4fLjMP3yvjMDdqQurwfmQ++wQhjz5RalzwfRPI/WQBqdf1R2dlEjB42CnLB094jIJtW0m9fiCpY4dhP/IXALbDf5DxyAMU/rqzUtsMoN5VvQk5/3xWtruCnx6cQPs5L5Qa98uU6azt2pM1XXqQe+w4ze64rXhZ0o/bWNutF2u79apyg9avSxyWRk1IHNKP9GeeIOyxx0uNC31gAtkLPyRxaD8cmRkEDhkOgO34MZLvuImkUUPIevctwqc9WVwm96svSL1/XJXyKlKndy8CzjuPHZ268sfER7nwhWdLjUv4fDk7u3Tn5+59MPn7Ezt2NADWf/7ltyHX8UvPq/j3pbk0K2M7l8tkwv/eR8md9gA5d4zA0rMvpsbnuYWYO3TB1KARObcOxTp3Jv73PwaAPvYPufeMNf7uuxGdb8X2/cbicgXLFxUvr2yD1r9rHJbGTYi/ti9pTz1OnWmlH/PhD04k6+MFxA/qhyMzk6Chw93eW9hDE7H+sNWtTO6Xy0m6+45K5QPg58wpYXBf0p55nPAppecU+uBEshcuIGFwP3RWSU72E8dJ+s+NJI4cTNZ/36TOtJLzSfgjU7H+sIXEYQNIHDmEwr/KPh+Is6dSjVqllFZKfeQybVFKJSmlVjqnb3FO73L5a6GUauos+7RL2UilVKFS6nXn9Ayl1HFnmYNKqbeUUibnsvlKqSMu6/yhlPoOKqXGu6z/YqXUJueyA0qpec75PYrydYmdr5S6zvl6k1KqvfP130qpPUqp3UqpdUqp2DK2y3ZnPf96vP+mLusomvdqKe9pt1Kqt8v6NjnXpVzmfaGUyi6jfn/n+2/tMu8RpdTbzhzyPPbJTS5xlzn3TV+PddqdsXuVUl8ppcKd801KqVed8/copXYopdzPqGdAh8vbERYWekbrsLRojePYvzhOHAObjYJv1+DbrZdbjE+3nhSsXQGAfd9vqOAQVEQkOiUZ++/OHpfcXOz//IUpKgYA208/gN1uvN77W/H8Kml8ITolHlITwW7Dset7VMsO7jH/HIK8HAD0P79DWF2v1ahmrSElAdKSq5SG+RL3bVW4fg2+3Xq6xfh27Um+67YKKWtbHSnZJlqjgoKMHIOC0clJlcorqFcfsr78AoD83bswhYZgjoryigvs1Insr9cCkPXlMoJ79/GKCblmINmrVxbnEtC+A5lLPzMWFhbiyCq7t90vrhfW1V8Cxj5XISGYIiK94nzbX0H+hnUA5K36At/uvcstr4KC8L2sPdYvPzdWYCss7vW3//0X9n//Lm/zlKnhgP78vfhTAFJ2/oxvWBj+MdFecbasklOQ2d//tHcM+XfvRd4q430X7t2NKTgUU6T3/vPt0AnreqMXL3fll/j3MLZb4W+70FmZABTs2Y05uuSUXfDrThwZ6dXKL7Lf1SR8thSArJ9/wRIaim+093ZKW7+h+HXWr7vwq18PgMydP2Nz/kjK+vkX/OrVq3QOpotb4jhxFB1/HGw2bJvWYenc3S3G0rk7hd+uBsBxcC8qKARVN8Itxty2A/rkcXRifKVzKE1Az97kfmXsu4I9uzGFlL7v/Dp2Iu8bY9/lrPiCgF4ln73g0TeQ9+06HKmpbmXyf9mJIzOj8jl1703uSufxtGc3qqycOnQq7hXO/eoL/HsYORXs/rXkePptN+YY43hSQUH4tmtP7nLjWHD9HNYofRb/zlGV7anNAVoppQKc01cBxz1ilmit27r8FfX1/wUMdIkbAXheH3tZa90WaAG0Blw/qZNc1nmlZ31AF2CqUqqRc/6rRevTWl8CvFbJ91qkp9b6UmAnMKW0AK31Fc4cHsf9/f/tso6ieQ94vifgIeBtj9WmO98TzgZlmWc/rbXVuY43laEBcCfwmDPksMc++dCl+Ghgq/NfV3nO2FZAKnCvc/5IoD7QRmvdGhjqzLXWU1HR2BNKTvCOpARMUe5fWKaoGBxeMe6NVFNsfczNLsG27zevOvwGDqVw21av+RXOMawupLs0RNNTjHllxXfsjT74q/f8tl1w7Kp6HqaoaBwuX4aOxASUx3ZQpcR4bc/Y+liaNS/eVrlznyfwngmELfuGwPsmkPf2K5XKyxITgy3+ZPG0LT4eS7TH/gmvgz0zq+SHRnw85hiP3P39Cezajex1xhedT6NG2FNTiZ71PI0+/5Kop2eiAgIoiyk62v04SUzA5JGHCgs3GsbOPBwJCZid27Cs8ub6jXCkpRLy+EzqfPQ5IVOfAv+y86iogHqx5Bw/UTyde+IEgWU0uK54Yy5Df99H6EUX8vu8d4vnR3ZsT7+tG+n+2SeENr+4SnmYo2PcPoP2xHjMnsdMeLjR0HBuNyPG+4di4JDhWH/YUqU8yuJbL5Z8l+2Uf/IkvvVK7esAQFksRF83nNQNm7yWxY4ZReqGjd6FTsEUEY0jKaF42pGciIr02EaRUegkl+MnOQEV4R7j06MvhZu+dpvne+31BL71Cf4PPw7BIZXKyxwdgy2h5LNnT4jH7PXZC8fhuu8S4rE4fxSYo6MJ6HUV2Z+dvuFl5ugY7PGnzkl75GQu5YdK0JDrsH6/GQBLA+NzGP7ks0R9sozwx59GnYbPoai+qgw/WANc43w9GvikguXygANFvaAYjaNPy4j1BfyBtIompbVOAf6kpPFXDzjmstx7gFjlbAYurOY6yvIj0MBj3mJglPP1MGBZeSvQWq8FTgI3AS8DM7TW5W4/Z0/wdcAtwNVKKf8K5FcPOKm1djjrPXaqemoP5T3L8xEp6hQxAQEEz3qZ3LnPQ26OW5j/zePAbqfg65VUXQVyLIq8oCWmjr1wrPrYfYHZgmrZHr37x2qkceo8VKkxLq8DAgia+TK5r5ZsK7+hI8l97QUyhl1F7qsvEvhY6cMHqpNXRWKCevbC+usvxUMPlNmMX4uWZCxexNHhg9G5edS5487yEqlmHmUss5ixXNyCvM+XkHbjcHReHkE3V2M4Szm56DKOq+33PsgXzVuTeegPGg8bDEDq7t9Y0fpy1nbtye/z3iVuofcYz6rm4X18lxLj0XXk274jgYOHk/lq1YZBlK3inz+AC5+fRca27WRu/8ltfliXK4kdM4ojT888LSlUaBu5xlgsmDvFYdv8bfGswpVLybl1CLn3jMGRmoz/uPHe66isChzzRSHhk6aQ8cpscDiqX29xfVXLybMn0rf9FQQOGU7mXOfxZLHg07wFOZ99QtLoYei8PIJvq/zwiNNO67P3d46qSqN2MTDK2QBqA3gOyhvpcak7oJSyDQE7cMKj7Hil1C6MxtnvWutdLstedFnnQs+klFKNMRrCRd1jLwMblFJrlFLjiy6fO3VzzRGoyMjzgUBVG8YbXeor7UzRD/jCY956IE4pZcZo3C6pQD0PATOBKK31Ry7zL/DYJ92c87sAR7TWh4FNwADPFTrr7w2scM76FLjWuZ45SqnLSktEKTVOKbVTKbVz3rx5FUi95umkhOLLS+DslfW4/O1IjMfkFZNoTJgthMx6hYJ1qyj87lu3cr79B+HbJY7sGY9WL8eMFAh3uYwdHoHOLOU3Rb0mmEbcjf2D5yHXfdSKan4Z+tgRyK785bwiRs+hy3aIjkEXbYdyYly3VfDMl53ban1xjF//QRRuMrZd4YavsbRodcpcwsaMpdGyFTRatgJbYgKW2JIeRktsLLYkj7zSUjGHhoDZXBxjT3SPCR5wDVmrSn582BLisSXEk//bbgCy163Fr0VLr1zqfLyMOh8vw5Gc6H6cRMfg8MhDp6dhCinJwxQTg925fRyJCaWWdyQm4EhMKO7Zzt+wDsvFLU65jUrT7D+30W/LBvpt2UBefDxBDeoXLwusX5+8+LIvS2uHg3+Wf0Gja42Lb7asbGw5xg+Tk9+sR/lY8K1b9hUEV4EjxhC1aBlRi5ZhT0p0+wyao2Oxe34G09NQIaHF280cHYvdZdtaLryI8OlPk/rwfehqDjcAqHfrzbRb/zXt1n9NQUICfi7bya9ePQriE0ot13jCeHwi6vLX40+6zQ9qcQkXvfQC+26+DVta5fNzJCe6XR0yRUajU5K8YlSUy/ETGYNOLYmxdOiC48+D6PSSy/w6PdVoUGpN4ZrlmC72Pr49BY8cQ8yS5cQsWY49KRFLTMlnzxzjvl8AHGlpmFz3nUuMb8tWRDz/EvVWryfgqqupM/VxAnr2prKCrh9D1OLlRC02cjLHnjonVUZOAJZmF1Hn8adJHX9v8fAVe0I89sQECvcan8O8b7/Gt3nVPofi9Kp0o1Zr/RvQFKOXdnUpIZ7DD/Jclq3FGLIwmtIbaUXDD6KBIKXUKJdlrsMPxrrMH6mU2ocxvGGu81I8WusPgEuAz4AewDallJ+zzBbXHClpsJVmo7PhGwqUflfAqbkOP3jZZf6LSqm/gI+BWR5l7BjDAkYCAS5DGcqktT4BbADe8ljkOfyg6JrcaIwfGjj/dR2CEOB83ylAXeAbZx3HgIsxhjY4gPWu44FdcpmntW6vtW4/blz1bs44W2wH9mJq2BhTvQZgseDbpz+FW90vDxZu3YRvP+M3kLllG3RONjrFGA4QNOUp7H//hXXxh25lfK7oQsANt5P1yP2Qb61ekkf/REXWg7rRYLZgatsFvW+He0x4JOabJ2L/5DVIPum1CtW2K7oaQw8A7Af3YmrYpHhb+fTuT8HWTW4xBVs34ue6rbJLtlXgY09i/+cv8pe4bytHchKWy4yLOZbLr8B+9N9T5pKxaGHxzV05678lZPAQAPwubYsjKwt7kve43Lzt2wnu2w+AkMHDyN5Q8iPEFBxMQPuO5LjMsycnYzt5Ep+mxvDxwE6dKfjzT6/1pt0wjLQbhpH/3Xr8Bxi9mJZWbdDZWThSvMcvF/z8E369rgYg4JohFHxnjMXM37Kh1PKOlGTjcnvjpoAxttR2pGo3qPzx7vvFN3YdX7WGpqOuByCi/eUUZmZiTUj0KhN8Xsnw+Qb9+pL5h7EN/F0u19ZtdxlKmSjwGBdZltzPFpE0ZhhJY4Zh3bSegGuM9+3T6lIc2VlePywBCnZux7+3cRtA4MDBWJ3bzRxbj7qzXyVt+qNVHl/s6eQHC/ild19+6d2XlDVriRlxHQAhl7fDlpVFQaL3doodO5o6Pbtz8K773Hq1/BrUp8X7/+XQvQ+S99eRKuXjOLQfU4NGqJj6YLFg6XE1tm2b3WJs277Dp4/RR2Fq3gqdm41OTSlebill6IHrmFvLlT1x/H3q4yp7ySISRg4lYeRQ8jauJ/BaY9/5ti573+Xv2E7AVca+Cxo0BOtG40ftyQF9ODmgNycH9Cbvm3WkzXyKvI3rvcqfSs6ni0gaNZSkUc6cBjqPp9aXGp+jMo6ngD7O4+naIVg3GfWaY+sRMfs10qY/is3leHKkJGOPP4mlifF58OvY+Ry5UUwG1Vb1kV4rgNkYjcWI8kNLaK0LlFI/AxOAlsC1ZcQVKqXWAnGUNLrKskRrfZ9SqjOwSim1Rmsd71zPCeB94H2l1F7g1N0+3npqrat2N82pTcIYVvAAsAC43GP5YmA5MKMS63Q4/8rl7IEdDgxSSk3FuFAToZQK0Vpn4RxTq5QKA1ZijKl9FUBrnY8xDGWNUioBGILRs3zGPDx5Gj/9/DNp6enE9R3I/XfdwYihg09vJXY7uS/NIuTld4xHeq1cjv3IYfyGGF/2+V98SuEPm/Hp3I2wz9agrXnkzDSefmBpcxl+/Qdh+/N3QucbNw/kvTOXwh+3EDhhKvj4EvLKfwGw7fuN3BcreVm9iMOBY/m7mO+YBsqEY8cGSDiG6mw0jPSP6zBddR0EhmAe9p/iMva5zh5iH1/URW1wfP5OFTeSk91O7suzCH7pbTCbKVi5HMeRw/gOMZ4iUPDFZ9h+3IK9cxyhn64Gq5WcWcbTD8wu2ypkvnHjVd47r2L7cQs5z88g8EHjkWoU5JP7wpNlplCa3O82ERjXnSZfr8dhzSNxyuTiZfXe+S+J06ZiT0okec6LxM55mboPjKfgwH4yly4tjgvqczW5P2xF5+W5rTtp5tPEvDgH5eND4dGjJE6dTFkKvt+M75VxRCxbi7ZayXx6avGysJffJmvmdBzJSWS/NoewmbMJuutBbL8fIG/F56csn/3iTEKffgFl8cF+4hiZTxnLfHv0JmTCVEx16hL+0lsU/nGwwtvtxLpvqXdVHwb++hP23Fy23/tg8bLuny7ipwfGk5eQSKe3XsMnJBiUIn3vfnZMmARAo8EDaXbbLTjsdux5efxwe3lDM8qWv/U7/LvEEf3l18WP9CpSd+47pD89DUdyEpmvzqHOrDmE3vMAhYcOkPuFsf+C77gHU1g44ZONpyZou53kG41jMnzmbPzad8QUHk7M6o1kvfM6uUU33FVQ6rcbqNu7Fx22b8WRZ+XQgyVP52i18EN+f3gSBQkJNHvhWazHjtHWedNb8qo1/PvSKzSeMB5LnXAufN7ow9A2G7/2vabUusrksGN940UCZ70GJjOF61bg+OcvfK4x7tgvXPU59p++x9GhC0EffIHOt2Kd4/I58vPD0q4j1rnuQx/8bn8Q0wUXgdbohJNYX63c0Ajrlu/w7xpHvZXrcFitpD5esu8iX3+H1Cen40hKJP2V2US88BJh9z5I4cEDZC9fWs5aDXWfm4N/+w6YwutQb90mMt96jZzlp953+VuNnGJWrDMe6eVyPEW89g5pTxk5ZcydTd3nXiL0ngcpPHSAHOfxFDLuHkzh4SVP4bDbSRpr/KjJeP4Z6sx6EWXxwXb8KGlPlHrLjTjLVFnjpkoNVipbax3sHD4wXGs9VynVA5iotR6olLoFaK+1vs+jXFNgpda6lVKqpTNmgWu8UmoGkK21nu0c6/khsEtrPUcpNd9ZfqnHet3qU0rNBXK11o8ppfoB650N5FjgV+AyoHlRvi7rKV6/UmqTc/lOpdTfzvVXqFFb2vsvax0edSrgF2Cy1vrrohyAoh8A87XWyUXb/xQ5uG0r123vEdcXeFhr3ddl3gLgW631R651OYcYfAlcgHEDX7zW+oQynk4xH/hNaz27nLQ0uVW/1H1GBIaRemVVfuOcOXV/MJ53aZt4XQ1nUsIy2/jIpXVpfYrIs6fO98YooD8vaVbDmbi78MAfJHY8ty5BRv+0n0/CvW96qUmj042ezROXX1LDmZSo/7PxNI7NHo/Hq0lxCcYtIVl9258i8uwK+XonRy9tXtNpuGm0+yDHLzu3cmrw60EofVTvmZN64ux1odatf3bfWwVVqafWeQm6rIeGjlRKdXWZvgeXsbNa6314P/WgyHil1A2AD8bY2Dddlr2olJrmMt2xlPLPA78opWYBVwNzlVJF13snaa3jlVI1ceRvVErZna9/01rf5LpQa62VUs8AjwBfu87H6BGvrgucQwmKvA+0w+gFdvU5cDfgOh4XrfWvSqndGGN7k4D/ugzl+Al4/TTkKIQQQghRZZVq1JbWS6i13oRxkxFa6/kYPXel8eoWc43XWs+gjMvsWutbylinW33O4QZFo+Mfdv6VmW9p69da93B53bSMektV2vsvax2e70lr/TlGo9ItB4+Ycntpy1jv30CFnjWitV6Bc3yxZ11aa9ehImsrsj4hhBBCnCXn8FMJzhb5H8WEEEIIIUStV9Ubxf7fUkptB/w8Zt94Gp6DW9H6W+MxPADI11pfcTbqF0IIIcS5SHpqpVFbSTXdeHQ2ntvWZA5CCCGEEOcaadQKIYQQQtR2MqZWxtQKIYQQQojaTxq1QgghhBCi1pPhB0IIIYQQtVxl/jOt6jon/+cFpKdWCCGEEEL8D5CeWiGEEEKIWk9uFJOeWiGEEEIIUetJT60QQgghRG0nj/SSnlohhBBCCFH7SU+tEEIIIURtJz210lMrhBBCCCFqP+mpFUIIIYSo9aSnVnpqhRBCCCFErafO5v9AIf7fkoNMCCHE/zdn9T/e0vGHz9p3rYq94Jz8T8Vk+IE4K1KvbFXTKbip+8NeyM2o6TTcBYYBkN6tdQ0nUiJ8yx4ATra/pIYzKVFv5wEAsq/tVMOZuAv+ahsJHVrUdBpuYnbs5+ilzWs6DTeNdh8EIKtfhxrOpETI2h0AJHY8d/Zf9E/7AciIa1PDmbgL2/wbmb0uq+k03IRu+PWczEmcfdKoFUIIIYSo9eSiqIypFUIIIYQQtZ701AohhBBC1HZyj5T01AohhBBCiNpPGrVCCCGEEKLWk+EHQgghhBC1nQw/kJ5aIYQQQghR+0lPrRBCCCFErSc9tdJTK4QQQgghaj3pqRVCCCGEqO2ko1Z6aoUQQgghRO0nPbVCCCGEELWdPP1AemqFEEIIIUTtJz21QgghhBC1nvTUSk+tEEIIIYSo9aSnVgghhBCitpMxtdJTK2qOzxVdCPvkK8I+XY3/jbeXGhM4/jHCPl1N6IfLMF90CQCm6FhCXnufsEUrCP34C/yuv6E4PuDeCYR9soLQD5cR/OxcVHDIGcv/sRlP07lXXwZeN+qM1VHE0rELIQtXEPLJKvzGlr6tAh6cTMgnqwiZ/3nxtsLXl+B3FhHywVJCPlyO/233eJXzG3Uz4Vv2oMLCK51X6MQpRC1fS+QnX2C5uEWpMeb6DYiYv5ioZWsJn/USWHyM+U3OI+L9T4j9YTdBN9zqVkYFhxD+/CtELV1F1Gcr8WndttK5ueXQrhOBby0h8J3P8LnuRq/lqmETAl78L0HLNuMzdEy16ipNyIQpRCxbS91Fy7FcfEmpMab6Daj7wWIiPl9D2Kw5btupznuLiP5+F4Eu28kUE0udtz4g4tOviFiygoBRN5S63rKEPzqV2K++JuazL/FpXsa+a9CA6I+XELtiLREvlOw7/x69iPnsS2KWLCdm0VJ8L2tXXCb4hpuJXfYVsZ+voO5zc8DXt8I5mS/vTNC7Swl6fxm+199caozf3RMIen8ZgW8twnThxcXzfYaOJvCdJQS+vRj/yc+Aj1GvpVtvAt9ZQvDq7Zialb7tTyV4whTqfr6WugvL33913l9M3aVrCJ1Zsv/KKm+KjiX8zQ+ou+Qr6i5eQcDIyu2/IpaOXQj+eAXBi1biN/a2UmP8H3iU4EUrCf5gKaaLPPI3mQh+dwmBz71WpfqLmDtcSdCC5QR/9CW+o28tNcbvvkcI/uhLgv67BFOz5sXzgxetIujdTwmat5igtxZ6lfO9/kZCN/yKCg2v9TmJM0sataJmmEwETpxG1oS7yRgzCN8+AzA1Pd8txKdzN0wNG5Nx/QBynp9B0KTpAGi7jdzXXiRjzCAyx43Bf9io4rKFO34k44ahZN40DPvRv/G/6T9n7C0Mu/Ya3n1j7hlbfzGTiYCHp5Iz8R6ybhyMb5/+XtvK0qkbpoZNyBp9DbkvPEnAhGnGgoICsh+6naxbryPr1hFYruiCuUWb4nIqOgZLh8444k9UOi2/LnGYGzUhaWg/MmY+Qdhjj5caF3L/BHIWfUjSsH44sjIIHDwcAJ2ZQebsmeR8/L5XmdCJU8j/YStJ111D0uih2I4crnR+xUwm/O6aSN6M8eTeOxpL3NWoRk3dY7IyyZ/3EoXLF1W9njL4XhmHuXETUob1I2vWE4ROfqLUuJD7JpCzaAEpw/vjyMwkYPAwAByZGWTNmUXOxx+4F7DZyHrlBVKuv5bUW0cReN0YzOddUKGc/LvGYWnchPhr+5L21OPUmVZ6TuEPTiTr4wXED+qHIzOToKHGvsvfvo2EEYNJGDmU1CemUPeJZwAwR0cTMuZGEkZfR/zwQSiTicB+11QoJ0wm/O99hNxpD5Iz7nosPa7G1Pg8txBzhysx1W9Mzm3DsM6dhf99kwFQEVH4Dh5J7v03kXvXKDCZsPS42th+fx8m7+lHsO/9tWJ5ePC90jjOU4f3I/PZJwh5tPRtFXzfBHI/WUDqdf3RWSX7r8zydhvZc18gdeS1pN02ioARFd9/xUwm/MdPIWfS3WTfNASf3v0xNfE8N3TF1LAJ2WMGkvfiUwQ8PM39/V03Fvs/RypXbyl5BDw4mdzJ95F963B8evXzzuOKrpgbNCb7xsFYX3qGgIemuC3PfXgcOeNGkXP3WLf5KioGy+WdcCScrP05nWlan72/c5Q0aqtAKTVUKaWVUs2d002d0/e7xLyulLrF+Xq+Uuq4UsrPOR2plPrb+bqHUmqlx/rnK6Wuc5mOUkoVKqXu9Ij7WykVWYF8b1FKJSmldjn/PnSp54jL/B/KiN+llGqhlDIppV5VSu1VSu1RSu1QSp1Xfu2ls7RojePYvzhOHAObjYJv1+DbrZdbjE+3nhSsXQGAfd9vqOAQVEQkOiUZ++8HjKDcXOz//IUpKgYA208/gN1uvN77W/H8M6HD5e0ICws9Y+svYr6kNY7j/+I46dxW69fg07WnW4xPV5dttb9kWwGQl2f8a7EYfy43EwTc/wh5b75UpZOUX/de5K3+EoDCvbsxhYRiiojyjuvQCev6r41UVn6Jf4/eADjSUincvxdts7nFq6AgfC9rT96XS40ZtkJ0dlal8ytiatYCx8lj6IQTYLNh2/wNlivi3GJ0RhqOPw6ARy6ng1/3XlhXFW2n31AhIZgivD+2vh2uIH/DOgCsq77Ar7uxnXRaKrb9e71yc6QkYztkfA50bi62v//CHBVdoZwCevYm9ysjp4I9zn0XWcq+69iJvG+MfZez4gsCevUx6svLLY5RAYHux4/ZjPLzN/4NCMCelFihnEwXt8Rx8ig6/rixn777Bkvn7m4xls7dKVy/ynj/B/cax3ndCGe9FvD1A5NRv05JMuKO/o0+9k+FciiNX1wvrM7j3Fbe/mtfsv/yVn2Br3P/lVXec//Zj/yFqYL7r4j5klY4jv+LPmlss8L1a73ODZauPSn8+ivA+9ygomLw6RxHwapllarXK4/mrXAcP1qSx4avsVzZwz2PK7tT8I3xVWc/sAeCQ1B1T/n1hf89E7G+M7fS56hzMSdx5kmjtmpGA1sB1+vOicCDSqmyrrXZgdKvDZ3aCGCbs96qWqK1buv8u8ll/iSX+VeWEd9Wa70fGAnUB9porVsDQ4H0qiSjoqKxJ8QXTzuSErxO6KaoGBxeMe6NVFNsfczNLsG27zevOvwGDqVw29aqpHdOMUVF40j02A6RMRWIcW5Pk4mQ9z8jbMV32HZsw75/DwCWLj3QSYk4Dv9epbzMUTHY40vqtCfEY45234cqLBxHVmbxDw17Yjym6PJ/aJgbNMKRnkrYE7OIXPg5YdOeRvkHVClHMHrxdHJJw0qnJKJKaXyfKWaPY92emOC1DYztlOWynRIwn2I7uTLVq4/PxZdQWMrnoNScomOwufQyGfvO45gK99h3CfFYXPZvQK8+xH6xmsjX3yb1ianOvBPJWvA+9b7eQP1vt+DIyiL/x+8r9h4ionAkJRRPO5ITvPaTKSIK7RqTlIiKiEanJFGw9GOCP/qKoEVr0Dk52H/ZXqF6T5lXdLT7eagC+8+RkIDZea6qSHlTvfpYLi79PFYeFRmDTnTdHgkoz/NopPu5QbucGwLuf4S8t14Ch6NS9XrnEY3DJQ+dnIApKsorRnvkoYrOUVoT+OKbBL29EJ9rhhXHWK7sjiM5EcdflT9HnYs5nXn6LP6VTynVTyl1SCn1p1JqcinLw5RSXymldiul9imlSh8fUknSqK0kpVQw0AW4HfdGbRKwHih9IBi8AoxXSlXl5rzRwASgoVKqQRXKny71gJNaaweA1vqY1jqtaqtS3rM8f/WqU8QEBBA862Vy5z4PuTluYf43jwO7nYKvV1L7lbIdPE8qpW4r578OB1m3jSBzeB/Ml7TCdN6F4OeP/013kPfeG9VIy7tO7bEP1an2YWmrNZvxubgFuUsXkzx2ODovl6Bb7jiteZ7VJ99UZBtUYFuWufqAQMKfn0vWS8+ic3JOXaAsFcqp5HXehm+JHzKAlIfuI+zeB4wiIaEE9OzNyQF9OHFVHCoggMBrrq1Y/VXcTmgNwSFYOseRc8tgcsb2B39/LL36V6zeUydW9bwqUF4FBBL23Fyyq7L/Sj01VOzYsnSOw5GWiqPoqld1VOAUVd42ynngVnLuHEPu5PvwHTISc5t24OeP39jbyZ//1v9OTv9PKKXMwBtAf6AFMFop5Tlw/15gv9b6UqAHMKecTsEKk0Zt5Q0B1mqtfwdSlVLtXJY9B0xw7lBP/2L07nrfpVIOpVQjIFZr/RPwKUZvaVWMdBlK4PqL6EWX+QvLiN+llApw1n+tc3qOUuqycvIep5TaqZTaOW/ePK/lOikBc0xs8bQpKgZHcpJbjCMxHpNXjLPHzWwhZNYrFKxbReF337qV8+0/CN8ucWTPePSUG6U2cCQlYIouYzsUxSSWEpPiHqOzs7D9ugOfK7pgatAIU70GhH6wlNBP16KiYgh579OSS7llCBwxhsiFy4hcuAxHUiLm2JI6zTGxOJI89mF6GqaQUDAbHwlzdCyOU1yOticmYE9MKO51zFu/rswbmSpCJyeW9L6A0bOXmlROieoLGDGauguXUXfhMuzJiW7Hujk6xmsb6PQ0TCEhLtvJO6ZUZgthz7+Cde1K8jd+W25o8Mgxxo1dS5ZjT0rEElOvZDUxsV7DBBxpHvuulBiA/F92YmnUGFN4OP6dOmM7fgxHWhrYbOSt/wa/S8s8TbjXl5zodiXGFBmDTk32ilGuMVHGvrRc1hFHwgl0RjrY7di+34j5kjZUVcB1o6nz8TLqfLzMyMv1PFSB/WeKicHu/Iw6EhPKLm+2EPr8K1i/Xkn+pvL3X2l0UgIq2nV7xKA9z6Me5w8VFYNOScLcui0+XXoQsmQNgU+8gKVdRwKmzap0DkYeiW69zyrS+3xu5OqdB1Dyb3oatq0bMDdvial+Q1RsA4L/u4TgRatQUdEEvbMIVaf8c9S5nNP/Ix2BP7XWf2mtC4DFwGCPGA2EKKPnIxhIBao9/ksatZU3GmMH4fy3eEiA1voI8BNQ1u3Ts4BJuG/3srpjiuaPwmhMetVXSa7DCVzvOHEdfjC2jPi2Wus8rfUx4GLgMcABrFdK9S41ea3naa3ba63bjxs3zmu57cBeTA0bY6rXACwWfPv0p3DrRreYwq2b8O03CABzyzbonGx0ivElFzTlKex//4V18YduZXyu6ELADbeT9cj9kG+t5CY6N9kP7sXUsEnJturdn8Ktm9xiCr/fWLKtWrRBZxvbSoXXKXkChK8fPu07Yf/3CI6//iBzUA8yr+9H5vX90EkJZN1+PTo1pdxccj9bRPLYYSSPHYZ103oCBhjnKZ9Wl+LIzsKR4t1YzN+5Hf/efQEIGDgY63cbyq3DkZKMI+Ek5iZNAWNcp+2vP0+1mcpe3x8HMNVvhIqpBxYLlrirsP+0pcrrq4i8zz4hdewwUscOI3/TevyvKdpObdDZWThSkr3KFOz8Cb9exs1N/tcMIX9z+dsJIHT609j+/ovcRQtOGZu9ZBEJI4eSMHIoeRvXE3itkZNva+e+Sy5l3+3YTsBVxr4LGjQE68b1AFgaNS6O8WneAnx8cKSnY48/iV+bS1H+/sb7uKIzhUf+OmVuAI5D+zHVb4yKqW/sp+5XYdu22S3Gtm0zPr2NG89MzVsZ54TUFByJ8ZibtwY/PyO/th1wHK36zU95Sz8h7YZhpN0wjPzv1uPvPM4t5e2/n0v2X8A1QyhwHuf5WzaUWT5k+tPYj/xFXgX2X2nsB/dhbtgE5Tw3+PTuR+H3m9xibFs34dPX6C03t2iDzslCpySTP+9Vsq67iqyR/cl98hFsv/xE3jNTSqmlYnmYGjRGxRr7zqdXX2w/euTxw3f4XjXQyOOS1pCTbfxo8feHgEAjyN8fc/vO2I8cxnHkT7KH9yZ7zDVkj7kGnZRIzp1j0Gnln6PO5ZzOuHPnRrEGwFGX6WPOea5eBy4BTgB7gAeLrgJXhzynthKUUhFAL6CVUkoDZozG55suYbOApcBmz/Ja6z+VUruA611mpwB1PELrAkVnzdFAjFKqqMFZXynVTGv9RzXfTpVorfOBNcAapVQCRs/1+kqvyG4n96VZhLz8DpjN5K9cjv3IYfyGGJsm/4tPKfxhMz6duxH22Rq0NY+cmcbTDyxtLsOv/yBsf/5O6HzjZqK8d+ZS+OMWAidMBR9fQl75LwC2fb+R++JT1X/jpXh48jR++vln0tLTies7kPvvuoMRQz1/jJ4Gdjt5L88iaM7bYDJTsGo5jr8P4zt4BAAFX36G7cct+HSKI2TxarBayX3WuMNZRUQROOUZlNkMSlGwcR22H7wOzSrJ//47/LrEEfXF12irlYwnS74Q68x9h4ynp+FITiLrtTmEz5pDyN0PUHjoALnOG8BMEZFEfvgZKigYtIOg0TeRdP1AdE4OGS/OJPzpF1E+PtiPHyX9yalVT9RhJ//t2QQ8ORdMJgq/XYnj3yNY+g0FwLZ2OSq8LgEvz0cFBoHDgc+gUeTeMwpcboiqqoLvN+PXJY6I5WvRViuZT5W8l/BX3ibzmek4kpPIfn0OYTNnE3z3g9gOHSDvy88BYzvVXfBp8XYKHHUjKSOvxXLhxQRcM5jCPw5Rd6Fxo0/2G69QUIH9a93yHf5d46i3ch0Oq5XUx0v2XeTr75D65HQcSYmkvzKbiBdeIuzeByk8eIDs5ca+C+hzNUHXDkYX2tD5+aQ8Mt54r3t+I/ebdcQsXgZ2GwUHD5C9dEnFNpTDjvXNFwic+SqYzBSuW4Hjn7/wGWCMZyxcvQz7T9/j6NCFoPeXo/OtWF8yPtuOQ/uwbVlP4Osfg92O4/AhCtcsB8ByZQ/87p6ICqtDwFMv4/jrd/KmPlCxnDD2n++VcUQsc+6/p0v2X9jLb5M107n/XjP2X9BdD2L7/QB5Kz4vt7zPpe0IGDAY2x+HqPOxsf9y3qzY/itmt5P3yiyCZr9lbLPVXxjnhkHOc8OKz7Bt24KlczeCP1kF+Vbynp1e8fVXlMOO9bXnCXz+TZTZRMGaL3H8/Rc+1xr3Oxd+tRTb9q1YruhK8Mcr0FYreS/MAEDViSDwqZeM9ZjNFK5fg33HD/+bOf0PUUqNA1x7rOZprYsuy1Zk8EdfYBdGm+oC4Bul1BatdWa18qrouC0BzqcPtNNa3+ky7ztgGvCW1rqVc96nQCfgca31fKXUfGCl1nqpUqolsApAa93U+USEg8AArfUBpVQTjAZxGyAWWKG1vtilvicBm9b6aecTFNprrb27DdzzvsUZd5/H/OK8KhjfDojXWp9QSpmA+cBvWuvZp9h0OvXKVqcIObvq/rAXcjNqOg13gWEApHdrXcOJlAjfYtxUdrJ91Z7veSbU22mMAcy+tlMNZ+Iu+KttJHSo+jCJMyFmx36OXtr81IFnUaPdBwHI6tehhjMpEbJ2BwCJHc+d/Rf9034AMuKqPoziTAjb/BuZvSo2pORsCd3w6zmZE6U37s4Y/ffus9agU00vLfO9KaU6AzO01n2d048BaK2fdYlZBTyntd7inN4ATHYOtawyGX5QOaOB5R7zPgc8r9nMBBqWtgKt9T7gF5fpfOAG4ANnL+5S4D9a64xy6nMdgvCbUuqY8++lyr0dwH1M7S6XgdqeY2qvBKKBr5RSe4HfMMa/vF6FOoUQQgjxv2kH0EwpdZ6zTTEKWOER8y/QG0ApFYMxtLFiY5XKIcMPKkFr3aOUea8Cr3rM243LDwat9S0ey4d5TH+P0bPrue4Zpcz7DeNuQrTWTSuY93yMXlXP+bd4znMqNd5pbUXqFEIIIcRZdI5cedda25RS9wFfYwzTfF9rvU8pdZdz+dvA08B8pdQejB7tR0911bkipFErhBBCCCFOG631amC1x7y3XV6fAK4+3fVKo/Z/iPNRXQ96zP5ea31vTeQjhBBCiLOkmv+Jxv8CadT+D3E+quuDUwYKIYQQQvyPkUatEEIIIURtd46Mqa1J8vQDIYQQQghR60lPrRBCCCFEbVf9/5Cr1pOeWiGEEEIIUetJT60QQgghRG0nY2qlp1YIIYQQQtR+0lMrhBBCCFHbyZha6akVQgghhBC1nzRqhRBCCCFErSfDD4QQQgghajl9Fm8UU2etpsqRnlohhBBCCFHrSU+tEEIIIURt55AbxaSnVgghhBBC1HrqbI7BEP9vyUEmhBDi/5uzOvTUsW/LWfuuNbXsdk4Oq5XhB+KssE28rqZTcGOZvZT0bq1rOg034Vv2GC9yM2o2EVeBYQAUjutXw4mU8Jm3FoCXAyNqOBN343NTsI7pUdNpuPFftImN0Q1qOg03PROPA2C7b2ANZ1LC8vpKAO5SoTWcSYm3dSYA2QM61nAm7oJX/8Sxts1rOg03DXcdJLlTy5pOw03ktn01ncL/S9KoFUIIIYSo7eTKu4ypFUIIIYQQtZ/01AohhBBC1Hby3+RKT60QQgghhKj9pKdWCCGEEKK2kzG10lMrhBBCCCFqP+mpFUIIIYSo7WRMrfTUCiGEEEKI2k96aoUQQgghajuHjKmVnlohhBBCCFHrSU+tEEIIIURtJ2NqpadWCCGEEELUftKoFUIIIYQQtZ4MPxBCCCGEqO3kP1+QnlohhBBCCFH7SU+tEEIIIURtJzeKSaNWnBvUxW0xDb4VTCYc29ejN37hvvyybph6DjEmCqzYP58HJ/+BqPqYbxhfEhgRg+PrJegtq6qUh6VjFwIefBRMZgpWLiN/4XteMQEPTsbSqRvkW8mdNQ377wfA15fg1+ajfH3BbKZw0zdY33/TrZzfqJsJuHciGQO7oTPSq5TfqTw242k2bd5KRN06rFy6+IzUcSqq5eWYR95t7Muta3Gs/dR9eceemPtdD4DOz8O+8DU4duSM5NJj9rOc17cPhbl5rLvzPhJ3/VZ27JznaHnjaN6IbgLA+QP7c+X0x9DagbbZ2TRpCid+3F6tfExtOmK56T4wmbFvXIX9q0Vuy1X9xvjc+SiqaTNsn76HfdWSkoWBwfjcMQnV6DzQmsJ5z6P/2F+tfFw1m/kUdfv0wpGXx4H7x5O9Z69XzCVvvUbopZfiKCwk69ddHJr4KNpmI7Lf1Zw3eRLaodE2G39Of4KM7TuqlY+6pB2m68YZx9EP69DfLHVf3r4HpquGGxP5VuxL3oTjR8Dig/mh58HiA2YT+tfvcaxeVEoNVXP93BdoNeBqCnJzWXDL3Rz9dbdXzM0fvEWz7l3Iy8gEYMEtd3Ns9x4u6t6Vu7/8hOQj/wDw67KvWP3085XOwXx5J/zunAAmE4Vff0nhZx96xfjeOQFLhyvR+VbyX3oKx+FDAPgMGY2l72DQGsfff5L/8tNQWGAsu/Z6fK4dgbbbse/4noL3X6tUXmGPTCWgaxwOq5W0xx+j8KD38Wmu34CI519ChYVReGA/qVMfBVsh/j16EXrPg0bDzGYn/cVZFOz6BYDY1evROTlohx1sdhLHXlehfHw6dSVo/GSUyYx1xefkffSuV0zQw4/h2zkOnZ9H1tNTsR86cMqy/iPG4H/dGLDbKfhhM7mvz6nUdhJnjjRqRc1TJkxD/4N93lOQkYr5weew798JCceKQ3RqIva3Hoe8HFTzyzCPuAv7q49B0gnsL08qXo95+jvovVVseJhMBDw8lZzx43AkxRPy38UUfr8Rx99/FYdYOnXD1LAJWaOvwdyiDQETppF951goKCD7odshLw/MFoLfXIB521bs+41GlIqOwdKhM474E1XeTBUx7NpruGHkCB6dPuOM1lMmZcI85l5sL0+BtGQsU17FsXsbnPy3JCY5HtvsSZCbjWrVHvOND2J/9qHTnkrTvn0Iv/B8PmjdgdgO7ek1dzaLu19damxMu7b4h4W5zTu6cTMfr1wDQGSrFlzz0fssuKxT1RNSJiy3PkjhsxPRKUn4PvM2jl++Rx//pzhEZ2dSuOBVzO27ehX3uek+HLt/wj73CTBbwM+/6rl4qNu7FwHnn8f2K7oSenk7Ln7hWX7uf61XXMLS5Ry4+34AWrz9BvVuGMOJ+R+StmUryWvXARDU4hJa/vdtfurSveoJKROm6+/G/vo0SE/BPOll7Hu2Q/zR4hCdEo/9lcnGOaHF5ZhH34d99gSwFWJ/dQoUWMFkxvzwC7D/Z/j7UNXzcWrV/2qim13A483act4VHRjz1ss836lXqbHLJk3nl8+/9Jr/x5YfefPa66uehMmE3z2PkDf1PnRyIgGvLMC2bQv6aMkPQ3P7KzE1aETuf4ZjurgVfvc9St7421ARUfgMGknuXSOhIB+/x2Zh6X4Vtm9XYW5zOeZOceTeMwZshaiwOpVKy79rHD6NmxA/qC++rS+lztQnSLxxpFdc2EMTyfp4AXlfryZ86gyChg4n57PF5G/fRuKmDQD4NLuIui+8QsLQAcXlku64CUd6eqW2U/DEqWQ8cAeOxATCP1hCwZaN2P8+XBzi07kb5kZNSBvRH0vLNgQ/8jgZt48ut6xPu474xvUi/YahUFiIqlO3UtvpjJIxtVUfU6uU0kqpj1ymLUqpJKXUSuf0Lc7pXS5/LZRSTZ1ln3YpG6mUKlRKve6cnqGUOu4sc1Ap9ZZSyuRcNl8pdcRlnT+UUt9BpdR4yuGsQyulLnSZN945r73LvMuc8/p6lLc769qrlPpKKRXunN/UOa+vS47ZSqlDztcfOuOGOtfb3GWdTZVS3t0jpeffSSm13bnOA873c6tLnQVKqT3O18+5vD+rUipMKRXhEhvvsr13KaUu8szDuf6JZdVdkZzL1PhCdEo8pCaC3YZj1/eolh3cY/45BHk5AOh/focw7xOJatYaUhIgLblKaZgvaY3j+L84Th4Dm42C9Wvw6drTLcana08K1q4AwL7/N1RwCCoi0liYl2f8a7EYf5ScYALuf4S8N1864yedDpe3Iyws9IzWUR513sXoxJOQHG/syx3fYbq0s1uM/usA5GY7Xx9EhUeekVwuGNifAwuNns74HTvxCwsjKDbGO2eTiW4zZ7Bl2gy3+YU5OcWvfQID0dXcd+rC5uiE48b2sduw/7gB0+Vd3IMy09F/HQK73X1+QCCq+aXYNzmvQNhtxdvwdIjs35f4T42e0Myff8ESFoZvdLRXXOr6DSWp/roLv3r1jHRycovnmwMDq3+cN70InXzS+DzbbTh+2Yxq4/GD4sjBknPCkYPgehwVWJ3JWMBsPm2fuzaDB7Dtw0+M6rfvICA8jNBSjqkzyXRRSxwnjqHjT4DNhm3zOiyd49xiLJ3isK1fDYDj0F5UUAiqToSx0GwGXz8wmVF+/ugU43xpuWY4hZ8tAFshADojrVJ5+ffoTc5KoxFfsGc3KiQUU2SUV5xfh07kffs1ALlffUFAzz5GfXklx5AKqP4xZGnRGvuxozhOHANbIfnfrMY3zv187hvXC+tq43xu21dyPi+vrP+wkeR9+C4UOrdTWmq18hSnV3VuFMsBWimlApzTVwHHPWKWaK3buvwVXYv4CxjoEjcC2OdR9mWtdVugBdAacP3ZP8llnVd61gd0AaYqpRqd4j3sAUa5TF8HeF4vGQ1sdf7rKs9ZfysgFbjXdaHW+uuiHIGdwFjn9E0e63WtvzIWAOOc628FfKq1/sClzhNAT+f0ZJc6dwBDtdYpLrFv49zezumCytZdxfcAgAqrC+kuDdH0FGNeWfEde6MP/uo9v20XHLu2VjkPU1Q0jsT44mlHUgKmyJgKxDi//E0mQt7/jLAV32HbsQ37/j0AWLr0QCcl4jj8e5VzqzXCIyA1qXhSpydD0ZdpKUxd+qL37jwjqQTXr0fWsZJTUvbxEwTXr+cV1/au/3B41Vpy4hO8ll0w6Bpu/nUbQ5Yt5pu77q9WPqpOFDrFZdukJqHqen/pl1o2uj5kpeNz52R8Z/0Xyx2TTmtPrV9sLPknSq4i5J84iV+92LLzsViIHTGc1A0bi+dFDuhHx++/o83CBRx8aEK18lFhEZBWsq1ISzbmlRV/5dXo/S7HkTJhnvwq5uc+Rh/cBf+cns9eeIP6pB0tuYKUfuw44Q3qlxo7aObjTNv9AyNeehaLr2/x/PM7d2Taru+5b/Xn1GvRvNSy5VERUejkkmNVJyeiItyPIxUZjSOpJMaRnIiKjEanJFG47GOCFqwgaOFqdE429l+NK1um+o0xt2xLwMvvE/D825iaXVKpvMzRMdjjTxZP2xPiMUd7nD/Dw9FZmcU/2oyYkh9P/j37ELN8NZGvvU3ajKklBbUm8q33iF70OUHDK9bLbYqKwZFYko8jMQFTlHs+Zs/zeWIC5qiYcsuaGzfF59LLCXvvE8LenI/lklYVyues0I6z93eOqu7TD9YA1zhfjwY+qWC5POCAS4/oSMpuGPkC/kCFfzZqrVOAPwHvbzB3XwCDAZRS5wMZQPGZVCmlMBq6twBXK6XK+hb5EWhQ0fyUUsEYDe/bqXqjNho4CaC1trv8YCirzguAYGAa3g30M1r3qSnvWWX8SlcXtMTUsReOVR+7LzBbUC3bo3f/eHrzwCMPVVquzn8dDrJuG0Hm8D6YL2mF6bwLwc8f/5vuIO+9N6qRVy1S6vYpY19e3AZT177Yl3mPWz5TuXj2tgbVi6XZsMHseuu/pa7i8IpVLLisEytG3siVj0+pZj6lzKtob5TJjGp6EbZvv6Rgyh2Qn4dl0Jjq5eOaWgW2lauLnp9F+o/bydj+U/G85NVr+alLd/bcfDvnTZ5UzYRKm1nGcdSsNabOV+P4cr5LqAP7cw9gn3YLNLkI6jWpXj5FdVXw+F7+2AxmNL+c5zr0ILBuHa5+1Lhw+O8vu5napCXPtO3Cptfe4e4vKvqV6ZZEKTlUoJzWEByCuVN3cm4dQs4NA1D+AVh69jOWm80QHEre+NvIf+9V/B97tpJ5lVFnJXK3bvyWhKEDSB5/H6H3PFA8P/GWMSSOHk7yvXcQdP0YfNu1915PRfKpwPlca11+WbMZFRpKxu2jyXl9DiEzZTztuaS6jdrFwChnY68N4DmYcaTH8IOAUso2BOwYPYuuxiuldmE0nn7XWu9yWfaiyzoXeiallGqM0RAu+64QQyZwVCnVCqOht8RjeRfgiNb6MLAJGOCxHKWUGegNrDhFXa6GAGu11r8DqUqpdpUoW+Rl4JBSarlS6s5yGtxFin50bAEuVkp5X1s8jXUrpcYppXYqpXbOmzev3JXpjBT3S4fhEejMUn7D1GuCacTd2D943uvSq2p+GfrYEcjOqNIbAmeva3RJ75QpKgZHcqJ7TGIpMSnuMTo7C9uvO/C5ogumBo0w1WtA6AdLCf10LSoqhpD3PkXVLbvXqVZLSwaX3kcVHgnppVyea3Ae5psewvbGk5CTddqqv/TO2xm7bRNjt20i52Q8IQ1LfmsGN6hPzsl4t/joS1sTfsF53Lp3J7cd+BWfwEBu3eN9g9Px738k7Pym+EdUffycTk1y61FTdaPQFRwqo1OTIDUJfdi4icW+/TtU02ZVzgWgwW03037DOtpvWEd+fDx+9Ut6HP3q16OglJ5rgKYTx+MTGcGfj88odXnGtu0ENGmCT93Kjcl0pdNToI5L72OdSHRGKcdR/aaYxjyAfd7TpR9HeTnoP/agWlTlFGvofs8dTP11K1N/3UrGiZPUadSweFl4wwaknzjpVSbTue1sBQX8+MHHNO14OQDWrCzyncNa9q5Zh9nHQlAljymdnIhyuYKkIqON48MjxrVX0uTspTW37WgMW8hMB7sd2/cbMV/SpriM/Qej593x+36jNy40vNxcgkaOIXrJcqKXLMeelIg5tqQfyRwTiz3J4/yZloYKCTUa0GXEABT8shNLo8aYwo36Hc4YR1oq1o3f4tuqTbl5QdG5uiQfU3RM8XqK2D3P59HGOb+8so7EBAo2fQuAbf8ecDhQ4VU/1k8rhz57f+eoajVqtda/AU0xGkyrSwnxHH6Q57JsLcaQhdIak1Ay/CAaCFJKufZoug4/GOsyf6RSah/G8Ia5WmtrBd7GYoze0iHAco9lo53Li+JcezgDnI3uFKAu8E0F6qrIeitEa/0U0B5YB4zB2J7lGQUs1lo7gGUYQz7KXH158ytSt9Z6nta6vda6/bhx48rP7OifqMh6UDcazBZMbbug93k0LMIjMd88Efsnr0Gy95eIatsVXY2hBwD2g3sxNWyCqV4DsFjw7d2fwq2b3GIKv9+Ib79BAJhbtEFnZ6NTklHhdVDBIUaQrx8+7Tth//cIjr/+IHNQDzKv70fm9f3QSQlk3X49OjWlWrmeq/Tfh4xL5RExxr7s0N24UcxV3Sgsd0/H/t6LkOg5Yql6dr/zHgs79WBhpx4c/mo1l4w1blSJ7dCegsxMryEGR9Z+w7zzWvD+JZfx/iWXUZibywetjfHcYeefVxwX3bYNZl9frClVHz+nDx9CxTZERcWC2YK5cy8cP/9QscIZqeiURFQ9Y0SVudXlbjeYVcXx9xews9fV7Ox1Nclrvib2euOO8tDL22HLzKQg0buxUW/saOr27MH+O+9164ULOK9p8evg1q0w+fpQmFq5MZlu/vkdFeVyHLWLQ//m0WdSJwrzHVOwfzgHEl36RIJDISDIeO3ji+nitm43nVbWd2/+l5mXdWXmZV3Z9cUqOt1knK7Pu6ID1ozM4gasK9dxtpcOGciJvcbFrNCYkr6Eph0uR5lM5FTymHL8vh9T/UaomPpgsWCJuxr7ti1uMbbtW7D0NvpgTBe3Qudko9NS0EnxmJq3Aj8/AMxtO+A4+rdRZtt3mC81ekBVg8bG0yMy08vNJWfJIhJHDiVx5FCsG9cTNHAwAL6tL0VnZ+FITvIqk79zOwF9jFtUAq8dQt6m9UYujRoXx/g0b4Hy8cGRno7yD0AFGvtT+Qfg17kLhX+eejiJ7cBezI0aO8/nPvhdNYCCLRvdYgq2bMR/gHE+t7QsOZ+XV7Zg83p8Lr/C2LaNmoCPDzq9Gse6OK1Ox9MPVgCzgR5AhbuftNYFSqmfgQlAS8D7VlsjrlAptRaIo6QhWJYlWuv7lFKdgVVKqTVa6/hTlPkKeBHYqbXOLLq85OyBHQ4MUkpNxbggEaGUCtFaZ+EcU6uUCgNWYoypffVU71spFQH0whiPrAEzoJVSj5yqrCdnD/JbSqn/AklKqQjn0AvPOtsAzYBvnO/PF6PhX9Y18RTA86dnXaD49tqK1l0hDgeO5e9ivmMaKBOOHRsg4Riqs3Gnuv5xHaarroPAEMzD/lNcxj73UeO1jy/qojY4Pn+nStUXs9vJe3kWQXPeNh7ptWo5jr8P4zvYaP8XfPkZth+34NMpjpDFq8FqJffZaYAxzi1wyjMosxmUomDjOmw/bK5ePlXw8ORp/PTzz6SlpxPXdyD333UHI4YOPnsJOBzYP3kTy0MzjUcxfb8OTv6DKc74gnVsXo35mrEQFIJ57H0AxuODZj1Q3lqr5Mjab2ja9ypu3bsTW24e61zGxA5Zvphv7nnIq+fWVbMh19JizEjstkJseVZW3Xh79RJy2LHNn4vP5BfBZMK+aQ36+N+Yextfqvb1KyCsLn7PvAPOG2Us/a4j/5GbIS+XwgWv4nPvNLBY0IknKXznuerl4yLl2/XU7dOLTj99jz03j4MPPly8rM2iDzk4fhIFCQlc9OJz5B87RjvnzTXJq1bz95xXiBo4gNgR1+Gw2XBYrewbd3f1EnI4cHz6NuZ7nzLOCdu+gfh/UV37A6C3rsHUfxQEhWIeeY+zjB37C+MhtC7mG8eDyWSU/WULem/1Hi9WZO/qr2k14Gqe/nO38UivW+8pXnbfqqV89J/7yDgZz20L3yUkKhKU4tiuPSy66yEA2l03hLi7b8dhs1GQZ+XdUbdWPgmHnfy3XiTgmVeNR3qt+wrHv39hGTAMANvqZdh3fI+5w5UEvrfMeKTXy8Z92Y5D+7BvXU/gqx+h7XYcfx2icI3Rl2NbtwK/h6YT8OYnxs1RLz1ZqbSsW77Dv2scsV+tQ1utpD5RMlwn4vV3SHtyOo6kRDJemU3E8y8Rdu+DFBw6QM5y4wbFwN5XE3jtYLTNhrbmk/KIMWTDFBFBxEuvA6AsZnLXrCT/hwp0YNjtZM+eSdjceWAyYV25HPuRw/gPNcbkWpd/SuEPm/G9Mo46S9egrVayn5lWblkA61fLCZ72NOELvwBbIdlPTS0jgRpwDo91PVtUVe/oVUpla62DncMHhmut5yqlegATtdYDlVK3AO211vd5lGsKrNRat1JKtXTGLHCNd95Nn621nu0c1/ohsEtrPUcpNd9ZfqnHet3qU0rNBXK11o+Vkb9rHaMwhjj8opTaBEzEaKA/rLXu61JmAfCt1vqjovfvnH8Z8CVwAcbY2pXOG8iKym1ybpedSqk7gXZa6ztdln+HMdb1qGfZcrb/NcBqrbVWSl2CMawgRmttdy7/27k9kpVSzwKZWutnXcofAXporf9x3RYuy3cCj2qt1yul6gLbgP5a68OnqrsU2jaxYs8VPFsss5eS3q11TafhJnyLcWMZuVUfQnHaBRqPuSoc16+GEynhM8+4MPBy4Lk1hGN8bgrWMT1qOg03/os2sTG6wsP9z4qezt55230DTxF59lheXwnAXarmnhzi6W1tPOM2e0DHGs7EXfDqnzjWtvI3uJ1JDXcdJLlTy5pOw03ktn1QxujcM8Xx45dnbVyAqfPgs/reKqra/02u1vqY1npuGYs9x9Re6VF2n9Z6QRlli8bU7sXoUXZ9kv2LHuv1LaX888CtSqmQCryHxVrrXzxmj8Z7OMLnGJfbPcv/CuymYjd9nWq9Fyuljrn8lTVM4EaMca27gI8wnq5QVqNyVCl1Lj9FvjcB05zr3wA86eydrWzdQgghhDjT5OkHVR9+UNRL6TFvE8YNVWit5wPzyyju1RPpGq+1ngHMKKPeW8pYp1t9WusTQJnPpHHWUdr8Hs6XXvVorVfgvCHM8/1rrV2HT7TyWNajtNcu81yHLfiUlbNHmXIb0Frrpi6vzytl+cMur2eUsnw/0NNzfkXqFkIIIYQ42+R/FBNCCCGEqOWqOpz0f8n/fKPWeZOX5yX8z7TWM2sin8pSSr2B8WgxV3O11h/URD5CCCGEEOei//lGrbPxWisasKXRWt976ighhBBCiP/f/ucbtUIIIYQQ//PO4Ru4zpZqP/1ACCGEEEKImiY9tUIIIYQQtZ3cKCY9tUIIIYQQovaTnlohhBBCiNpOxtRKT60QQgghhKj9pKdWCCGEEKK2c8iYWumpFUIIIYQQtZ701AohhBBC1HYyplZ6aoUQQgghRO0nPbVCCCGEELWdPKdWemqFEEIIIUTtJz21QgghhBC1nYypRWnprhZnnhxkQggh/r9RZ7My+/qPztp3rbn3jWf1vVWUDD8QQgghhKjttD57f6eglOqnlDqklPpTKTW5jJgeSqldSql9SqnvTscmkOEH4qxI69K6plNwU+f7PZxsf0lNp+Gm3s4DABSO61fDmZTwmbfWeJGbUbOJuAoMA2BDdIMaTsRdr8TjHL+seU2n4abBrwfJHd6lptNwE/j59wBkXnV5DWdSIvSbnwH4p/XFNZxJiSZ7DgGQ3KllDWfiLnLbPtK7nVvn8/AtezjU7IKaTsPNxX8crukUaoxSygy8AVwFHAN2KKVWaK33u8SEA28C/bTW/yqlok9H3dJTK4QQQgghTpeOwJ9a67+01gXAYmCwR8wYYJnW+l8ArXXi6ahYemqFEEIIIWo7xzlzo1gD4KjL9DHgCo+YiwAfpdQmIASYq7X+sLoVS6NWCCGEEEJUmFJqHDDOZdY8rfW8osWlFPEciGsBLgd6AwHAj0qpbVrr36uTlzRqhRBCCCFqu7P4NCtnA3ZeGYuPAY1cphsCJ0qJSdZa5wA5SqnNwKVAtRq1MqZWCCGEEEKcLjuAZkqp85RSvsAoYIVHzJdAN6WURSkViDE84UB1K5aeWiGEEEKI2u4c+c8XtNY2pdR9wNeAGXhfa71PKXWXc/nbWusDSqm1wG+AA3hXa723unVLo1YIIYQQQpw2WuvVwGqPeW97TL8IvHg665VGrRBCCCFEbSf/Q6yMqRVCCCGEELWf9NQKIYQQQtR2585zamuM9NQKIYQQQohaT3pqhRBCCCFqOxlTKz21QgghhBCi9pOeWiGEEEKI2u4ceU5tTZKeWiGEEEIIUetJT60QQgghRG3nkDG10qgVNcZyRRcCH3oUTGbyv1pG/sfvecUEPDQZn87d0FYruTOnYf/9ACo6hqDpszDVjQTtIP/LpeR/thAAc7OLCZw0HXz9wG4nd/Yz2A9U7n/eC504Bb8ucWirlfQZU7Ad2u8VY67fgPBZczCFhlN4cD/pjz8KtkLMTc4j/IlZ+DRvQdabr5Dz8QfFZVRwCGHTn8bngmagNelPTaNwz67KbTQPquXlmEfeDSYTjq1rcaz91H15x56Y+10PgM7Pw77wNTh2pFp1VtZjM55m0+atRNStw8qli89q3c1mPkVEn1448vLYf/94svd4Hwst3nqNkEsvRRcWkvnrLg5NfBRtsxHZ72rOnzwJ7dBom40/pj9BxvYdVcoj7JGp+DuPqbQnHqPwYOnHVN3nXsIUFkbBgf2kTTOOKf8evQi9+0G0doDdTsaLsyjY9QsA4U/MxD+uB47UFBJHDKpSbgCmtlfge9tDYDJhW/8VtuUfuy1XDRrje+9UTOdfROGiedhWfGLMj4jG94HpqPC6oDW2b77EtuqzKudhbt8Z/3smokxmCtZ8QcGS+V4xfvdMwqdjF3S+lbwXZ+D486CxICiYgIenY2p6IaCxzn4S+4E9BEx9FlOjJka+QSHonCxy7hpT5RzrTJ5KQLfuaKuVlGmTKTjgvS8tDRoS+ULJvkx+7BGwFeLXviPRr76J7fgxAHLXf0PG229UqF6fTl0JGj8ZZTJjXfE5eR+96xUT9PBj+HaOQ+fnkfX0VOyHDpRbNuSZ2ZgbnweACglBZ2WRftNwAMwXXkTwo0+ggoLB4SD9tpFQUFBmfpaOXQh40DifF6xcRv7CUs7nD07G0qkb5FvJnWWcz/H1Jfi1+ShfXzCbKdz0Ddb333Qr5zfqZgLunUjGwG7ojPQKba8i0dMfJ6h7D3ReHicffYT8/fu8YnwaNqTeK3Mxh4Vj3bePk5MmQGEhptBQYp99Ht/GjXHk5xP/2GQK/vgdS2w96r04G3NUpLFtliwhfcH8SuUlzgwZfiBqhslE4ISpZE+4h8yxg/Ht0x9T0/PdQiydu2Fu2ITMkdeQ+8KTBE6cZiyw28l7bTaZYweTOW4sfsNGFZcNuOdh8t5/m6xbRpD37hsE3PNwpdLy6xKHuVETkob2I2PmE4Q99nipcSH3TyBn0YckDeuHIyuDwMHGF4HOzCBz9kxyPn7fq0zoxCnk/7CVpOuuIWn0UGxHDlcqNy/KhHnMvdhenYbtiXGYOvSAeo3dY5Ljsc2ehO2pu3GsWoT5xgerV2cVDLv2Gt59Y+5Zrzeidy8Czz+PbVd05eCER7n4hWdLjUtYupztV8bxU/femP39qX+D0eBJ27KVn3pcxY5eV3PgoQk0f2l2lfLw6xqHpXETEgb3Je2Zxwmf8kSpcaEPTiR74QISBvdDZ2USNNQ4pvK3byNx5GCSRg0lbcYUwh9/prhM7lfLSbn3jirlVcxkwveOCeTPnID1obFYuvZBNWzqFqKzMil87+XixmzxfLudgvmvYX1wLNbJ47D0G+ZVtjJ5BNw/mdwpD5D9n+vw6dkXk7PBVcTSsQvmBo3IvmUI1leeIeCBx4qX+d8zCdvOH8m5fTg5d47C/q/x4y1v5mPk3DWGnLvGULh1A4VbN1YtP8C/Wxw+TZpy4pqrSXlyOnWnzSg1Lnz8RDI/ms+JgX1xZGYSPOy64mXWX3ZycsQQTo4YUuEGLSYTwROnkjn+LtJGD8Lv6gGYm17gFuLTuRvmRk1IG9Gf7GdnEPzI46csmzVtIuk3DSf9puEUbPyG/E3fGmXMZkJmPEf280+RPmYwGffcAjZbufkFPDyVnIn3kHVjGefzTt0wNWxC1mjjfB4wwXk+Lygg+6Hbybr1OrJuHYHlii6YW7QpLqeiY7B06Iwj/kTFtpWLoO498GnSlCN9ehE/fSoxTz1ValzkpEdI++ADjlzVG0dmBuEjRgAQcfc95B/Yz9/XXkP8IxOJnjYdAG23kfjsLP7u15d/RlxHnbE34HvhhZXOT5x+//ONWqWUVkp95DJtUUolKaVWOqdvcU7vcvlroZRq6iz7tEvZSKVUoVLqdef0DKXUcWeZg0qpt5RSJuey+UqpIy7r/KGU+g4qpcZX4D3coJT6TSm1Tym1Wyn1rlIq3Llsk1LqkEs9S11yy1VKRbusJ9vltd0ZX7TOh11y76GUyvDYJn08yu1VSn1VlEdlmS9pjePYvzhOHAObjcL1a/Dt1tMtxrdrT/LXrgDAvu83VEgIKiISnZJs/MIHyM3F/s8RTFExxrTWqKAg4z0GBaOTkyqVl1/3XuSt/hKAwr27MYWEYoqI8o7r0Anr+q8ByFv5Jf49egPgSEulcP9etMcXgAoKwvey9uR9udSYYStEZ2dVKjdP6ryL0YknITke7DYcO77DdGlntxj91wHIzXa+PogKj6xWnVXR4fJ2hIWFnvV6I/v3Jf5TY3tn/vwLlrAwfKOjveJS1m8ofp356y786tUDwJ6TWzzfHBhY5cflBHTvTe5K5zG1ZzcqJBRTZOnHVN63xjGV+9UX+PfoA4DOK8nDFOCeR8EvO3FkZFQpr+J1XngJOv4YOuEE2GzYtq7H3KGbe1BmOo7DB70bNukp6CO/G6+tuTiO/YOq6/3eKsJ8cUscJ46i448b54RN67Bc2cMtxtK5OwXfrgIwrsAEB6PqRkJgEJbWl1G45gsj0GaDnGw8+cT1wbZxbZXyAwjs2ZvsFUYdBb8Z5wdzKfvSv2Mncr8x9mX2iuUE9upd5ToBLC1aYz921Hm+LCT/m9X4xnmcL+N6YV1tnC9t+35DBRvny4qUBfDt3Zf8b4xt69PxSmx//o79z0OA8WO9vAf7my9pjeP4vzhOGufzgvVr8OnqXodP154UFJ3P95fkB0BenvONWow/So7xgPsfIe/Nl6r0+Qvu04fML5YDYN21C3NIKOYo7/0V2KkzWWvXAJCxbBnBfa4CwPfCC8n98QcACv76C5+GDTBHRGBPSiru8dU5OeQf/hNLTEyl8zvttOPs/Z2j/ucbtUAO0EopFeCcvgo47hGzRGvd1uWv6HrSX8BAl7gRgOe1i5e11m2BFkBroLvLskku67zSsz6gCzBVKdWorOSVUv2A8UB/rXVLoB3wA+D6CRrrUs91LvOTgQllrDrPGd8SY5sMAFy7kLZ4bJNvPcq1AlKBe8vKvTymqGgcifHF047EBFSU+0lBlRJjinJvlJhi62Np1hzbvt8AyJ37PIH3TCBs2TcE3jeBvLdfqVRe5qgY7PElddoT4jF7NIRUWDiOrEyw242YxHhM0eWf0MwNGuFITyXsiVlELvycsGlPo/wDyi1zSuERkFrSaNfpyVAnosxwU5e+6L07q1dnLeIXG4v1REnvTv6Jk/jViy0zXlksxI4YTsqGkp68yAH9uOL777h04QIOPFTWR6l85ugY7PEni6eNY8r9eDGFh6NdjymP486/Zx+il60m4tW3SX9yapXyKIuqG4VOTiye1qmJqFJ+yJ1yPVGxmM5rhuMP78u7FSofGY0jKaEkj+QEr8a/ioxGJ7rGJKIiozDVa4DOSMN/0gyC3lqI/8PTwd/fray59WXo9FQcx49WKT8o2pcl5wdbqfuyjvv5Id49xu/SttRb+iXRb/0Xnwsq1rtniorBkVhyDBnnQvd6zaWcL81RMRUqa2l7OY7UFBxH/zXW1bgpaE3oK/MIX/AZATfcdor8POpOSsAUGVOBGOcxbjIR8v5nhK34DtuObdj37zHy6tIDnZSI4/Dv5dZfFktMDLaTJeeAwvh4LDHu5wBznTo4srKK95fNJSb/wAGCr+4LgH+bNvjUb4Altp57HQ0a4N+iJdbdu6uUozi9/j80agHWANc4X48GPikn1lUecEAp1d45PRL4tIxYX8AfSKtoUlrrFOBPoF45YVOBiVrr484ydq31+1rrQxWo4n1gpFKq7inySATGAfcppVTFsgfgR6BBJeJLlFaNxy/xUlNxDQkIIGjmy+S++jzk5gDgN3Qkua+9QMawq8h99UUCHyv9clNl8tIVyqv8XgRlNuNzcQtyly4meexwdF4uQbdU87JxJfJQF7fB1LUv9mXe49z+Z1VyP138/CzSf9xOxvafiuclr17L9i7d2XPz7Zw/eVIV8yhlnmcepzjWrRu/JXHYAFIevo+Qex6oWh5lqcLx7MU/AL9JMyn84FVw6Vk+7XmUFWM2Y2rWnMKvlpJz91i0NQ+/kbe6hfn07Efhxq+rllt59eOZY2kFjZiCA/s4fnUvTl43mMxFHxE1t4LDD8pZZ3m5aa0rVNbv6gEUfLO6ZFVmMz6XtiPriUdIH3cjvt1749P+ikomWIlj3OEg67YRZA7vg/mSVpjOuxD8/PG/6Q7y3qvgNio1rWocU0DqvHcwh4XRZMVXhN94E9b9+8FecrVCBQbS4PU3SZz5NI5s7ysDZ53WZ+/vHPX/pVG7GBillPIH2gDbPZaP9LjUHlBK2YaAHfAc2DNeKbULOAn8rrXe5bLsRZd1LvRMSinVGKMh/Fs5ubcEfjnF+1voUs+LLvOzMRq2pxxIqbX+C+N4KOoe6uaxTdwGcCmlzEBvYEVp61NKjVNK7VRK7Zw3b57XckdiAqbokl/MpugYt96ismIcRTFmC8EzX6Zg3SoKv1tfHOPXfxCFznFhhRu+xtKi1aneOoEjxhC5cBmRC5fhSErEHFtSpzkmFkeS+xAGR3oappBQMJuNmOhYHEnuuXuyJyZgT0yg0NmjnLd+HT7NW5wyt3KlJYPLpV4VHgnpqd5xDc7DfNND2N54EnKqN+ThXNfgtpvpsGEdHTasoyA+Hv/69YuX+dWvR358Qqnlmk4cj09kBH88PqPU5enbthPQpAk+detUKI+g68cQtXg5UYuXY09KxOzSu2OOicXucbw40tJQrsdUKTFgDDewNGyMKTy8QnlUhE5JREWW9AqrutHo1OSKr8Bsxm/STGxb1mHf/l3V80hy70FUkTE4UpK9YlS0a0w0OiUZnZSITkrEftC4EdC2+VtMzZqXFDSZsXTtSeGmdZXOK3jUGOp99gX1PvsCe6L7+cESE4s90Xtfup0fYktidE5O8XAS65bNKIsFU/ipjynjXFhyDJmiY7zOOfYyzpenLGs249ejD/nfrHVbV+GvO42bsvKtFPywBcvFZZ+vHEkedUe5nKvd3oNHTIp7jM7OwvbrDnyu6IKpQSNM9RoQ+sFSQj9di4qKIeS9T1F1y74aBRA+9gaarPiKJiu+wpaQiKVeyTnAJzYWW6L7OcCemoopJKR4f1lcYhzZ2cRPfpR/Bl1L/KSJWOrWpfCYcZMfFgsNXn+DzBVfkr2u8seVODP+XzRqtda/AU0xemlXlxLiOfwgz2XZWozL86OBJaWULRp+EA0EKaVGuSxzHX4w1mX+SKXUPozhDXO11taKvA+lVGtnA/OwUmqkyyLX4Qee3UmvAjcrpSoyqNH1J6vn8IOiu5oCnI34FKAu8E1pK9Jaz9Nat9datx83bpzXcvvBvZgaNsFUrwFYLPj07k/B1k1uMQVbN+LXz7ij29yyDTo7G+38kgt87Ens//xF/pIP3co4kpOwXGZ0rFsuvwK783JaeXI/W0Ty2GEkjx2GddN6AgYMBsCn1aU4srNwpHiPy83fuR3/3sZlqYCBg7F+t8Erxi2vlGQcCScxN2kKgF/HTtj++vOUuZVH/30IFV0fImLAbMHUoTuO3dvcg+pGYbl7Ovb3XoREz1E3/3uOv7+AHb2uZkevq0la8zWx1xujcUIvb4c9M5OCRO+GYr2xo4no2YN9d97r1gMRcF7T4tfBrVth8vWhMLViF2JyPl1E0qihJI0aSt7G9QQOdB5TrS9FZ2fhKGWsd8HO7QT0MY6pwGuHYN1k/FgzNyq5+c+neQuUjw+O9PQK5VERjj8Pouo1REXXA4sFS9fe2HdurXB533sew3HsH2xflXZ6rDj7of2YGjRCxdY3zgk9rsb2o3sj2fbjZnz7GBfdzJe0gpxsdGoyOi3FaFg1NJ5yYLmsI45//iouZ27XEcfRv71+OFdE9uJFxTd25W34luBBQwDwbWOcH+yl7Evrju0EXmXsy+BBQ8ndaJwfTBElY9p9W7U2nlqSfupjynZgL+ZGjZ3nSx/8rhpAwRb3G94KtmzEf4BxvrS4nC9PVdanQ2fsfx9xG/pRuP17LBdeBH7+YDbj0659uTe2ep7PfXv3p9DjfF74/UZ8i87nLUryU+F1UMEhzo3ih0/7Ttj/PYLjrz/IHNSDzOv7kXl9P3RSAlm3X49OTSl3W6Uv/Jh/Bl3LP4OuJfvbdYQOGQqAf9u22LOysCd576+87dsI6dcfgLBhw8j+1ugYMYWEgI+PMf/6keTu2FHcIxs76znyDx8m7QPvm4JrjIyp/X/1SK8VwGygB1D+Tz0XWusCpdTPGGNTWwLXlhFXqJRaC8Rh9O6WZ4nW+j6lVGdglVJqjdY6vozYfRjjaDdqrfcAbZ03qlVoQKbWOl0ptQi4p7w4pdT5GD3RicAl5YTmaa3bKqXCgJUYY2pfrUgubux2cl+eRfBLb4PZTMHK5TiOHMZ3iHHXacEXn2H7cQv2znGEfroarFZyZhl3y5rbXIZf/0HY/vydkPnG44Py3nkV249byHl+BoEPTjZ+dRfkk/vCk5VKK//77/DrEkfUF1+jrVYynpxSvKzO3HfIeHoajuQksl6bQ/isOYTc/QCFhw6Q67wBzBQRSeSHnxmPwdEOgkbfRNL1A9E5OWS8OJPwp19E+fhgP360+mMjHQ7sn7yJ5aGZxpfj9+vg5D+Y4gYYizevxnzNWAgKwTz2PgC03Y591mm+fH0KD0+exk8//0xaejpxfQdy/113MGLo4DNeb8q364no04vOP32PPTePAw+WPAmjzaIPOTh+EgUJCVz84nPkHzvG5c6bbJJWrebvOa8QNXAAsSOuQ9tsOKxW9o67u0p55G/9Dv+uccSsWGc80mtGyTEV8do7pD01HUdSIhlzZ1P3uZcIvedBCg8dIOcL45gK6H01gQMHGzcf5ueT+mjJvaV1np2D3+UdMIXXIXbtJjLffo3cLz6vXIIOOwXvvozf9JfAZMa2YSX66BEsVw8BwLbuCwivi/8L76ECgkA7sAy8HuuDYzE1uRBLj/44/vkT8+z5ABQsegfHLz9WfkM57Fhff4HAZ183Hun19Zc4/vkLn4HGUyAKV36O7aetWK7oQvCCL41Hes2eUVzc+sYLBDz2DFh8cJw87rbMp2ff6g89APK2fEdAXHfqr/4Gbc0jZVrJvox+cx4pT0zDnpRI+ssvEvnCy4Tf/xAFBw+Qvcw4TwVd3Zfg60eD3Y62WkmeVMGns9jtZM+eSdjceWAyYV25HPuRw/gPNR7XZ13+KYU/bMb3yjjqLF2DtlrJfmZauWWL+F3Vn/xv3Pt6dFYmeZ8sIPyDJaA1BT9uofCHzeXml/fyLILmvG080mvVchx/H8Z3sPN8/qVxPvfpFEfIYuN8nvuskZ+KiCJwyjMosxmUomDjOmzl1VUJOZs2EdS9B+et34DOs3Jy8qPFyxr89z3ipz6GPTGRpBdfoN7Lc4kc/zD5+/eRsdTYX74XXEi9F2cbT/k4/Cfxj00GIODyywkbOpT8gwcJXPEVAMlz5pDz3abTkreoOuU5XvB/jVIqW2sd7Bw+MFxrPVcp1QNjnOpApdQtQHut9X0e5ZoCK7XWrZRSLZ0xC1zjlVIzgGyt9WznWNQPgV1a6zlKqfnO8ks91utWn1JqLpCrtX6MUiilBgBPA4O11sec897D6Emdr5Ta5HwvOz3KueYWCewA6mmt/V23i/N1FLAQ+FFr/YTr9ilrezpfXwZ8CVygtS4sfQ8AoNO6tC5n8dlX5/s9nGxfXtv97Ku303iiQ+G4fjWcSQmfec5LkrnVu8P+tAoMA2BDdNWGc58pvRKPc/yy5qcOPIsa/HqQ3OFdajoNN4Gffw9A5lWX13AmJUK/+RmAf1pfXMOZlGiyx7htIrlTyxrOxF3ktn2kdzu3zufhW/ZwqNkFpw48iy7+4zCUMaL5TLEvfeWsNejM1z10Vt9bRf2/GH4AoLU+prUu62GZnmNqr/Qou09rvaCMskVjavdi9Hy7PjX6RY/1+pZS/nngVqVUSBl5r8boCV2jlNrvfDSYHXDtdnAdU/ttKetIBpYDfi6zA4oe6QV8C6wDXLs1PcfUuj5VoWi9vwK7gVGey4QQQgghzqb/+eEHRb2KHvM2AZucr+cD88so7nWXkWu81noGMKOMem8pY51u9WmtTwBlP2fIiFkAlNqo1lr3KGP+DI/ph4GHXabN5dS3CQgrY1mwx3SpwzGEEEIIcRadw2Ndz5b/Nz21QgghhBDif9f/fE9tbaGUmorxnzu4+kxrPbMm8hFCCCFELfI/fo9URUij9hzhbLxKA1YIIYQQogqkUSuEEEIIUds5pKdWxtQKIYQQQohaT3pqhRBCCCFqO3n6gfTUCiGEEEKI2k8atUIIIYQQotaT4QdCCCGEELWdPNJLemqFEEIIIUTtJz21QgghhBC1ndwoJj21QgghhBCi9pOeWiGEEEKI2k7+8wXpqRVCCCGEELWf9NQKIYQQQtR2MqYWpeUREOLMk4NMCCHE/zfqbFZm//CZs/Zda75p2ll9bxUlPbVCCCGEELWddFJKo1acHX9e0qymU3Bz4YE/yL62U02n4Sb4q20AvBwYUcOZlBifmwLAhugGNZxJiV6Jx40XuRk1m4inwDAesYTXdBZuXrClk3RFy5pOw03U9n0AfBIeXcOZlBidngiAdUyPmk3Ehf+iTQAcv6x5zSbiocGvB0no0KKm03ATs2M/h1ucW98xF+z/o6ZT+H9JGrVCCCGEELWdQ8bUytMPhBBCCCFErSc9tUIIIYQQtZ2MqZWeWiGEEEIIUftJT60QQgghRG0nz6mVnlohhBBCCFH7SaNWCCGEEELUejL8QAghhBCitpMbxaSnVgghhBBC1H7SUyuEEEIIUdvJf74gPbVCCCGEEKL2k55aIYQQQojaTsbUSk+tEEIIIYSo/aSnVgghhBCitpP/fEF6aoUQQgghRO0nPbVCCCGEELWdQ8bUSqNW1KjIKdMJjOuOtuaROOVR8vfv94qxNGhI7JxXMIWHkb9/HwmPToLCQsJv+w8hAwc5g8z4nn8BR7pcgSMjA1NICNFPz8K3WTPQkDhtMtZdu6qVq7ldJ/zuGA8mE4XfrKBw6Uduy1XDJvg/OA3TBRdT8NHbFC5fVK36ytNj9rOc17cPhbl5rLvzPhJ3/VZ27JznaHnjaN6IbgLA+QP7c+X0x9DagbbZ2TRpCid+3F7tnJrNfIqIPr1w5OWx//7xZO/Z6xXT4q3XCLn0UnRhIZm/7uLQxEfRNhuR/a7m/MmT0A6Nttn4Y/oTZGzfUe2cyvPYjKfZtHkrEXXrsHLp4jNal6tBLz9P8/5XUZibx6e338PxX3d7xVz/3pucH9cFa0YmAEtuv4eTu/cQdXEzrn/vDRpcdilrpz/N5pder3C9Pp26EvzwZJTJTN6Kz8n78F2vmKCHH8Pvyji0NY+sp6diO3Sg3LK+va4m6I57MTc9n/RbR2E7uM9YkcWHkMeewNK8JWhN9kvPUvhL5fdnu+dnUv+qPtjz8th2z/2k7d7jFdPxtZepe1lblFJk/nmY7fc8gC0nh+iuV9Jt4Yfk/PsvAEe/WsW+F+ZUOgdXpjYdsdx0H5jM2Deuwv6V+2dc1W+Mz52Popo2w/bpe9hXLSle5jd3MTov13jsksNOwbQ7q5VL2CNT8e8Sh7ZaSXviMQoPep87zfUbUPe5lzCFhVFwYD9p0x4FWyEB/QcScssdADjyckmfNQPb74ewNDmPOs+/VFze0qARmW+9Ss6iD8vMI2TCFHy7GMdM5pNTio8ZV6b6DQifOQcVGobt0H4yHp8MtsIyy5ubNCVsVkke5voNyZn3GrmfGOfcgOvHEnj9GLDbyd/6XbnbKWLKdILiuuPIM75jCg6U/h0TM+cVYzvt30fCZOM7BsC/Q0ciH5uGsliwp6Vx4uaxxva/4WZCR1wPSpH52adkfDS/3DzE2SGNWlFjAuO649OkCf/264PfpW2Jevwpjo26zisuYsIk0j/8gOzVq4h64ilCh48gc/Ei0t9/l/T3jS/XwB69CL/5FhwZGQBETplG7tbNxD90P/j4YPL3r16yJhN+d00kb/oD6JREAl76ANv2Leijf5fEZGWSP+8lLJ26V6+uU2jatw/hF57PB607ENuhPb3mzmZx96tLjY1p1xb/sDC3eUc3bubjlWsAiGzVgms+ep8Fl3WqVk4RvXsReP55bLuiK6GXt+PiF57l5/7XesUlLF3O/rvvB6Dl229Q/4YxHJ//IWlbtvLT2nUABLW4hFb/fZvtXc7sdhx27TXcMHIEj06fcUbrcdW8/1VENjufF5q3o/EV7Rn6xhxev7JPqbGrHp3OnmUr3Oblpqbx5UOP0nLwNZWr2GQiZNJU0u+/A0diAnXmL6Fgy0bsRw4Xh/he2Q1LoyakXtcfS6s2BD/yOOm3jy63rP2vP8l89EGCJz/hVp3/EONznDZ2KKpOXcJeeZv0W0ZW6u7self1JuT881nZ7goi2l9O+zkv8E2f/l5xv0yZji0rG4DLZj5Fsztu48ArrwGQ9OM2No+6oXLbqizKhOXWByl8diI6JQnfZ97G8cv36OP/FIfo7EwKF7yKuX3XUldRMHM8ZGVUOxW/rnFYGjchYXBffFpfSviUJ0i6aaRXXOiDE8leuIC8r1cTPnUGQUOHk/PZYuwnjpP0nxvRWZn4delGnWlPkXTTSGz/HCFp1FCjsMlE7NffYd34bZl5+F4Zh7lxE1KG9cOnVRtCJz9B6q2jvOJC7ptAzqIF5H+zhpDJTxAweBh5ny8ps7z9n79JHTusOI/I1ZuwblwPgM/lHfHr3ouU0UOgsBBVpy5BN91ean6Bcd3xLfqOadOWqCee4ngZ3zEZCz4ge80qIp94itBhI8hcsghTSAhRjz/JyXG3YTt5EnPdusb7vrAZoSOu59jI4ejCQurNe4/czRsp/Ocfr3WfVTKmtvJjapVSWin1kcu0RSmVpJRa6Zy+xTm9y+WvhVKqqbPs0y5lI5VShUqp153TM5RSx51lDiql3lJKmZzL5iuljris84dS6juolBpfwfexWyn1ice8+c76/Vzy+9v5uij/+13iX1dK3eJ8vUkp1d5lWVOl1F6P9c91rt/kMu+WovdfgZz/VkpFOl9rpdQcl2UTlVIzXKZvUkrtVUrtU0rtV0pNdM5XSqlpSqk/lFK/K6U2KqVaetSxxaPeXUXvRSnVQymV4bF/S/9WPoWgXn3I+vILAPJ378IUGoI5KsorLrBTJ7K/XgtA1pfLCO7tXV3INQPJXr3SyDcomID2Hchc+pmxsLAQR1ZWVVIsZmrWAsfJY+iEE2CzYdv8DZYr4txidEYajj8OgM1WrbpO5YKB/Tmw0OgBit+xE7+wMIJiY7zilMlEt5kz2DJthtv8wpyc4tc+gYHo0/AYmMj+fYn/dCkAmT//giUsDN/oaK+4lPUbil9n/roLv3r1ALDn5BbPNwcGnpVH03S4vB1hYaFnvB5XLa4dwC8fGb3C/27fSUBYGCGl7Luy5CQlc2znrzgKK3eMWVq0xn7sKI4Tx8BWiPWb1fjG9XSL8Y3rhXWN0Yi27f0NFRKCKSKy3LL2v//C/u/f3vWddwEFO7YBoNNS0VlZWC5pVamcGw7oz9+LPwUgZefP+IaF4R/jfUwVNWgBzP7+cIYOHXVhc3TCcXTiSbDbsP+4AdPlXdyDMtPRfx0Cu/3MJOEU0L03uSu/BKBwz25USCimSO9zp1+HTuR9+zUAuV99gX8P49xZsPtXdJZxFaDgt92YY2K9y3bsjO3YUewnT5SZh1/3XlhXOfNwOWY8+Xa4gvwNxo9W66ov8Oveu8LlfTt0wn7sXxzxRh6Bw0eRu+Dd4p5UnZZaZn6Brt8xv+3CFBKCuZTtFHBFJ7LXOb9jvlhGkPM7Jviaa8n5Zh22kycBsKcadflccAHW3bvQVivY7Vh37CCod+kdC+LsqsqNYjlAK6VUgHP6KuC4R8wSrXVbl7+i/v6/gIEucSOAfR5lX9ZatwVaAK0B1+6aSS7rvNKzPqALMFUp1ai8N6CUugTjvccppYI8FtuB28oomgg8qJTyLW/9ZdRpAoYCR4G4U4RXRD4wrKiR61FXf+Ah4GqtdUugHVDUPXAvcCVwqdb6IuBZYIVSyrUrM6RoGzq3lactHvu37J/y5bDExGCLP1k8bYuPxxLt/gVvCq+DPTOr+EvCFh+POcY9Rvn7E9i1G9nrjJO3T6NG2FNTiZ71PI0+/5Kop2eiAgKoDhURhU5OLJ7WKYmoCO+T49kQXL8eWcdKPnLZx08QXL+eV1zbu/7D4VVryYlP8Fp2waBruPnXbQxZtphv7rrfa3ll+cXGYj1R8uWXf+IkfvW8vyiLKIuF2BHDSdmwsXhe5IB+XPH9d1y6cAEHHppQ7ZzORWEN6pHusu/Sj58grIH3vgPo9/R0xv/yPdfOmYXZt9KnHDem6BjsCSWfNUdiAuYoj89aVDT2hHi3GFNUTIXKerL9cQi/uF5gNmOq1wBL8xaYSmk4lSegXiw5x0uOqdwTJwisV/q2uuKNuQz9fR+hF13I7/NKhlVEdmxPv60b6f7ZJ4Q2v7hS9XtSdaLQKUnF0zo1CVW34ucArTW+k1/Ed+Y7mHsNPHWBcpijY7C7nDvtCfGYvc6d4UbD1XnuNGK8fxQEDbkO6/ebveYH9B1A3tpV5efhcczYExMweeShwsKNToWiPBITinOtSHn/qwdg/Xp1SZ1NmuLT9nLqfrCYOu8swNKi7B9LlmiP75iEeCwx3t8xrvm5xvg0PQ9TaCj1539Mw8+WEzxoCAAFf/yBf/sOmMLCje+fuO5YyjnfnTVan72/c1RVn36wBii6/jUa+KScWFd5wAGXHs2RwKdlxPoC/kBaRZPSWqcAfwKln/lKjAE+AtYBgzyWvQKMV0qVNjQjCVgP3FzRnFz0BPYCb2Fss+qyAfOA0nqmHwMmaq1PAGitrVrr/zqXPQrcr7XOdS5bB/wAjHUp/ynGvoHK7d/KUcp7nueHpQIxQT17Yf31l+KhB8psxq9FSzIWL+Lo8MHo3Dzq3FG98Wul51G9VVZZKbl49rYG1Yul2bDB7Hrrv16xAIdXrGLBZZ1YMfJGrnx8yhnJqbwT38XPzyL9x+1kbP+peF7y6rVs79KdPTffzvmTJ1U/p3NRBfYdwJqpT/Jiyw682qknAXXq0PORh05/LhX5rJV1kJ/iS8361TLsiQnUmf8pwQ9PpnDPLrBX8gpGBbcVwPZ7H+SL5q3JPPQHjYcNBiB192+saH05a7v25Pd57xK3cEHl6vfKp5R5lfhyL5hxHwVTx1Hw/KOYrxqCat7mzOZSgXOWb/srCBwynMy5HmONLT74d+9F3jdrT5FH1c7hxfvxVOUtPvjF9SR//dclqzObMYWEknrrKLLmzibcZextRfLzOobKiVFmM34tW3Hy7js4ccdt1Ln7XnyaNKXwr8OkvzuP+u/Np96898k/dBBtO7O986JiqtqoXQyMcvbutQE87zIZ6XF5OqCUsg0xekU9r22MV0rtAk4Cv2utd7kse9FlnQs9k1JKNcZoCJd914wzP2AJRmPNs4H5L7AVuLGMss8BE5RS5lPU4amocbgcGKiU8qlk+dK8AYxVSoV5zG8F/OwZrJQKBYK01oc9Fu0EWrpMLwWcA5q4FvjKI76bx/69oJS6ximldiqlds6bN694ftiYsTRatoJGy1ZgS0zAElvy+8MSG4stKdFtPY60VMyhIWA2F8fYE91jggdcQ9aqlcXTtoR4bAnx5P9m3ICTvW4tfi1aUh06OREVWdLLoSKi0alJ5ZQ4vS6983bGbtvE2G2byDkZT0jDBsXLghvUJ+dkvFt89KWtCb/gPG7du5PbDvyKT2Agt+7xvlHn+Pc/EnZ+U/wj6lY6pwa33UyHDevosGEdBfHx+NevX7zMr3498kvpIQZoOnE8PpER/PH4jFKXp2/bTkCTJvjUrVPpnM5Fne/+Dw/t3MJDO7eQeSKecJd9F96gPpkn4r3KZDm3nb2ggJ0LFtKoQ7tq5eBITMAcU/JZM0XHYE9OLCUm1i3GkZRYobJe7HZyXnmetBuHkznpfkzBIdiP/nvKPJv95zb6bdlAvy0byIuPJ6hByTEVWL8+efHe26qIdjj4Z/kXNLrW6AW1ZWVjcw61OfnNepSPBd+6lT/Oi9efmuR2dUbVjUKnJVd8Bekpxr+Z6Th2bsV0QWkXwcoWdP0YohYvJ2rxcuxJiZhdzp3mmFjsXufONFRIaPG50zPG0uwi6jz+NKnj78WRke5W1r9rNwoP7seRmlJqLnUXLqPuwmXYkxPdjhmz85hxpdPTMIWUnMNdY+wex5xneb8rvfOwJ8Zj3fgNALb9e9Ae40hDR4+l4bIVNFy2Arvnd0yM9/eHIy3VLT/XGFtCPLlbN6Pz8nCkp2HduQPf5s0ByFq2lGPXDeHETWNwZKRT+M/fpW6rs0p6aqvWqNVa/wY0xWiorS4lxHP4QZ7LsrUYQxZGYzQsPRUNP4gGgpRSrqPOXYcfuPYsjlRK7cMY3jBXa20tK3elVAcgSWv9D0avazullOe35yxgEqVsH631EeAnjN5et0WlVKeddfoCA4AvtNaZGD8Cqj0Ax7muD4EHqrkqhXv+qUCac9sfAHI94j2HH3g2ktFaz9Nat9datx83blzx/IxFCzk6bBBHhw0iZ/23hAweAoDfpW1xZGVhT/JuKOZt305w334AhAweRvaGktEOpuBgAtp3JMdlnj05GdvJk/g0PQ+AwE6dKfjzz8psDy+OPw5gqt8IFVMPLBYscVdh/2nLqQueJrvfeY+FnXqwsFMPDn+1mkvGGh3psR3aU5CZ6TXE4Mjab5h3Xgvev+Qy3r/kMgpzc/mgdQcAws4/rzguum0bzL6+WFPKHpdWluPvL2BHr6vZ0etqktZ8Tez1xg0YoZe3w56ZSUGid8On3tjRRPTswb4773U7MQac17T4dXDrVph8fShMrfBFmnPaj2+9yyvtu/FK+27sW7GKdjcap7TGV7QnLzOzuAHrynWcbctB1xC/z/uO8sqwHdiLuVFjTPUaGL1wVw2gYPNGt5iCLRvx729cuLK0aoPOzsaRklyhsl78/MHf6Mvw6dgZbbe73ZRWlj/efZ+13Xqxtlsvjq9aQ9NR1wMQ0f5yCjMzsSZ4H1PB55Uczw369SXzD+Oz7u9yqb1uu8tQykRBauWP8yL68CFUbENUVCyYLZg798Lx8w8VK+yyPfDzx9S6PfrokUrVn/PpIpJGDSVp1FDyNq4ncKDRI+3T+lJ0dhaOZO9zZ8HO7QT06QtA4LVDsG4ybrYyx9YjYvZrpE1/FFspY6ID+l1T7tCD1LHDSB07jPxN6/G/xplHqzZGHineDf2CnT/h18v4yvO/Zgj5m42x9fmbN5Rb3r/vAKzr3JsY+Zs24NvhCuN9NG6C8nHvH8r8ZCHHhg3imOd3TBvnd0wp2ynvp+0EX+38jhkyrPj7JGfDevwvbw9mM8rfH/82l1J42DiOi24as9SrR1Cfq4vv6RA1qzpPP1gBzAZ6ABEVLaS1LlBK/QxMwOgd9L5F2ogrVEqtxRh/eqrn7SzRWt+nlOoMrFJKrdFal/WTfjTQvOgGMCAUGA4UD8TSWv/p7C2+vox1zMLozXQdiJTC/7F333FOVF0Dx38nyXa2sGyhCGJBEVFBQWlSFRBRwIZY0VdREUVsNAuK2BWxPCr6KFiwCyJdmogFREHpghSpW2BhW7Ykue8fk91NslnYAizrc7588iGZOXfmzN3J5ObOnQn4No7jgaJ3Z08gFlgt1qmOSKyG4qEHLJXPK8DvwPs+09YC5wELfQONMZkikiMiJxtjtvjMOhcIvC/KZ1g9wQOPQI5B5X6/mMiOnThx7gI8eU5SR40onlfv7XdIfWQ07rRU0l96gbovjSf+3mEUrF9H5pdfFsdFXdSd3J+WYpxOv2WnjRtL8gsvISEhFO7YQeroEVSJx03+Wy8S8cQE65Ze82fg+Wcrjp7WlcKuOVORuHgixk9CIqPA4yHk8mvJHXwtOAO/E1TN1jnf0bjHxdyyZgWuXCfzfMbE9p36Kd8Nvq9Uz62vJn0vo9l1/XG7CnE585h5Y/Arhyti3/wF1LmoK22X/4g718n6ofcXzzt7ygdsGPYQBSkpnP7Cs+Tv3Ml5s6wLktJmzmLbS6+Q2LsXda++CuNy4cnLY82gu6qc0+HcP+IRlv/2GxkHDtCxR2/uufN2ru7X56iuc8OseTTteTHDN66kIDeXL267u3jerd9+zpeD7iVzz14GfPgOUQl1EBF2/7Garwdb9VkrOYl7ly0iPCYa4zF0uPcuXjqrDfmHuxDS7Sb7xXHEvjoRsdnI+3Yq7q1/E97POsTlTf2cgh+XENquI/Ffzcbk5ZE19pFDlgUI7dSNWg+OwhYXT+z4/+D6ayMHhw7CFh9P7ISJ4PHgSUsla0zF33+7582n3sUX0Xvlcty5uSy7e2jxvE6fT2H5vcNwpqTS5s3XCImuBSIcWLOOXx+whq407NObJrcOxON243Y6+en/qjgEyePGNWkCISNeAJsN9+LZmF3bsHezvgi4F0yH2HjCnnobIqyLHR09ryL/4ZuR6FhChnmvkbbbcf+4AM+fyw+xskPLX/o94R06kjx9nnVLrzElQ4jqvPY2GU8+iictlYMTXiT+2ZeJGTyUwo3ryZlmHTujBw3GFhdH7MjHrEJuN2nXW19KJTyc8Avac+Cpx0utN1DBj0sIa9+ROlPnYPLyyHxydPG8uFfeIvOpR/Gkp5H9+kvEjnuRWncNxbVxPc5vvjpsecLCCT2/HZlPj/Fbp3P618Q89hR1Pv0GU1jIwTGjiH/zfYLJXWJ9xjSaY33GpPl8DtR96x3SHrU+Y/a99ALJL44nfugw8tevI/Mrq54Kt/yNc+kPNJw2AzweMr/8goLNmwBInvA69rjamMJC0p96Ak9m5mHr63+JiPQEJgB24F1jzLNlxLUGfgH6G2O+DBZTofVW9MpnEck2xtTyDh+40hgzQUQ6Y43h7O29G0ArY8yQgHKNgRnGmObeq+1bGWMm+8Z7r97PNsa8KFbr7wNglTHmJRGZ5C3/ZcBy/dYnIhOAXGPMyCC524DtQBtjzC7vtC7AI8aYbr7r8OY4E8AY09g3f2+5z4E2wGPGmEkiMgRoDQw0xhhvHvuMMU+KdZeF6caYT7xlo4CtWL3d1wSrrzLqfps3Nr3o7+Cd/jxwLfCeMWaMiPQCngR6G2P2inU3hzuMMa+KyL1YvcRXG2Oc3jsXTATO9L7eBrTCuhBtMDAeqO/zt+uM9299uHx9mM1nNKlA+NF36vpNZF9WtdtYHWm1vrWuFh8fWe7viEfdsFzrtN/CpAaHiTx2uqZ6L7TKrfqtkY6oyFgedsRVdxZ+nncdIO2Cqg29OdISl1nXBn8SV/qipeoy4IDVA5x3XefqTcRH+JTFAOxq2bR6EwnQYOUGUlo3q+40/CT/uo6/mx1fnzGnrNsEwUc/HzXuCcOO2bgA+9DxZW6bd3jmX1hn5XcCvwIDfG4a4Bv3HZCH1X6pcqO20j+Ta4zZaYyZUMbswDG17QLKrjXGlDVqv2hM7RqsnuT/+Mx7IWC5wS4Jfg64RUSig8zrCOwqatB6LQGaiYjfxWXGmLVYPaBlGQec4PN6IpAF/CEifwC1gBdFJBLogU+vrDEmB2vcblEv9UAR2enz8F1uebwEFN8FwRgzC6uXdb53WMZvlPTKv4a1g60WkY3Ao0CfgCEiGGOyjDHPGWMKgqwvcExt6Rv/KaWUUup/0fnAZmPMFm8b4lMg2Gmwe4CvsO4sdURUePhBUe9gwLTFwGLv80nApDKKl7r3hm+8MWYMMKaM9Q4sY5l+6/Ne8R/03hrePNsETHNTcreEgQHzrvB5vs03f2PMH/h8KfD+4crqbS11dYLvsim7vgLLNPZ5XsvneQrWkAbf2PfxH5JQNN0AT3gfh1yHz7RteLfdW4eBF6YppZRSqjodPxdwNcC6fWmRncAFvgEi0gDrNqddsc5yHxGV7qlVSimllFL/e3zvcOR9DPKdHaRIYIv7FWC4t2PxiPnX/kyuiIzG+nEHX18YY8ZVRz4VISLLgLCAyTcaY0r/8LlSSiml1DHsqTXGTMQadhnMTsD3R7BOoPTtW1sBn3ovnk8AeomIyxgzrSp5/Wsbtd7G63HfgA3GGHPB4aOUUkoppY47vwJNROQkrF+cvZaA26AaY4rvxedzkf60qq74X9uoVUoppZT6n3GcjKk1xri8d4Sai3VLr/eMMWtF5E7v/LeO1rq1UauUUkoppY4Y712YZgVMC9qYPcSNACpMG7VKKaWUUjWdx3P4mH85vfuBUkoppZSq8bSnVimllFKqpjtOxtRWJ+2pVUoppZRSNZ721CqllFJK1XTaU6s9tUoppZRSqubTnlqllFJKqZpO736gPbVKKaWUUqrm00atUkoppZSq8XT4gVJKKaVUTacXimlPrVJKKaWUqvnEaMteHX26kymllPpfI8dyZe6nBx2zz1r7qInHdNvKS4cfqGMi9fxm1Z2Cn6Tl60hpfXzllPzrOgDyrutcvYn4CJ+yGIBdLZtWbyI+GqzcAMDDjrjqTSTA864DkHuwutPwFxnLygYnVncWflru2g6Ae9zt1ZxJCfvodwCOq2NC0fFgf7vm1ZyJv/if1rDlzNOqOw0/J6/9i6werao7DT/Rc1dUdwr/k7RRq5RSSilV0+mZdx1Tq5RSSimlaj7tqVVKKaWUqun0xxe0p1YppZRSStV82lOrlFJKKVXT6Zha7alVSimllFI1n/bUKqWUUkrVdNpTqz21SimllFKq5tOeWqWUUkqpmk57arWnVimllFJK1XzaU6uUUkopVcMZvU+t9tQqpZRSSqmaTxu1SimllFKqxtPhB0oppZRSNZ1eKKY9tUoppZRSqubTnlqllFJKqZpOe2q1UauOvVoPjCK0XUfIc5L55ChcG9eXirHVb0DsUy8hMbG4Nq4j8/ER4Co8ZHmpFU306CdxnNIEjCHzqUdwrf6DsG49iLr9buyNTybjlv641q89ZH7RD4witH1HTJ6TzCfKzi9uXEl+Bx+z8rOfeBIxj40jpGkzst+cQO5H71vxyXWJHfMMtjoJYAy5Uz/H+elHlao/29nn47hpCNjsuBfNxP3tFL/5Ur8RIXcMRxo3wfX5f3HP/KxkZmQtQm5/CGl4EhhD4cTnMJvWVSoPgNiHRxPeviMmL4+Mx0dSuKH0suz1GxD/7MvYYmMpWL+OjEeGg6uQ8M5diblrKMZ4wO3m4AtPU7DqdwDiHh9HeMfOePbvI/Xqyyud3+Xjn6PpJRdTmOvk8/8bzK6Vf5SKuea//+Hkju3JO5gJwGf/N5g9f6wm8fQmXPPfN2jQ8hzmPDqWJS+/Xuk8ymvkmLEsXrKUOvG1mfHlp0d9fb4aPDmG2K5d8DidbB/2IM41a0rFJAy8maTbbiXspMb82bwF7owMAGq1bcPJ771D/o4dABycNYe9r7xatYROPhNb92tBbJhVP2B+nuM//7RzsHXsCxjwuPHM+wx2bgbAdvczUJBnfch73HjeG1elVI63Y0LIBe2JvG8E2O3kf/sVeR/+t1RM5LCRhLS9EJOXR85To3H/tR5bUl2iHn0aW50EjMdD/vQvyf/cWmdIl+5E/N9g7I1PJvO2Abg3HPo4GUydkY8Q2bETHqeTtNEjKFhf+njgaHACSS+Oxx4bS/66daSOfAgKrWN7eOvzqTNiNOJw4M7IYM/AGwBoOG8hJifHurrf5WJX/yvLlY+9VVvC73wQ7DYKZ0+j4PPJpWLC7noQx/ntMXl55L00Bs/mjcgJJxIx6uniGFvdBuR/+DaFUz8h9IZBhFzSF3PQ2vfz3/8P7l9/rHBdqaNDG7XqmApt1xF7wxPZf2VPHM3PJnr442Tcem2puFpDHiD3k8nkfzeb6BGPE9HnCpxffXbI8rUeGEnBL0vJHDkMHCFIeDgArr83cfDhe4keOaZ8+TU6kX1X9CSk+dnEjHic/beUzi96yAPkTCmdnyfzIFkvPU1Yp27+BVwusl55HtfG9UhkJPEffEnBsp9xb/27YhUoNhy3DKXwmQcx+9IIfeotPL//iNm1vTjEZGdSOPlV7K06lCoectMQPH8sxz3hcbA7ICy8Yuv3EdahI45GJ5LSpwchZ51D3KjHSbupf6m4mKEPkv3xZJxzZxE3egxR/a4k54tPyV/2C6mLFwLgaHIa8c+9QuoVvQDI/XYqOZ99TO2xz1Y6v6aXXExCk5N5vum5NLqgFf3eeInX210UNHbm8EdZ/fV0v2m5+zP45r7hnNnn0krnUFFXXHYpN/S/muGPjjlm6wSI6dqF8JNOYl2HTkSe25KGzzzFX5f1LRWX8+sKNs9fwKlBGtzZy39ly823HpmERLD1vA7PlPGQmYHt1tGYTX9A+p6SmK0b8Pz1hPU8qQG2fnfgefux4tmej14CZ3aVUznujgk2G5EPPkLW0NvxpO4l5r+fUfDDIjzbthSHhLS9ENsJjTh4TS/sZ55N1EOPknn7dRi3i9zXXsD913qIjCT2vc8pXP4Tnm1bcG/ZTPao+4h6+PFK1VPEhZ0IObExOy65mLCzzyHhsSfYPeDqUnHx9z/IwQ8mkTN7JgmPPUH0FVeR9dkn2KKjSXh0DHvu+D/ce/Zgi4/3K7f7lpvwHMgof0I2G+F3Dyd35N2Y9BQiX/sA1y9L8PyztTjE3ro9tgYNybmlH7amzQm/ZyS5Qwdidm4nd/D1xcuJ+ngWrh8XFZcrmDqFwi8r1ylxVGlPbdXG1IqIEZEPfV47RCRNRGZ4Xw/0vl7l82gmIo29Zcf6lE0QkUIRed37eoyI7PKW2SAib4qIzTtvkohs9VnmT0HWt0FEhpVjGwZ5YzeIyHIR6eAzL0REnhWRTSKyxjv/Eu+8WiLytoj8LSJrRWSJiFzg3bY1AesYIyIPBsn9dxFp6xM3wbvNNhE5y2f79vuUmR+4DhHp4M2taDsGBaw7V0SSfKYd8kgvInVF5FPvtq0TkVkicpp3vU4RWSki673rvPlwdewrrGNX8mZ9A4BrzZ9IdLTVUxEgtNUF5C+cB4Bz5jRCvR8IZZWXqChCW7Yi75uvrAW4CjHZWQC4t23B/c+28uXXqSt5M63lFx4qv9Yl+eXNnFb8gWUy9uNatwZcLr94z7704t4dk5uLa9sW7IlJVJSc2hSTsguTugfcLtw/L8R2Xnv/oMwDmC0bwe32nx4RiTQ9B/fimdZrtwtyK/+hH9GpG7kzvHW1+g8kOgZbQmKpuLDWbXDOnwtA7rfTCO9sNSyNM7c4xhYR6XdALvh9BZ6DByudG0Czy3rx+4dW4+ufZSuIiI0lum5yucvnpKWzc8VKPIWuwwcfIa3PO5fY2Jhjtr4isT0uZv+X1nsn9/eV2GNjcCSV3j+da9dSsHPn0U+o/kmwPw0OpIPHjVn3K3JaC/+YwvyS5yFhRy2V4+2Y4Gh2Fp6d/+DZvRNcLgrmzyb0wq5+MSEXdqFgjvUlzb32T6RWNFInAbMv3WrQAuTm4t6+BVui9Z7wbN+Cp5zHyWCiunYja/pUAPL//ANbdDT2IMeDiAvakjPP6nXP+mYqUd2s40GtSy8jZ/483HusLy6e/fsrnQuA7fQz8ezegdm7C1wuXIvn4WjbyS/G0bYThfNnWevbsAaJikbi6/jF2Fu0xuzZhUndW6V81LFR1QvFcoDmIhLhfX0xsCsg5jNjTAufR9H5iC1Ab5+4q4HA8x3jjTEtgGbAWYDvHvmQzzLbBa4PaA+MFpGGZSUvIr2BO4AOxpimwJ3AFBGp6w0ZC9QDmhtjmgOXAdHeee8C+4EmxpgzgYFA6SNdcA95cxwBvO3NxQb0A3YAHY0xq4u2D5jus71+XU3eXKcAd3q3oQNwh4j4di+lAw+UJzEREWAqsNgYc4oxphkwCihqDfxtjGlpjDkDuBYYJiK3lHO7sSUl4UkpOTh4UlOwJfk3NCQ2Dk9WVnGjzJOSgt174C2rvL1+QzwZ+4l+bBy1P/yK6NFPQngEFWVPTMLts3x3OfJzp6ZgTyp/Y8lWrz4hp59B4do/K5yf1E7E7Esrfm32pyHxpT84gpZNqg9ZBwi5YwShT7+D4/aHqtRTa09Kxr23pOfMnbK3VD3Y4uIwWZkldZWyF7tPYym8y0UkfT2LOq++xYEnRlc6l2BiG9TjwM6Sw9GBXbuJbVAvaGzPsY8y7Pcfueylp7GHhh7RPGqCkLp1Kdi9u/h14Z69hFTgCwBA1Hnn0vS72Zzy4WTCT2tStYSi4zBZPo2azAyIjisdd3pLbHc8ia3/vXhmTPKbZbvuPmy3PoK0vLBKqRxvxwQJyMeTloItoDFsS0z2P06mpRQ3Xotj6tbH3uQMXJU4DgVjT0rGtdennlJSsCcHHg9q4/E5HrhS9uLw1lNI48bYYmKp9/6HNPj8a2pd3rekoDHUe+c9Gnz+NdFXlz4bFIytThKetJTi1570VCQhoJ4SEjFpPvWUnoLU8Y8J6dyDwsVz/aaFXnYNkW9+Qvj9j0GtaI4bHs+xexynjsTdD2YDRQ2oAcAn5SznBNaLSCvv6/7A52XEhgLhQLnPPRhj9gGbsRqlZRmO1VhM95b5HZgM3C0ikcDtwD3GmHzv/BRjzOcicgpwAfCIMcbjnbfFGDOzvPl5LQFO9T7vAqwB3sSqx/K6G5jkzR3vtjyM1WAu8h7QX0Tig5QP1AUoNMa8VTTBGLPKGPNDYKAxZgtwP3Bv+dOV0pMCT5nIoWLKmOew4zi9Gc6vPiPjxisxTidRN99W/rTKte6yY0w5T/tIRCRxz00g6+VnMDk5lcgvyLTynnKy2ZHGp+Ga/w0Fo26HfCeOy6+reA4VySVofZY8zVs0n9QrerHv/iFED67AblQe5fw7zR79BC+c2ZpX23QhonZtujx835HNoyYoz35/CLmr17D2/HZsuPgS0t6fxEnvvVPVhILkEyRs40o8bz+G54s3sHXqUzzZM/lZPP99Cs+nE5DzukDDKjSyj7tjQlWPoUBEBLWeHk/uhOcgtxLHoWBZlaueghQsirE7CGt2JnsHD2LPoP+j9p2DCTmxMQC7bxjArqv7sefO24gZcD3h57UKsqDAhA6xrkMF+cY4HNjbdMS1ZH7xpMIZX5JzS19yB1+HZ3864YMOe0JYHUNHolH7KXCtiIQDZwPLAub3Dxh+EBGk7AmAG9gdUHaYiKwC9gB/GWNW+cx7wWeZHwcmJSKNsBrCh/oaeibwW8C0Fd7ppwL/GGMyyyi3yhjjDjKvIi4DVnufF30hmAr0FpGQci7jUNtQJBurYTu0HMtrHmR5h/I70DRwondYxwoRWbF06VJqf/Q1tT/6Gk96KrbkusVxtqRkPGmpfmXNgQxs0dFgt1sxycm4060YT2pK0PKe1BQ8qSnFvQ75C+fhOL1ZuTYg4uoBxH/8NfEff407PRW7z/Lt5cgvWExQdgexz71C3pwZ5C+af/j4IMz+NKROSc+sxCdiMtLLXZb9aZi/rdOP7mXfI40r9mEfdc11JH46lcRPp+JOS8Vet+Q7oz25Lu6AevBkZCDRMSV1FSQGrOEGjhMaYYuLq1A+gdredRv3rfiB+1b8QObuvcSd0KB4XlyD+mTuLn0KMWuv1ZvjLihgxeSPadj63CrlUFMk3HwTp8+bxenzZlG4N4XQ+vWL54XUq0thSjn2aS9PdjaeXGs4SebCRYjDgb127conl5WBRPt8B4+pDdkHyo7fsQlqJ0FELet1tnfoSm4WZuNKpP5JFVr98XxMMGkpfvnYEpPxpKf5xXhS9/ofJxOT8XiPodgdRD/9CgXzZlL4feWOQ0ViBlxPg6++ocFX3+BKS8VR16eekpNxp5Y+Hth8jgeO5Lq4vPXkStmLc+kPGKcTz4EMnCt+JfR066Ol6Jjh2b+f3PnfEXbW2YfNzZOe6tc7bUtI8jvLVRQjiT71lJBsHSe9HK3b49m8AXOg5KyBObDf6qk0hsLZU7GdfibHDWOO3eM4VeVGrTHmT6AxVqNsVpCQwOEHTp95c7CGLAwAPgtStmj4QRIQJSK+o/N9hx9c7zO9v4isxRreMMEYk1fBTRKC9wmUV1llfae/4G2sDwL+T0RCgV7ANG8jehnQvZzrKyvfwGmvAjeLyJEesBfs+zDGmInGmFbGmFYdOnQg44YryLjhCvK/X0B4L6tHxdH8bEx2Fp59pRtlBb8tJ6yrVQURl/al4HvrgqL8HxYGLe/Zl447dS/2Ro0BCG3dBlc5L8JyfvEJ+6+/gv3XX0H+4gWEX2otP+RQ+a0oyS/80r7kL1l42PXEPDoW17Yt5E4pfQVueZm/NyJ1T7AOxHYH9rZd8fz2U/kKH9yP2ZeK1LNG5Nibn+d3gVl55Hw+hbRr+5F2bT+cixYQ2dtbV2edY9VVwIcrQMGKZURc1AOAyMv6krd4gbX+ho2KY0KaNkNCQvAcOFChfAL9/Oa7vNLqQl5pdSFrp8/k3ButQ0ajC1rhzMwsbsD68h1ne+bll7J3bekr2/+N0id/wMbuvdjYvRcH584j/irrivLIc1vizszClVr+Rq0jseSLVmSLcxCbrfjOCJWyexvEJ0FsgnWGoVlrzF8Bd66o7TPspm4jq6HkzIaQUAj1jrENCUVOboZJCxwVd2jH8zHBtX4NthMaYavXABwOQi+6hMKli/xiCpcuJrSnddcQ+5lnY3KyMd6co0Y9iXvbFvI+/aDc6yxL5icfs+vKPuy6sg85C+YTfXk/AMLOPgdPdjbuIMcD5/JfiOreE4DoPv3IXWgdD3IXLrB6YO12JDyc8LPPoWDL30hEBBIZBYBERBDRrj0FmzcdNjfPxnXYGjREkuuDw4Gjc3dcvyzxi3H98j0hF1kXp9qaNsfkZmP27yue7wgy9MB3zK2jXRc82yp4sa86qo7U3Q+mAy8CnYE6hw4tYYwpEJHfsMZ7nonVcxksrlBE5gAdsXp3D+UzY8wQ7wVYM0VktjGmrBHe64DzAN+jz7ne6ZuBRiISbYzJCii3FjhHRGxFww987AMCuyjiga0+rx8yxnxZ9EJELgdigdXeUziRQC5QnuEMa4FWWH+DIud5t6GYMeaAiEwBBpdjeVeVY71FWgLlbgUU/LiE0HYdqfP1HExeHpljS8ZRxo5/i6xxj+JJTyP7tZeIHfciUXcOxfXXepzTvzps+ewXxhEz9nnEEYJ7904yn7TmhXbuRvQDo7HVjifu5Tcp3LThkPmFte9Inane5T9Zsvy4V94i8ylvfq9b+dW6ayiujetxei9Qs9VJIH7y50hULTAeIq+9kX39L8Nx6ulEXNqHwk0bif/4ayvfN16h4KclQfMok8eNa9IEQka8ADYb7sWzMbu2Ye9mfYC5F0yH2HjCnnobvBdfOXpeRf7DN4Mzl8LJrxJy9yPgcGBS91D4duXvLpC/9HvCO3Qkefo865ZeY0YVz6vz2ttkPPkonrRUDk54kfhnXyZm8FAKN64nZ5q160d0605k7z4Ylwvy89k/vOQ0Xu1nXiLsvNbY4mpTd85iMt96jdxpX1Uovw2z5tG058UM37iSgtxcvrjt7uJ5t377OV8OupfMPXsZ8OE7RCXUQUTY/cdqvh58PwC1kpO4d9kiwmOiMR5Dh3vv4qWz2pCfFXg4OHLuH/EIy3/7jYwDB+jYozf33Hk7V/frc/iCVZS5YCExXbvQ7Mcl1i297n+weN7JH0zin4cexpWSSuKtA0kafCchiYmcMX8uBxcuYsdDw4m7tBcJN90AbheevDy2Db6nagkZD565U7ANuA9sgvnjR0jfjZxrXVZhfv8eaXoeclZb8LihsADP1xOtslEx2K7yHuZsdszaZbCl4renKnLcHRPcbnJffpro8W9bt/SaMRX31r8J63sNAPnTPqfwpyWEtL2Q2C9mY/Kc5Ix7FADH2S0Ju+RyXJv/ImaS9T50vj2Bwp9/IKRjN6LuH4nExRP94n9wb9pA1rA7yl1PziWLiezYiYaz52PynKQ+MrJ4Xt033yHtsdG401LZ//KLJL04nvh77yN//Toyv/oCgMItf5O7dAknTP0WPB4yv/qCws2bcJzQkORX3wBA7HayZ36Lc2mp0XCledzkvfECkU+/BjY7hfOm49m+hZBLrS9vhTO/wr38Rzyt2xP1/jRMfh55Lz1RUj4sDMe555M3wf92cGH/NxTbKaeBMZiUPeS9WrXbxR1Rx3EP6rEi5R33E7SwSLYxppZ3+MCVxpgJItIZeNAY01tEBgKtjDFDAso1BmYYY5qLyJnemMm+8SIyBsg2xrzovXjpA6xT/i+JyCRv+S8Dluu3PhGZAOQaY0YShLcx+SjQ0xizT0RaYDUOLzDG7BGR54FE4A5vA7we0M0Y85GIfA5sBB4zxhgRaQI0M8Z8IyIrgOHGmAXecay/AJcYY/4OlruIfAJMN8Z84n0dhdUIbmyMyQ0sE1B/9bB6di83xqwSkTpYPeBPGmO+DajHBOBXoJ4xJugVQt66/gV41xjzjndaa6yG9vai9frk8TXwmjHm/WDL8zKp55dvKMCxkrR8HSmtj6+ckn+1vofkXde5ehPxET5lMQC7WpYaYVJtGqy0vpQ87Iir3kQCPO86ALlVu2PDERcZy8oGJ1Z3Fn5aes8OuMfdXs2ZlLCPtsYAH0/HhKLjwf52zas5E3/xP61hy5mnVXcafk5e+xdZPcoxzvYYip67Aso4k3m0uIb3P2atWsdznx3TbSuvI/IzucaYncaYCWXMDhxT2y6g7FpjTFnnXorG1K7B6lX+j8+8FwKWG+yS5eeAW0Qk6OWJxpjpWGNNfxKRDcA7wA3GmKJLuh8B0oB13ltoTfO+BrgNqAtsFpHV3rJFY4JvAh7x5r4QeMIYE/QchfeCtB749MoaY3KApZTRcx2wDXuAG4B3vNvwE/CeMebbILHpWGN2y7z/jbG+5fQDLvbe0mstMMZn204puqUX1oV9h2vQKqWUUupo0zG1VRt+YIypFWTaYmCx9/kkYFIZxUt9/fSNN8aMwWpMBVvvwDKW6bc+Y8xurIZnmYwxb2LdcSDYvAKsOwk8HGReJtbdEYKVW4d1F4Fg8wYGvM7FGp4QGHfFIcpsw6f+jDFLgNZlrG9MwOv7se5YUCZvvV1TxuyK3ydLKaWUUuoo018UU0oppZSq6Y7j+8ceK/8TjVoRGY314w6+vjDGHEcjvI8t79jbBUFmdfPe41cppZRSqsb4n2jUehuv/7MN2GC8DdcW1Z2HUkoppdSR8D/RqFVKKaWU+lc7ji/gOlaOyN0PlFJKKaWUqk7aU6uUUkopVdNpT6321CqllFJKqZpPe2qVUkoppWo67anVnlqllFJKKVXzaU+tUkoppVRNpz++oD21SimllFKq5tOeWqWUUkqpmk7H1GpPrVJKKaWUqvm0p1YppZRSqqbTnlrtqVVKKaWUUjWf9tQqpZRSStV02lOLGK0EdfTpTqaUUup/jRzLlbmG9D5mn7WO12cc020rL+2pVUoppZSq6Tzaf6SNWnVMfBKXVN0p+BlwIJUd5zSt7jT8NPxjAwCLkhpUcyYluqTuAiD3yvbVnEmJyK9+BCDtgjOrORN/icvWsrLBidWdhp+Wu7ZD7sHqTsNfZCwAqxo2rt48fLTYsQ2AnL7tqjcRH1HTfgIg+9ILqjkTf7VmLqPwrl7VnYafkDdn8UvdhtWdhp82e3dUdwr/k7RRq5RSSilVw+lwUr37gVJKKaWU+hfQRq1SSimllDpiRKSniGwUkc0iMiLI/OtF5E/v4ycROedIrFeHHyillFJK1XTHyYViImIH3gAuBnYCv4rIdGPMOp+wrUAnY0yGiFwCTASqPIBce2qVUkoppdSRcj6w2RizxRhTAHwK9PENMMb8ZIzJ8L78BTjhSKxYe2qVUkoppWq64+dCsQaA7+0fdnLoXtj/A2YfiRVro1YppZRSSpWbiAwCBvlMmmiMmVg0O0iRoC1uEemC1ajtcCTy0katUkoppVQNZ47hmFpvA3ZiGbN3Ar43Dj4B2B0YJCJnA+8Clxhj9h2JvHRMrVJKKaWUOlJ+BZqIyEkiEgpcC0z3DRCRRsDXwI3GmL+O1Iq1p1YppZRSqqY7TsbUGmNcIjIEmAvYgfeMMWtF5E7v/LeAx4A6wH9EBMBljGlV1XVro1YppZRSSh0xxphZwKyAaW/5PL8NuO1Ir1cbtUoppZRSNd1xcp/a6qRjapVSSimlVI2nPbVKKaWUUjWcOU7G1FYn7alVSimllFI1nvbUKqWUUkrVdDqmVhu16vhx7nPjqH/xRbidTn4ZfA8Zf6wuFXP+a+OJb9kCESFz898sG3wvrpwckjq048KPPyDnn38A2PHtTNY+/1Kl8ogbPprwDh0xeXnsf3QkhRvWlYqxN2hAnedexhYTS+GGdewbNRxchYR37krs3UPB4wG3m4wXnqZg5e8A1LrhZmpdcRUYQ8GmTex/bCQUFFQqxybjniT+oq54nE7W3zOM7NVrSsWc8eZrxJxzDp7CQrJWrmLjg8MxLhcJPbtz0oiHMB6DcbnY/OjjHFz2a6XyKGJrcQGht94HNhuuBd/imvqR33xp0IjQu0djO/k0CqdMxDX9E2t6nSRC730UiYsHY3B99w2umV9UaN0hbTpQ6/4RiM2Oc/pXOD94t1RM1P0jCWvXEZPnJGvsaFwb1x+ybGjX7kTdfjf2xidz4JZrcW1Yay3IEUL0yMdxND0TjCH75Wco/L1iddfgyTHEdu2Cx+lk+7AHca4p/bdLGHgzSbfdSthJjfmzeQvcGdZPpNdq24aT33uH/B3WL1AenDWHva+8WqH1V9TIMWNZvGQpdeJrM+PLT4/qugI1eOJxYrx19c/9D+Jcs7ZUTMLNN5F4262ENW7M6rNbltRVmzac9N+JFOzYCcCB2XNImVC1urK3vIDQ2+4Dmx3Xd99S+PWHfvOlwYmE3TMa2ymnUfDR27i++aR4XuiQUThatccczMA59Iaq5XFeG8IG3Q82G4XzplP4xQelYkLvuB9Hq3aY/Dzyx4/F8/dGAEIu74+jRx8QwTX3Gwq/sf6moTfcgb3NhWAM5kAG+eOfxOxPr1R+0uw87NfcAWLD8+NcPPP839PSujP27lcDYPKduD95A3ZthdoJ2G9+AImpDcbgWToHz6JvKpVDWU586glqd+uK2+nk76H3kxvk2Jl8683Uu/02wk9qzIpmZ+Pab+1T9thYThn/ImGNT8Tk5/P3sAdxbth4RPNTVaPDD9Rxod7F3Yg++WRmnHsBy4c+QKuXng8a9/uoR5nToQuz23cmd+cumtx+a/G8tJ9/Yc6FXZlzYddKN2jDO3TE0ehE9l7Wg4wnH6P2I48HjYsb+iBZH01m7+U98WRmEtXvSgDyl/1CytV9SOnfj/2PjyL+8acAsCclEX3djaQMuIq9V16O2GxE9ry0UjnGd+tKxMknseyCDmx8YDinP/9M0LiUL6eyrF1Hfu3UDVt4OPVuuA6AjB+W8mvni1nRtTsb7nuA019+sVJ5FLPZCL39AfLHPUDefdfj6HARckJjvxCTlUnhf8cXN2aLp7vdFEx6jbyh15M3YhCOnleUKnu4dUc/NJqD993J/msvJ7x7L+wnneIXEtruQhwNT2T/VZeQ9ewYaj382GHLurdsJnP4UApXrvBbVnjfqwDIuL4fB+65jaihD4EE+0XI4GK6diH8pJNY16ET/wwfScNnngoal/PrCjZfe31x49VX9vJf2di9Fxu79zrqDVqAKy67lHffmHDU1xMouktnwk46ifUXdmbH8FGc8PS4oHE5K37j7wE3FDdefWUv/5WNPXuxsWevKjdosdkIveNB8p58AOc912G/MMh+np1JwbvjKZz2SaniroWzyHtyWNVy8OYRdtdDOB+/j9y7rsXRsTvS8CS/EHurdtjqNyT39qvIf+1Zwu5+2Cp64sk4evTBef8tOIfcgP389kh964efCr76COeQG3DecyPu5UsJHfB/lctPbNivHYzr9cdwPXknttadoG5D/5h9KbjGD8c17m48sz/Ffv291nS3G/dX7+J68k5cz9+PrVPv0mWrIK5bFyJOPolVbS9k64PDOfm5p4PGZS1fwfprBpR6/zUYOoSctWtZ3bU7m++5j8Zjxxyx3I4EY8wxexyvqq1RKyJGRD70ee0QkTQRmeF9PdD7epXPo5mINPaWHetTNkFECkXkde/rMSKyy1tmg4i8KSI277xJIrLVZ5k/BVnfBhEZ5rP800VksXfeehGZ6J3euShfn9hJInKV9/liEWnlfb5NRFaLyB8iMk9E6h6ibsqM9U77JCA+RESeFZFNIrJGRJaLyCU+y0rwPj/Pu+0tD7M8h4g87V1eUT2N9pnvDvi7jChrW8rrhF6XsO3TzwHYt+I3QmNjCU9OKhXnysoufm4PDy/j16QrL6JLN3K/tXoGClb/gS06BltCYqm4sPPb4PxuLgA506cR0fUiAIwztzhGIiL9b4ZttyNh4db/ERG401IrlWPCJT3Y+/mXAGT+9juO2FhCk0rX1f4FC4ufZ65cRVi9egC4c0pytEdGVvmG3bZTz8Ds3YlJ2Q0uF66lC7C3vtA/KPMAnr83gMvlP/3APsxW74/J5OXi2bkdiS9d32VxNDsL984deHbvBFched/NIrRjF7+Y0I5dyZtt/ZiNa82fSHQ0tjoJhyzr3rYF9z/bSq/vpFMo+PUXAEzGfkxWFo4zmpc739geF7P/y68AyP19JfbYGBxB/nbOtWsp2Fm6kVYdWp93LrGxMcd8vbHdu7P/q68ByF25EntMNI6k0vvGsaorW5NmePaU7OfupfNxXBCwnx/MwLN5Pbhdpcp71q3CZGdWPY/TmuHZvROz1/t+W/IdjjYd/WIcbTriWjjbWu/GNUhUNFK7DtKwMZ6NayA/Hzxu3KtX4mjbySrkzClZQHhEpY8L0vg0TNpuSN8LbheeFUuwndPWL8ZsWQ+51rHcbN2A1K5jzcjMgB1/W8/znZi9/yBxCZXKI5jaPbqT9rn1/sv+fSX2mBhCgrz/ctesJT/Il6SI05qQ+cOPAORt/puwhg0JSThy+amqq86e2hyguYhEeF9fDOwKiPnMGNPC51F0HngL0Nsn7mog8LzUeGNMC6AZcBbQyWfeQz7LbBe4PqA9MFpEir4ivlq0PGPMGcBrFd5aSxdjzDnACmBURWNF5Aysv1lHEYnyiR0L1AOaG2OaA5cB0b4L8/7G8pdAf2PMysMs7ymgPnCWtz4uBEJ85jsD/i7PlrsGyhBRry45u0p+Gjp3924ivY2wQBe8MYF+f60l5rRT+WtiyanmhPNb0XPpIjp98QkxTU+vVB72pGRcKXuKX7tT9mJPSvaLscXF4cnKBLe7OMa3YRLR9SLqTptFwutvsf9x67uAOzWVrMnvUW/uQurP/wFPVhb5P/9YqRzD6tYlf3dJXeXv3kNYvTK/IyEOB3WvvpL9CxcVT0vo1ZPzf/yesz+ezIb7HqhUHsXLj0/EpJc00M3+VKRO+RumxctJrIvtpCZ4NpU+xVwWW1Iybp+/lyc1BXtiwN8rMQl3yl6/GFticrnKBnJt2khYx65gt2Or1wBH02bYksuu+0AhdetS4PO3K9yzl5C6h15noKjzzqXpd7M55cPJhJ/WpEJla5KQuskUlqqr8tc1WHV1+tzZnPzBpCrXlbWfpxS/NvvSKvQF7EiROkn+eaSXfr9JnUQ8aSUxHm+MZ/sW7M1bQnQMhIXhaNUO8dnnQ2+6k8hJ03F07kH+RxMrl2BcHcgoGbZgMtKtaWWwteuOWftb6RnxSUjDUzDbNlQujyBC6/m//wr27CH0EMfOQLlr1xPf6xIAolq2IOyEBoTWD/45papHdQ8/mA0UnYMdAJQ+ZxOcE1hf1AsK9Ac+LyM2FAgHMsqblDFmH7AZq6GI9/+dPvNLD/asmCXAqZWIvQ74EJgHXA4gIpHA7cA9xph8b34pxhjf+jgDmIb1G8vLfaYfbnl53uVlGWPGVGwTKyjIKdyyTnEsu3so05qeRebGTTS6og8A+//4k+lnncecDl34a+K7dPx48pHLLTCPoLmWPHcunM/evr3Yd98QYu+2TqtJdAwRXbqxp9dF7L64IxIRQeSll1UqHalAXQGc9tzTHPh5GQeXlfzp02fNYXn7Tqy++f84acRDlcrDJ6HS0yrayxMeQdhD4yh8/1Xw6e2ulHL8vcrs4j9M3nnffo07NYXakz6n1v0jKFy9KmivXJmqWFe5q9ew9vx2bLj4EtLen8RJ771T/nXXNFWtqzVrWNemPRt7eOvq3Uo20orzCTaxGk7DliePMobEmB3bKPjyAyKeeo2IJyfg2bqp+Ms5QMEHb5E78HJci+cSetnVlcyv/H83Oe1sbO264576nv+MsHAcd4zG/cVEyHNWLo8q5hbM7tfewB4Xy1nz51D31oHkrFmLCTz7VJ2MOXaP41R1N2o/Ba4VkXDgbGBZwPz+Aae5I4KUPQFwA7sDyg4TkVXAHuAvY8wqn3kv+Czz48CkRKQRVkP4T++k8cBCEZktIsNEJM4n/ELfHPE2Dg+jN1DehrFvbH/gM6zG/wDvtFOBf4wxhzqv9Q0wxBizNGD6oZaXdYjlRQT8XfoHBojIIBFZISIrJk4M/mHS5LZb6fnDQnr+sBDn3r1ENahfPC+yfn2ce/cGLQdgPB62T51Gw8usDntXVjauHOv02Z7vFiAhDkLj4w+xCSVq9b+O5M+mkvzZVNxpqTiSS75525Prlhom4MnIwBYdA3Z7mTEA+b+vwNGwEba4OMLbtMW1ayeejAxwuXAu+I6wc1qWKlOWBrfeTKuF82i1cB75e/cSVr+krsLq16Ngb0rQco0fHEZIQh02PzYm6PyDvywj4sQTCYmvXe5cApl9qUhCSU+1xCdV7AITu52wh8bh+mEe7mXfV2jdntQU7D5/L1tSMu701CAxdf1iPGmp5SpbittNzivPkXHjlWQ+dA+2WtG4d/xzyCIJN9/E6fNmcfq8WRTuTSHU528XUq8uhSnlH4biyc7Gk2s1+jMXLkIcDuy1K/+3O94k3Hwjp8+ZxelzZuFKSSGkVF0F38+D8a2rrEWLEUdIlerK7EtDEkp6NaVOYqUvpKoKk57qn0dCEmZfeqkYm08PrC0hCbMvDQDXvG9xDr0Z5/A7MVmZeHaXHrftWjwXe7supaaXS0Y61C45JS+1E+Dg/tJxDRpjv2EorrfGQo7Px43Njn3QaDzLF2NW/VS5HHwk33IzZ82fw1nz51AQ8P4LrVf2sTMYd3Y2W+57gNUX9eTve+4jpE48+f+Urj9Vfaq1UWuM+RNojNWgmhUkJHD4ge9XtjlYQxYGYDXMAhUNP0gCokTkWp95vsMPrveZ3l9E1mINb5jg01P5PlZv5xdAZ+AXEQnzlvnBN0dg+iE2eZG34RsDBL+6p4xYEWkNpBljtgMLgHNFpLxH6PnAbSJiL5pQ3uWJyC3ehusOn+EYgcMPStW/MWaiMaaVMabVoEGDgia16d33ii/s2jVzNo2vvQaAOq3OozAzk7wgH/a1Tiq5IKJBzx5kbtoMQLjP6f/4c1siYqNgf5ADaRDZn00hpX8/Uvr3w7loAZGXWb2/oWedgyc7C096Wqky+b8uI+LiHgBEXd6XvEULAHA0bFQcE9K0GYSE4DlwAPfePYSdfQ4SHm7le0FbCrduKVd+ALvem8yKrt1Z0bU76bPnUvca64KlmPPOxZWZSUFq6bqqd/0A4rt0Zt0dd/t9s444qXHx81pnNccWGkLh/nKfyCjFs3kDUu8EJKkeOBw4OnTDvSLw+1PZQgePxLNzO65vg72ND821fg32ho2w1WsAjhDCL+5FwZJFfjEFPywi/BLru6aj+dmY7Gw8+9LLVbaUsHBrvCEQcn5bjNuNe+vfhyySPvmD4gu7Ds6dR/xV1kWFkee2xJ2ZhSvI364sjsSS08yRLc5BbLbiq/3/DdInf1h8YdfBufOIv/IKACJbtsSdlYUrtfR7sSyBdYVNqlRXnk3rsfns5/YOF+FaXv79/Ejx/LUeW4OGSLL3/dbxYtzLlvjFuJb9gKOrdZrcdnpzTE42JmMfABJrHeYlMRlHu864vp9nva5fckGWo82FmJ3bK5Wf2f4XklQf6iSD3YGtVUc8f/7iH1Q7EcegR3BPehFS/Ucd2m+8D7N3B54FUyu1/kAp709m9UU9WX1RTzLmzCXxGuv9V+tca58qrMD7zx4Tg4RYI/GSrh9A5i/LcGdnH6bUMeQxx+5xnDoebuk1HXgRq7FY9sCbAMaYAhH5DXgAOBNrHGmwuEIRmQN0xOrdPZTPjDFDRKQtMFNEZhtj9nqXsxt4D3hPRNYA5b86pEQXY0x5v9r7xYrIAKCpiGzzTooBrgSmAI1EJPoQvatDgLeA/wB3eKeVa3neBv373m22c5TsnjefehdfRO+Vy3Hn5rLs7qHF8zp9PoXl9w7DmZJKmzdfIyS6FohwYM06fn3AOnXesE9vmtw6EI/bjdvp5Kf/u6OsVR1S3g/fE96hI/VmzMOTl8f+x0qGPie8/jb7n3gUT1oqB155kTrPv0zs3UMp3LCe7KnWhVsRF3Un6rI+mEIXJj+ffQ9b1xsWrP6T3O/mkfzp1+B2UbBhPdlfVrwRB7Bv/gLiL+pKm+U/4s51smHo/cXzzp7yARuGPURBSgqnvfAs+Tt3cu4s63tW+sxZbHvpFRJ796Lu1Vfhcbnw5OWxdtBdlcqjmMdNwbvjCXv0ZetWRwtnYHZsxdG9LwCuedMgLp7w5/+LRESB8eDofQ15Q6/HduKpODpfgmf7ZuwvTgKgYMrbeH7/uXzrdrvJfnEcsa9ORGw28r6dinvr34T3s74g5U39nIIflxDariPxX83G5OWRNfaRQ5YFCO3UjVoPjsIWF0/s+P/g+msjB4cOwhYfT+yEieDx4ElLJWtMxa6RzFywkJiuXWj24xLrll73P1g87+QPJvHPQw/jSkkl8daBJA2+k5DERM6YP5eDCxex46HhxF3ai4SbbrAuwMnLY9vgeyq0/sq4f8QjLP/tNzIOHKBjj97cc+ftXN2vz1Ffb+bCRUR37cIZS7+3bun1QMkwmZMnv88/Dw/HlZJKwi0DSbrrDkISE2n63RwyFy5ix8MjiOt1CXVuvAHcbquu7q5iXXncFLzzMuGPjwe7Hdd8737eoy8ArrnTkLh4wl98D4m09vOQy/rjvOc6cOYSdv8T2Jq3RGLiiHh3GoWfvotr/oxDr7OMPPLffJGIsa9at/T67ls8/2zFcUk/K4/ZU3H/+iP2Vu2IfPer4lt6FQkf9SwSE4txuch/8wXItj42wgbejTRoBMaDSd1L/hvPVbKePLg/fRPHPU+BzYbnp3mw5x9sF/ayZv8wC/ul10GtaOzXDgasM2/uZ4cipzTD1qYbZudWbKOsS1fc30zGrF1R5uoq4sD8hcR160qLX5bicTr52+d6gtM/nsyW+x+mMCWFuv93C/XuvovQpETOXvgdBxYsZMsDDxPR5FROee0VcLtx/rWJv++v4tAtdcRJdd2aQUSyjTG1vMMHrjTGTBCRzsCDxpjeIjIQaGWMGRJQrjEwwxjTXETO9MZM9o0XkTFAtjHmRbEGIH4ArDLGvCQik7zlvwxYrt/6RGQCkGuMGSkiPYEF3gZyXWAl0BJoWpSvz3KKly8ii73zV3gbj63K06gNjBXrzg3bgTbGmF3eaV2AR4wx3UTkeSARuMPb2K8HdDPGfFS0LCALmIs1RndMOZaX7F1enreHdz3Q3Rizrehvd7jt8GE+iSt9hWl1GnAglR3nNK3uNPw0/MO6IGJRUoNqzqREF28vSu6V7as5kxKRX1kX2KVdcGY1Z+IvcdlaVjY4sbrT8NNy13bIPVjdafiLjAVgVcPG1ZuHjxY7tgGQ07fdoQOPoahp1qn37EsvqOZM/NWauYzCu3pVdxp+Qt6cxS9H8NZfR0KbvTugjBHQR4tzQKdj1qCL+OT7Y7pt5VXdY2oxxuw0xpR1E8TAMbXtAsquNcaUdUVQ0ZjaNVg90v/xmfdCwHJDg5R/DrhFRKKB7sAaEfkDq2H4UFEP7jHSEdhV1AD1WgI08zZgHwHSgHXeHtVp3tfFvBeR9cEa83vXYZY3Gmss8hoRWQn8AEymZNxy4JjaKt/9QCmllFKqKqpt+EGwnj5jzGJgsff5JGBSGcVLnfr3jfdeqT+mjPUOLGOZfuvzDjcourrkfu+jzHyDLd8Y09nneeMy1hssx8YBrxcDbQKmuSm5OwPAw95HmcsyxhwEWnhfvnGY5Y3wPoLld9SGISillFKqEo7jsa7HSrX31CqllFJKKVVVx8OFYv+zRGQZEBYw+cYjcB9cpZRSSv0vOY7vH3usaKO2Ghljjq8rAJRSSimlaiht1CqllFJK1XBGx9TqmFqllFJKKVXzaU+tUkoppVRNp2NqtadWKaWUUkrVfNpTq5RSSilVwxlPdWdQ/bSnVimllFJK1XjaqFVKKaWUUjWeDj9QSimllKrp9EIx7alVSimllFI1n/bUKqWUUkrVdPrjC9pTq5RSSimlaj7tqVVKKaWUquGMjqlFtBLUMaA7mVJKqf81cixXln1Zm2P2WVvr21+O6baVl/bUKqWUUkrVdDqmVhu16tjYfd4Z1Z2Cn/q/rSerZ+vqTsNP9JxfAXAN6V3NmZRwvD4DgMyLz6vmTErEfPcbAJ/EJVVzJv4GHEjFPe726k7Dj330O6xq2Li60/DTYsc260nuwWrNw09kLAAHu7So3jx8xC5aBRxfOYGV11+nnVrdafg57a/N5F7ZvrrT8BP51Y/VncL/JG3UKqWUUkrVdDqcVO9+oJRSSimlaj7tqVVKKaWUquGMjqnVnlqllFJKKVXzaU+tUkoppVRNp2NqtadWKaWUUkrVfNpTq5RSSilVw+mYWu2pVUoppZRS/wLaqFVKKaWUUjWeDj9QSimllKrp9EIx7alVSimllFI1n/bUKqWUUkrVdHqhmPbUKqWUUkqpmk97apVSSimlajijY2q1p1YppZRSStV82lOrlFJKKVXTaU+tNmpV9Yp5aBTh7Tti8vI4MGYUhRvWlYqx129A7WdewhYTR+GGdWQ8OhxchURc0ptaN98GgMnN5cAzT+DatBGAuMeeIuzCznj27yet/+Xlzsd+XlvC73oAbDYK53xDweeTS8WE3fUAjtbtMfl55L30BJ7N1jpD+g0gpGdfMAbPts3kvfQkFBbguLAboTcMwtawMblDB+LZtL4SNVVCzjgX21WDwGbD89M8zHdf+s9v1RnbxVdaL/LzcH/2H9i1FRwh2O97DhwhYLdhVv6IZ9aUSudhb9WW8MEPIjY7BbOnUfDZpFIxYYMfIuR8q66cL4zBs3mDNSOqFhH3P4qt8amAIe/FJ3CvX03E6GewNTzR2o6oaExOFjl3XlfpHM99bhz1L74It9PJL4PvIeOP1aVizn9tPPEtWyAiZG7+m2WD78WVk0NSh3Zc+PEH5PzzDwA7vp3J2udfqnQuAJx8Jrbu14LYMKt+wPw8x3/+aedg69gXMOBx45n3GezcDIDt7megIM/64PK48bw3rmq5BGjwxOPEdO2Cx+nkn/sfxLlmbamYhJtvIvG2Wwlr3JjVZ7fEnZEBQK02bTjpvxMp2LETgAOz55Ay4dUjmp+vkWPGsnjJUurE12bGl58etfUAOFq3I3zIw2C3UThzKvmfvF8qJvyeh3Fc0AHy8sh97jE8m6z9PPqTWZjcHPB4MG4XOXdeb8XfMQxHu45QWIhn905yn3sccrKOm/wqK/GRR4nq1BnjdLJ3xHDy15XehxwnnEC98a9gj40jf91a9jz0IBQWYouJoe4zzxLSsBGmIJ+9I0dQsGkTAMlPP0NUl6649+1je+9elc7P1uICQm+9D2w2XAu+xTX1I7/50qARoXePxnbyaRROmYhr+ifW9DpJhN77KBIXD8bg+u4bXDO/qHQe6ujRRq2qNmHtO+JoeCKpfXsS0vwcYkc+RvrN15aKi7n3AbI//oC8ebOIHfk4kX2vJPfLT3Ht2kn67TdhsjIJa3chcY88UVw+99tp5Hw+hbgnni1/QjYb4Xc/TO6oIZj0FCJfnYzrlyV4/tlaHGJv3Q5b/Ubk3HoFtqbNCR8ygtz7bkHqJBLapz85g/pDQT7ho57G0bk7ru9m4Nn2N86xDxN+78gq1xliw3bNXbhffwQO7MP+0Hjcq5fB3h3FIWbfXtyvjABnDtLsPOwDhuB+8QFwFeJ+dZTVMLLZsd//PKz7DbZtrHgeNhsR94wgZ/hgTHoKUa9/iOvn7/3qynF+e+wNGpI9sC/2M5oTce9Icu69GYDwwQ/hWvEzhWOHg8MBYeEAOMeV1FHYHcMwOdmVrCiod3E3ok8+mRnnXkCdVufR6qXn+e6iS0rF/T7qUVxZ1npajnuSJrffyvpXXgMg7edfWHLtDZXOwY8Itp7X4ZkyHjIzsN06GrPpD0jfUxKzdQOev56wnic1wNbvDjxvP1Y82/PRS+CsfJ2UJbpLZ8JOOon1F3YmsmVLTnh6HJsu71sqLmfFb2QuWMipn5duSGYv/5Wtt/zfEc8tmCsuu5Qb+l/N8EfHHN0V2WyEDx1JzkN3YtJSqPXWxxT+9D2e7VuKQxwXdMDWoBHZN1yO/YyziBg2mpzBNxbPzxl2OybzgN9iXb/9Qt47r4LHTfigoYRffyt5EyccN/lVRlSnToQ2bsy2i7sRfk4Lkp54gh1XX1UqLvHBhzkw6X2yZs4k6Yknib3qag5+MoX4O+8ib/16dt89mJCTTyb58THsvPkmADK//poDH31E3edfqHyCNhuhtz9A/pP3YfalEv7cu7h/XYrZua04xGRlUvjf8dgv6OhX1LjdFEx6DbP1LwiPJPyF/+L+41e/sscFvfvBsR1TKyJGRD70ee0QkTQRmeF9PdD7epXPo5mINPaWHetTNkFECkXkde/rMSKyy1tmg4i8KSI277xJIrLVZ5k/BVnfBhEZVs7t+ENEPgmY5hCRp0Vkk896RvvMdwds14jDrCPRu313eF+/4S23TkScPsspfdQo2earvM97i8hKb97rfJZ5uogs9i5nvYhM9KmX1wOWt1hEWnmfbxOR1T45VKpLJrxTV5wzvwGgcM0f2GrFYEtILBUX2roNeQvmApA74xvCO3ezyvy5CpOVCUDB6j+wJ9UtLlOwcgWegwcqlI/t9DPx7NmB2bsLXC5c33+Ho20nvxhH204ULpgJgGfDGqRWNBJfx5ppd0BoGNjsSFg4Zl+aFbdjG2bn9grlUqbGp2HS98C+FHC78Py+BDm7jX/M1g3gzAHAbN0AcQkl8wrySnK12yt9usp++pl4dpfUVeHieTjadfaLcbTtRMF8q67c69dArVpIfAJERuE4qyWFs6dZgS4XBGm8hnS8CNeiOaWml9cJvS5h26efA7BvxW+ExsYSnpxUKq6oQQtgDw+Ho/W5UP8k2J8GB9LB48as+xU5rYV/TGF+yfOQsKOUSGmx3buz/6uvAchduRJ7TDSOpNLvRefatRTs3HnM8ipL6/POJTY25qivx960ubWf7/Hu5wvnEtK+s1+Mo31nCufNAMC9fjUSFW3t54fgWvEzeNzW83V/IonJx1V+lRHV7SIyp04FIO+PVdijY7Anlt6HItu2IWuO9b7OnDqVWhddDEDoqaeS+/NPABRu2YKjwQnY61jHVueKX3FX8HgeyHbqGZi9OzEpu63j+9IF2Ftf6B+UeQDP3xusY5KvA/usBi1AXi6enduR+NLbpqrfse6pzQGai0iEMcYJXAzsCoj5zBgzxHeCiDQGtgC9gUe9k68GAs9tjDfGvOhtzC4BOgGLvPMeMsZ8SWmfGWOGiEgdYKOIfGmM2REkriiXM7C+DHQUkShjTI531lNAXeAsY0yeiEQDD/gUdRpjWpS13CCuBn4BBgBvG2Pu9q6/MTCjvMsSkRBgInC+MWaniIQBjb2zX8Wqs2+8sWdVIL8uxpj0CsSXYk9Kxp2yt/i1O3Uv9sQkPOlpxdNscXFWw9Xt9okp/QEQ2fdK8n76oSrpYKuTiCctpfi1Jz0F++nNS8W4fGPSUpE6SXg2rafgy4+o9eG3mPx83L8vw/37sirlE4zE1oGMkvohIx1pfHqZ7TBp1x2zboXPBBv24a9AYj3Mkpmw/a/K5ZGQ5FdXJj0Fe9PmpWJMqm9MKpKQiLjdmIMZhD80BvvJTXBv2kDef16AvLziWPtZLTEH9uPZVeZb8bAi6tUlZ9fu4te5u3cTWa8eeSmppWIveGMC9S++iIMbN7LykceLpyec34qeSxfh3LOXlY+OIXNDJXq1i0THYbL2l7zOzIAGJ5WOO70lts79ICoGz2f+3xdt190HBszK7zErq7a/+wqpm0zh7pK6Ktyzl5C6dXGlph2ilL+o887l9LmzKUxJYfdT48j7a9MRy6+6WPtwyTHKk5aC/Qz/w6QtIYlCnxiTnoItIQn3/nQwhqgX3gQM+d9+ReGMr0qtI/SSvhQumnvc5ldejuRkCveWnHVwpezFkZyMO83neF67Nu7MrOLjuWuvFQOQv2ED0d17kPfbb4SffTYh9evjqFsX9759lc7Jl8QnYtJL3vtmfyq2JmdWfDmJdbGd1ATPptJDK6qb3v2geu5+MBu41Pt8APDJIWJ9OYH1Rb2FQH/g8zJiQ4FwIKO8SRlj9gGbgXqHCb0O+BCYB1wOICKRwO3APcaYPO/ysowxY8q7/iAGYDWKTxCRBlVYTjTWl5d93rzyjTFFn8z1gOJuF2NM6QGHR5NI6Wml3pRBYgKacKGtzieyz5VkvlrF8Y7lyaesmFrRONp2JGdgH3KuvwTCw3F0LX2qu8qCVUcZTVppcha2tt3xfDPJJ9SD+9l7cT8yEE48DeqdWMk8qlBXdju2Jk0p/PZLcu66HpPnJKz/LX5hIV16VvqD/lDrL+ugv+zuoUxrehaZGzfR6Io+AOz/40+mn3Ueczp04a+J79Lx49LjqyuYUOlJwdLZuBLP24/h+eINbJ36FE/2TH4Wz3+fwvPpBOS8LtCwSRXz8U2tPO/FsuWuWcO6Nu3Z2OMS0t6fxEnvTjxyuVWnSu7nxvuHzb5nINl3DCBn+N2E9b0G+9nn+sWFXX8buN0Uzp91XOZ3pHORoO8BKybj7bexxcTQ6JvpxN14E/nr12G8jd8joor7OADhEYQ9NI7C918FZ+6RyUsdUdXRqP0UuFZEwoGzgcDurP4Bp+kjgpQ9AXADuwPKDhORVcAe4C9jzCqfeS/4LPPjwKREpBFWQ/jPw+TfH/gMqzE+wDvtVOAfY8yhRvpHBGxX/7ICRaQhUNcYsxyr4V5m7OEYY/YD04HtIvKJiFxfNCwDGA8sFJHZIjJMROIqsOhFPttSatiGiAwSkRUismLixJIPuMirryNxytckTvkad1oq9uSSIQP2pLq40/17hjwHMpDoGOtUeVFMWsm3bceppxH36Fj23z8EU8XTU570VGw+vcC2hGTM/vRSMb6nCm2JSZj9aThano8nZbeVg9uN68dF2M84u0r5BGMO7IPaPqe9aidgDu4vHVi/Mbbr7sU9cWzwC1CcOZhNq5FmlfsQM2kpfnUlCcl49qWXipEk35gkzL50TFoqJi0V94Y1ALiWzMfWpGlJQZsdR4cuFC6eV+G8mtx2Kz1/WEjPHxbi3LuXqAb1i+dF1q+Pc+/eMssaj4ftU6fR8LLeVl5Z2bhyrBMxe75bgIQ4CI2Pr3BOxbIykGif8jG1IftA2fE7NkHtJIioZb3OPmj9n5uF2bgSqR+kl7cCEm6+kdPnzOL0ObNwpaQQUr+krkLq1aUwJeUQpf15srPx5Fof8lmLFiOOEOy1a1cpv+OBtQ+XHKNsicnFw4qKeNJSsPnESEIyxnscK4o1BzIo/GGR39mMkB6X4Wh7IbnjRh2X+ZVH7PU30Oib6TT6Zjru1FRC6pb0CTmS6+JK9T8r4s7Yjz0muvh47qhbEuPJySZl5Aj+6XM5ex96EHvteFw7jtxQF7MvFUkoGX4k8Umlju+HZLcT9tA4XD/Mw73s+yOW15FkPMfucbw65o1aY8yfWKe/BwDBvp5+Zoxp4fNw+sybgzVkYQBWwzLQeO9p+SQgSkR8rzp6yGeZvpd49heRtVjDGyYU9bQGIyKtgTRjzHZgAXCuiJQ6covILd7G3g5vAxW8ww98HsHyL3ItJb3Qn1LSeK4UY8xtQDdgOfAg8J53+vvAGcAXQGfgF+/whLK+vvpO7+KzLeODrHOiMaaVMabVoEGDiqfnfjGFtOuuIO26K8hbvICIS62eqJDm5+DJzvIbelCkYMUywrv1ACCydx/yvl8IgL1uPeJffJWMR4fj/mdb+SukDJ6N67DVb4Qk1weHA0eni3H9ssQvxvXLEkK6WScabE2bY3KyMfv34Undi73pWRBmjYN0tGiNZ8fWUuuosu1/IYn1oU4y2B3Yzu2I+TPge2HtROy3j8L9wUuQ6vO9r1YMRERZz0NCsZ3eAlIq96Hh3rgOW4OGSF2rrkI6d8f1s/+B3vXzEkIvsurKfkZzyMnG7E/HZOyzPmhPsHqJHS3P97uwxX7u+dY45PTSwwQOZ9O77zHnwq7MubAru2bOpvG11wBQp9V5FGZmBh16UOukksZhg549yNxk3W0gPKnkAzD+3JaI2CjYH+QLRHnt3gbxSRCbYI27btYa89cf/jG+X1jqNrI+/J3ZEBJqjdcGCAlFTm6GSQscuVUx6ZM/ZGPPXmzs2YuDc+cRf+UVAES2bIk7K6tCQw8cPmMnI1ucAzYpvjNCTebesBZ7g0Yl+3nXHhT+FLCf//Q9Id2tL0L2M87yHhPSITwcIiKtoPBwHK3a4tlq7VuO1u0Iu3YguaPvg/wyP3KqLb/yOvjxR/zT53L+6XM52fO/I6ZfP2tx57TAk53lN/SgSO4vy4ju2ROAmH79yF4wHwBbdDSEhAAQe01/nCt+xVOFC0UDeTZvQOqdgCTVs47vHbrhXrG03OVDB4/Es3M7rm8P9dGtqlt13f1gOvAiVkOqTnkLGWMKROQ3rNPyZwKXlRFXKCJzgI5YjcJDKRpT2xaYKSKzjTFldecMAJqKyDbv6xjgSmAK0EhEor3DDt4H3heRNYC9vNsXsJ5kESlqfNcXkSbGmEoPUvMOLVgt1oV6W4GB3um7sRq573nzbY41VCGwsR4PVGkMbaD8pd8T3r4jSd/MLb6lV/HKJrzNgbGP4ElPI/PVl6j99EvEDL6Xwo3ryZ1mDY2udftgbLFxxI2wrg43bjfpN14NQNy4FwlrdT62uDiSZy0i6+3Xyf3mMOPFPG7y/vM8keNeBZudwnnT8WzfQkgv68O+cNbXuJf/iKd1e6Lem2rd0uvlJ62iG9fi+mEBka9/BG43nr83UjjbumjC0a4zYXc9iMTWJuLJ8Xi2/IVz9L2VqzSPB8/nb2G/+0kQG55fvoO9/yAdrKEOZulsbJdcC1Ex2PsPLt4u9/PDICYe+43DwGazyv7+A2bNr5XMw03e688T+czr1i295n5j1VVv61ZihTO+wrV8KY4L2lNr8jfWLb1eHFNcPO+N54kY+RQ4QvDs2eU3L6RLj6oPPQB2z5tPvYsvovfK5bhzc1l299DieZ0+n8Lye4fhTEmlzZuvERJdC0Q4sGYdvz7wEAAN+/Smya0D8bjduJ1Ofvq/O6qWkPHgmTsF24D7wCaYP36E9N3IudbFiOb375Gm5yFntbUuIioswPO19yxHVAy2q7x/T5sds3YZbDlyY/oyFy4iumsXzlj6vXVLL28dAJw8+X3+eXg4rpRUEm4ZSNJddxCSmEjT7+aQuXAROx4eQVyvS6hz4w3Wvp+Xx7a77zliuQVz/4hHWP7bb2QcOEDHHr25587bubpfn8MXrCiPG+erzxL1/JvWbf5mf4Nn29+EXmZdn1vw7Ze4fvkBxwUdqPXRt5Cfh/M5a0y21K5D1NiXreXYHRTOn43rV+tCqPChI5CQUKJefAuwLhbLG1+JW7QdpfwqI2fxYqI6dabx/IXWLb1GDi+e1+Cdd9k7ehTu1FTSX3yeeuNfoc5995O/bh2ZX1i3xgo95VTr7gYeN/mbN5MyquROKHVfHk/k+Rdgr12bk5YsZd+rE8j8soK31PK4KXh3PGGPvgw2O66FMzA7tuLo3hcA17xpEBdP+PP/RSKiwHhw9L6GvKHXYzvxVBydL8GzfTP2FycBUDDlbTy//1zp+joadEwtyLGsBBHJNsbU8g4fuNIYM0FEOgMPGmN6i8hAoFUZF4rNMMY0F5EzvTGTfeNFZAyQ7b1QTIAPgFXGmJdEZJK3/JcBy/Vbn4hMAHKNMaXuveQ9Zb8daGOM2eWd1gV4xBjTTUSeB5KBO7wXitmB9UB3Y8y2om0vRx2dDkw3xpzuM+0JwGWMGetbF4dZziRgBlbvditjzGLv9IuAV7x12RNY4P0SUBdYCbTE6pFd5t3Wvd5xzB8DZxhjPN5GfasKXChmdp93RjlDj436v60nq2fr6k7DT/Qcq4HpGtK7mjMp4Xjdumo68+LzqjmTEjHf/QbAJ3Gl72RQnQYcSMU97vbqTsOPffQ7rGrYuLrT8NNixzbrSe7Bas3DT2QsAAe7tKjePHzELloFHF85gZXXX6edWt1p+Dntr83kXtm+utPwE/nVj1DGVRBHy/52zY9Zgy7+pzXHdNvKq1p6ao0xO4GybsrXX0Q6+LwejM/YWWPMWkrf9aDIMBG5AQjBGhv7H595L4jIIz6vzw9S/jngdxF5Osj42I7ArqIGrdcSoJmI1ANGA2OBNSKShXVh22Sf3CO8432LzDHGBLut1wBgasC0r7B6nMeWDj8sAR4Wkbe9OeXg7aUFugMTRKTo/NdDRb3UIjIUmOVtzGcDA4zxG0mzSESKRvH/aYy5qRK5KaWUUkodEce0URusp9Lbg7jY+3wSMKmM4qV6Jn3jvXcaGFPGegeWsUy/9XlPxdcNFujNs03ANDf+d0sY4X0EK1+uYQjB7pjgHYfczPt8G0HqIkiZgT4vg/4EizHmfuD+MuZ9A3xTxrzGh1u/UkoppY4dHX1QPXc/UEoppZRS/1Ii0lNENorIZgnyY1NiedU7/08RqcL95Eroz+QGIdYvgV0dMPkLY8wR/bF1EZkKBN6XZ7gxptxXyYjIG0DgYKIJ3ovVlFJKKfU/4Hi5UMx7TdEbWHer2gn8KiLTjTHrfMIuAZp4HxcAb3r/rxJt1Abhbbwe0QZsGevpdwSWcfeRyEUppZRS6gg4H9hsjNkCICKfAn0A30ZtH+ADY7XEfxGROBGpZ4zZU3px5afDD5RSSimlajhjjt3jMBoAvr9xvtM7raIxFaaNWqWUUkopVW6+vxrqfQzynR2kSGBTuDwxFabDD5RSSimlarhjOabWGDMRmFjG7J1AQ5/XJ+Bza9YKxFSY9tQqpZRSSqkj5VegiYicJCKhwLVYvyTrazpwk/cuCG2Ag1UdTwvaU6uUUkopVeMdJzc/wBjjEpEhwFzADrxnjFkrInd6578FzMK6h/5mIBe45UisWxu1SimllFLqiDHGzMJquPpOe8vnuQGO+N2btFGrlFJKKVXDeY6XrtpqpGNqlVJKKaVUjac9tUoppZRSNZx21GpPrVJKKaWU+hfQnlqllFJKqRrOeLSrVntqlVJKKaVUjaeNWqWUUkopVePJsfxZNfU/S3cypZRS/2vkWK5sZ4umx+yz9oRVG47ptpWXjqlVx8SS5BOqOwU/HVN2knp+s+pOw0/S8nUA3Ckx1ZxJibdMJgDbzzq9mjMpceLqjQDkXde5ehMJED5lMSmtj699KvnXdeT0bVfdafiJmvYTAAe7tKjeRHzELlplPck9WK15+ImMBWBni6bVnIi/E1ZtYE+rM6o7DT/1Vqw/LnNSx542apVSSimlajg98a5japVSSiml1L+A9tQqpZRSStVweo2U9tQqpZRSSql/Ae2pVUoppZSq4bSjVntqlVJKKaXUv4D21CqllFJK1XAe7arVnlqllFJKKVXzaU+tUkoppVQNpx212lOrlFJKKaX+BbSnVimllFKqhtP71GpPrVJKKaWU+hfQnlqllFJKqRpOO2q1p1YppZRSSv0LaKNWKaWUUkrVeDr8QCmllFKqhtMLxbRRq44jp4x7kvhuXXE7nfx17zCyV68pFdP0P69R65yzMa5CslauYtODIzAuF0lX9uOEIYMBcOfksPnhkeSsW1+pPGo9MIrQdh0hz0nmk6NwbSy9HFv9BsQ+9RISE4tr4zoyHx8BrsIyy9uS6hIz5hlsdRLAGJxTP8f52UeVyg/gmgnP07xXdwpyc5k88C52rPyjVMzN779Jk07tcR7MBGDywLvY+cdqTuvUgbu++YT0rdsBWPn1t8wa+1ylcylSe8RoIi7shMnLY98jIyhYv65UjKPBCSQ8/zK22FgK1q8jfeTD4CokrNX5JL36H1y7dgKQu+A7Dr71RpXysZ19Po6bhoDNjnvRTNzfTvGbL/UbEXLHcKRxE1yf/xf3zM+K54VN+BTjzAWPBzxuCh65o0q5RD8witD2HTF5TjKfKHufihtXsk8dfMzap+wnnkTMY+MIadqM7DcnkPvR+1Z8cl1iffap3Kmf4/y0cvuUveUFhN52H9jsuL77lsKvP/SbLw1OJOye0dhOOY2Cj97G9c0nxfNCh4zC0ao95mAGzqE3VGr9RRyt2xE+5GGw2yicOZX8T94vFRN+z8M4LugAeXnkPvcYnk0bAIj+ZBYmNwc8HozbRc6d11vxdwzD0a4jFBbi2b2T3Oceh5ysKuUZzMgxY1m8ZCl14msz48tPj/jyA8U+PJqIDh3x5OWR8dhICjeUfr/Z6zegznMvI7GxFK5fx/7Rw8FVSHjnrsQMHgrGAy43B154moJVv0NoKEnvfQQhoYjDjnP+PDLffK3cOcU8OIqw9h0xeXkcGDMK18bgOcU9/RK2mDgKN6zjwGPDi/fzuMefJqRpM7L+8wo5H5X87aOuu5mIPlcBBtfmvzjwxCgoKKi+nEJDqfPOh0hIKNgd5C2YS/bE18tdT+ro0eEH6rhQu1tXIk46iV/bdGDTg8M59flngsalfDWVFe078Vuni7CFh1P3+gEA5G3/hz/7XsXvXS7mn5cn0OSl5yuVR2i7jtgbnsj+K3uS+czjRA9/PGhcrSEPkPvJZPZfdQkmK5OIPlccurzbRfaE59nf/zIybr2WiKuvw37SKZXKsfkl3UlqcgqPNWnBx4OGct2b48uM/fqhRxnXsgPjWnZg5x+ri6dv+uHn4ulHokEbfmFHQk5szO5Lu7PviUeJf2RM0Li4YQ+S+eEkdvfugSczk1pXXFU8L+/3Fey5ui97ru5b5QYtYsNxy1AKnx9OwUM3Y2/XFWlwol+Iyc6kcPKrfo1ZXwXjhlEw6rYqN2hD23XE3uhE9l3Rk6ynHydmRPB9KnrIA+RMmcy+Ky/Bk1myT3kyD5L10tN+H/IAuFxkvfI8+665jP23XEvkVZXcp2w2Qu94kLwnH8B5z3XYL7wIOaGxX4jJzqTg3fEUTvukVHHXwlnkPTms4usNkkf40JHkjLib7IFXENKtJ7YTT/YLcVzQAVuDRmTfcDnOl8YSMWy03/ycYbeTfXv/4gYtgOu3X8i+5Sqyb7sGz87thF9/a9VzDeKKyy7l3TcmHJVlBwrv0JGQRiey9/IeHBj7GLVHB9+nYu97kKyPJpNyeU88mZlE9bsSgPxlv5B6TR9S+/cjY8woaj/+lFWgoIC02weS2r8vKf37Ed6uA6FnnVOunMLaW8e+tH49OTjucWJHPhY0LvqeB8iZ8gFpV/TEk3WQyD5WTibzIJkvjiPno/f84m2JSUT2v4H0m64ivf/lYLMR0b1XteZEQQH777yF9Ov6kX5dP8LadSCkefnq6WgynmP3OF5Ve6NWRPqJiBGRpt7XjUXEKSIrRWS9iCwXkZt94geKSJp3/iYRmSsi7XzmTxKRq0RkqoisEpHNInLQ+3yViLQTkcUi0sobHysiH4jI397HByIS65OLEZF7fJb/uogM9HntEJF0EfFrhfmu4zDb39m7jv/zmdbSO+1Bn23a6rMNP/nUhRGRbkHq8yqfPDZ6y60XkUE+sdtEZLXPcl8Nsr4/Apbf21v3f4jIOhGp2ie+V0LP7qR88SUAWb/9jiMmhtCkpFJxGQsWFj/PWrmKsPr1AMhc8RuugweLy4fVq1epPMI6diVv1jcAuNb8iURHWz1hAUJbXUD+wnkAOGdOI7RTt0OW9+xLL+6dM7m5uLduwZZYevvK4+w+vfjlA6txsXXZr0TExRJTN7lSyzpSIrt0I3v6NAAK/vwDW3QM9oTEUnHh57ch97u5AGRPn0pk126lYo4EObUpJmUXJnUPuF24f16I7bz2/kGZBzBbNoLbfVRyKBLWqSt5M619ovBQ+1Trkn0qb+Y0wrz7lMnYj2vdGnC5/OID9ynXti3YK7FP2Zo0w7NnJyZlN7hcuJfOx3HBhf5BBzPwbF4Pblep8p51qzDZmRVebyB70+Z4du/A7NkFLheFC+cS0r6zX4yjfWcK580AwL1+NRIVjcSXrktfrhU/g8f6G7vW/YkkHp33SuvzziU2NuaoLDtQeOdu5Myw9qmC1X8g0THYgrzfwlq3wTnfer/lfjuNiC4XAVhnIbwkItLvsvmieeJwgMNR7kvqwzp1xTmraD+3jgG2OsFzyltg5eSc8Q3hna393JOxn8J1azCu0vuY2O1IWDjY7Uh4BO601GrPqbgOHQ7EEaK3HjhOVHujFhgALAWu9Zn2tzGmpTHmDO/0YSJyi8/8z7zzmwDPAl+LyBm+CzXG9DPGtABuA34wxrTwPn4KWP9/gS3GmFOMMacAW4F3feanAkNFJLSM/LsDG4FrREQqsuE+VgP9fV5fCwSeT37IZxva+UxfjVWHhyp7vbcu2gPPBWxLF5/l3hu4PuA+4C0AEQkBJgKXGWPOAVoCi8u9lYcQWq8u+bt2F7/O37OH0Hp1y4wXh4Okq65k/8LSq6973bXsX7ioUnnYkpLwpOwtfu1JTcGW5P8hKLFxeLKyihtDnpQU7N4PyvKUt9Wrj+P0M3Ct/bNSOcY1qE/Gjp3Frw/s3EVcg/pBYy8f9xiP/PETV7/8DI7Qkj/7yW3P55FVPzJk1lfUa9a0Unn4sicl495bst2ulL3YA7c7rjaerMzienPv9Y8JO6cF9b78hqQ33yHklFOrlI/UTsTsSyt+bfanIfGlP8zKYowhdMQLhI57G3vX3lXKxZ6YhNtnn3CXY59yp6aUqr9DsdWrT8jpZ1BYiX1K4hMx6SnFr82+itXVkSIJSZhUn/dOWgqS4N9ItyUk4fGJMekp2IpijCHqhTep9fYUQnpfGXQdoZf0xbVs6ZFP/hiz3m97il+7g77f4jC+77eUvdh9OgrCu1xE8tRZJLz2FhljfHq8bTaSPptKvYU/kv/LTxSsKd8+ZU/0PwYErg+K9nOfnFL3lnovBPKkpZL90fskzVhA0pwlmOwsCpYFfowf25wAsNlI+Phrkr9bSv6ynyr13jvSjDHH7HG8qtZGrYjUwmpo/R/+jdpixpgtwP3AvWXMX4TV0BoUbP5h1n8qcB4w1mfyk0ArESk6j5cGLABuJrgBwATgH6BNRXPw+gcIF5Fkb8O4JzC7nGV/AM4XkRBvfZ4KrCojthaQA1Ska+pnoIH3eTTWOOx9AMaYfGPMxgos6xCCfB84xBvn1Oee5uAvy8hcttxvemz7dtS97lq2jh139PII9t2lOObQ5SUikthnJ5D98jOYnJzKZXjI9ZeYOnIMY5qex7OtOxMZX5vuw61TxP/8/gejTzyTp1q0Z/Frb3NXkFPKlUgqyMTAegtW0IopWL+WXd27sueqPmRO+ZDECVUdfhBsVeU/EBeMGULB6EEUPDcc+8V9kaZnVyGXyu1T5f3gkIhI4p6bQFZl96lD/F2OqcrWkzfX7HsGkn3HAHKG301Y32uwn32uX1zY9beB203h/FlHLOVqU579O2h9ljzNWzSflH69SB82hJjBPh+vHg+p/fuxp0dnQpqfjeOUJuXM6fD7cHmPXX5lomMI79SVtMsvJrVnJyQigohLLqvWnADweEi//gpSe3Uh5Myzyl9P6qiq7p7avsAcY8xfwH4RObeMuN+BQ3UnHW5+WZoBq4wxxY087/NVwJk+cc8CD4iI3bewiEQA3YAZwCf495hW1JfA1UA7rO3JD5j/gs8wgY99phtgPtAD6ANMD7Lsj0XkT6we5bG+2wss8llusIFxPYFpAMaY/d7lbxeRT0TkehEJug+JyCARWSEiKyZOnBh0g+vdcjPnLpjLuQvmUpCSQphPb2NYvXoU7E0JWq7RA8MIqRPPlsee8Jse1ewMTnv5edbefCuujANBywYTcdUAan/0NbU/+hpPeiq25JIeYltSMp6AU13mQAa26GiwW7uDLTkZd7oV40lNKbu83UHMc6+QN3cG+Yvnlzs/gE6Db2f0yqWMXrmUg7v3ULvhCcXz4k5owIHde0qVyfTWn6uggJ/f/4jG558HQF5WFvnexs+a2fOwhziIqhNfoXwAal17HfW+mEa9L6bhTk3FXrdkux3JdXGn+tebJyMDW3RMcb3Z65bEmJyc4tN5eT8sQRwObHG1K5xTEbM/DfE5zSjxiZiM9PIv4MA+6//MA3hWLMV2yhmHjg8QcfUA4j/+mviPv8adnordZ5+wl2OfChYTlN1B7HOvkDdnBvmLKrZPFa97XxqSUNIzJXUSMfsrUFdHiElLQZJ83juJyX697WD13tp8YiQhGZNuxRTFmgMZFP6wCHvT5sVxIT0uw9H2QnLHjTqam3BURfW/jqTPppL02VTcaanY65YMsbIn1y11St6TkYH4vt+CxAAU/L4CR8NG2OLi/KabrCzyVywnvP2FpcoUibz6OhI+/pqEj7/Gk+Z/DLAn18WTFvD3OxBwDEiqe9j9POz8trh378JzIAPcLvIWzSfk7JbVmpMvk51FwW/LCWvbodxljhZjjt3jeFXdjdoBQNFlop9SdqPwcKf1K3vaXwjeJeE33RizFVgOXBcQ1xtYZIzJBb4C+gU2fCvgc6xG7QCsBnIg3+EH1wfM+xSrp/vaMspeb4w5G2gEPCgivlfM+A4/8L3i6AUR2QJ8BDxdNNEYcxtWQ3458CAQMIK+OG6iMaaVMabVoEHBO9H3vD+Z37v14PduPdg3ew7JV1sXDUWfdy6urCwKUksfWOpeP4DaXTqx4c4hfu+ssAb1afbeO2y8eyjOLVuDrq8szi8/IeOGK8i44Qryv19AeK8+ADian43JzsKzr/QHfMFvywnr2h2AiEv7UvC9NdY3/4eFZZaPfnQs7q1bcE6ZXKH8AL7/zzvFF3atmjaTNjdZb5WTLmhN3sHM4gasL99xtuf07c3uNdZVvzHJJaffGrc+D7HZyNm3v8I5ZX86pfjCLufC+dS6vC8AoWefgyc7C3d6Wqkyeb8uI/LiHgDUurwfuYusevMdYxra/Cyw2awPsUoyf29E6p6AJNYFuwN72654fivfKUvCwiE8ovi57axWmB0V3Ke++IT911/B/uuvIH/xAsIvtfaJkEPtUytK9qnwS/uSv2RhqZhAMY+OxbVtC7mV2KeKeDatx1bvBCSpHjgc2DtchGv5sT9F796wFnuDRkjd+uBwENK1B4U/fe8X4/rpe0K6W8NB7GechcnJthrg4eEQEWkFhYfjaNUWz9bNgHVHhbBrB5I7+j7IzzuWm3RE5Xw2hdT+/Ujt34+8RQuI6m3tU6FnnWPtU0Heb/krlhFxkfV+i7ysL87FCwCwN2xUHBPStBkSEoLnwAFstWsj0dHWjLAwwi9oi2vrljJzyv1iCunXX0H69VeQt3gBEb2K9nPrGODZFzyn8G5WThG9+5D3/aH3c/fePdZFWGHh1va2boNr29/VmpMtrjZSq6Sews5vi2tbxY4R6uiotlt6iUgdoCvQXEQMYMdqSP4nSHhL4FD3Zzrc/LKsBVqKiM0Y63o+b8/jOUGW9zRWb+oSn2kDgPYiss37ug7QBavntEKMMXtFpBC4GBiK1WNb3rLLRaQ54DTG/FXW0F5jTJqI/A5cAGw/zGIfAr7GGvYxGWuYRtFyVgOrReRDrDHIA8uba1n2z19IfLeutF62FI8zj41D7y+e1/zjD/jr/ocoSEmhyfPPkLdzJy28F96kz5zNPy+/QqMHhuGoHcepz1ntb+NysbLHpRXOo+DHJYS260idr+dg8vLIHFsy1ix2/FtkjXsUT3oa2a+9ROy4F4m6cyiuv9bjnP7VIcuHnHMuEb364Nq0kdoffQ1Azn9eoeCnJaWTOIw1s+bSvFd3xm7+w7ql1y2Di+cNmfklH942hIN79nLrx+8SnZgAIuxctZopd94HwLlX9aXjXf+Hx+WiwJnHu9feUsaays/5w/dEdOxE/VnfYfKc7HukpEcs6T8T2ff4I7jTUjkw/gUSnh9P3D33UbBhPdlffwFAVPce1LpmALjdmLw80h+6v6xVlY/HjWvSBEJGvAA2G+7FszG7tmHvdjkA7gXTITaesKfethpDxuDoeRX5D9+MRMcSMsw7Islux/3jAjx/Lj/Eyg6t4MclhLXvSJ2p3n3iyZJ9Ku6Vt8h8yrtPvW7tU7XuGopr43qc31j7lK1OAvGTP0eiaoHxEHntjezrfxmOU08n4tI+FG7aSPzH1j6V/UYl9imPm4J3Xib88fFgt+OaPwOzYyuOHn0BcM2dhsTFE/7ie0hkFBgPIZf1x3nPdeDMJez+J7A1b4nExBHx7jQKP30X1/wZFa8ojxvnq88S9fybYLNROPsbPNv+JvQy68tuwbdf4vrlBxwXdKDWR99Cfh7O56yr/qV2HaLGvmwtx+6gcP5sXL9aX2LCh45AQkKJevEta3vW/Une+MoOTyrb/SMeYflvv5Fx4AAde/Tmnjtv5+p+fY74egDyfvie8A4dqfvtPExeHvsfL3m/1Xn9bTKeeBRPWioHX3mROs+9TOzdQynYuJ6cqdbFuJHduhN5WR+My4XJy2ffw9ZJOntCIrXHPgs2O2ITcufNIe+HxeXKKf/H7wlr35HEaXMxeXkcfKIkp9oT3ubg2EfwpKeR9dpLxD39EtF33UvhxvXkfmPlZKuTQMIHXxTv51EDbiLtmt4Urv2TvAVzSfz4K4zbbZX5+vNqzcmWkEjcE8+AzQ42G3nfzSF/afnq6WjyHM9dqMeIVNeAX+9V8+caY+7wmfY98AjwpjGmuXdaY6zG1WvGmPe9dx5oZYwZ4p3fCfgMq8dxvYhMAmYYY770zu8MPGiM6e2znsXeaStE5GusIQhPeuc9BpxjjLnSu+4ZPrl8jjVu9jFvTpuBhsaYfO/8W4AOxpj/813HYeqhOD+x7uKQZIyZJiJjgGxjzIuB2+RTtrguROQSIM8Ys8g3PmBbI7GGVgwwxvzmbYy3MsakByzXt7xgDYcYAfzojV/sjbsIeKWofg7BLEk+4TAhx1bHlJ2knt+sutPwk7Tc6km9U47NFdTl8Zaxrmrfftbp1ZxJiRNXW8O4867rXL2JBAifspiU1sfXPpX86zpy+pb7+/ExETXNamwe7NKiehPxEbtolfUk92C15uEnMhaAnS2qfiHnkXTCqg3saVWx4ThHW70V64/LnKj8WeRKWXfKycesQdfs7y3HdNvKqzp/fGEA1lhVX18Bo4BTRGQlEA5k4W3Q+sT1F5EOQCRWT+GVxpjK3WnfukjtNRHZjLUD/uydFsw4YKX3+RXAwqIGrdc3wPMiEuZ9PdPb+wrwszHm6kMlEuTODL5eEJFHfF6fH1D2UBeWfSwiTiAMmGSM+c1n3iIRKRpj+6cx5qaA5RoReQp4GGsM9MMi8jbgxLrobOAh1quUUkqpY0A7aquxUWuM6Rxk2qvAq4cpNwmYdIj5AwNeLybgtlO+6zbGZABBfwbHGLMNaO7z+g/8xyFPCojfDxRdndKZcgiWn3f6GJ/nA8soPikwh8D4YPXsM69xGdMHBrz+CusLB0D57nqtlFJKKXUM6c/kKqWUUkrVcMfz/WOPFW3UHiMi0gMI/D3SrcaYftWRj1JKKaXUv4k2ao8RY8xcYG5156GUUkqpfx/tqK3++9QqpZRSSilVZdqoVUoppZRSNZ4OP1BKKaWUquH0QjHtqVVKKaWUUv8C2lOrlFJKKVXDaUet9tQqpZRSSql/Ae2pVUoppZSq4bSnVntqlVJKKaXUv4D21CqllFJK1XDGo1212lOrlFJKKaVqPO2pVUoppZSq4bSjVntqlVJKKaXUv4D21CqllFJK1XD6i2IgWgnqGNCdTCml1P8aOZYrW1Gv0TH7rG21559jum3lpT21SimllFI1nPYeaaNWHSNZPVpVdwp+oueu4GDHs6s7DT+xS/4EILvX+dWcSYlas5YDkN7mzGrOpETCL2sB2NWyaTVn4q/Byg3sb9e8utPwE//TGrIvvaC60/BTa+YyAA52aVG9ifiIXbQKgJ0tjp996oRVG6wnuQerN5FAkbHH5Xtv3SknV3cafpr9vaW6U/ifpI1apZRSSqkaTntq9e4HSimllFLqX0AbtUoppZRSqsbT4QdKKaWUUjWc3s1Ke2qVUkoppdS/gPbUKqWUUkrVcNpPqz21SimllFLqGBGReBH5TkQ2ef+vHSSmoYgsEpH1IrJWRIaWZ9naqFVKKaWUquE8x/BRRSOABcaYJsAC7+tALuABY8wZQBvgbhFpdrgFa6NWKaWUUkodK32Ayd7nk4G+gQHGmD3GmN+9z7OA9UCDwy1Yx9QqpZRSStVwNejmB8nGmD1gNV5FJOlQwSLSGGgJLDvcgrVRq5RSSimlyk1EBgGDfCZNNMZM9Jk/H6gbpOjoCq6nFvAVcJ8xJvNw8dqoVUoppZSq4cwxvP+BtwE78RDzLyprnoikiEg9by9tPSC1jLgQrAbtx8aYr8uTl46pVUoppZRSx8p04Gbv85uBbwIDRESA/wLrjTEvl3fB2qhVSimllKrhzDF8VNGzwMUisgm42PsaEakvIrO8Me2BG4GuIrLK++h1uAXr8AOllFJKKXVMGGP2Ad2CTN8N9PI+XwpIRZetjVqllFJKqRqu5tz84OjRRq2qNvZWbQm/80Gw2yicPY2CzyeXigm760Ec57fH5OWR99IYPJs3IiecSMSop4tjbHUbkP/h2xRO/YTQGwYRcklfzMEMAPLf/w/uX3+sdI6O89sTfu9wsNkonPk1+R+/Vyom/N7hONpcCPl55D7zKJ6/1pfMtNmoNfETPOmp5I64p9J52M9rQ9gdD1h5zP2Gwi8+KBUTescDOFq3w+Tnkf/yk3j+3ghASN8BOHr0AWPwbNtM/vixUFhgzbvsGkIuuxrjduP+9UcK3nvtkHmEtOlA1LARiM1O3vSvcH74bqmYqPtHEtq2IybfSdbY0bg3rj9k2einXsTe6CQAJDoak5XFgZuutLb71NOoNfxxJKoWeDwcuLX/Yesq9uHRhLfviMnLI+PxkRRuWFe6Pus3IP7Zl7HFxlKwfh0ZjwwHVyERl/QmeuDtAHicuRx4egyuvzbiOPEkaj9XMqzL0aAhmW++Ss6U0n+HUnV2QXsi7xsBdjv5335F3of/LRUTOWwkIW0vxOTlkfPUaNx/rceWVJeoR5/GVicB4/GQP/1L8j//yFpml+5E/N9g7I1PJvO2Abg3rD1sHn7bf14bwgbdb+1P86aXsT/dj6OVd38aP7Zkf7q8v7U/ieCa+w2F33xqxd9wB/Y2F4IxmAMZ5I9/ErM/vUJ5+XK0bkf4kIet48PMqeR/8n6pmPB7HsZxQQfIyyP3ucfwbNoAQPQnszC5OeDxYNwucu68vtJ5gLVPRXToiCcvj4zHyt6n6jz3MhIbS+H6dewfbe1T4Z27EjN4KBgPuNwceOFpClb9DqGhJL33EYSEIg47zvnzyHzz0O+/yhg5ZiyLlyylTnxtZnz56RFfvq+j8d4DiBpwI1FXXA0i5Hz9Rbned2VJfuwxojt3xuPMY/fDD5G3tvR7p/aNN1LnllsIPbExG1udhzvD+jwJPflk6j/3POFnnknayy+x793Sxz9VvXRMrZeIuL1jNtaIyBciEumd7hCRdBF5xvu6u4j87B3EjIjYveXaicgYETEicqrPcod5p7Xyvt4mIqt9xoi86p0+SUR2iUiY93WCN/Ysn9j9IrLV+3x+GdvR2Lu+sT7TEkSkUERe95k2SEQ2eB/LRaSDz7zFIrJRRP70zn9dROKC1FXRI9ivgRyazUb43cPJfeRecm6/GkeXHti8DZsi9tbtsTVoSM4t/cibMI7we0YCYHZuJ3fw9dZjyI2Y/DxcPy4qLlcwdUrx/Ko0aLHZCB82ipyH7iL7pr6EdLsE24kn+4U42nTAdsKJZF/XG+cLTxJx/yN+80Ovuh739q2Vz8GbR9jgh3E+NpTcO/vj6NQDaRhQV63aYWvQkNzbriT/1WcIGzIcAKmTSMjl/XEOvRnn4AFgt+PodLFV5uzzsLfpSO7g63DedS2FX3102DxqPTiazGF3kjHgcsK698Le+BS/kJC2F2JveCIZV19C9jNjqPXwY4ctm/XIgxy46UoO3HQlBYu+I3+xd9e224ke8yzZzz3Jgev6cHDwQHC5DpliWIeOOBqdSEqfHmQ89Rhxox4PGhcz9EGyP55MSp+emKxMovpZjWj37l2k3XYjqf37kPXOf6j9yJMAuLZvJe3aftbjuisxeU7yFgV9C5aqs8gHHyHrgbs4eN3lhF7UC1tj/30opO2F2E5oxMFrepHz3BiiHnoUAON2kfvaCxy87nIyB11H+BXXFpd1b9lM9qj7cK367fA5BMkp7K6HcD5+H7l3XYujY/fg+1P9huTefhX5rz1L2N0PW0VPPBlHjz44778F55AbsJ/fHqnfEICCrz7COeQGnPfciHv5UkIH/F/Fc/PJMXzoSHJG3E32wCsI6daz9Hvvgg7YGjQi+4bLcb40lohh/ncKyhl2O9m3969ygza8Q0dCGp3I3st7cGDsY9QeHXyfir3vQbI+mkzK5T3xZJbsU/nLfiH1mj6k9u9HxphR1H78KatAQQFptw8ktX9fUvr3I7xdB0LPOqdKuQZzxWWX8u4bE474cgMdrfee45QmRF1xNWk3XkNq/76Ed+yMvdGJlcqxVufOhDVuzOauXdkzehT1nhwbNM75229sv/FGCnbu9JvuPniQvU8+yb7/Hp+NWY85do/jlTZqSziNMS2MMc2BAuBO7/TuwEbgGhERY8w8YDtQdMS+B/jVGPOT9/Vq4Fqf5V4FBH5d7eJdVwtjzL0+093Arb6BxpjVRbFYVww+5H1d5u0ygC1Ab5/XVwPFX0dFpDdwB9DBGNPUu61TRMT3nnLXG2POBs4G8vG/OtHpk38LY8yzh8glKNvpZ+LZvQOzdxe4XLgWz8PRtpNfjKNtJwrnW2PGPRvWIFHRSHwdvxh7i9aYPbswqXsrmsJh2c9ojmfXP5g9Vo6FC+YQ0qGLf44dulA491sA3Ov+RGpFI3USAJDEZELadqRgZrnuRFIm22ln4tm9E7N3t1VXS+bhaNvRP482HXEt8NbVRm9d1fbWld0OoWFgsyNh4Zh9Vu+Z49IrKfxiMrgKAYp7t8viaHYW7p078OzeCa5C8r+bRWhH//oI7diVvFnTAXCtLamP8pQFCO3Wg/zvZgIQcn47XJv/wr3Z6q0xmQfBc+gfaIzo1I3cGdauWrj6DyQ6BltCYqm4sNZtcM6fC0Dut9MI72y9nQr+WInJsm6FWPDnH9iTS99mMez8trh27sC9Z/chcwGrzjw7//Fut4uC+bMJvbCrX0zIhV0omGPVmdunzsy+dNxFvf65ubi3b8GWmAyAZ/sWPP9sO+z6g7Gd1ixgf/oOR5sg+9PC2da6fPYnadgYz8Y1kJ8PHjfu1StL3rfOnJIFhEdU6U7w9qbNreND0Xtv4VxC2nf2z7F9ZwrnzQDAvX619/iQUOl1liW8czdyvPtUQQX2qYgu1j5lnLnFMRIR6VcvRfPE4QCH46jcPb/1eecSGxtzxJcb6Gi99xwnnUzB6j8weXngdlPw26/FdVtR0RddxIGpUwFwrlqFLSYGR2LpHPPWraNw165S09379pG3+k8oPPSXa1V9tFEb3A9AUW/rAGAC8A/W7w8DDANGisiZwBBguE/ZaVg/AYeInAwcBNLKud5XgGEiUtVhIU5gfVHvMNAf+Nxn/nCsxnE6gPen6CYDdwcuyBhTADwMNBKRI9aNYKuThCctpfi1Jz0VSfD/URFbQiImba9PTApSxz8mpHMPChfP9ZsWetk1RL75CeH3Pwa1oiudoyQkY1J9ckxLQRIDc0zC49OgNmkp2LzbEXHPwzjffPmwDbHD5lEnEZNekodJT0Xq+B+IJSF4fZp9aRR+/RFRk6cT9fEsTE427pXWj7LY6jfCfmYLIsa/R8Rzb2FrcsYh87AlJuNJ3VOyjtSU4kZWEXuif314UlOwJyaXq6yjxXl49u/Ds+Mfa1mNGoMxxLwykbjJXxBxg9/3vaDsScm495asx52yF3uS/3pscXHWh6fb7RNT+gdtovpeRd6PS0pNj+jRC+ecmYfNBUASk3Cn+NRHWgq2wH0oMRlPqZiAnOvWx97kDFxr/yzXeg+ZU52kw+9PdRJL7091EvFs34K9eUuIjoGwMByt2iE+uYbedCeRk6bj6NyD/I/KvIXl4XNMSPL7oupJSwlyfAh476WXvPcwhqgX3qTW21MI6X1lpfOAI7NPhXe5iOSps0h47S0yxvj0KNtsJH02lXoLfyT/l58oWFP1v291OVrvNpcH+QAAhTlJREFUPdffmwg7tzW22DgkPJzwDp2w161XqRwdyXUp3F2So2vvXhx1g/0+gKqptFEbwNugvARYLSIRWFfozQA+wWrg4v15t1eAn4GnjDH7fRaRCewQkebe+M+CrGaRz6n7YT7T/wGWYt3Goqo+Ba4VkROweoB9u5XOBALPW67wTi/FGOMG/gCaeidFBAw/KDXQ0Tu8YYWIrJg4MciHW7BrGkv1UgQJ8o1xOLC36YhrSclp4MIZX5JzS19yB1+HZ3864YOGlV5GeZUnRykdZIzB0bYjnoz9/uNrK51HsHooRzljoFY09jadyLmlLzk39ELCI3B06WnNt9uhVgzOYbeS/99XCR/5zGHyCLqSw+ZqjClX2bDuvSj4blbxa7HbCTnnXLIef5gDg24ktFM3QlpdUPEcy/E3C9yM0FYXENn3SjInvOQ/wxFCeKeuOL+bc+g8DpVQufLxiYmIoNbT48md8Bzk5pSOrahK/h0BzI5tFHz5ARFPvUbEkxPwbN1U3EABKPjgLXIHXo5r8VxCL7u6CjlWrt6Kbj6ffc9Asu8YQM7wuwnrew32s8+tQi5BplVwn8pbNJ+Ufr1IHzaEmME+J+c8HlL792NPj86END8bxylNKp9ndTtK7z3X1i1kTXqHOm/+lzpvvEPhXxsOOwyp7BzLsV/VYOYY/jte6YViJSJEZJX3+Q9YN/3tAywyxuSKyFfAoyIyzNvIewN41hgzKciyPsUagtADq1F8S8D8LkW9pEE8jTXMoHxdQWWbA4wFUgjesA4kHLqp5Hs0cHqHQ5Qp4NdGTNZX/g1bT3oqIT49PDZvr2JgjCTWxWpPgy0hGbO/JMbRuj2ezRswB0q+U/g+L5z9/+2dd3hUZfbHP2cmDUIgtAQEBMsqKmLDjoi9oQiuIHbX1Z/ruqtrF3vDVbG79oK9g2BBUYqKHRtIUWlWIAEpSUhIMnN+f7x3kpnJpNDm3uj5PE+e3PLee7/z3jvvnHve8553DC2uu7MhmQ2ixUuQOE9DqGMhujRJY/ESQgWdiP2sS8dCdFkx4f4Hkbl3fzL36AtZ2UhuLi2uGEH5DcPXXsfSIqRDrQ7pUJBQD7EyoY6FxHzCsfoM77ib62ZetQKA6g8nE96mN9WT30KXFhH5yMUiR7+f5QaytM6vKZtMtGgJoYJaD0mooJBoceJEMJEiVx8JZZYWIZmZDR8bDpPd/0BWnDIk4VxVX01DVzo9lR99QMbW29bRlTvkeFoOdgZU1cwZCV6ccGEnIkkao8uXI3mtnVEfidQpk/GXrWh71fUsO+dMoisT6yKn7z5UzZlF9PdlKesoGS1ekhDCEOpYSDT5GSpaTKhOGU9POIO8EXdSOeENqt5rQgxvUzSlep6WLa1TJtXzBFA94TWqJ7iQm6yT/0F0Wd3JgKqnvE3ONbfDMw+vm8biJUhBYp3UaR+Sv3sdar+fsbK6YjlVH0wm3LMXkelfNvn6uUOPdwOTgMoN8EzFqPxyGhndNiWUn090xYraz1tSwpppn5Gz9z6UzvuhyTr9Jl3fvdWvvsLqV18BoPU5/0no/WiMtieeRNuhzu9SPmM6mZt0ptxz6WR06kT1kiUNHG00N8xTW0t8nOi/vG73YcCBIrIQ59lsD+wHoKpR6jcCX8N5W39qylzF8ajqXOBrYEgjRRs7TyVO8wW4aebimQXskrRtZ+rG/gJuMBywPbAB3I6O6HezCHXphhRuAhkZZPQ/mOpPErt6qz95j8wDXa7lUM9e6OpSNM6YyEgRehAfc5ux135EF85bZ42ROTMJd+2OdO4CGRlkHnAoVR9OSdQ4dQqZhxwJQHjb3mhZCbpsKWseupuSvx5EydDDWH3txVR/+dk6GbTgDM7QJnF11e9gIp98kKjj0w/IOMCrq617oWWl6PJlaPFiQj17QXa207jjrkR/XuiO+eQ9wju4CBXpsilkZNZr0AJUz/6WcLdNCXXuAhmZZB90OJUfTE4oU/nBZHIOPwqAjO16o6Wl6LKljR6bueueRBYuSOjyrvr0QzK23AqycyAcJnPnPlQvqHs/y158tmYQV/nkibQcMNCdc/sd0NKSOkYkQOW0T2lx4CEAtDzyaCqmTHT106kz7Ufew/IrL6E6Rcxqi0OPaHLoQazOQl1jnzuDrAMPo2pqYp1VTZ1C1qGuzsLb9Xb3zjMyc4dfR2ThfCqeX/fR3slEv5/tffc6e8/TQUQ+TfruffoBGfsfBiQ+TwDSpq3737GQjL36U/3eBLfuDRgDyNhjH/SXH9dZY2TOTMJdNkU6uWc+c/9DqProvUSNH71H5sFu6EB4m+2dxt+XQk4OtGjpCuXkkNFnT6IL5q7V9cteeJaioYMoGjqIiskTyfWeqawGnqk1Sc9UeeyZ6rZpTZnMntsimZlEV6wg1LYtkueFR2Vnk7P7nlQvmL9WOv0mXd+9UNt2NWVy9j+I1WvxHVz+9FPMP3IA848cQMmEd8gfNAiAFjvuSLSkhOripkYHBp9mNPnCRsM8tfUgIq2BvkA3VV3jbTsNZ+g26DJR1XIRuQT4fh0vfyPr76kFuA14T1WXSWK3yy3AzSJyqLdvR+BUoE7frjf38o3Az6q64QK+ohEq/ncrLUfcA6EwVRPGEf1xPplHuPi3qjdeIfLZh0R33Zvcx19F11RQcdu1tcdnZ5Ox825U3HVjwmmzTz+X0BZbubRCSxZRcXfi/rUiEqH8zhHkjrzfaXzzVaIL55F1lOfBGfcS1Z98QMae+9DquTdgTQXlN1257terj2iENfffSosb7vZSML1G9Kf5ZBw+GIDqN0cT+fxDwrvuRctHR9ekYAKIfjeTyNSJtLz7KTQSITr/O6rGu4ES1RPGkX3elbS47zk3eOv2a+uVEKuP0pE30uauhyAUouL1MUQWzCNnkHv/qhjzIlUfvU/WXv1o+/J4tKKC0huuaPDYGNkHHcaauNADAC1ZRflzT5D/+AugSuXHH1D1Ud0Y13jWTH2PnL79KBw3waUVuqb2RaL9PQ+y/LoriRYXsfKukbT77+20Pvtcqr6bTdmrLwOQd+bZhPLzaXPZVTW6i0/4K4CL59t9b1bckHpUd311tvr2EeTd8aBL6eV97uyjXZ2tedXVWeae+9DmpfFoRTllN7pnKKP3TmQfdhTVc7+n9Sinr/zBu6j6+AMy+x1A7vmXIfntyBt5H5Ef5lDyn/9rmqZohDX3j6TF9d7z9M5rRH9aQMZh7se+evwY9zz12YuWj7yS8DwB5Az/L9K6DVpdzZr7b4XSEgCyT/2neznSKFq0mDX/u7np9ZRCY/nd/yX3lvudxvFj3XfvSHcvKl972X33du9Lq6dfc9+9m919kbbtyb3eS78WzqDq3fFUf/5RfVdqlIoP3DPV6TX3TP1+ddwzde+DLL/We6buHEn7m2+nzT/PpfK72ZSNcfes5QEH0/LIgWh1NVqxhmUXu5CocIeOtL3+v24AZ0hYPeEtKj6Yss466+P8S6/gsy++YPmKFfQ7ZAD/OusMjh00cINfZ2N+99qNvJtQfj5UV7Pyv9fVDChbW0qnTKZV//5sOWky0YoKfrvk4pp93R59jEWXXUp1URHtTjmF9mecSUbHjmz+xpuUTpnCouGXEe7Qgc1fHUuoVStQpd2ppzHv0EOIlpauW6UZGxzRP1A8yfogIqWq2ipu/VTgUFU9Lm5bO1wmhK6quibFMdcApao6MuncU4ALVXWa5/UtgZpes+mqerKIjAJeV9WXvWNGAzurao+48ySUqedz9PDK9ErafirQR1XP8db/AZyHe+kqAS5Q1ffj9HbGZT3Ixhnxl6vqCm9/BJflIcZbqtpQWi8tOaRPA7vTT97b01jZr7ffMhJo8757Zyg9fDefldTS6s3PAFi6R8pwa1/o8IlL5PHrTj0bKZleunw1h9/36tV4wTTS7qNvKT2ikTjkNNPqDTdQceV+O/orJI42k78G4Jcdg/NMdf3a5dxl9Up/hSTTsk0gv3uztti88YJpZNt582EdZsRaHyZ27JI2g+6A4l/T+tmainlqPeKNU299FDAqadvvQMcGjrmmnnP3j1vuUU+ZU5PWBzdWpp7zLATq/LImfx5VvR+4vzG99ewPN6bDMAzDMAwjnZhRaxiGYRiG0cyxfnczapstIrI98FTS5jWqGqy+RsMwDMMwjDRgRm0zRVVnADv6rcMwDMMwDP+Jmq/WUnoZhmEYhmEYzR/z1BqGYRiGYTRzzE9rnlrDMAzDMAzjD4B5ag3DMAzDMJo5Nu2AeWoNwzAMwzCMPwDmqTUMwzAMw2jmmKPWPLWGYRiGYRjGHwDz1BqGYRiGYTRz1Hy15qk1DMMwDMMwmj9m1BqGYRiGYRjNHgs/MAzDMAzDaOZELfrAPLWGYRiGYRhG88c8tYZhGIZhGM0cc9SCqE1BYWx87CEzDMMw/mxIOi/2WvvOafutPXLZorR+tqZinlrDMAzDMIxmjnmPzKg10sTPO/T0W0IC3b6Zw6r9d/JbRgKtJ30FwC87Bqeuun49B4AV+2zvs5Ja8j+YAcCSXbf1WUkihZ/PYv52W/ktI4HNZ35P1T8O91tGApn3vwnA91tt6bOSWrb6fi4Ai/ps47OSWjpPmw3ArzsFpz0A6PLVHFi90m8ZibRsw8p+vf1WkUCb96f7LeFPiRm1hmEYhmEYzRybfMGyHxiGYRiGYRh/AMxTaxiGYRiG0cyxcf/mqTUMwzAMwzD+AJin1jAMwzAMo5kT9VtAADBPrWEYhmEYhtHsMU+tYRiGYRhGM8dCas1TaxiGYRiGYfwBME+tYRiGYRhGM0ct/YF5ag3DMAzDMIzmjxm1hmEYhmEYRrPHwg8MwzAMwzCaORZ8YJ5awzAMwzAM4w+AeWoNwzAMwzCaOeapNU+tYRiGYRiG8QfAPLWGYRiGYRjNHPPUmlFr+Ez+JZeT07cfWlHB71deRtWcWXXKhLt0of3NtxNq3YaqObNYNvwSqK6q2Z+1XS8KnnqBZRefT/m7bwPQ9tobadGvP9Hfl7H4mKOarCe8617knHMREgpR+earVD73eJ0y2edcTObue6MVFZTfcjXRH+YA0OrZN9DVZRCNQiRC2T9OSDgua8hJ5Jx1PiVH74euWtFkTTHaXHw5Lfr2I1pRwfKr6qmrTVxdSZs2VM2exe+Xu7rK6b8/rc8+FzQK1RFW3DqCyq+/BKDTmxPRsjI0GoHqCEUn/LVJejJ225sW514CoTCVr49mzTOP1inT4txLydhjH1hTweoRVxD5fjZkZdHqnlFIVhaEw1RNeYeKx+5LOC77uFNo8c8LWTlgH3Rl43WVd8Fwsvbuh1aUs+ra4VR/N7tOmdAmXci/8TakdRuqv5vFyqsurXmOUh0f7t6DNiNuj6vbrpQ9dA+rn3vKfbYhJ9ByyPEQibBm6nsN6mt/2RW07Lcv0fJyii+/lMrZde9dRpeuFIy8g3CbNqyZNYuiyy6CKqcvZ9fdaH/p5UhGBpHly1l06okAdJswybt3Uaiu5tehxzRaV6mQbXchPOT/QEJEP3yb6ISXEvfv2p/wwccCoGvKiTz3P/h1AbTtQPiUC5DWbUGV6NS3iE4eu04aYnS84kpy9+2Plpez+NJLWDNrZp0yGV270vmOOwm3yWfNrJksuuhCqKoi1Lo1nW76L5ndNkUr17D4skup/OEHAApH3ETufvsTWbaMHwccvlaaWl84nOy9XTu14prhVH+X+ruXP+I2Qq3zqZozixVXue9euPtm5F89gsye21Jy352UPV3bpuQefwotBv4VUKrnfs+Ka4dDZWWTNLW5+HJyPE3Lr66/PWj339sJtWlD5exZLL/CaWpx2ADyTj0DgGj5alaMuIbq779zmoadRO7gY0GEstEvUfbsk2tVV03hsmuuZ8r7U2nfri2vv/z8Bj9/jIzd9ibn35dAKETVG6NZ88xjdcrk/PuS2jbqpiuJem1U7j2PI5mxNupd1jxe20ZlDR5G1uBhEKmm+uMPqHjgjo32GYy1w8IPDN/I6duPjE27s/jIQ1h+3VW0veLqlOXyz72QkqefYPFRhxJdtYrcQXE/3KEQbc67kIqPpiYcs3rsGIr/ccbaCQqFaHHupay+9BxKTzuGzP0PJdR984QiGbv3JdxlU0pPGkjF7TfQ4rzhidc9/0zKzjyujkErHQvJ2GUPoksWrZ0mj5y+/cjctDuLjzqEFddfRdvLU9dVm/NcXS1Jqqs1n35C0ZCBFA0dxPJrhtP26hsSjis+42SKhg5qskFLKESL8y+n7MKzKTlpIFkHHkaoR1Jd7bEPoa7dKRl2BKtvuZYWF1zhdlRWUnre6ZSc9ldKTjuWjN33Jrxt75rjpKCQjF33JLr4tyZJydqrH+FNu7Ns8KGUjLia1pemrpu8cy6g7NknWHbMYURXraLFwMENHh/5cSG/nzDY/Z30V3RNBRWTJwKQuctuZO+7P8uGHc2yoUclGCrJtNhnXzK79+Dnww5i6TVX0uGqa1OWa3f+hax8chQ/H34w0VUryRvs7kUoL48OV17D4nPO4peBR7Dk/H8nHPfbaSfz6zED19mgRUKEjzub6nuvovq6swjtui906pZYZtkSqu+4hOob/0l0/POET/A0RCJEXnmE6uvOovqW8wntO6DusWtB7r77ktWjBwsPOoAlV15BwbWp66rjhRezYtTjLDz4QCIrV9Lmr87gbnfWP6iYPZsfjxrAoosvouCKK2uOWTV6NL+e/re11pS9dz/C3bpTPOhQVt54NW0uuyplubx/XUDZs09SPPhQoiUraTnQ3Q9dtZJVI2+k7OlEgyrUsYCWQ09k6cl/ZenQo9x36uCmGdvZXtu5ZOAhLL/hKvKHp37mW597IaXPPMGSgYeiJbXtQeS3Xyn++0kUDR1IycP30faK6wDI2OIv5A4+luKThlA09Ghy+vUnvGn3JmlaGwYfeQSP/O+uDX7eBEIhcv4znLKL/kHpyUeTecBhddvzPfoS6tqd0uMHUH7rdbQ4v7aNKjvv75T+7VhK/zYkoY0K77QrmX33o/S0Yyg9ZTBrnn9i436OtSCqmra/oBJoo1ZEVESeilvPEJFiEXndWz/VW/867m9bEenhHXt93LEdRKRKRO711q8RkV+9Y+aIyP0iEvL2jRKRBXHn/CjF9eaIyH/izr+1iEzx9s0WkYe87f1jeuPKjhKRv3rLU0Skj7e8UERmiMg3IjJBRDo1UDd/88pOF5FvRWSgiPzPu/4sESmP0x+71lgR+dhbPiRuf6mIfOctP+l9znuTrhevs8611/7uQov9DmD1a86rUznjG0J5rQl16FinXPZue1D+jvPAlo17lRb7H1izr9WwEyl/dwLR339POGbNl9OIrlq5VnrCPXsR/fVndNGvUF1N1aS3ydirf0KZjL32pfIddzsjs2dAqzykXYdGz51z9oVUPHgXrGNjkNP/AMper60rqa+udt2jxlu9+rVXabGfqystX11TRlq0XGcdMcLbbE/015+ILvoFqqupnDiezL77JZTJ7LsflW+NAyAyazrSKg9p79VVebn7n5Hh/uI6zlr862LK77u9yRqz992fijdc3VR9Ox3JyyPUvu49ydp1d9ZMmgBAxRuvkr3vAU0+PmvXPYj88lONod3ymONY/cQjNZ5UXZ74/MWTu/8BlIwbA8Ca6d8QyssjnOLetdh9T8omvAVAydgx5B7g7l2rI46k7N0JRBa5F6LkZ319kR5bocW/wdLFEKkmOu19QjvsmVBG58+G1aVuecEcpG17t2PVcvh5nlteU44u/gnJb/z7UB+5BxzIqjGuriq++ZpwXmvCHevWVcs996DkLVdXq8aModWBBwGQteWWrP74IwCq5s8no0tXwu2d1vJpnxNpgtc/mex996f8zdjz4bVT7VN/9yomuu9e+etjyenvnq/o8t+pmvUtWl1d5xgJh5HsHAiHkZwWRIqLmqSpxb4HsNprD6rWoj3I6e+eqcpvvkJLVrnl6d8QLnQ/NRmbbU7ljG/QigqIRKj84vOaNmRDsusuO9OmTesNft54wtv0IvrrT7Xt+cS36rRRGX33o+rt14CG2yjJyKhpj7IGDqHimUdrv/srNuz30Vg/Am3UAmVALxFp4a0fBPyaVOYFVd0x7i/WBzMfGBBX7lgguR/rDlXdEdgW2B7YN27fRXHn3Cv5esDewOUiEnNL3B07n6puA9yz1p/WsZ+q7gBMA4anKiAiXYHLgb6q2hvYA5iuqv/0tB0OzIvT/7KI5AM7A/kispmqvh3b713rBG/95IbE1Xftdfmg4YJCquM8l5EliwkXFCaUCeXnEy1ZBZFITZmMggLv+AJa7H8QpS9tmO4r6VBAtGhJzbouXUIo6QdVOhSgRYtryxQvQToUeCtKy1vvI/eBZ8g8YnBNmYy99iW6tIjo/O/XWVu4oJDI4sbrSpPqKuzVFUDOfgdSOOZNOtzzAMuvubz2QFU63P8oBc++Qu4xQ5qkJ9SxgGhcPUSLlxDqUNiEMp6eUIi8x16izbj3qP78EyKzZgCQsXd/tLiI6Lym11W4YwGRJbXXiRQtIZRUN9Imn2hJSW3dFC2pqb+mHJ9z8OFUvP1m7TW79yBzx11o9/jztH3wCTK27VW/voJCqhfHnX/JEsKFyfeubcJzXr1kMRmehswePQi1bkPnx5+iy4ujaXXU0bUHqtL54cfo8uJo8o4dWq+GBslvD8uX1p5y+VK3rR5Cex2Mzvyi7o52BUi3LdCFc9ZNB5BRWEhV3HNevWQxGcl11bYtkVW197J6cW2ZNXPmkHfwIQDk9O5N5iabkNGpXt9Akwh3LCSScP8Sv1cQe77ivntFi+s8Q8lEi4soffpxCl6fSMFb76OlJVR++lHTNG2A9iBG7tF/peLD9wGonvcD2TvvSqhNPpKTQ07ffQl36twkTUFDOhSice15tHgJ0jHx84c6JLZRmtRGtXr0RVqPnUL1tI+dEwMId+tORu9dyH3gGXLvfoxwz+02/odpIprGv6DSHGJqxwNHAC8Dw4DngH2acFw5MFtE+qjqNGAo8CKwSYqyWUAOsLypolR1mYjMBToDP3v/f4nbP6Op56qH94F/17OvACgBSr1rlcaWG+AY4DVgCXAccNM66lqXazedZO+cSL1F8i8azso7R7oY1g1B3UvV/fam0BMTVPbv09BlxUh+W1re+gDRnxcS+W4W2SecTtnFZ28EbY3XVbz+isnvUjH5XbJ27kPrs//N0rNcV2zRqccTLS4i1LYdHR54jKoF86n8ctq6CGq6nmiUkr8di7TKo+WNdxLabEuiv/1CzslnUHr+/zVy7WQp9d+ThsrUzJPe2PEZmWT324/S/9XGzUk4TCivNb+fdhwZ225PflzsbV15TdGX4sBYmXAG2dtux6LTT0Gyc+jy7Aus+eZrqn5cyG8nDiNSXESoXTs6PzKKqvnzqPiisXtXR2Dj+mJFt+pNaK+Dqb7tosQd2Tlk/N/lRF56CCrK1+76a6lFUlWWV2b5gw/S8Yor2HTsOCq//541s2ehnlG3ITVpsqa1qMOaY/Jak7Pv/hQfdRDRkhLa3nwHLQ47kvLxrzVBU4pta9keAGT12Z2WRx/D0r+5cKnqBfMpGfUw7e9/FC1fTdX3cyCFh7lZsI51VHNvo1FKTx8CrfLIveEO10YtmAvhDCQvj7KzTiC8TS9aXjuSkqGHbXj9xjrRHIza54GrvC783sBjJBq1Q0Wkb9z6nknHHicii4EI8BuJRu1/ROREoDswXlW/jtt3q4h4ATbMVNWEIEkR2RRnCMe8lHcAk7xQhQnA46q6wtu3j4jEn3tTICEkIQUDgPoM429wxukCEZkIjFbVxlrCYcC13nEvs+5GbZOuLSJnAmcCPPjgg8S+8q2GHu8GIQCVM2eQUdiZ2LCIcGGnOt1v0eXLCeW1hnAYIpGEMlnb9aL9zc6YCLXNJ2effhCpptyLe1xbtLgowbsiHQqJLi1OKrMEKaj1/EjHQnSZK1Pzf8VyqqdOItxzO7RkFdKpC60efsErX0Dug89SdvZJ6PJlDerJTaqreI9JfXUl9dRVPJVfTiOj26bOC75iBVGvTHT5787o7dW7UaM2WryEUFw9hDoWEl2apKfIlYnEl1mWWEZLS6j+6nMyd9+bqs8+ItS5C60ffxlwdZv36IuUnDkM/b1uXbV7ZjQAVbNmEC7sRGzoYLigsOYz1VxnxXJCeXm1dRNXJlK0pMHjs/fah6o5s4jGaYgULaZi8jsAVM+agWrii1XrYSeQ91fn9V7z7QwyOnViTez8hYVEihp+zjMKO1Htaahespjo8uVoeTlaXk75tM/J2ronVT8urLm/0d9/Z/W775C9fe+1N2qXL4W2tSED0rYDrEzRpdqlB+ETz6X63qugrKR2eyhM+MzLiX42Bf26aZ7GeNqccCJthnh1NWMGmZ06U+HtyyjsRHVSXUWW/064de29zOhUWyZaVsqSyy6tKbvZpClU//wLa0vLY4+n5dEuprlq1reEO3Wi6hu3L1zYiWhxYrsQXZHUThV0qvMMJpO9255EfvuV6ArnS6mY/C6ZvXeq16jNHXI8Lb32oGoDtAcZf9mKtlddz7JzziQaF5ax+tVXWP3qKwC0Puc/Cb0YzQnXVte256GOhWhSex5rx2JtVHx7XkNpCdVfTyNj972pXDCXaPESqt53vzGR2d+i0SjSpi26ssk+sY3GBnLvNGuCHn6Aqk4HeuCMsjdTFEkOP4h3E7yFC1kYBryQ4thY+EEBkCsix8Xtiw8/iDdoh4rITFx4w12qWuHpfBzYBngJ6A98IiLZ3jEfxGsExjXwkSd7BnBr6jE8VTUCHAr8FfgeuENErqnvhCJSCGwJTFXV74FqEam/v7T+3gVt6rVV9SFV7aOqfc4888ya7aUvPMuSoYNYMnQQ5ZMn0vJIF46btf0OREtL6hiRAGs+/5QWB7kuxdyjjq4ZrLPo8ANZdPgBLDr8AMrfmcDyG69bZ4MWIDJnJqEumyKdNoGMDDL3P4Tqj6cklKn+6D2yDnJRLeFttoeyUvT3pZCTAy1aukI5OYT77ElkwTyiC+ZSeswBlB5/BKXHH4EWF1H2f8c3atAClL3wrBu8NXQQFZMnkjugtq60vrqa9iktDnR11fLIoymf4uoj3G3TmjKZPbdFMjOJrliB5LRAWuYCIDktyN5zb6rmNt71H5nzLaGu3Ql17gIZGWQdcBhVUxPrqurDyWQd6jJPhLftjZaWosuWIvltkVZ5rlBWNpl99iDy0wKi839g1VH9WTXkUFYNORQtXkLJ6UNSGrRAzSCuNVMmknOEq5vMXr1d3SxbWqd85bTPyN7/YAByjjiaNe9PcnX2/qQGj8855HAqJiQ2PWumTCJr193dZ9u0O5KZmbB/1XPPuMFbxwykbOK75B01CIDs3jsQLS0lkuLelX/2CbkHHwpA3sBBrJ7k7t3qSRPJ2aWPF3eZQ07vHaicPw9pEXfvWrSgxV57Uzn3h5R11RD64/dIwSbQvhDCGYT69CM6/ZPEQm07knHmFURGjYSixAiw8EnnoYt/JjpxzFpfG2DlM0/z08Cj+GngUZS++w6tB7m6ytlhR6KlJUSK69bV6k8+Je9QV1etBw2idOK7gBtUh3cv2gwZSvm0z4mWrX1H0uqXnmXpCYNZesJgKqZMpMXhsefDa6eSDR/cdy/nAPfdazFgIBXvTWrwGpHFi8jstQNk5wAubrt64bx6y5e9+CzFxw2i+Div7fTag8wG2oPKpPagItYedOpM+5H3sPzKS6j+aWHCMaG27WrK5Ox/EKvfeqPBzxFUInNmEu7aHfHaqMwDDqXqwykJZaqnTiHzkCMBr40qK3FtVJu2ENdGZeyyB9EfF7hjPphExs67ARDq6r77QTBoDUdz8NSCMwJH4ozF+oO9klDVShH5ArgA2A44sp5yVSLyFtAP591tiBdU9RwR2RN4Q0TGq+pi7zy/4TzJj4nIt0BDhmN97KeqdX+R62pW4DPgMxF5B3gcuKae4kOBtjjvKjiD+TjginrKL/PKx9MOWLoO166Xig/eI6dvPzq/PoFoRQW/X1UbQtzh3gf5/doriRYXseLOkbS/5Xba/PNcqubMpnTMy42eu91/byOnz66E8tvSecIUVt1/D2VjXmn4oGiEintupuXN9yHhEJXjxxJdOJ/MIz2PzWsvU/3pVDJ270urp8d5Kb3cx5a27Wl5ndcFHQ5TNXE8kc/X3mtVH7G66vTaBJf+7Oraump/74Ms9+pq5Z0jaX+zq6vK72ZT5tVVywMOpuWRA9HqarRiDcsudmMcQ+3b0/52NyZQMsKsHv86a5IySaQkEqH8jhHk3vaAS+n1xhiiC+eRNdDzLI99ieqPPyBzj37kPf8mVFSw+ib3uEn7jrQcfgMSDoMIlZMnUP3R++tcN5Ufvk/23v1oP+YttKKCVdfVxgvn3/kAq264kujSYkrvvY02N46k1T/Opfq72ZSPfaXR48nOIWu3vVg14pqEa5aPG03rq26g/fNj0aoqVl4znHb3p86AUP7+FFr225du499FK8opuuKymn2d7n+Y4qsuJ1JcxO+3j6Rg5B20+/d5rJk9i1WvuLRaVfPnsXrq+3Qd8xpEo6x65SWq5v5ARtduFN79P1en4TClb7xG+dQP1r4Co1Eiz99Pxr9ugFCI6EcTYNFPhPZxI/GjH7xJ+IjjoVUe4eNcGI1Go0T+ey6yxbaE9jgA/WUBoeFuGEFk7BPozLX0FnuUTZlC7r796fHuJJfS67JLavZ1efgRFl8+nEhREUtH3kLnO+6k/Xnns2bWLFa95Ooqa4st6XTLrRCNsGbuXJYMj6vr2++g5W67E27bls3en8qyu+9i1csv1dGQzJoP3yN77350fPVttKKCldfWfvfa3vUgK6+/gujSYkruuY38EbeR949/U/XdbFaPdd+9UPsOdHjyJSS3FWiU3GEnUzxkAFUzp1Mx8W06PvMKGom4Y0a/2KR6WjPVtQeF41x7sPyauPbgngdZfp3XHtw1knb/vZ3WZ59L1XezKXvVaco782xC+fm1mRwiEYq9zCftRt5NKD8fqqtZ+d/ragaUbUjOv/QKPvviC5avWEG/Qwbwr7PO4NhB6zTeuH4iEcrvHEHuyPshFKbqzVddG3WU10aNe4nqTz4gY899aPXcG7CmgvKbXLYMad+B3OE3OC+3hKia/DbVH7s2qvLNMbS49DpajRoN1VWsHlHfz2j6iQY52DVNSHJsUJAQkVJVbeUNTjpGVe8Skf7Ahao6QEROBfqo6jlJx/UAXlfVXiKynVfmifjynnexVFVHirP0ngS+VtXbRGSUd/zLSedNuJ6I3AWsVtXLRORQYKJnIHcCvgJ2AnrG9Madp+b8IjLF2z9NRBZ652/QqBWRTYBOqvqlt/534OjYNeI/v7f+MXC+qsYyH2wGvKOqW3rrNRq89ULgU2APVV3sZT14BueJ7tTQtetBf96hZ0MfKe10+2YOq/bfyW8ZCbSe9BUAv+wYnLrq+rUb9LNin+19VlJL/gcuKmfJrtv6rCSRws9nMX+7rfyWkcDmM7+n6h9rl5N1Y5N5v/N6f7/Vlj4rqWWr7+cCsKjPNj4rqaXzNJdr+dedgtMeAHT5ag6sXrvMMhudlm1Y2a934+XSSJv3p0PqyN6NxpNtCtJm0J28siitn62pNAtPrar+AtSX1C45pvZsXOxs7NiZ1M16ECMWU5uJi42NzwAfH1MLsFuK428GvhSREcDBwF0iEgsHu8gzCDdGi5QJjPSM2wqgGDgrVUHPwN0UqOlPVNUFIrJKRHZX1U+Tj1HVJSJyLvCmuDRnpcAwVY2KSJOvbRiGYRhGeogGOi9Begi0UauqrVJsmwJM8ZZHAaPqObxO1398eVW9hnq6zFX11HrOmXA9L9wgNlrmfO+vXr2pzq+q/eOWe9Rz3eRz/gjs38D+hXif31vukqLMzqk0xG0bC9SZGqixaxuGYRiGYfhB4AeKGYZhGIZhGEZjBNpTa4CIfApkJ20+aQPkwTUMwzAM4w+CDRQzozbwqOrufmswDMMwDMMIOmbUGoZhGIZhNHPMUWsxtYZhGIZhGEaaEJF2IvKOiPzg/U/Oix9fNiwiX3mzyjaKGbWGYRiGYRjNnKim7289uRSX1/8vwERvvT7OBWY39cRm1BqGYRiGYRjpYiDwhLf8BHB0qkLexFtHAI809cQWU2sYhmEYhtHMaUaTLxSq6iIAVV0kIgX1lLsTuBjIa+qJzag1DMMwDMMwmoyInAmcGbfpIVV9KG7/u9ROThXP5U08/wCgSFW/EJH+TdVlRq1hGIZhGEYzJ515aj0D9qEG9h9Y3z4RWSIinT0vbWegKEWxvYGjRORwIAdoLSJPq+qJDemymFrDMAzDMAwjXYwDTvGWTwHGJhdQ1ctUtauq9gCOAyY1ZtCCGbWGYRiGYRjNnmga/9aT/wIHicgPwEHeOiKyiYi8uT4ntvADwzAMwzAMIy2o6jLggBTbfwMOT7F9CjClKec2o9YwDMMwDKOZk86Y2qBi4QeGYRiGYRhGs8c8tYZhGIZhGM2cZpSndqMhqlYJxkbHHjLDMAzjz4ak82J35bZP22/tuWXL0vrZmop5ao208OtOPf2WkECXr+awav+d/JaRQOtJXwGwdI/tfFZSS4dPZgLw3V+28FlJLVv/MA+Aedv+xWcliWwx6wdKDunjt4wE8t6exieduvktI4E9Fv8MwOpj9vZZSS0tX/kQgEV9tvFZSS2dp7np7mdtsbnPShLZdt58Vvbr7beMBNq8Px1Wr/RbRiIt2/it4E+JGbWGYRiGYRjNHBsoZgPFDMMwDMMwjD8A5qk1DMMwDMNo5myASRGaPeapNQzDMAzDMJo95qk1DMMwDMNo5lhMrXlqDcMwDMMwjD8A5qk1DMMwDMNo5tjkC+apNQzDMAzDMP4AmKfWMAzDMAyjmWPZD8xTaxiGYRiGYfwBME+tYRiGYRhGM8eyH5in1jAMwzAMw/gDYJ5awzAMwzCMZo7F1Jqn1jAMwzAMw/gDYJ5awzAMwzCMZk5ULajWPLWGYRiGYRhGs8eMWsNX2lx8OYVj36bghbFk9tw2ZZnwJl3o+OQLFI59i7b/vR0yMgFocdgACl4YS8ELY+kw6jkyttq65hhplUe7W++iYPSbFLzyBlm9d2ySnvCue5H7xBhaPTWWrGGnpSyTfc7FtHpqLLkPv0DoLz1rtrd69g1yH3mR3IeeJ/f+Z+oclzXkJFpP+gppnd8kLfFk7tGX/Bdep+1L42lx0t9Tlsk9/zLavjSe/KdHE956myYdm3Ps8eS/8Dr5z46l5TkXrLWugiuvYrN3J9HjtTfI3na71Nq7dmXTl19hs3cm0vnOuyHT3b9Q69Zs8r/76fHaG2z68miy/rIVABmdOtPtqWfo8dbb9HhzPPmnnLpWmtoPv5JN33qXrmNeI2ub1M9URpeudHn+ZbqNf4fC2+6s0QSQs+tudB09jm7j3mSTJ2rvY5sTT6Hb2DfoNu5N2pzUdE3hPnuS+8gr5D4+hqwhp6Qsk/2PC8l9fAwt73+O0JbuOZau3Wl53zM1f61GTyFz0DAAsk48k9xn3qzZF9517ybrqY/uN1zLjh9/wPaTJtBy+14pyxT+7RR2/PgD9lj8Mxnt2tZ+xjZt2Oqxh9l+0gR6jX+NFj23Tnn82hDacXdy7n6OnHtfIGPQiXX2S5dNyR7xIC2en0zGUcNqt7cvIPvae8i56xly7nyajCOOXW8trS8cTscxb9HhuVfJ2Lr+dqr9qOfpOPot8kfUtlPh7pvR/rHn6PTRN+SeGNemZGXR/okX6PDsGDq88BqtzjxnnfUVXnUVW06axOZvvEnOdqm/h21POoktJ01i23nzCbetvXdZm29Oj5depues2bT/e+q2pSlk7LY3rZ4eR6tnXyf7hL+lLJPz70to9ezrtHr8ZUJbeW1UVha5Dz5Dq8deotUTo8k+7eyEY7IGD3PnfWI0OWf9Z531NcZl11zPnvsfwoC/HrfRrmFsfCz8wPCN7L79yNi0O0sGHkLm9juQP/xqik8eWqdc63MvpPSZJyh/+03yL7+G3EHHUPbS80R++5Xiv5+Elqwie+99aHvFdTXH5198ORUffcDqi86FjEwkJ6dxQaEQLc69lLKL/oEWLyH3/meo/ug9oj/OrymSsXtfwl02pfSkgYS32Z4W5w2n7J8n1+xfff6Z6KoVdU4tHQvJ2GUPoksWrX1FhUK0uvByVv77DKJFS8h//AUqP5hMZOG8miKZe+5DuFt3lh97GBnb9abVxVex8vRhDR6bufNuZPXbnxUnDoKqKqRtu7WSlbtvfzK792DBgfuTs+OOFF53HT/99Zg65TpcdDHLH3+ckjdep/C668k/9lhWPPss7f9xNmtmz+K3f/6DrM03p+Dqa/nllJPQSDVFN41gzayZSG4uPcaMZfWHU6mcO7dRTS377UtW9+78dOiBZPfekY5XX8evx/21Trn2F1zEyicep3T8G3S4+jpaDz6WVS88Sygvj45XXcuiM/9G9aJFhNu5Osna8i+0PnYIvww9Bq2qovNDj7L6/clU/fhjw4JCIXL+eQmrL/snunQJLe95kupP3if604KaIuFd9ybUpRtlpw0i1LMXOf+6jNXnnor+8iOrzz6h5jy5z7xJ9YeTa46rHPMsVS8/3WidNIX8A/ajxeab8fWe+9Bq553Y/OYRfHv4UXXKlXw2jRXvTGTb0S8mbO9y7jmUzZzJ9387g5wtt2Czm25g9rHD6hzfZEIhss64gDXXnYcuKyLn5keIfD4V/WVhTREtWUXVo3cQ3r1fwqEaiVA56h50wfeQ05KcWx8l8s3nCceuDdl79yPcrTvFgw4ls9cOtLnsKpadWtfwyfvXBZQ9+yQVE96k9WVX03LgMax+5Xl01UpWjbyRnP4HJB5QWcnvZ52Glq+GcAbtH32aNR99QNW336yVvlb9+5Pdowdz99+fFjvuSOfrrmfBMYPrlCv/4gt+nDSJ7s8+l7A9snIli6+7jryDD1qr6yYQCpHzn+GUnX8mWryEVg89R9XUKYlt5x59CXXtTunxAwhv25sW519B2VknQGUlZef9HcrLIZxB7v+eoPrTqURmTSe8065k9t2P0tOOcW1U/tq1UWvD4COP4MShx3LJlddstGtsbGygWBM9tSLSSUSeF5F5IjJLRN4Uka1EZDsRmSQi34vIDyJypYiId8w1InJh0nkWikgHb1lF5La4fRd6x1wuIl97f5G45X83oO9kEflWRGZ6+i6M25chIktF5KakY6aIyLS49T4iMiVufTcReV9EvhOROSLyiIi0FJFTRaQ4TtfXIrKtiPQQkW9TaBslIn9N2tZDRMqTznFyXB3N8P5micgNIpLdhHv0HxGpEJE2SdsPFZHPvM/wtYi8ICKbxmlbEKfhI2/7qSISFZHecef51tP9qVf2p6R66NGYxmRa7HsAq18fC0DVjG+QvNaEOnSsUy571z0of/dtAFa/9io5/Q8EoPKbr9CSVW55+jeECzs5rbm5ZO3ch9VjXnYnqK5CS0sa1RPu2Yvorz+ji36F6mqqJr1Nxl79E8pk7LUvle+8DkBk9gxolYe069DouXPOvpCKB++CdYh5yth2eyK//Ez0t1+guoo177xJVr/9Espk9dufijfHAVA9czrSKg9p36HBY3MGD6X8yUegqgoAXf77WulqdeCBrHp1DAAVX39NOK814Y5171/LPfak5K3xAKwcPZpWB7ofz6wtt2T1xx8BUDl/PplduxBu355IcTFrZs10msrKWDNvLhmFhU3S1HL/AykZ+yoAa6Z/TSgvj3CKZ6rF7ntQOuEtAEpeHU3uAe6ZanXEkZS9M4HqRe7lI/K7q5PMLbag4puv0YoKiESo+Pxzcg84uFE9oa23I/rbz+hi90xVT5lAxp77JpTJ2HNfqt59E4DonG+R3DykXfuEMuEdd0UX/YoWLW5SPawtbQ85mOIXXwGg9MuvCLduTWZBQZ1yq7+dyZqff6mzvcVWf2HVBx8CUDF3HtndupHZofHvRX2EttwGXfwLuuQ3V29TJxLedZ/EQqtWEJ03B6qrE7evWOYMWoCK1UR/+RFpV/cZaCrZ++5P+ZteO/XtN4TyWhNqn7qdqpjo2qny18fWGLHR5b9TNetbNFknOIMWICMDychcp/Yh78ADWTHGfQ/Lv/6aUOvWZKT4HlbMmkXVr7/W2R5ZtoyKGdOhqq6+phLephfRX3+qbTsnvkVm38Q2KqPvflS9/Zq75qzaNsoJL/cKZSAZGTX1kDVwCBXPPFrbRq1YuzZqbdh1l51p06b1Rju/kR4aNWo9I3UMMEVVt1DVbYHhQCEwDvivqm4F7ADsBZxd78kSWQMMjhm5MVT1RlXdUVV3BMpjy6p6dz36DgPOAw5W1e2AnYGVcUUOBr4DhsQM7jgKvOOTz1kIvARcoqpbA9sAbwF5XpEX4nTtqKqzmviZ45mXdI4n4/btp6rbA7sBmwMPNeF8w4DPgUFxn6MXcA9wiqr29Or0GaBH3HEXxWnYK277L8DlyRdR1d2981xFYj0sbILGBMIFhUQW13ouI0sWEy5INF5C+fnOcI1E4srU/bHNPfqvVHz4PgAZXboRXf47+dfeRMfnRpN/1fVITotG9UiHAqJFS2o/69IlhJJ+HKRDQYJhocVLkA6eHlVa3nofuQ88Q+YRtZ6SjL32Jbq0iOj87xvVkIpQx0KiRbX1FC1aQqhjYj2FOxYQjdMVLVpCuGNhg8eGN+1B5g670ObR52hz3ygytknd5VwfGYWFVC/6rWa9avFiMrwXixpdbdsSLSmpuX/VcWXWzJ5Nq4MPASCnd28yN+lCRqfOidfo0oWcbbej4pumea8yCgqpjnumqpcsrmMQh/KTNMWVyeyxmQuLGPU0XV8aQ6ujjgag8ocfyOmzK6E2+UhODi377UtG58TPmopQ+wKixbXPVHRpUe3zEivToSNaHHfvli5B2ieWyex/CFVT3k7YlnXkEFre/xw5518FrfJYH7I6d6Lyt9p7WbloEVlN+HwxVs+cTbvDXVOau9OOZHftQtYmnRs5qn6kXUd0aVHNuv5ehKQwJBs9T8dOhDb7C9EfZq6zlnDHQiKLa+9PqjZI2uQTjW+nihYTKmjCi1goRIdnRlP4zlTWfPoRVTOnr7W+jMJOVP0W98wvXkxGp6bfuw2BdChE49rOaPESpGPyc57YRmnxEkKx70IoRKtHX6T12ClUT/vYOQyAcLfuZPTehdwHniH37scI90wdWmE4opq+v6DSFE/tfkCVqj4Q26CqXwNbAR+q6gRv22rgHODSJl67GmesrW+QzGXAhar6m6ejQlUfjts/DLgL+AnYI+nYW4ErUpzzn8ATqvqxd05V1ZdVdUmKshsNVS0FzgKOFpF6+11EZAugFe6zxPf5XQKMUNXZceccp6rvN+HyrwPbicj6B8fVR/IrBtT1VNR5DwGSimT12Z2WRx/Dqrs8x39GBpk9t6XspecoHjYYLS+n1d/OWEc9yWVS6XGFyv59GmX/dzyrLz2HrKOHEu69M2TnkH3C6awZdX/j118bXcnCUuhS1YaPDYeR1q1Zefowyu69jbwbb0tVuAFd9ddFU8r8/tCDhNu0ofu418g/6WQqZs2CSK23SFq2pMu991F04/VES0vXWZM2QVOsjITDZG/Xi0X/OIPfzvgbbf/xTzK796Bq/jxWPPIQmzw6is4PPcaa7+ag1ZEm6EmxrY43rpF6zMggvEc/qt9/t2ZT1esvU3ba0aw++3iivy8l58z1bEabci8b4Ld7/kc4vw3bv/sWnf52KmXfzkzpmUyXHgByWpB90Y1UPX43xDyiG0hL8jNV119C0/RGoyw9YTBFh+9H5nbbk7HFXzaIvnXx+K4X69iW19RjNErp6UNY9deDCPfsRWizLd32cAaSl0fZWSdQcf/ttLx25IbVbfzhaEpMbS/gixTbt0verqrzRKSViDTVh/8/YLqI3NLE8mujDxFpARwA/B+QjzP4Po4r8jEwSET2A+L7p3sBTzRwzaEi0jdufc+1l80WIvJ13Pq/VPWD5EKqukpEFgB/AT6t51zDgOeAD4CtRaRAVYtw96ixVuBWEYkZ9jNV1QviIwrcgvPKpx7d0gAiciZwJsCDDz7IEd723CHH03KwG7hRNXMG4TjPXLiwE5HiooTzRJcvR/JaQzgMkUidMhl/2Yq2V13PsnPOJLpyBeA8KZGiJVR967we5e++Td5pjRu1WlyU4F2RDoVElxYnlVmCFNR6QaRjIbrMlan5v2I51VMnEe65HVqyCunUhVYPv+CVLyD3wWcpO/skdPmyRjWB510tqK2nUEEh0aR6ihQtIRSnK1RQ6LyCmZn1HhstWkLlFGcoVc+aAdEokt8WXbG8Xi35J5xIm6Eubrli+gwyOm9C7OuX2akT1UWJ732R338nlJdXc/8y4spES0tZfOklNWU3n/weVb94XdsZGXS593+sGjeW0gkTGqyf1sNOoPWxTtOaGdMTvL0ZhZ2IFCU/U0ma4spUL1lMZMVytLwcLS+nYtrnZPXsSdWPCykZ/TIlo11IS7vzzqd6ceOhANGlRWTGedVDHQpqnpP4MtKxE/CNV6YQ/b22TMauexOdOyeh6zV+uWr8GFpcd2ejWpIpPO0UCk5w78ClX39D1iab1OzL6tyZysVNf4ePlJYy/7zagYY7ff4Ra376ea01xdBliR5taVeA/r606ScIh8m+6EaqP5hA5NP31vr6LY89npZHu6ixqlnfEu7UiSqvsyBc2IlocdI9XLGcUHw7VdCpzne0IbS0hMovPiN7z75Uz/uh0fJtTzyJtt73sHzGdDI36Uy59yuY0akT1UvS6n/x2sW457xjIZrUdkaLXRsVexWMbztrKC2h+utpZOy+N5UL5hItXkLV+xMBiMz+Fo1GkTZt0ZX1t1F/Ziymdv2yHwh1/VgxtJF9bkF1FfAkUG+87HoyAJjseZFfwRmw4aQyN5DaW9sQyeEH5eugLTn8oI5BG0dKf1scxwHPq2oUGA3UGe4rIu292Nfvk2Kd48MPTkg67FlgDxHZrCkfKB5VfUhV+6hqnzPPPLNme9mLz1J83CCKjxtE+eSJtBwwEIDM7XdAS0vqGJEAldM+pcWBrpu65ZFHUzHFNXLhTp1pP/Iell95CdU/LawpH122lMjiRWR0d7Kzd9uTqvnz6pw3mcicmYS6bIp02sR5e/c/hOqPpySUqf7oPbIOGuCuv832UFbqfmxzcqBFS1coJ4dwnz2JLJhHdMFcSo85gNLjj6D0+CPQ4iLK/u/4Jhu0ANWzvyXcbVNCnbtARibZBx1O5QeTE8pUfjCZHG9gT8Z2vdHSUnTZ0gaPrXx/Ipm77A5AqFt3yMxs0KAFWPHM0/x41JH8eNSRlL47gdZHu2iXnB13JFJSQqS47v0r//QT8g51XdNtBg+m9F1nSIfy8mqyDrQZMpTVn39e45HtNOK/rJk3j+WPP9Zo/ax67hl+GXwUvww+irKJ75I38GgAsnvvSLSkhEiKZ6r8s09pdfChAOQdPZiySU5T2aSJ5OzSx3mxc3LI6b0DVfPcsxMbNJbRuTO5Bx5M6ZuvN6ot+t0sQl26IYXumcrofzDVnyR2lFR/8h6ZBx7u6qRnL3R1Kfp77fORkSL0ID7mNmOv/YgubPz5TmbJ408w48BDmXHgoSx/6206DnGD/FrtvBORkhKqippulIVbt0a8e1lwwjBWffIpkaZ611MQnTsH6dwVKejs6q3vAUSmTW3y8VlnX0b0lx+pfu2Fdbr+6peeZekJg1l6wmAqpkykxeFeO9VrB6KlJUSTjTFgzbRPyTnAtVMtBgyk4r1JDV4jlN8WiYWNZGeTvdueVC9c0OAxMZY//RTzjxzA/CMHUDLhHfIHue9hix3dM1+d4nu4MYnMmUm4a3ekcxfXdh5wKFUfTkkoUz11CpmHHAlAeNveaFkJumwp0qZtbfhMVrYbUPujq4fqDyaRsfNuAIS6dkcyM82gNRqkKZ7amUDd4cNue8KwUxHZHChV1RIRWQYkB1XlASuStt0JfAk83gQt9enbBUjVggwD9haRhd56e1w4RU0/nqpOEpHrSQxNiJ1z7Dpq2mCISB4uBjZlQKY3mOsvwDteF1gWMB/nBZ+JizH+RlWXATt6Bm2rplxbVau9wXyXNFp4HVgz9T1y+vajcNwEtKKC5dcMr9nX/p4HWX7dlUSLi1h510ja/fd2Wp99LlXfzabsVectyzvzbEL5+bS57Cp3UCRC8QnuUV158w20HXErkpFJ9a8/s/zq4XWuX4dohIp7bqblzfch4RCV48cSXTifzCM9j81rL1P96VQydu9Lq6fHoRUVlN9yDQDStj0tr7vdnSccpmrieCKff7RhKioSoXTkjbS56yEIhah4fQyRBfPIGTQEgIoxL1L10ftk7dWPti+PRysqKL3higaPBah4bQytrrie/GdeheoqSq+rE0LdIGVTppC7b382mzgJLa9gUZzXtcvDj7L48suIFBVRfOstdL7jLjr853zWzJrJypdfAiBriy3pfOtIN1p93lwWX+Yil1rssgttBg1izZw5tBznBpYsve02yt6b0qim1e9PoWW/fdn0rYlEK8opvrw2GqrTAw9TfOXlRIqLWHbbrRSOvIN25/6HNbNnseoV90xVzZ9H+dQP6Pbq6xCNsurll6ic6zxnhXfdSzi/LVpVxdIbriW6alXjlRSNUPG/W2k54h4IhamaMI7oj/PJPMIZkFVvvELksw+J7ro3uY+/iq6poOK2a2uPz84mY+fdqLjrxoTTZp9+LqEttgJVdMkiKu5O3L+2rHh3EvkH7M+On0wlWl7OvDiv69bPPMH88y+maskSOp1+Gp3/+Q+yCjrSe9I7rJg4ifkXXEyLv2zJFvfcCZEI5d//wLzzL1ovPUQjVD5yB9lX3g6hMNWTXkd/XkDGwUcDUD3hVchvR84tjyItckGjZAwYQsW5JxDqviUZ/Q8j+uNcwiNHAVD57INEv/y43ss1xJoP3yN77350fPVttKKCldfWtiVt73qQlddfQXRpMSX33Eb+iNvI+8e/qfpuNqvHumcq1L4DHZ58CcltBRold9jJFA8ZQKhDR/KvvQlCYffdfOct1kydstb6SqdMplX//mw5aTLRigp+u+Timn3dHn2MRZddSnVREe1OOYX2Z5xJRseObP7Gm5ROmcKi4ZcR7tCBzV8dS6hVK1Cl3amnMe/QQ5oe8gPuvt85gtyR97vn/M1XiS6cR9ZRzr9SOe4lqj/5gIw996HVc2/AmgrKb7oSAGnfgdzhNzgvt4Somvw21R+7F7/KN8fQ4tLraDVqNFRXsXrE2vqfms75l17BZ198wfIVK+h3yAD+ddYZHDto4Ea73sagTqjVnxBprBK8wVWfAI/EYlVFZFegJc4QPVNV3/W6+l8C3lbVezxj6xlgL8/IHQyco6r7e+coVdVW3vItOG/jY6p6Tdy1a8o0oO9w4DpggKou9jIF/B8wCpgLdFPVNV7Z04C+qnq6l+ngQlWd5p3jAWC+qvb3Bop9BgxR1U+9Y0/EGcOHAn1U9ZwkHT2A11W1V9L2Ud72lxsr6+1b6J1/qYi0Au4HoqqaMgTAy+qwSlVvitu2AOgPtMYN8jsyFlcrIlcBIVW9JpU2r8ypsc8oIlnALNwLye6xAWHxZVLpSkJ/3aln46XSSJev5rBq/538lpFA60lfAbB0j+AMhujwiRtg891ftvBZSS1b/+CM8nnbrkP84UZki1k/UHJIH79lJJD39jQ+6dTNbxkJ7LHYhSWsPmb9c+tuKFq+4jI3LOqzTSMl00fnaW4oxKwtNvdZSSLbzpvPyn69Gy+YRtq8Px1Wr2y8YDpp2QYa72XdoAzPzE+bVTuiakVaP1tTaTT8QJ3VOwg4SFxKr5nANcBvwEDgChH5DpiBG31/r3fcdG95qhc7ehZQX2bn24B1yv+iqm/ivJLvetq+wHmgBwOTYgatx1jgqOQUWd45iuPWl+CM7JFeSq/ZwD5AzDUzNCkdVyxrwNYi8kvcXywM4MG4bTF3wRZJ54gPwZgsLj3YZ7gBbv/XQBUchzNc4xkDHKeqM4BzgSe9lF4f4jI5PBtX9tYkHVlJdVMJ3A3UTTlgGIZhGEYgiKbxL6g0afIFL7PAkHp292/guAeBB+vZ1ypueQnO81tvmUb0PU7q8IVRSeV+B2J5Yfon7dslaf1jnCGb6pyjUmwHyEyx7aV6yqbMMaWqPeopnxJVrRPvqqrnxy2/AbxRz7Gn1nPaUcR9Ri+dWkJKNVVNKGMYhmEYhuEnNqOYYRiGYRhGMyfI+WPTRbMxakXkcuqO6n9JVddvhEQzQUS2B55K2rxGVXf3Q49hGIZhGEaQaDZGrWe8/ikM2FR48bE7+q3DMAzDMIzgEeRY13SxPnlqDcMwDMMwDCMQNBtPrWEYhmEYhpGaqOWpNU+tYRiGYRiG0fwxo9YwDMMwDMNo9lj4gWEYhmEYRjPHBoqZp9YwDMMwDMP4A2CeWsMwDMMwjGaOTb5gnlrDMAzDMAzjD4B5ag3DMAzDMJo5FlNrnlrDMAzDMAzjD4B5ag3DMAzDMJo5NvmCeWoNwzAMwzCMPwDmqTUMwzAMw2jmWEwtiJq72tj42ENmGIZh/NmQdF7sLGmdtt/aB3RVWj9bUzGj1mhWiMiZqvqQ3zriMU1NJ4i6TFPTME1NJ4i6TFPTCKImo+lYTK3R3DjTbwEpME1NJ4i6TFPTME1NJ4i6TFPTCKImo4mYUWsYhmEYhmE0e8yoNQzDMAzDMJo9ZtQazY0gxjqZpqYTRF2mqWmYpqYTRF2mqWkEUZPRRGygmGEYhmEYhtHsMU+tYRiGYRiG0ewxo9YwDMMwDMNo9phRaxh/UESkrYgEMkG2YRiG34jIpn5rMDYsZtQagUVEuotIm7j1/UTkLhE5X0SyTFOCrqtEpKe3nC0ik4F5wBIROdAvXakQkbCInODTtfePW94sad/g9CuqufYpIvKliJR5f9NE5GS/9HiaLo5bPjZp34j0KwIRuTNu+dykfaN80HOGiPzFWxYReVxEVonIdBHZOd164nQF8d4dKSLd49avEpFvRGRc8ncxjbzq03WNjYQZtUaQeRHIBRCRHYGXgJ+AHYD7TFMCQ4HvvOVTvP8dgX0Bv37EWovIZSJyr4gc7P3o/wuYDwzxQxMwMm75laR9V6RTSAzPeD0PuADYBOgCXAyc67Nhe1zc8mVJ+w5Np5A4+sUtn5K0r3c6hXicCyz0lod5GjYDzgfu8kFPjCDeuxuBYgARGQCcCPwNGAc84JMm68n6g5HhtwDDaIAWqvqbt3wi8Jiq3iYiIeBr05RApdamMjkEeF5VI8BsEfHre/4UsBz4GPg7cBGQBQxU1a990iT1LKdaTxdnA4NUdWHctkkicgzwPPCkL6qCWVcNafKDalWt8pYHAE+q6jLgXRG5xUddQbx3qqqrveXBwKOq+gXwhYic7ZOmLiJyd307VfXf6RRjrD9m1BpBJr7x3R/P46CqUR9DRYOoCWCNiPQClgD7ARfG7WvpjyQ2V9XtAUTkEWApsKmqlvikB0DrWU61ni5aJxm0AKjqQhFp7YOeGgn1LKdaTxchEWmL62WMLce+eGEf9ERFpDPu5e0AnDcyRgsf9MQI4r0TEWkFrMbVVXzPVo4/kigHvvDp2sZGwIxaI8hMEpEXgUVAW2ASgPcjUmmaEjgPeBkXcnCHqi7wdB0OfOWTppgHC1WNiMgCnw1agM1FZBzOEIot4637FddXvo77NjY7iMgqXN208Jbx1v0yQtrgjJCYIftl3D4/jLWrgGk4g3qcqs4EEJF9cWE2fhHEe3cnrjdrFTBbVacBiMhOuPbUD5ap6hM+XdvYCNjkC0Zg8UbuDwU6Ay+q6q/e9p2AAlV92zQFFxGJAGWxVZznarW3rKqadi+kZ2zUi6q+ly4tMURkNTA31S6ctzs3zZKMtcAL78lT1eVx23IBVLWs3gP/hIhIF6AA+EZVo962zkCmqv7kg55PVHWPdF/X2HiYUWs0O0QkDBynqs/4cO2eqjrHW85W1TVx+/ZQ1U/Srcm79vlJmxTX3T815rU1gkn8iPBUqOqP6dLSEJ5BEuvi/01Vq33QkJxRQIGlqvpzurU0hIgcBFysqgf5rGN7oKe3OivmSfZJS+DunTSS0ssPQ9tYP8yoNQKLF0/4T9xo8HHAO8A5uHjRr1V1oA+avlTVnZOXU62nWdfVKTa3ww0au0ZVn0+zJERkf1WNhWdsFm9ci8hgVR3tg6bpDe1X1bSPoBeRLYFCVf0wafs+OONxXro1ede/DOdBu85b/wlYCWQCT6jqTT5ompxiczvcAMRh6R6A6KWIewCXteJVXKaRJ3Fe9hv9eMY9XW2AscCmwDeenu1xmVoGquqqBg7fWJoCde8ARGQGzriOHxChuDCuAlX1I07bWA/MqDUCi4iMpXb0/AG4GNYs4Fy/Rs+LyFequlPycqr1ICAi7YB3/TC2g/gCICJf4360ngVeIylm1Q+vqIi8DgxX1elJ2/sAV6vqkenW5F3/S2CfWBd67Pn2ekreU9W+fuhKhVdXt6tqv0YLb9jrfgX8B9dGHYYzaK9UVT/TeeGN6K/EeYtj3fwh4L+4DC7/8lNfPH7du3q09AAuAQ4E7lbVe/xVZKwtNlDMCDI2en49UdXfxb+0DIFLK6SqO4qbpGIYzrCd5f2f4Ed3ukePZIMWQFWneT+yvpEUE3qXty0iIn6O7K+DV1et/Lm0TvGWXxWRYr8NWo8Dgd4xgxZqMrQMB2b4J6suPt67GsRNoHE5sDtwG/DvuFRtRjPCjFojyARx9HxXzwsicct46138k5Uar3t0eaMFNw6BfAHwYqKvBq4WkaE479rNwK0+SWpoNLqfxmMrEcmM/bir6ihwseSAn6nG6iAihfjzTOVL4kx0Er/uV/gBLm91nZc0Va0WkTWpDvALH+8dXhrEy4HtgFuA07383kYzxYxaI8jE0tJAYmoa30bP4yYQiDEtaV/yetqIiw2Lpx3wG+DXrFRBTJ8VG/B0HDAIZ/D/Bxjjlx7gcxE5Q1Ufjt8oIqfjbw7Nl4EHReScWNJ8b1T/vd6+tCMi95D6Od8LN7tXunkfiA8PeS9uXQG/jNocLyNLqh6SbB/0BPHegYs3/hl4A9gN2C2+Y8smX2h+WEytYWwgRCTDry5sr/ssPk+u4nIw+pZSKKDps94D8nDTHb8M/J6k6fdUx21kTYU4o7qSWiO2Dy5+fJCqLk63Jk9XGDeZwN+BH3EGUTfgMeByn7IfJE+Nq8Ay4HNVLUq3nqBSz6CsGlR1v3RpiRHEeycip9KAl9hy2DY/zKg1mhWep+ho4HhVPcKH60+NDZARkadU9aS4fX5mP/Dt2k1BRDoCqGqxzzoWUjcsIuaaUVXdPO2iPERkP6CXtzozljkibn/b+FyoadTVAtjSW52rquUiUqiqS9KtJRkRycTV2a9+GEYicqeqnuctnxsfTysio1T11HRrCirNrT78dFIY607IbwGG0RgikiUiR0vtTF4H4tLo+EF8Ivztkvb5OU+ur3P0pkIcV4vIUmAO8L2IFIvIVX5pUtUeqrpZ3N/m8ct+6fK0TVbVe7y/SSmKTEy7KEBVy1V1Bi4d1DAReZfEmbzShog8ICLbecttcN3HTwJficgwHyTFj9hP9kSmPT1cPCJSICLXisjLIvKSt1zgoyRf6yMVIjI1bvmppN2fpVmOsQGwmFojsIhLYD4Ml2t1MvAUsJuqnuajrIa6Nvzs9ugodSdgqEFVb0+nGI/zgL7Arlo7be/mwP0i8h9VvcMHTYhIFnAC7qVE8TIgaNxEGgEl7S8unpf2KOB4YGdc6MbRuFhSP9hHVc/ylk8DvlfVo0WkEzAeeC7NehrK8OEbIrI3LqvHKGrz5u4MfCYiJyTnRE4TLeuJ8wVAVf14UQqqk8JYR8yoNYLM28AHQN84o8jvdDn5IjII18sRP/JZcPPS+0UYaEWwGuKTgYNUdWlsg6rOF5ETgQlA2o1aEdkWN5HHh7j4VQH6A5eLyED1ccalJpDWlyYReQbniZyAGxw2CRd+MCWdOpKIjxs/CHgJQFUX+5S5LiQibXHtQWw5JsTPxP23AUer6ldx28aKyBjgQVzqqnTTxdOV6kYpsH965dRcd132GQHFjFojyOyCG6X+rojMB57H3x8KcB6qo7zl+JHOsX1+sUi9mZ8CRGa8QRtDVYu9WEg/uAf4h6q+E79RRA7EGW5pH0ATYHrhskPMBuZ4afX8/qFfISIDgF+BvYHTwcU/4k/6szbUvhxBYliGn3XVOsmgBUBVvxaRPD8E4V6I/DBcGyKoTgpjHTGj1ggsXqP8FXCJ1502DMgSkfHAGFV9yAdNp6b7mk0kpZtKRLoBx6mqHzlYK9dx38akS7JBC6Cq73oph4JMWl2RqrqDN1HF8bgXyyIgT0Q6+ZWRAfg/4G6gE3BenI4DcGmZ0oqq9kj3NZuIpBpYKG6GwcCNpRGRXVX1cx8u/R7BdFIY64hlPzCaFeKmejwIGKqqf/Ph+jUjeEXklKCkfBGRdrF0VCLSATgW9xLQFRitqhf6oCkCpEopJkCOqqbdWysi3wPbJ8fPikgOMENV/5JuTU0l/h77dP0+uGfqWOAXVd3LLy1BwvMSR1RVvZfI3XFeya991HQmcAZwIbXe411wk4w8pqoP+qDpYFWdELe+La4nbhiwUlX7pFuT8cfDjFojsIjIiar6tLe8d/zgBi8h/L0+aPpKVXfylgOTRsvrUhyE86pthct7OlRVu/oqLGCIyBXAHsA5qrrQ29YD5/2b5kcIh4iUUNtVXZNeDNeTlqWqvvSoicgOqvpNiu2CC+G4zwdNZwBTVPUHT8djwDHAQuCUVF3uadBzM1AKXI+bnOVLYCec8XhzOvUkaRsAXEztAKiZwK2q+pqPmrrjjNhhQDXQHegT+y76oKcrbprqqd76+bixCeAGj871Q5ex7phRawSWeKMx2YD0y6BsSJOfiEg5LgXNFcBUz2s03+80VUFERM7B/di39DaVASNVNRDhB94Lytm4rvYxqnqBTzrmA8eq6hdJ268BjvLp+/ctsJOqVonI8cAFwME4I/JqVd0nzXpm4jJ85OFij7ur6lIRaYmbVCB5RP2fFhH5EMjHjY143nsxWaCqfs4u+BzwjKq+7q1/BzyEaxt6quoJfmkz1g2LqTWCTEPpcvwa5d9VRO72rh9brkH9m1ZxOK4r737gWRF5wScdNcR5IOPvle8eSM/Df29swIyqlvihIxkRycelQTsZl45pV1Vd5qOkY4GXvBRQH3ue0ftxPQH9fdJUrapV3vIA4Emvjt4VkVt80FPpxa0uF5G5sYGRqrpaRPyKGye5XUrGp3ZqKW5GukKgI/AD/mcY2Dpm0HqsVtXbAETkA580GeuBGbVGkEme+am+fenkorjlaT5pqIOX8/UOLw/sMOBVYBMRuQTn7fveB00Jo6yTPZDp1uNpOB8Xv/dovDErIv8Cwqp6pw+aOuA8jkNx3ek7qerKdOtIRlW/EJGjgTEi8k9cjCbAoarql8EWFZHOuKwMB+Cm8Y3hR/aDFl7u1RBuEGssD6sAOT7oiXEW8C1uOujfCECqP1UdKG7CjGOAa0VkS1zGgd1U1a+JDpLv0QFxy+3TKcTYMFj4gRFYRGQ1MBfXIG/hLeOtb66qufUd6zcico+q/iuN1xuhqsOTtm2PM3CHquoW6dKSTAoP5B1+eSC97uudk40yEcnGdRenfdYjESkDioHHgTpeY/Vn4ozYSHmAbXEvSe8C5wBRT1faB615caIP4lL7vaaqZ3jb9wUu1jRPnS0iU2jgBVtVfUkRJyLtcZ72objY1ReAV5KzIaRZ02BVHR23XuDpGwZ0U9VuPmj6FDgp+aXfy/rxpKrulm5NxvphRq0RWLxBBfWiqj+mS8vaku542yDF98ZI4YG8x28PpIjMUNXt13bfRtZ0DQ0bRtemT00tIrKA1APYxMnyJ17byzaQF2+giUgu7ves1A9NQUZEuuAMx/OBS1Q1eTrYdOmot40Ske5+tOcicihukOiNJGaJGA6cq6rj063JWD8s/MAIMpcAl6rqKr+FNAPCkjibUQI+pYL6kVoP5GrgdImb9clHD2Shqi5J3uaHFgBVvcavazeEnwN46kNqk+MjqWcQG51q48YiXk8q4j2TfiAiO+MM2oNw0wh/0fAR/uCXg0JV3/Lu4cVALM54JjBYVb/1Q5OxfphRawSZhcAXInK1qj7rt5iA05PEmY3iUcAPr9qt1Hr6/JrFKJlbgTdE5AISPTO3ACP9EiUihwGX4br6FZgF3Kyqb/qo6RCcR/TlpO3HA8WaYhKLNHBkA/uUNBu1wMvA194f1B0U6YtRKyLX4gbSzcZlG7hMVav90BJHTxGZnmJ7zPOf9tAf3IW/xYVG1QoS6SYiF6k/k9YY64GFHxiBxus6ux3ogBt5HY3t89sL0hDx+Wz/iNdrzngG5KW4aWDBDaj5r19djV6u0//DeYtigw/7AP8FHlEfZs7zdH0CHKmqxUnbO+EGH+7ph66mIGmaGEXcFKtDgS2BscBzQchtKiJRYD5Q7m2KDyPxxYD00p8dXt9+v8PJJHHSmi64Zzztk9YY64cZtUbgEZGTcTFPk6g1alV9mFGsIURkZKwRFJFTVXVUGq8dOKNWRF5U1SHe8s2qekncvgmqerB/6oKDiMwC+iaHiHiDfaaq6jY+6Zpen/HT0L4g4ENMey4wEGfgtgcuV9X30nX9FHoCNx4hoG2UTVrzB8PCD4zAIiLb4byzvwG7qeoinyU1xhDctJSk06D1uCt5gxdju0L9e3ONn3L2IFyMdIyOadYCgIhc1cBuVdXr0yamFkkV86yqy+qJG00XOSKSkdxtLSKZ+JM+a21Id8VVACuBVcCm+JvOq8lGq4h8nEaP+4eNF0k7RdSdtGaQz5qM9SDktwDDaICXgRtU9bhmYNCCv7kgN/XS0CAi2SIyGZgHLBGRA33S1JAx7ZehXZbiD+B0Eo3udLJKRHZI3uht83NiiNHAw54XEqjxSD6AT7Gia0Fani8R2U9EHsLFs+8H3KWqO6nq2+m4/gYgncb32/EeZBG5SkS+EZFxIuLXoMThuDq4H7hMRHxLfWhsGCz8wAgsIpKtqmuaUC5t3oa43J11dgHf+NVt5cWr9fI8DWfi4sIOxHWpPeFHvkURmePpCAFP47r4Yonpn/arWz2G1/V4Ls6gfRG4TVWLfNDRF3gGlyXiC5xBtitwCnCievPS+6ArA7gB+DsukwU4L+SjwJVaO7NX4EhXV7cXuzodmIq7bwk/qOrfDINNIp1hGt4gsT3UzbY2ADdWYhhuiuNjVfWQdOioR1ts0prjcD1MV+PTpDXG+mHhB0ZgaYpB65FOb0PM6EjllfXzR74yLszgENzc6hFgtmec+MEi3A8XwOK45di6L3gvJucDJwBP4CZj8C0pvapOFZHdcbOtnYp7tmbiDADf6skLO7jUG0m/pbd5rqqWeynQltR/9MYhOYF/A6Srq/tv+D/Va3NBVXW1tzwYeFRVv8BluDnbR12o6nzcuI0b4yatGY+b9MdoRpin1mj2BHHigXTjjVT/O87Q+A7YRVUXePvmqGpPP/UFBRG5FfeD+hDwP0vW33SkdorT44FtVLWLDxqazXc9VTxy0Ejn4C3PU7sXLmf1AuAYVZ3m7ZulqtumQ8e6kObYY2M9ME+tYawnXhzWccAwVe3VWPmNxLm4GOSOuGloYwbt4cBXfggSkdZAoar+4K0fS+0Ao7eTJ0BIExcAa3ADQy6PG4gVS3XUOt2CRGQGqb19vubvBBCRFsBROEN2Z1y+4aOB9/3SFCREZKqq9vWWn1LVk+J2f4arMz90NTW7yEmNF9lg3InL57sKmB1n0O6E69UJMr4O/DOajnlqjWaPH6liRKQzLn3P8UBv4CZgtKrOSKeOtSVd+Tu9az0EfBTLBCEic3Fdei2AalU9Kx06gk4Q0y8BiMgzQD9gAi6B/yRc+IFvM42JyGogVR5YX14A4tueZC+ynymsgpg+C2ryjhfgxh9EvW2dgUxV/clb305VZ/oosw7NqYfgz455ao0/AmnzNniJ8ocBXXGDi/4OjFXVa9OlYT05FxdHmg52xU0qEKNEVf8FzsOVJg0JNDDQD/BtOuGHA5qztxewHDcr1RxVjYiI316QBTQ8q1i6CWKGD4A20sAUvk2MS97gqOqvwK9J25K9tE/hk4fbaP6YUWsEFhEpIfGHQagdpFXTVazpnaP7f8DHwPFx3Wd+/9CvDelMO5aRlCM3/uUjP4064mlooJ9f0wn7krO3MVR1By9N3PHAuyJSDOSJSCcfB7BV+uW5rod8L69pyFuOGZICtPFPFm1w0+TW95wHOSWbr8mZ6yGImowUmFFrBJmJQCdcA/x8rHvKZzbBTaV4uzcC/EUg019Ja0U6DfBovAEUe/nwuiCjDR65kWhq13mau0AD6VXzrj0HuAq4SkT64HopPhORX1R1Lx8k1clq4MW0DwOO8yGm/T1czHFsOd6L7Gfc8Y8asBkX14K0OwlEJJ/ayWK+V9WVSUXSGXtsrAcWU2sEGm/E9WDcQKwc4AWcgetHN3ECItIVb4AY0BKX13C4v6oaJs2jnU/EhTtcQO1gtZ2BkcDdqvpUOnSsC2nO37kMGEs9XjW/jBMRKcAlp98Sl4v1v6q6Stzoun7q7zSwzTKmPV0ENaa2KaT5u5eFy4RyNC60RYDuuOlyz1LVynToMDYcZtQazQIRCeF+xO4BRqjq7Y0cklZEZGucpyhwsbUicoyqvuIt36uq56Tx2ofiDKPtcB6YmTjjaHy6NKwLaTb+AzkIRUTewoVrvI/rys5T1VN91pQc0/4iLqbdl8FrInJ+Q/v9aqeCONiqqYjIJ6q6R5qudR0uF+1ZqlribcvDhZn9qKpXpkOHseEwo9YINCKyF+5HbB/crD0vqOoHPupJ7iZWYCnwdaxRDBoi8pOqbuq3jvoQkctU9Sa/dcSTZm9RSgNaRHKAI1X1pXToSHH9r1V1x7h1341vEanExbRfEBfTPl9V/YiFjs0o9jUuq8cakrztfr3kisgCUo9HAOf9T/ukAkme/xnATaq6Kt06kjR9C+ymtZNCxLa3Aj7xMUWjsY5YTK0RWERkIbACl07oTKDa274zgKp+6YOsVCOv2wG9ReR0VZ2UbkFNIOiDHI7FdR//WamJ1xORMHAw7kXuEOADwBej1smRttQ+P+H4dZ9CgIIW074zLgTpCJxX+zlgovrvLeqTtB4ChgAX4lPeauBJXB3dg/P8342bQc9PoskGLYCqljazAcCGh3lqjcAiIlOI8y6QaJypqu6fdlH14OUafVFVd/dbSzLNwFMbiPg/EdlEVX/zltPWBepdrx8uPvQIXNL+vYHNU/3gplHTQtyAvvpifX3xjsYIWkx7XK/SgcAlqjrOLy0xvLCtk4CLcB7lEao6yyctQfT8fwP0J/UzPllVd0ivImN9MU+tEVhUtb/fGpqKqv4oIr55jBqZlaowzXLWlqC8WX8CbAqQZoP2F+An4H7gIlUtEZEFfhq0AKraoynl/IrfVNVfcIMOR8Zi2uM0HaSq76RLi4h0BHYCtgd+AYrSde169GQCfwP+gwvbGqiq8/zURDA9/21w3uP6Up8ZzQzz1BrNDhE5CLhYVQ/yW0sM70d1lPo0P3hQZ6VqCgHy1P6sqt18uO5duNHXM4BncZkQZvjtCW0qQfC4JZMuTSJyGm4Aaw5umuoXVdVXgxZqXpSqcVPT1kmF6EeauKB7/o0/BmbUGoFFRPYHHsDF0b0KjMDFZQlwo08N82vUfYNvB3QGTlTVj9OtqSFEZG/cRBH/9FtLPCKSq6pl3vJwVR0RAE2+hWl4abL2w3VfHw60Bk4H3lTVUj80NZWgvJTEky5N3kCxGdQajgltg6oeVeegNCAio5K1xOFbmrigISInqurT3vLeqvph3L5zVPVe/9QZ64IZtUZgEZGvcN1nHwOH4QzaK1X1Lh817Zu0SYFlwA9ByWkoIjvi4jOH4HIvjlbVe3zS0gVn8E9X1UpvBPR5wKmquokPeu6h/jCNU9Sbpc5PvK7jQ3EG7sGq2sFnSQ3yJ/fUJrcHCfiZyzdoxAb41ocfA3/jn5PkZyaIz7XROBZTawQZVdUp3vKrIlLsp0HrCQrkj5SIbEXtoJlluEkqRFX381HTecDlwFwg2+tmvx33crKLT7KmreO+jYaI7AE8iMuXOQP4m6q+BrwmIi380GQ0jaa2ByLyiqoes7H1xF3vTlU9z1s+N77dFJFRPuUbvq2BfQr4MfBX6llOtW40A8yoNYJM/Fzq4Hppa9Z9Cj9Izv8Yjy/5Hz3m4NI/HamqcwFE5D8+aYlxJrC1qv4uIpvijNt+qvqJX4JU9YlU22M5YdMsJ8a9uFRL7+OmXL0Tl84LVS33SdPaEIgeiiQW+i0giXTHi/aLWz4FiHcG9E6zFgD8fMFuAK1nOdW60Qwwo9YIMu+TaGjEz62uQNqNWoKZ/xHgGJyndrI3E9Tz+O9pqIiNaFbVn0Tkez8N2mQClBM2FDdS/yURucwHDXVoarL8NGeKuFhVb/GWj42fmEJERsRSeqlq8iQpfpNuA6khD6QvpJi4JgE/nBRATxGZjqujLbxlvHUbuNYMMaPWCCw+dZE1iKoug5T5H4/wK/+jp2sMMEZEcnEj6f8DFIrI/bj8nRN8kNVVRO6OWy+IX1fVf/ugqb6csJv5mEIruUci3+8eCY8gJss/DrjFW76MxJeQ2JTMBoS8dFmhuOWaVFo+aToyafm1uHW/nBTb+HBNYyNiA8WMwBLEuLAU+R9vCkD+x5T1ISLtcLMvDfVjogoROaWh/fWFAmxMknLCvhqXE3azdGuJ0/R4A7t9G6ke0GT5NVkNkjMcBDELQ4x0awt6+qwg36sYIvKhqu7ttw5j7TBPrRFkAhcXhssmEJ//cQcRqZl1xkevWp368Lr+H/T+0k5DRquI+NX2vILzZA8FIiIyFp9j51T1ND+v3wBBTJbfbGIgReQFVR3qrV6SzmtrEyfO8JFA3at6COwsjEb9mFFrBJnAxYUB7+Ia5B28v3j86kIDaCkiO1FPPfmULmeqqvb1lp9S1ZPidn8GpN3rp6rnelkZYjlhbwVai8gQfMoJKyLnJ21SYCkwVVUXpFtPHKlmW4o9R4o/MYc7iMgqnKYW3jLeeo4PehqiZiKWdIf/BDF9VjOkORjeRhJm1BpBJnBxYUGM8/XogkuZU990j36ky8mNW94uaZ9vLynqYq4mAZO8cJLDcLGa9wF+5ITNS7GtB3C5iFyjqs+nWQ8QTG+fqvoVD9rcmAbMBIq99fjvmy/tQdLENZuLyLj4/X5MVNHA4DUBLJ1eM8SMWiPIJHuK4r0LvrxFi8jJDexWVX0qbWISmetH3GwjNHSPAuEFUdUqYBwwzq+csKp6bartXkz0u7hMFmmnOXj7vMk9Yobub6panebr11dHAmSmU0sSF+AyopTjnp8xAZiZbmTcckM5a9NJQ2n8Xk+bCmODYUatEWT2VdUf/RaRxK4ptgmucewC+GXUBpF8ERmE87THj+gX3AtL2hGRGdSNy1wKTCbxR9d3vPy+fobdBC5ZvpfuLFNVr/M2fQysxBmQTwA3pVlSQ3U0J20qklDVO4A7RGQzXJjNRBH5ERihql/7pClhogqvl6QX8KuqFvmkqd54dhFJ22QZxobDsh8YgSUIo60bwjM4TsANApkF3Kiq0xs+aqNpOSgu12kgaGRUvy8DpESke4rN7XADEXNV9Yw0S6oXEdkfuCKAHnjfEJEvgX1Utcxb/0pVd/JyDr8Xi+EOAiKS6fUE+K1jO1x4zUnAxar6ok86HgDuUdWZItIG90ISwX3/LlTV5/zQVR8i8pOq2mCxZoZ5ao0gE5TBYQl4I/dPxXXxfQr8VVW/81UU3C4iqd5QBRcWkfZsEUEc1V+P5/9H4CsR8WXyjBTeY3A/9L/hjG1fCGiyfGIGrcdd3rZIEKYU9l5098PlQT4SKPRJx+Y4Q3Yg8DMuBOFGVa3wQ4/HPqp6lrd8GvC9qh4tIp2A8UCgjFoC+vtjNIwZtUaQ6ZKUvD8BP5L3i8g/gXOBicChAQqPGOC3gFSIyL7AclWd7mUY6AfMA+5T1TX+qqtDyKfrJt87BZYlGW9+EMRk+a3iPaCqOgpARLKB1j7owbv+7jhDdhDuheSfuIlZ/GIuMB0YC6zCpac6OxbNoqq3+6Apfjrlg/AmzlDVxf5G2dSLdWM3Q8yoNYJMOW6gWJC4BygC+gKvxTXGAkRVNTnNV1qoz7j2umWPw3kj04qI/A+XPzdHRL4DWgFvAXsBj+FCN9KtKVU4S1vgRNy0zH5QAHRQ1fHxG0XkSNzgJ1++A/Gedq+bPwie95eBB0XknNgMcN4sevd6+9KKiNyImyb7J5yn8Tpgmh8TiyRxHbVGWSs/hcSxQkQGAL/iZvE7HWp6vnzxstfTSwKuPffFy26sH2bUGkFmWQB+HJJJNfOUAF3xcYpOEWmN8w51wY3mfwc4B7gQN43vMz7I2k9VtxWRHNwPWYHXTfwgzovkB8kDexRYBkwBHkq7GsetpJ5+djZOUxBiaoPitboSuBH4yRv4JEA33EvSlT7oORP4DjdD3euqWlFPGFC6eUtVP/FbRBL/h5tquRNwnqou9rYfALzhk6ZA9nAZ644ZtUaQqWy8iBsIoaozN7YYSPSIisiOuC7HIbiZxl5Jh4Z6eApYjht88Xdc12cWMNCv0c5ABYD3Q/+jqka8dRURXwbQqOp+fly3Edqr6sLkjao6V0Ta+6AnsHjP0KUici2wpbd5rqqWi0ghsCTNkjoBB+MyDNwpIpNxk0JkpDu9WBL3i8hnuIFhK33UUYOqfg8cmmL72yIy1QdJAC1UdQ64EJb4kCgR2QMferiM9cOMWiOwqOoeTSz6FGmanUpEtsJ15w/DefhewGUR8dtY2lxVtwcQkUdwaao2VdUSHzUVeLNlSdwy3npHPwQ1kmcYVX0yXVriaKjrNbeBfRuVICbLj7t2OTDDG0U/TESOB7bB9VSkU0cEN8hpvNcjMQBoCfwqIhNV9fh06oljF+DfwOcicr2P+bMT8PIKdwamq2qliBQA5+F6KjbxQdKz1P52fEzi78h9+DDrobF+mFFr/BFI5yiDOcAHwJGqOhdARP6TxuvXR43n0+viX+CzQQvwMLWzZcUvAzySfjlA43mG/TBq3/ViM6/QuByLnjdykg96YgQxWT5eloOjcL0kO+Oeq6PxLyYacD0SuLjel0UkD2gwe8RG1hLFeY4nAB+LyH24F5RYNpS0D6rzpqe+HDeILVtE7gJux33ndkm3npisepZTrRvNADNqjT8C6YxhOwbnqZ0sIm/hUuUEofHbQURWecuC6wJdhY8/YvXNlOUnqvqv2HJSnuFPcLGafnABzsifKyJfe9t2wE11+nefNAUyWb6IPIPLoDEBNzhsEi78YIpPehqcYTBtQlIgIqcDl+IMyf/FvzD5xJnA1t6kIpvijNt+Psf+Jk/EUt8+o5lgRq1hrAWqOgYY4424Phr4D1AoIvfjpqKc4JOucOOl0ktD6djAn5RsELw8w17qrmFebtHtvM0zVXW+X5qg4WT5IuJXsvxeuNjx2cAcr1fCT+MjiJ5/ROQjYCEuN+zipH1+TQpRoaq/A6jqTyLyfQAGs3X12imJW8ZbT2soi7FhsBnFjGaPiHyyFvG3G+P67YBjgaFBmv0pzvA+XlWP8OH6lcC3wIu4iQQSPNp+ZLZIyjP83yDkGRaRQ4A8VX05afsJQJFfM8WJyExV3c5bPg/oH58sX1V38klXT1zowVBcer2ewPbJxpsPugI7w2DypBCqmvZ0VSJShOvZinFc/LpPeccbnNwkgNl3jEYwo9YILN4gguG4Uc4zgJtUdVXDR/25EZEs4HDcj9ehuIwMo1X1tQYP3Dha2uMZ+0A1blDdK6q6PN1a4jRFcYZQMYndi77NvCYin+AMjeKk7Z1w3v89063Ju/5XMcNVRN4AXoqb7OArv4zaeESkD27Q5rHAL6q6lw8akj3/N/np+Y+nnkkhxvnxHQyiAekN7stL8d0rAFapvzOwGeuAGbVGYPFiVr/ADQAZgGt8TvVVVEARkYNwP+6HAJNxBuQ9qtrDT10xvFHPw4DzgUv8Go0tIt0b2u+H51ZEptdnTDe0b2Pjpae6DZdjeDLQ05v9KQP4VlV7+qErFZ4nsl8sDlhELlPVm9Jw3cB5/iHlpBBjcJNCpMqz7Tt+pUATkYdwOX1HJ20/Aeirqv9ItyZj/TCj1ggsIvK1qu4Yt/6lqlqKlRR4HsgPgFNVdYG3bb6qbu6vsppZvIbhpsb8ArhNVWf5qyo4iMj3wLbJP+rewKxZqvoXn3RtRW2y/DvjvLSHAAer6gV+6GoK6Worguj593QV4yaFuJPaSSF8bQ9EZKqq9vWWn1LVk+L2+dK2i8gsVd22nn014TdG88EGihlBRkSkLbWxmOH49digAwNwKXGOw6WHmo+LVfN18JiXkmoAblDP88BlPiekR0QWkML48JZVVbdIvypGAw+Lm/q1DGrioe/29vmCBjNZflNJV0aSQHo+CeakEPE5l5ONRb8yyDR03VDaVBgbDDNqjSDTBufZi294vvT+K+C7FzIoqOpXwFfAJSKyN+7HLEtExuPiMv2YAvZKYD4uPdUOwAjXS+yrF6tP0noI1017Ia7+/OAK4AbgR0mc+vVR/Jn6tYYAJstvKmnpgoyFG4jIZjhDTYHZfmeu0GBOCtHQPfGry7hIRHZT1c/iN4rIrjjvu9HMMKPWCCxBiQdtbqjqh8CHIvJvXJf/cYAfRm3gvFiqugxARELASbjphL8GjvArJMLznKWc+tUPPTECmiy/qaTF8ycirXE5hvvgniPB5Yz+Ajjdr4GtniF7Fu55mg48pqove3oH+aEJyBeRQbgXyXwRiU1OITgHhh9cBLwoIqNwDhRw9/JkXLtpNDMsptYILF4sZr2o6pcN7f8zEcS6EpGe2sC86n7kqPTiVP+Gyy88FTdSfV66dSTjeUD/Sa23bxYuYb4vkxx4mmbhBssEKVl+vYhIblz4xnBVHZGGa47C5YO9Tt0sXrFBa1cCW6pqg9Myb0RdL+BmGfwAOAxYqKrn+aElTtPjDe1X1dPSpSUeESkEzsblQAaYCdzr53fPWHfMqDUCixcHVh8apJywfuMNWJlJbZdZvKfKl7qKH/yRPBDEx4Ehv+DSi92JGxmeQPIo6DRp2hs3B/0oasNtdgZOAU7wPO9pJ8U9+1ZVezV0TDpoKCRCVdMaEiEiP9Q3kK+hfRsbEZmhqtt7yxnAZzbI1vgzYOEHRmBR1f381tCMuAA3hW85blDWGFUt9VdSIOdVfxfnCY3F+caj+DMw6zbgaC8uOsZYERkDPAjs7oMmSJxhCaAgft2nZPnnEayQiCBMkZ2KmhnDVLXai2X3HRHZF1iuqtNFZAhuyuN5wH3xPTlp1DOZ+uN5VVUPSKceY/0xT60RWOJirlLih1ct6HgDVoYBA4EfgRGq+rVPWgLnqW0IESlU1SU+XLehtEL17tvYBDRZfqBCIkTkCZxRdr3G/ZiKyJXAVvFpq9KsKwKUxVaBFsBqagdptvZB0/+A3kAOLt1YK+AtYC8grKon+KAp1YvQHsDFuNn8Uk2DbAQY89QaQebIpOX4WbH88qoFGlVdICJjcT9iJwFb4Qaw+EHg51UXkTY4D/fxwDb4o0tEpK0mzfIkbvpl39IKNWS0el3aflARS+Wnqj+JyPc+x/j+C5elYq6IfI1rl3bCZdL4u1+iVNXXdH71sJ+qbusNYvsVKFDViIg8iBvMlnZUNTY4LOZFvhLIBs5S1fF+aDLWD/PUGs0CCci0nEFFRDbHjdYdCPyMC0F4XX2c5jGInj4AEWkBHIUzZHcG8oCjgfdjg33SrOdM4AxcWrHYgL5dgJtxo9YfTLcmT1cQk+UX4Z7tGMfFr/sREgEgIlsA2+Je2GYGYfBh0Ahqz424yUSuBCqAG1W1obEcRsAxT63RXLC3r4aZi/N2jAVWAZsCZ8di6VT19nQL8stobQgReQYXxzcBuBeYhEufNcUvTar6kIj8BlxPYvaDG1T1tQYP3rgEMVn+RUnrX6QslSaSso786v1vE9tuGVoSKBCR83HPTmwZb72jH4JE5HPv2rcCH3vbau6p3b/mhxm1hvHH4DpqDf9WfgqJISLjGtqvqkelS0scvYDluFnO5njdn76/MKnq68DrDZURkctU9aY0SYIAJssPYEjEbQ3sU8AytNTyMK5XJHkZXK5fPygDSoG/4sKQErLGYPev2WHhB0ZgEZHXqP3x7Ae8H7/fJ6OoWZNOw0jc/PM/A88Bn5Lk3VPV99KhI4WunrjQg6FAEdAT2F5VF/uhp6mku4tW3HTLF+Diem/FhUeAu4+3qA9TCgctJEJE9lTVj9N5TSM9iEimqlY1XtIIEmbUGoHFC9yvF7+MouZMOn/4RSSMm9FsGG7U8xvAc6o6Mx3Xbwoi0gen71jgF1Xdy2dJ9ZLuuPIgJsuPr4MUcZlpj7sPYhaPoJKUHq4OfsVDx+NNnLEf7qX3SFUt9FmSsZZY+IERWJKNVm82qF7ArzbbyzqTtlhIdfPPvwW8JSLZOONxiohcp6r3pEtHQ6jqNGCaiFyI6w0AfOnqbwpp9UD4NcNTIwQtJCIYCWCbB2cB3wIvAr8RoLoTkd1xhuwgoB1udr/k+G2jGWBGrRFYROQB4B5VnemlXvoYiADtRORCVX3OX4XNkrT+8HvG7BE4g7YHcDcBTMXm5RiNf4k6FgiaUZt2IyBoyfKBfBEZhAuJyI/LZS1AGx/0bNZQ7LiFSCXQGfe9Goqb1e8F4JXkVHbpRERuBIbgZhd8Djc2YVoQB7kaTcPCD4zAIiIzVXU7b/k8oL+qHi0inYDxluJr7UlnF62XmL4XMB54XlW/Tcd1NwRBSSEnIrmqWuYtD1fVEWm8dhCT5QcqJEJEfqCBfLQWIpUab6rjYcD5wCWq+pRPOopxz/adeCkQRWS+qm7uhx5j/TFPrRFkKuOWDwJeAlDVxUGZ9rE5EG8Y4dVhmjgJN7p4K+DfcffMt1mN1oJ0e7S74DxZ01W1UkQKgPOAU4FNANJp0HoEMVl+0EIiSs1wXTu8lFnDcG36ePxNy9YJONjTc6c3bW4LEclQ1WofdRnriBm1RpBZISIDcD+oewOnQ03qnhZ+CgsiQTOMVNW32bA2AGl7a/J6IS7H5RrOFpG7gNuBJ3GTMPhFBYDnvfrRi5FGVVVEfBsVHrCQiAVpvl6zRUSuBQbg0uk9D1zmt+HoPdPjgfHey9sAoCXwq4hMVNXj/dRnrD0WfmAEFhHZCheD2Qm4U1VHedsPAQ5W1Qt8lBcokg0jIN4wukVVF/mnrnngV1e/iMwC+qrq7yKyKe4e9vN5+ldE5BfcMyTAf7xlvPXzVLWbD5oCFRIhIsfQgFdfVQMXP+4XIhIF5gPl3qZYvcV6bnr7IiwFIpIHDLbY2uaHGbVGsySpS/1PT1ANoyDSkEdbVTfxQU9yaqpvVbVXunUkIyJXN7RfVa9Nl5YYIjKrnpAIwd3P7dOsp6EYX1XVv6VNTMARke4N7VfVH9OlJYY3q9lKVX00afu/cC9Jd6Zbk7F+WPiBEWia0qVuAFChqr8DqOpPIvK9GbR1CWhXf9ekHJ4F8et+5e/0w2htAoEKiQhgjG+QaaGqc8BlRYkPFRGRPYC0G7XA34BUeYYfAj7HDSAzmhFm1BqBJaAGSFAJpGEUQM4Etg6YRzs5H6afA2dqCGiy/ALPuyZxy3jrHX3Qg4hsjXuuenqbZgMPqer3fugJMM9Sa0B+TKIxeR+pjcuNjapqZYqNa8RGIzdLzKg1gkwQDZCgEkjDKIAEzqPdUNyeNyjSL4KYLP9hIC/FMsAj6RYjInvi8i4/5P0JsBNukpHBfj9bAUPqWU61njZEpFBVlyRv80uPsX6YUWsEmcAZIEElwIZR0AicR1tEpqpqX2/5KVU9KW73Z/jjwYIAJssPYEjEVcAwVZ0St+1VEZkEXA0c5ouqYKL1LKdaTxe3Am+IyAXAl962XYBbgJE+aTLWA/uxM4JM4AyQoBJgwyhoBNGjnRu3vF3SPt88WKq6DHgAeCAuWf5MEfEzWX7QQiK2SDJoYzreE5GH0qwl6MTacyGxbRegix+CVPVJbwKG63ATxSgwE7haVcf7oclYP8yoNYJMEA2QoBJIwyhoBNSj3ZCXyvf0NAFLlh+0kIiSBvZZdpZE4tvzaUn7ktfThme8NmjAishlqhq0abONFJhRawSWgBogQSXQhlFQCKhHO19EBgEhb3mwt12ANj7ocRcPYLJ8ghcS0a0e77Fv3seg0sxzvh4LmFHbDDDDwAgsATVAgkogDaMAEkSP9nvAUXHLR8btez/9cmq4Epcsfwfvb4Q3INy3ZPkBDIlI7k2KxzfvYxARkXEN7VfVoxra7zN+9wgYTcSMWiPIBNEACSpBNYyCRuA82gHOdbqZ3wLqIyghEc3c+5hu9gR+Bp4DPqV5teHW29VMMKPWCDKBM0CCSoANo6ARSI+2iOwLLFfV6SIyBOgHzAPui09Sn2YClyw/iCERInIKcC6wtbdpNnC3qj7pn6pA0gn3EjIMOB54A3hOVWf6qqppNCcD/E+NTZNrBBYRmQ9cgDNAbgUujO0CblHVLfzSFkQCahgFikamNfXl5UBE/gf0BnKA74BWwFvAXripOk9ItyZPV830vSmm8k1YT6OmKC4kotzbFPsB8yUkQkROBv4DnI9LCSW4sKhbgbvMsE2NiGTjjNtbgetU9R6fdJyjqvc2odxwVR2RDk3G+mFGrRFYgmiABJWgGkZG44jILFXdVkRygF+BAlWNeDMaTVfV7X3S9ZWq7pS8nGo9jZq6N7RfVdPqPRaRT4DjVHVh0vYewPOqukc69QQdz5g9AmfQ9gDGAY+p6q8+6fHl5czYeFj4gRFYzGhdK/arxzB6EJjus7ZAEUCPdgWAqlaIyI+qGvHWVUSqfNATI4jJ8oMWEtE62aAFUNWFItI6zVoCjYg8gcsFOx64VlW/9VmS8QfEjFoj0ATQAAkqQTWMAkW8R1tEkj3ajwF+eLQLROR8XNd1bBlvvaMPemIELlk+8Cy1WU8+JjEDyn2kPyNK+Tru+zNyEi5371bAv71MGlAbOuLHS0BvEVmVYrufmoz1wIxaI7AE1AAJKkE1jIJGED3aDwN5KZYBHkm/nBqCmCxf6llOtZ4OthGRVM+NAJunW0yQUdWQ3xpSMMOPMBpj42FGrRFkgmiABJWgGkZBI3AebVW91o/rNkZA01UFLSRimxTbBOgKDE+zFsP402NGrRFkAmeABJWgGkYBJHAe7XpmpKpBVf+dLi3xBDRZfqBCIuIHponIjrhUVUOABcAr6dZjrDUv+S3A2LCYUWsEmcAZIEElqIZRAAmiR/ss4FvgReA3gpMTM4jJ8gMVEiEiWwHH4UbzL8NN2yuqul+6tRjrRKaIXFXPPlXV69OqxlhvLKWXEVhE5OqG9pt3shYRqaQBwyigXckGICLtcXPLDwWqcYbRK6q63GddYWqT5femeSXLTwte3twPgNNVda63bb6qWjxtM0BELkixuSXwd6C9qrZKsyRjPTGj1jD+AATVMAoaQfdoi0gXnBF5PnCJqj7lp54YAUqWH6iQCG92uuNwg1ffws1y9oiqBnaKYSM1IpKHmxnudJxz4DZVLfJXlbG2mFFrBJagGyBBJaiGURAIskdbRHbG3beDgC9wP6qz/NLjaQpasvxiGgiJUNX3fNKVCxyNq6f9gSeAMao6wQ89RtMRkXa4tvIE3H27y5wBzRczao3AEmQDJKgE0TAKEkH0aIvItcAAYDbO0/eWqlb7pSdGUrL854OQLL85hER4RtKxwFBV3d9vPUb9iMitwGDgIeB/qlrqsyRjPTGj1ggsQTRAgkpQDaMgExSPtheXOZ/aZP2xRjmWAL63j7rKkjRBQBLTByUkwmi+eM/4GtzvS+CecWPtMaPWaBYExQAJKkE1jIJKkDzaItK9of3xaaOM4IVEGIYRHCyllxF4kgyQ8TgjxEjEBqY0gRQe7csC4NFuoapzwBls8dM/i8gegBm1HkkhEdcGISTCaL54oSLxKLBCzdvXbDFPrRFYrEu96YhIz4YMI1X9xD91wSGIHm0R+VJVd05eTrX+ZyfoIRFG80JEFuCeo/jxGnnA18DfVXWhD7KM9cCMWiOwBNEACSpmGDWNIHb1i8hXsfnn45dTrRuGsfERkcHAmap6qN9ajLXDwg+MIGNd6k1H6llOtf5nJohd/VrPcqp1wzA2Mqo6WkSu8FuHsfaYUWsEmSAaIEHFDKOm8SwQ81p/HLcMcF/Serro6uVklrhlvPUuPugxjD81ItIKCPmtw1h7zKg1gkwQDZCgYoZR0wiiR/uiuOVpSfuS1w3D2ECIyPkpNrcFjgLuTbMcYwNgRq0RZIJogAQVM4yaRuA82jaJiGH4Rl7SugKLgRNVdYYPeoz1xIxaI8gEzgAJKmYYNZnAebRFZFxD+1X1qHRpMYw/E6p6bWzZCzlQVS1r4BAj4JhRawSZwBkgQcUMoyYTRI/2nsDPwHPAp1gvhGGkDRH5B3AZkOutlwI3q+p9vgoz1glL6WUEFhE5paH95p2sRUSKacAwUtX3/NBlNI6IhHETiwwDegNvAM+p6kxfhRnGHxwvw8FewDmqOt/btjlwF/Cpqt7gpz5j7TGj1jD+AJhh1DSC7tH2poAdBtwKXKeq9/ipxzD+yIjId8AOqlqRtL0F8I2qbuWPMmNdsfADI7AE3QAJEqoaAd4C3oozjKaIiBlGiQSyq9+7Z0fg7lsP4G5gtJ+aDOPPQLJB620r9yb/MZoZZtQaQSaQBkhQMcOoSXSi1qN9PAHwaIvIE0AvYDxwrap+65cWw/iT8YuIHKCqE+M3isgBwCKfNBnrgYUfGIHFutSbTpJh9LwZRo0TlK5+zyMUG3Ed3yDHpoNunX5VhvHHR0S2A8YCU4EvcN+/XYG9gYH2W9P8MKPWaBYExQAJKmYYNZ0UHu1xwGOq+qufugzDSC8isiWu92YrYDtcezkT+AH4VVXn+SjPWAfMqDUCjRkgxobEPNqGYcQQkdeB4ao6PWl7H+BqVT3SH2XGumJGrRFYzAAxNjTm0TYMI4aIfKuqverZN0NVt0+3JmP9MKPWCCxmgBiGYRgbCxGZq6pbru0+I7hY9gMjsKhqyG8NhmEYxh+Wz0XkDFV9OH6jiJyOGzhmNDPMU2sYhmEYxp8OESkExgCV1BqxfYAsYJCqLvZLm7FumFFrGIZhGMafFhHZDzd+A2Cmqk7yU4+x7phRaxiGYRiGYTR7LGbRMAzDMAzDaPaYUWsYhmEYhmE0e8yoNQzDMAzDMJo9ZtQahmEYhmEYzR4zag3DMAzDMIxmz/8DpGkuAPIUFD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3" y="1921807"/>
            <a:ext cx="8035277" cy="83270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B29676AF-2900-4866-B91A-9E15AB5743C1}"/>
              </a:ext>
            </a:extLst>
          </p:cNvPr>
          <p:cNvSpPr txBox="1">
            <a:spLocks/>
          </p:cNvSpPr>
          <p:nvPr/>
        </p:nvSpPr>
        <p:spPr>
          <a:xfrm>
            <a:off x="457200" y="266700"/>
            <a:ext cx="12229452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>
                <a:solidFill>
                  <a:srgbClr val="C00000"/>
                </a:solidFill>
                <a:latin typeface="Source Sans Pro Bold" charset="0"/>
                <a:ea typeface="Source Sans Pro Bold" charset="0"/>
              </a:rPr>
              <a:t>FEATURE ENGINEERING</a:t>
            </a:r>
            <a:endParaRPr lang="en-US" sz="6000" b="1" dirty="0">
              <a:solidFill>
                <a:srgbClr val="C00000"/>
              </a:solidFill>
              <a:latin typeface="Source Sans Pro Bold" charset="0"/>
              <a:ea typeface="Source Sans Pro Bold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570852" y="1333500"/>
            <a:ext cx="16659442" cy="4873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3500" b="1" dirty="0" smtClean="0">
                <a:solidFill>
                  <a:srgbClr val="E66461"/>
                </a:solidFill>
                <a:latin typeface="Source Sans Pro" charset="0"/>
                <a:ea typeface="Source Sans Pro" charset="0"/>
              </a:rPr>
              <a:t>Correlation between target and transformed independent features</a:t>
            </a:r>
            <a:endParaRPr lang="en-US" sz="3500" b="1" dirty="0">
              <a:solidFill>
                <a:srgbClr val="E66461"/>
              </a:solidFill>
              <a:latin typeface="Source Sans Pro" charset="0"/>
              <a:ea typeface="Source Sans Pr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7353300"/>
            <a:ext cx="7467600" cy="533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utoShape 13"/>
          <p:cNvSpPr/>
          <p:nvPr/>
        </p:nvSpPr>
        <p:spPr>
          <a:xfrm rot="3078" flipV="1">
            <a:off x="13632026" y="1129361"/>
            <a:ext cx="4655974" cy="4169"/>
          </a:xfrm>
          <a:prstGeom prst="line">
            <a:avLst/>
          </a:prstGeom>
          <a:ln w="19050" cap="rnd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3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15316200" y="964726"/>
            <a:ext cx="1293157" cy="323289"/>
          </a:xfrm>
          <a:prstGeom prst="rect">
            <a:avLst/>
          </a:prstGeom>
          <a:ln>
            <a:noFill/>
          </a:ln>
        </p:spPr>
      </p:pic>
      <p:sp>
        <p:nvSpPr>
          <p:cNvPr id="14" name="TextBox 9"/>
          <p:cNvSpPr txBox="1"/>
          <p:nvPr/>
        </p:nvSpPr>
        <p:spPr>
          <a:xfrm>
            <a:off x="13788313" y="342900"/>
            <a:ext cx="4343400" cy="442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Fill missing values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57417"/>
              </p:ext>
            </p:extLst>
          </p:nvPr>
        </p:nvGraphicFramePr>
        <p:xfrm>
          <a:off x="13788313" y="1637984"/>
          <a:ext cx="419488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7443"/>
                <a:gridCol w="20974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Data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type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Value to fill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Numerical variable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0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Categorical variable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UNKNOWN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9"/>
          <p:cNvSpPr txBox="1"/>
          <p:nvPr/>
        </p:nvSpPr>
        <p:spPr>
          <a:xfrm>
            <a:off x="10924547" y="3615782"/>
            <a:ext cx="4343400" cy="442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00" dirty="0" smtClean="0">
                <a:solidFill>
                  <a:sysClr val="windowText" lastClr="000000"/>
                </a:solidFill>
                <a:latin typeface="Quicksand Bold" charset="0"/>
                <a:ea typeface="Source Sans Pro" charset="0"/>
              </a:rPr>
              <a:t>Data transformation</a:t>
            </a:r>
            <a:endParaRPr lang="en-US" sz="2500" dirty="0">
              <a:solidFill>
                <a:sysClr val="windowText" lastClr="000000"/>
              </a:solidFill>
              <a:latin typeface="Quicksand Bold" charset="0"/>
              <a:ea typeface="Source Sans Pro" charset="0"/>
            </a:endParaRPr>
          </a:p>
        </p:txBody>
      </p:sp>
      <p:sp>
        <p:nvSpPr>
          <p:cNvPr id="19" name="AutoShape 13"/>
          <p:cNvSpPr/>
          <p:nvPr/>
        </p:nvSpPr>
        <p:spPr>
          <a:xfrm rot="3078" flipV="1">
            <a:off x="10765494" y="4375246"/>
            <a:ext cx="4655974" cy="4169"/>
          </a:xfrm>
          <a:prstGeom prst="line">
            <a:avLst/>
          </a:prstGeom>
          <a:ln w="19050" cap="rnd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12526990" y="4210611"/>
            <a:ext cx="1293157" cy="323289"/>
          </a:xfrm>
          <a:prstGeom prst="rect">
            <a:avLst/>
          </a:prstGeom>
          <a:ln>
            <a:noFill/>
          </a:ln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61945"/>
              </p:ext>
            </p:extLst>
          </p:nvPr>
        </p:nvGraphicFramePr>
        <p:xfrm>
          <a:off x="9448800" y="4914900"/>
          <a:ext cx="7779054" cy="49550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3018"/>
                <a:gridCol w="2593018"/>
                <a:gridCol w="2593018"/>
              </a:tblGrid>
              <a:tr h="5049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Feature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Transformation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Membership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status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 anchor="ctr">
                    <a:solidFill>
                      <a:srgbClr val="B4BE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INFORCE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B4BE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0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B4BEC7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CANCELLED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B4BE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1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B4BEC7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Package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TYPE - A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0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TYPE - B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1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Payment mode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 anchor="ctr">
                    <a:solidFill>
                      <a:srgbClr val="B4BE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ANNUAL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B4BE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1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B4BEC7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SEMI-ANNUAL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B4BE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1/2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B4BEC7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QUARTERLY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B4BE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1/4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B4BEC7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MONTHLY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B4BE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1/12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>
                    <a:solidFill>
                      <a:srgbClr val="B4BEC7"/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Gender</a:t>
                      </a:r>
                    </a:p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Marital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status</a:t>
                      </a:r>
                      <a:endParaRPr lang="en-US" dirty="0" smtClean="0">
                        <a:latin typeface="Source Sans Pro" charset="0"/>
                        <a:ea typeface="Source Sans Pro" charset="0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Label</a:t>
                      </a:r>
                      <a:r>
                        <a:rPr lang="en-US" baseline="0" dirty="0" smtClean="0">
                          <a:latin typeface="Source Sans Pro" charset="0"/>
                          <a:ea typeface="Source Sans Pro" charset="0"/>
                        </a:rPr>
                        <a:t> Encoding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Annual fees</a:t>
                      </a:r>
                    </a:p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Annual income</a:t>
                      </a:r>
                    </a:p>
                  </a:txBody>
                  <a:tcPr anchor="ctr">
                    <a:solidFill>
                      <a:srgbClr val="B4BEC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ource Sans Pro" charset="0"/>
                          <a:ea typeface="Source Sans Pro" charset="0"/>
                        </a:rPr>
                        <a:t>Log Transformation</a:t>
                      </a:r>
                      <a:endParaRPr lang="en-US" dirty="0">
                        <a:latin typeface="Source Sans Pro" charset="0"/>
                        <a:ea typeface="Source Sans Pro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BE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7" name="Striped Right Arrow 26"/>
          <p:cNvSpPr/>
          <p:nvPr/>
        </p:nvSpPr>
        <p:spPr>
          <a:xfrm rot="5400000">
            <a:off x="15961657" y="3356518"/>
            <a:ext cx="1295400" cy="914400"/>
          </a:xfrm>
          <a:prstGeom prst="stripedRightArrow">
            <a:avLst/>
          </a:prstGeom>
          <a:solidFill>
            <a:srgbClr val="3843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Lightbulb - Free business icons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66" y="2455173"/>
            <a:ext cx="1240527" cy="124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93"/>
          <p:cNvSpPr txBox="1">
            <a:spLocks/>
          </p:cNvSpPr>
          <p:nvPr/>
        </p:nvSpPr>
        <p:spPr>
          <a:xfrm>
            <a:off x="15849600" y="97313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F15528-21DE-4FAA-801E-634DDDAF4B2B}" type="slidenum">
              <a:rPr lang="en-US" sz="2000" b="1" smtClean="0">
                <a:solidFill>
                  <a:srgbClr val="E66461"/>
                </a:solidFill>
                <a:latin typeface="Quicksand" charset="0"/>
              </a:rPr>
              <a:pPr algn="r"/>
              <a:t>9</a:t>
            </a:fld>
            <a:endParaRPr lang="en-US" sz="2000" b="1" dirty="0">
              <a:solidFill>
                <a:srgbClr val="E66461"/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8" grpId="0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1103</Words>
  <Application>Microsoft Office PowerPoint</Application>
  <PresentationFormat>Custom</PresentationFormat>
  <Paragraphs>239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Montserrat Extra-Bold Bold</vt:lpstr>
      <vt:lpstr>Calibri</vt:lpstr>
      <vt:lpstr>Raleway</vt:lpstr>
      <vt:lpstr>Bahnschrift</vt:lpstr>
      <vt:lpstr>Source Sans Pro</vt:lpstr>
      <vt:lpstr>Montserrat Extra-Bold</vt:lpstr>
      <vt:lpstr>Source Sans Pro Bold</vt:lpstr>
      <vt:lpstr>Quicksand</vt:lpstr>
      <vt:lpstr>Fredoka One</vt:lpstr>
      <vt:lpstr>Symbol</vt:lpstr>
      <vt:lpstr>Arimo</vt:lpstr>
      <vt:lpstr>Quicksand Bold</vt:lpstr>
      <vt:lpstr>Office Theme</vt:lpstr>
      <vt:lpstr>PowerPoint Presentation</vt:lpstr>
      <vt:lpstr>PowerPoint Presentation</vt:lpstr>
      <vt:lpstr>PowerPoint Presentation</vt:lpstr>
      <vt:lpstr>STATISTICAL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Abstract Business Presentation </dc:title>
  <cp:lastModifiedBy>LENOVO</cp:lastModifiedBy>
  <cp:revision>107</cp:revision>
  <dcterms:created xsi:type="dcterms:W3CDTF">2006-08-16T00:00:00Z</dcterms:created>
  <dcterms:modified xsi:type="dcterms:W3CDTF">2022-04-20T07:40:10Z</dcterms:modified>
  <dc:identifier>DAE8pAtUnCo</dc:identifier>
</cp:coreProperties>
</file>