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6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66" autoAdjust="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DC48-D807-4CB8-8AC2-9634B3593D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D85E-C528-4A4A-84D2-C4CB41DC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originally started this project wanting to shed a light on black-owned businesses and the types of businesses in predominantly black communities. As I dug deeper into the data, I found out black-owned businesses make up only 7.9% of all businesses in Davidson County. I also came across a lot of literature about what’s being called “The Great Resignation” – people quitting their jobs and either entering new jobs/fields or going into business for themselves. I found that 4.3 million business applications were filed in 2020, which is the most that have been filed in a decade and a half. In Davidson County alone, 12,753 applications were filed, up about 18.5% from 2019. So, I thought, instead of focusing on only Black-Owned businesses in Black communities, I’d analyze data on the types of businesses in these communities and use that to create a dashboard for community members to see what types of businesses are in their communities.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D85E-C528-4A4A-84D2-C4CB41DC39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D85E-C528-4A4A-84D2-C4CB41DC39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6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D85E-C528-4A4A-84D2-C4CB41DC39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2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Davidson County has 1,497 census tracts total, and of these 25 have a Black or African American population of over 50%. Here is the breakdown. Most of these are in the North – Northwest area of Davidson County, with one outlier being in the Southeast region on the border of Rutherford county. Census Tract 148 with a 91% black population is this small one here in the Chestnut Hill area, and Census tract 119 with 52% is right here in the East Nashville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D85E-C528-4A4A-84D2-C4CB41DC39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47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5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41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6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-useast-b.online.tableau.com/#/site/tarynpatterson/views/NashvilleBusinessesinBlackCommunities/NashvilleBusinessesinBlackCommunities?:iid=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ytimes.com/2021/08/19/business/startup-business-creation-pandemic.html" TargetMode="External"/><Relationship Id="rId4" Type="http://schemas.openxmlformats.org/officeDocument/2006/relationships/hyperlink" Target="https://www.census.gov/econ/bfs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om1/nashville-food-deserts/blob/master/test_notebooks/grocery_google_api_test.ipynb" TargetMode="External"/><Relationship Id="rId2" Type="http://schemas.openxmlformats.org/officeDocument/2006/relationships/hyperlink" Target="https://censusreporter.org/data/table/?table=B02001&amp;geo_ids=04000US47,01000US,05000US47037,140|05000US47037&amp;primary_geo_id=05000US47037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4F1DF-F7CD-4EC7-AC11-5170CC92B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8" b="23372"/>
          <a:stretch/>
        </p:blipFill>
        <p:spPr>
          <a:xfrm>
            <a:off x="0" y="0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84EB2-4E48-4753-963A-BC4F2C07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Nashville Businesses in Black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69416-311E-4C22-88FA-06B544FB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Taryn Patterson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Cohort DA5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Nashville Software School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98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1EF1E4C5-6BCC-4F93-9A56-BB45033CA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19" y="438785"/>
            <a:ext cx="7973905" cy="59804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3DDB9A-D184-4F7C-B5D1-571ABBE2E301}"/>
              </a:ext>
            </a:extLst>
          </p:cNvPr>
          <p:cNvSpPr txBox="1">
            <a:spLocks/>
          </p:cNvSpPr>
          <p:nvPr/>
        </p:nvSpPr>
        <p:spPr>
          <a:xfrm>
            <a:off x="265176" y="2210752"/>
            <a:ext cx="3554984" cy="243649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nyt-imperial"/>
                <a:hlinkClick r:id="rId3"/>
              </a:rPr>
              <a:t>Nashville Businesses in Black Communities Dashboard</a:t>
            </a:r>
            <a:endParaRPr lang="en-US" sz="3200" dirty="0">
              <a:latin typeface="nyt-imperial"/>
            </a:endParaRPr>
          </a:p>
        </p:txBody>
      </p:sp>
    </p:spTree>
    <p:extLst>
      <p:ext uri="{BB962C8B-B14F-4D97-AF65-F5344CB8AC3E}">
        <p14:creationId xmlns:p14="http://schemas.microsoft.com/office/powerpoint/2010/main" val="400641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D390-C424-4D15-9ED4-255942E9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84583"/>
            <a:ext cx="10134600" cy="652118"/>
          </a:xfrm>
          <a:solidFill>
            <a:schemeClr val="bg1">
              <a:lumMod val="95000"/>
              <a:alpha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latin typeface="nyt-imperial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2BBF-CE18-4D3B-B118-EC75E485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2"/>
            <a:ext cx="10134600" cy="4096657"/>
          </a:xfrm>
          <a:solidFill>
            <a:schemeClr val="bg1">
              <a:lumMod val="95000"/>
              <a:alpha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It’s no surprise with Nashville being a major tourist area and medical hub that restaurants and medical services are high on the list, and the businesses in predominantly 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Black communities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reflect that. There are also a large amount of gas stations, convenience stores, supply warehouses, bars, and music stores/studios. Someone looking for employment in these immediate communities would find ample options in these fields.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 found there were not a lot of entertainment or attractions. There were also not a lot of book stores, non-profits, or other niche-market businesses. Someone wanting to invest in these communities and open a business that would stand out among the rest or not have much competition might want to look into going into these fields, or using the dashboard to find a business not yet represented in these communities.</a:t>
            </a:r>
          </a:p>
        </p:txBody>
      </p:sp>
    </p:spTree>
    <p:extLst>
      <p:ext uri="{BB962C8B-B14F-4D97-AF65-F5344CB8AC3E}">
        <p14:creationId xmlns:p14="http://schemas.microsoft.com/office/powerpoint/2010/main" val="373797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9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0FA9-E5FE-4657-9D25-5AF31B2B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47700"/>
          </a:xfrm>
          <a:solidFill>
            <a:schemeClr val="bg1">
              <a:lumMod val="95000"/>
              <a:alpha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latin typeface="nyt-imperial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0FED-14FF-49FD-AF4F-62185501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10747"/>
            <a:ext cx="10134600" cy="4620497"/>
          </a:xfrm>
          <a:solidFill>
            <a:schemeClr val="bg1">
              <a:lumMod val="95000"/>
              <a:alpha val="75000"/>
            </a:schemeClr>
          </a:solidFill>
        </p:spPr>
        <p:txBody>
          <a:bodyPr>
            <a:normAutofit/>
          </a:bodyPr>
          <a:lstStyle/>
          <a:p>
            <a:endParaRPr lang="en-US" b="1" i="1" dirty="0">
              <a:solidFill>
                <a:srgbClr val="333333"/>
              </a:solidFill>
              <a:effectLst/>
              <a:latin typeface="nyt-imperial"/>
            </a:endParaRPr>
          </a:p>
          <a:p>
            <a:r>
              <a:rPr lang="en-US" b="1" dirty="0">
                <a:latin typeface="nyt-imperial"/>
              </a:rPr>
              <a:t>Black-owned businesses make up 7.9% of all businesses in Davidson County </a:t>
            </a:r>
            <a:r>
              <a:rPr lang="en-US" sz="1400" b="1" dirty="0">
                <a:latin typeface="nyt-imperial"/>
              </a:rPr>
              <a:t>(https://overheardonconferencecalls.com/business/best-cities-for-black-owned-businesses/)</a:t>
            </a:r>
          </a:p>
          <a:p>
            <a:endParaRPr lang="en-US" b="1" i="1" dirty="0">
              <a:solidFill>
                <a:srgbClr val="333333"/>
              </a:solidFill>
              <a:latin typeface="nyt-imperial"/>
            </a:endParaRPr>
          </a:p>
          <a:p>
            <a:r>
              <a:rPr lang="en-US" b="1" i="1" dirty="0">
                <a:solidFill>
                  <a:srgbClr val="333333"/>
                </a:solidFill>
                <a:effectLst/>
                <a:latin typeface="nyt-imperial"/>
              </a:rPr>
              <a:t>“Americans filed paperwork to start 4.3 million businesses last year, according to </a:t>
            </a:r>
            <a:r>
              <a:rPr lang="en-US" b="1" i="1" dirty="0">
                <a:solidFill>
                  <a:srgbClr val="326891"/>
                </a:solidFill>
                <a:effectLst/>
                <a:latin typeface="nyt-imperial"/>
                <a:hlinkClick r:id="rId4"/>
              </a:rPr>
              <a:t>data from the Census Bureau</a:t>
            </a:r>
            <a:r>
              <a:rPr lang="en-US" b="1" i="1" dirty="0">
                <a:solidFill>
                  <a:srgbClr val="333333"/>
                </a:solidFill>
                <a:effectLst/>
                <a:latin typeface="nyt-imperial"/>
              </a:rPr>
              <a:t>, a 24 percent increase from the year before and by far the most in the decade and a half that the government has kept track. Applications are on a pace to be even higher this year.” – </a:t>
            </a:r>
            <a:r>
              <a:rPr lang="en-US" sz="1400" b="1" i="1" dirty="0">
                <a:solidFill>
                  <a:srgbClr val="333333"/>
                </a:solidFill>
                <a:effectLst/>
                <a:latin typeface="nyt-imperial"/>
              </a:rPr>
              <a:t>New York Times (</a:t>
            </a:r>
            <a:r>
              <a:rPr lang="en-US" sz="1400" b="1" i="1" dirty="0">
                <a:solidFill>
                  <a:srgbClr val="333333"/>
                </a:solidFill>
                <a:effectLst/>
                <a:latin typeface="nyt-imperial"/>
                <a:hlinkClick r:id="rId5"/>
              </a:rPr>
              <a:t>https://www.nytimes.com/2021/08/19/business/startup-business-creation-pandemic.html</a:t>
            </a:r>
            <a:r>
              <a:rPr lang="en-US" sz="1400" b="1" i="1" dirty="0">
                <a:solidFill>
                  <a:srgbClr val="333333"/>
                </a:solidFill>
                <a:effectLst/>
                <a:latin typeface="nyt-imperial"/>
              </a:rPr>
              <a:t>)</a:t>
            </a:r>
          </a:p>
          <a:p>
            <a:endParaRPr lang="en-US" sz="1400" b="1" i="1" dirty="0">
              <a:solidFill>
                <a:srgbClr val="333333"/>
              </a:solidFill>
              <a:latin typeface="nyt-imperial"/>
            </a:endParaRPr>
          </a:p>
          <a:p>
            <a:r>
              <a:rPr lang="en-US" b="1" dirty="0">
                <a:latin typeface="nyt-imperial"/>
              </a:rPr>
              <a:t>In 2020, there were 12,753 new business applications submitted in Davidson County, up 18.48% from 2019. </a:t>
            </a:r>
            <a:r>
              <a:rPr lang="en-US" sz="1400" b="1" dirty="0">
                <a:latin typeface="nyt-imperial"/>
              </a:rPr>
              <a:t>(</a:t>
            </a:r>
            <a:r>
              <a:rPr lang="en-US" sz="1400" b="1" dirty="0">
                <a:latin typeface="nyt-imperial"/>
                <a:hlinkClick r:id="rId4"/>
              </a:rPr>
              <a:t>https://www.census.gov/econ/bfs/index.html</a:t>
            </a:r>
            <a:r>
              <a:rPr lang="en-US" sz="1400" b="1" dirty="0">
                <a:latin typeface="nyt-imperial"/>
              </a:rPr>
              <a:t>)</a:t>
            </a:r>
          </a:p>
          <a:p>
            <a:endParaRPr lang="en-US" b="1" dirty="0">
              <a:latin typeface="nyt-imperial"/>
            </a:endParaRPr>
          </a:p>
        </p:txBody>
      </p:sp>
    </p:spTree>
    <p:extLst>
      <p:ext uri="{BB962C8B-B14F-4D97-AF65-F5344CB8AC3E}">
        <p14:creationId xmlns:p14="http://schemas.microsoft.com/office/powerpoint/2010/main" val="291960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315B-98B8-40B1-ADA5-26EB56F3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677281"/>
          </a:xfrm>
          <a:solidFill>
            <a:schemeClr val="bg1">
              <a:lumMod val="95000"/>
              <a:alpha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latin typeface="nyt-imperial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B3C-D09A-46E0-8985-34DD223CD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006601"/>
            <a:ext cx="4849036" cy="4127500"/>
          </a:xfrm>
          <a:solidFill>
            <a:schemeClr val="bg1">
              <a:lumMod val="95000"/>
              <a:alpha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nyt-imperial"/>
              </a:rPr>
              <a:t>Data Sources:</a:t>
            </a:r>
          </a:p>
          <a:p>
            <a:endParaRPr lang="en-US" dirty="0">
              <a:latin typeface="nyt-imperial"/>
            </a:endParaRPr>
          </a:p>
          <a:p>
            <a:r>
              <a:rPr lang="en-US" dirty="0">
                <a:latin typeface="nyt-imperial"/>
              </a:rPr>
              <a:t>Census Data: </a:t>
            </a:r>
            <a:r>
              <a:rPr lang="en-US" dirty="0">
                <a:latin typeface="nyt-imperial"/>
                <a:hlinkClick r:id="rId2"/>
              </a:rPr>
              <a:t>Census Reporter</a:t>
            </a:r>
            <a:r>
              <a:rPr lang="en-US" dirty="0">
                <a:latin typeface="nyt-imperial"/>
              </a:rPr>
              <a:t>. This website pulls census data from the 2019 5-year American Community Survey</a:t>
            </a:r>
          </a:p>
          <a:p>
            <a:endParaRPr lang="en-US" dirty="0">
              <a:latin typeface="nyt-imperial"/>
            </a:endParaRPr>
          </a:p>
          <a:p>
            <a:r>
              <a:rPr lang="en-US" dirty="0">
                <a:latin typeface="nyt-imperial"/>
              </a:rPr>
              <a:t>Business Data: Google Places API (code heavily adopted from </a:t>
            </a:r>
            <a:r>
              <a:rPr lang="en-US" dirty="0">
                <a:latin typeface="nyt-imperial"/>
                <a:hlinkClick r:id="rId3"/>
              </a:rPr>
              <a:t>Nashville Food Deserts</a:t>
            </a:r>
            <a:r>
              <a:rPr lang="en-US" dirty="0">
                <a:latin typeface="nyt-imperial"/>
              </a:rPr>
              <a:t>).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D6639-18D0-4900-A526-26412734B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006601"/>
            <a:ext cx="4904585" cy="4127499"/>
          </a:xfrm>
          <a:solidFill>
            <a:schemeClr val="bg1">
              <a:lumMod val="95000"/>
              <a:alpha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nyt-imperial"/>
              </a:rPr>
              <a:t>Tools Used:</a:t>
            </a:r>
          </a:p>
          <a:p>
            <a:endParaRPr lang="en-US" dirty="0">
              <a:latin typeface="nyt-imperial"/>
            </a:endParaRPr>
          </a:p>
          <a:p>
            <a:r>
              <a:rPr lang="en-US" sz="2200" dirty="0">
                <a:latin typeface="nyt-imperial"/>
              </a:rPr>
              <a:t>Python for gathering and analysis of data</a:t>
            </a:r>
          </a:p>
          <a:p>
            <a:endParaRPr lang="en-US" sz="2200" dirty="0">
              <a:latin typeface="nyt-imperial"/>
            </a:endParaRPr>
          </a:p>
          <a:p>
            <a:r>
              <a:rPr lang="en-US" sz="2200" dirty="0">
                <a:latin typeface="nyt-imperial"/>
              </a:rPr>
              <a:t>Tableau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6420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9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63C7-EDDA-4388-93A2-BDA01DF3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57639"/>
          </a:xfrm>
          <a:solidFill>
            <a:schemeClr val="bg1">
              <a:lumMod val="95000"/>
              <a:alpha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latin typeface="nyt-imperial"/>
              </a:rPr>
              <a:t>Summary of Gathering and 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CDB6-CE16-4F7F-8A59-6731FFAE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88548"/>
            <a:ext cx="10134600" cy="4701209"/>
          </a:xfrm>
          <a:solidFill>
            <a:schemeClr val="bg1">
              <a:lumMod val="95000"/>
              <a:alpha val="75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nyt-imperial"/>
              </a:rPr>
              <a:t>Created a Percentage of Total Population column in the census data geojson file and filtered the dataframe to only include census tracts in Davidson County with a Black population of 50% or more.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nyt-imperial"/>
              </a:rPr>
              <a:t>Obtained the length of the perimeter and centroid of each tract’s polygon and used that to get an approximate radius. I added a half mile buffer to this radius to make sure nothing got left out.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nyt-imperial"/>
              </a:rPr>
              <a:t>Used the centroid and radius for each tract and ran these through the Google Places API to get businesses information on a set different business types, created a dataframe with the info and got rid of any duplicates.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nyt-imperial"/>
              </a:rPr>
              <a:t>Performed a spatial join between the census dataframe and the businesses dataframe to get only businesses within the tracks with a predominantly black population.</a:t>
            </a:r>
          </a:p>
        </p:txBody>
      </p:sp>
    </p:spTree>
    <p:extLst>
      <p:ext uri="{BB962C8B-B14F-4D97-AF65-F5344CB8AC3E}">
        <p14:creationId xmlns:p14="http://schemas.microsoft.com/office/powerpoint/2010/main" val="227710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8449-DF95-46DF-8CD2-C4391E4A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02640"/>
            <a:ext cx="10134600" cy="619760"/>
          </a:xfrm>
          <a:solidFill>
            <a:schemeClr val="bg1">
              <a:lumMod val="95000"/>
              <a:alpha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latin typeface="nyt-imperial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5FF5-9A3A-4DBC-B87C-92B48140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01520"/>
            <a:ext cx="10134600" cy="4129725"/>
          </a:xfrm>
          <a:solidFill>
            <a:schemeClr val="bg1">
              <a:lumMod val="95000"/>
              <a:alpha val="75000"/>
            </a:schemeClr>
          </a:solidFill>
        </p:spPr>
        <p:txBody>
          <a:bodyPr/>
          <a:lstStyle/>
          <a:p>
            <a:r>
              <a:rPr lang="en-US" dirty="0">
                <a:latin typeface="nyt-imperial"/>
              </a:rPr>
              <a:t>The main challenge I faced was categorizing the business types. The Google API will return at most 60 results per run, and you can only search for 1 business category at a time. As such, this is not an exhaustive list of all businesses in these census tracts. </a:t>
            </a:r>
          </a:p>
          <a:p>
            <a:endParaRPr lang="en-US" dirty="0">
              <a:latin typeface="nyt-imperial"/>
            </a:endParaRPr>
          </a:p>
          <a:p>
            <a:r>
              <a:rPr lang="en-US" dirty="0">
                <a:latin typeface="nyt-imperial"/>
              </a:rPr>
              <a:t>Google also will give multiple business types to one business, and many were listed simply as “point of interest”, so I had to be mindful of that when cleaning and categorizing my data. </a:t>
            </a:r>
          </a:p>
        </p:txBody>
      </p:sp>
    </p:spTree>
    <p:extLst>
      <p:ext uri="{BB962C8B-B14F-4D97-AF65-F5344CB8AC3E}">
        <p14:creationId xmlns:p14="http://schemas.microsoft.com/office/powerpoint/2010/main" val="7208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D1003B-A9D8-4BAA-9F7C-D3FD8ED8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66700"/>
            <a:ext cx="10439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timeline&#10;&#10;Description automatically generated">
            <a:extLst>
              <a:ext uri="{FF2B5EF4-FFF2-40B4-BE49-F238E27FC236}">
                <a16:creationId xmlns:a16="http://schemas.microsoft.com/office/drawing/2014/main" id="{BB74BE46-7907-42CE-B09A-2AD68C294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913950"/>
            <a:ext cx="10922000" cy="30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6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095F88D-5D07-448D-AA8E-9F878729A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8" y="850899"/>
            <a:ext cx="11614064" cy="51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A60EAD8-DFFD-4AD6-AAA5-302191F1A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86"/>
          <a:stretch/>
        </p:blipFill>
        <p:spPr>
          <a:xfrm>
            <a:off x="242973" y="1405773"/>
            <a:ext cx="6310227" cy="48324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577F9A-5A7E-45C4-876C-B70798490C85}"/>
              </a:ext>
            </a:extLst>
          </p:cNvPr>
          <p:cNvSpPr/>
          <p:nvPr/>
        </p:nvSpPr>
        <p:spPr>
          <a:xfrm>
            <a:off x="1788159" y="4542183"/>
            <a:ext cx="3549153" cy="1645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E7A8BA4F-453D-4E67-86A7-E06984DC8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2" y="1405773"/>
            <a:ext cx="5296435" cy="2854699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F726A19C-139D-41D6-B557-655993AADE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8" t="30260" r="32083" b="27872"/>
          <a:stretch/>
        </p:blipFill>
        <p:spPr>
          <a:xfrm>
            <a:off x="6652591" y="4339866"/>
            <a:ext cx="5296435" cy="18983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7100990-3DAA-41FC-910D-3A4C503A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73" y="500489"/>
            <a:ext cx="11706053" cy="54919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nyt-imperial"/>
              </a:rPr>
              <a:t>Top Business Types per Tract</a:t>
            </a:r>
          </a:p>
        </p:txBody>
      </p:sp>
    </p:spTree>
    <p:extLst>
      <p:ext uri="{BB962C8B-B14F-4D97-AF65-F5344CB8AC3E}">
        <p14:creationId xmlns:p14="http://schemas.microsoft.com/office/powerpoint/2010/main" val="245003431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876</Words>
  <Application>Microsoft Office PowerPoint</Application>
  <PresentationFormat>Widescreen</PresentationFormat>
  <Paragraphs>43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Bembo</vt:lpstr>
      <vt:lpstr>Calibri</vt:lpstr>
      <vt:lpstr>nyt-imperial</vt:lpstr>
      <vt:lpstr>AdornVTI</vt:lpstr>
      <vt:lpstr>Nashville Businesses in Black Communities</vt:lpstr>
      <vt:lpstr>Motivation</vt:lpstr>
      <vt:lpstr>The Data</vt:lpstr>
      <vt:lpstr>Summary of Gathering and Analysis of Data</vt:lpstr>
      <vt:lpstr>Challenges</vt:lpstr>
      <vt:lpstr>PowerPoint Presentation</vt:lpstr>
      <vt:lpstr>PowerPoint Presentation</vt:lpstr>
      <vt:lpstr>PowerPoint Presentation</vt:lpstr>
      <vt:lpstr>Top Business Types per Tract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Businesses in Black Communities</dc:title>
  <dc:creator>Taryn Patterson</dc:creator>
  <cp:lastModifiedBy>Taryn Patterson</cp:lastModifiedBy>
  <cp:revision>19</cp:revision>
  <dcterms:created xsi:type="dcterms:W3CDTF">2021-12-18T15:27:36Z</dcterms:created>
  <dcterms:modified xsi:type="dcterms:W3CDTF">2022-01-05T04:49:53Z</dcterms:modified>
</cp:coreProperties>
</file>