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3"/>
  </p:notesMasterIdLst>
  <p:sldIdLst>
    <p:sldId id="256" r:id="rId2"/>
    <p:sldId id="257" r:id="rId3"/>
    <p:sldId id="258" r:id="rId4"/>
    <p:sldId id="259" r:id="rId5"/>
    <p:sldId id="263" r:id="rId6"/>
    <p:sldId id="260" r:id="rId7"/>
    <p:sldId id="261"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1" autoAdjust="0"/>
  </p:normalViewPr>
  <p:slideViewPr>
    <p:cSldViewPr snapToGrid="0">
      <p:cViewPr varScale="1">
        <p:scale>
          <a:sx n="50" d="100"/>
          <a:sy n="50" d="100"/>
        </p:scale>
        <p:origin x="556" y="32"/>
      </p:cViewPr>
      <p:guideLst/>
    </p:cSldViewPr>
  </p:slideViewPr>
  <p:notesTextViewPr>
    <p:cViewPr>
      <p:scale>
        <a:sx n="1" d="1"/>
        <a:sy n="1" d="1"/>
      </p:scale>
      <p:origin x="0" y="0"/>
    </p:cViewPr>
  </p:notesTextViewPr>
  <p:notesViewPr>
    <p:cSldViewPr snapToGrid="0">
      <p:cViewPr varScale="1">
        <p:scale>
          <a:sx n="49" d="100"/>
          <a:sy n="49" d="100"/>
        </p:scale>
        <p:origin x="2740"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3DC48-D807-4CB8-8AC2-9634B3593D1F}"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ED85E-C528-4A4A-84D2-C4CB41DC396C}" type="slidenum">
              <a:rPr lang="en-US" smtClean="0"/>
              <a:t>‹#›</a:t>
            </a:fld>
            <a:endParaRPr lang="en-US"/>
          </a:p>
        </p:txBody>
      </p:sp>
    </p:spTree>
    <p:extLst>
      <p:ext uri="{BB962C8B-B14F-4D97-AF65-F5344CB8AC3E}">
        <p14:creationId xmlns:p14="http://schemas.microsoft.com/office/powerpoint/2010/main" val="198288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originally started this project wanting to shed a light on black-owned businesses and the types of businesses in predominantly black communities. As I dug deeper into the data, I found out black-owned businesses make up only 7.9% of all businesses in Davidson County. I also came across a lot of literature about what’s being called “The Great Resignation” – people quitting their jobs and either entering new jobs/fields or going into business for themselves. I found that 4.3 million business applications were filed in 2020, which is the most that have been filed in a decade and a half. In Davidson County alone, 12,753 applications were filed, up about 18.5% from 2019. So, I thought, instead of focusing on only Black-Owned businesses in Black communities, I’d analyze data on the types of businesses in these communities and use that to create a dashboard for community members to see what types of businesses are in their communities. </a:t>
            </a:r>
          </a:p>
        </p:txBody>
      </p:sp>
      <p:sp>
        <p:nvSpPr>
          <p:cNvPr id="4" name="Slide Number Placeholder 3"/>
          <p:cNvSpPr>
            <a:spLocks noGrp="1"/>
          </p:cNvSpPr>
          <p:nvPr>
            <p:ph type="sldNum" sz="quarter" idx="5"/>
          </p:nvPr>
        </p:nvSpPr>
        <p:spPr/>
        <p:txBody>
          <a:bodyPr/>
          <a:lstStyle/>
          <a:p>
            <a:fld id="{1C1ED85E-C528-4A4A-84D2-C4CB41DC396C}" type="slidenum">
              <a:rPr lang="en-US" smtClean="0"/>
              <a:t>2</a:t>
            </a:fld>
            <a:endParaRPr lang="en-US"/>
          </a:p>
        </p:txBody>
      </p:sp>
    </p:spTree>
    <p:extLst>
      <p:ext uri="{BB962C8B-B14F-4D97-AF65-F5344CB8AC3E}">
        <p14:creationId xmlns:p14="http://schemas.microsoft.com/office/powerpoint/2010/main" val="330752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ED85E-C528-4A4A-84D2-C4CB41DC396C}" type="slidenum">
              <a:rPr lang="en-US" smtClean="0"/>
              <a:t>4</a:t>
            </a:fld>
            <a:endParaRPr lang="en-US"/>
          </a:p>
        </p:txBody>
      </p:sp>
    </p:spTree>
    <p:extLst>
      <p:ext uri="{BB962C8B-B14F-4D97-AF65-F5344CB8AC3E}">
        <p14:creationId xmlns:p14="http://schemas.microsoft.com/office/powerpoint/2010/main" val="296776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ED85E-C528-4A4A-84D2-C4CB41DC396C}" type="slidenum">
              <a:rPr lang="en-US" smtClean="0"/>
              <a:t>5</a:t>
            </a:fld>
            <a:endParaRPr lang="en-US"/>
          </a:p>
        </p:txBody>
      </p:sp>
    </p:spTree>
    <p:extLst>
      <p:ext uri="{BB962C8B-B14F-4D97-AF65-F5344CB8AC3E}">
        <p14:creationId xmlns:p14="http://schemas.microsoft.com/office/powerpoint/2010/main" val="288502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Davidson County has 1,497 census tracts total, and of these 25 have a Black or African American population of over 50%. Here is the breakdown. Most of these are in the North – Northwest area of Davidson County, with one outlier being in the Southeast region on the border of Rutherford county. Census tracts don’t have area names, so if you want to see this on a map (next slide)</a:t>
            </a:r>
          </a:p>
        </p:txBody>
      </p:sp>
      <p:sp>
        <p:nvSpPr>
          <p:cNvPr id="4" name="Slide Number Placeholder 3"/>
          <p:cNvSpPr>
            <a:spLocks noGrp="1"/>
          </p:cNvSpPr>
          <p:nvPr>
            <p:ph type="sldNum" sz="quarter" idx="5"/>
          </p:nvPr>
        </p:nvSpPr>
        <p:spPr/>
        <p:txBody>
          <a:bodyPr/>
          <a:lstStyle/>
          <a:p>
            <a:fld id="{1C1ED85E-C528-4A4A-84D2-C4CB41DC396C}" type="slidenum">
              <a:rPr lang="en-US" smtClean="0"/>
              <a:t>6</a:t>
            </a:fld>
            <a:endParaRPr lang="en-US"/>
          </a:p>
        </p:txBody>
      </p:sp>
    </p:spTree>
    <p:extLst>
      <p:ext uri="{BB962C8B-B14F-4D97-AF65-F5344CB8AC3E}">
        <p14:creationId xmlns:p14="http://schemas.microsoft.com/office/powerpoint/2010/main" val="327861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 Tract 148 with a 91% black population is this small one here in the Chestnut Hill area, and Census tract 119 with 52% is right here in the East Nashville Area.</a:t>
            </a:r>
          </a:p>
        </p:txBody>
      </p:sp>
      <p:sp>
        <p:nvSpPr>
          <p:cNvPr id="4" name="Slide Number Placeholder 3"/>
          <p:cNvSpPr>
            <a:spLocks noGrp="1"/>
          </p:cNvSpPr>
          <p:nvPr>
            <p:ph type="sldNum" sz="quarter" idx="5"/>
          </p:nvPr>
        </p:nvSpPr>
        <p:spPr/>
        <p:txBody>
          <a:bodyPr/>
          <a:lstStyle/>
          <a:p>
            <a:fld id="{1C1ED85E-C528-4A4A-84D2-C4CB41DC396C}" type="slidenum">
              <a:rPr lang="en-US" smtClean="0"/>
              <a:t>7</a:t>
            </a:fld>
            <a:endParaRPr lang="en-US"/>
          </a:p>
        </p:txBody>
      </p:sp>
    </p:spTree>
    <p:extLst>
      <p:ext uri="{BB962C8B-B14F-4D97-AF65-F5344CB8AC3E}">
        <p14:creationId xmlns:p14="http://schemas.microsoft.com/office/powerpoint/2010/main" val="199596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47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09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49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5590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4541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3889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380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274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239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9940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12/19/2021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6319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12/19/2021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36128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econ/bfs/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nytimes.com/2021/08/19/business/startup-business-creation-pandemic.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aom1/nashville-food-deserts/blob/master/test_notebooks/grocery_google_api_test.ipynb" TargetMode="External"/><Relationship Id="rId2" Type="http://schemas.openxmlformats.org/officeDocument/2006/relationships/hyperlink" Target="https://censusreporter.org/data/table/?table=B02001&amp;geo_ids=04000US47,01000US,05000US47037,140|05000US47037&amp;primary_geo_id=05000US47037"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24F1DF-F7CD-4EC7-AC11-5170CC92B423}"/>
              </a:ext>
            </a:extLst>
          </p:cNvPr>
          <p:cNvPicPr>
            <a:picLocks noChangeAspect="1"/>
          </p:cNvPicPr>
          <p:nvPr/>
        </p:nvPicPr>
        <p:blipFill rotWithShape="1">
          <a:blip r:embed="rId2">
            <a:alphaModFix amt="41000"/>
            <a:extLst>
              <a:ext uri="{28A0092B-C50C-407E-A947-70E740481C1C}">
                <a14:useLocalDpi xmlns:a14="http://schemas.microsoft.com/office/drawing/2010/main" val="0"/>
              </a:ext>
            </a:extLst>
          </a:blip>
          <a:srcRect t="20378" b="23372"/>
          <a:stretch/>
        </p:blipFill>
        <p:spPr>
          <a:xfrm>
            <a:off x="0" y="0"/>
            <a:ext cx="12192001" cy="6857999"/>
          </a:xfrm>
          <a:prstGeom prst="rect">
            <a:avLst/>
          </a:prstGeom>
        </p:spPr>
      </p:pic>
      <p:sp>
        <p:nvSpPr>
          <p:cNvPr id="2" name="Title 1">
            <a:extLst>
              <a:ext uri="{FF2B5EF4-FFF2-40B4-BE49-F238E27FC236}">
                <a16:creationId xmlns:a16="http://schemas.microsoft.com/office/drawing/2014/main" id="{0A584EB2-4E48-4753-963A-BC4F2C070C1A}"/>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a:solidFill>
                  <a:schemeClr val="bg1"/>
                </a:solidFill>
              </a:rPr>
              <a:t>Nashville Businesses in Black Communities</a:t>
            </a:r>
          </a:p>
        </p:txBody>
      </p:sp>
      <p:sp>
        <p:nvSpPr>
          <p:cNvPr id="3" name="Subtitle 2">
            <a:extLst>
              <a:ext uri="{FF2B5EF4-FFF2-40B4-BE49-F238E27FC236}">
                <a16:creationId xmlns:a16="http://schemas.microsoft.com/office/drawing/2014/main" id="{35B69416-311E-4C22-88FA-06B544FB69C2}"/>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pPr>
              <a:lnSpc>
                <a:spcPct val="90000"/>
              </a:lnSpc>
            </a:pPr>
            <a:r>
              <a:rPr lang="en-US" dirty="0">
                <a:solidFill>
                  <a:schemeClr val="bg1"/>
                </a:solidFill>
              </a:rPr>
              <a:t>Taryn Patterson</a:t>
            </a:r>
          </a:p>
          <a:p>
            <a:pPr>
              <a:lnSpc>
                <a:spcPct val="90000"/>
              </a:lnSpc>
            </a:pPr>
            <a:r>
              <a:rPr lang="en-US" dirty="0">
                <a:solidFill>
                  <a:schemeClr val="bg1"/>
                </a:solidFill>
              </a:rPr>
              <a:t>DA-5 Cohort</a:t>
            </a:r>
          </a:p>
          <a:p>
            <a:pPr>
              <a:lnSpc>
                <a:spcPct val="90000"/>
              </a:lnSpc>
            </a:pPr>
            <a:r>
              <a:rPr lang="en-US" dirty="0">
                <a:solidFill>
                  <a:schemeClr val="bg1"/>
                </a:solidFill>
              </a:rPr>
              <a:t>Nashville Software School</a:t>
            </a: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498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162A-F68E-48BE-B1FD-89A84423292F}"/>
              </a:ext>
            </a:extLst>
          </p:cNvPr>
          <p:cNvSpPr>
            <a:spLocks noGrp="1"/>
          </p:cNvSpPr>
          <p:nvPr>
            <p:ph type="title"/>
          </p:nvPr>
        </p:nvSpPr>
        <p:spPr/>
        <p:txBody>
          <a:bodyPr/>
          <a:lstStyle/>
          <a:p>
            <a:r>
              <a:rPr lang="en-US" dirty="0">
                <a:latin typeface="nyt-imperial"/>
              </a:rPr>
              <a:t>Top Business Type by Tract</a:t>
            </a:r>
          </a:p>
        </p:txBody>
      </p:sp>
      <p:sp>
        <p:nvSpPr>
          <p:cNvPr id="3" name="Text Placeholder 2">
            <a:extLst>
              <a:ext uri="{FF2B5EF4-FFF2-40B4-BE49-F238E27FC236}">
                <a16:creationId xmlns:a16="http://schemas.microsoft.com/office/drawing/2014/main" id="{B95651DA-FC9C-4C97-B109-04F6DC98967F}"/>
              </a:ext>
            </a:extLst>
          </p:cNvPr>
          <p:cNvSpPr>
            <a:spLocks noGrp="1"/>
          </p:cNvSpPr>
          <p:nvPr>
            <p:ph type="body" idx="1"/>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D9DD6286-82F8-442A-BCDF-407CF341EC11}"/>
              </a:ext>
            </a:extLst>
          </p:cNvPr>
          <p:cNvPicPr>
            <a:picLocks noChangeAspect="1"/>
          </p:cNvPicPr>
          <p:nvPr/>
        </p:nvPicPr>
        <p:blipFill rotWithShape="1">
          <a:blip r:embed="rId2">
            <a:extLst>
              <a:ext uri="{28A0092B-C50C-407E-A947-70E740481C1C}">
                <a14:useLocalDpi xmlns:a14="http://schemas.microsoft.com/office/drawing/2010/main" val="0"/>
              </a:ext>
            </a:extLst>
          </a:blip>
          <a:srcRect l="-190" t="5113" r="4857"/>
          <a:stretch/>
        </p:blipFill>
        <p:spPr>
          <a:xfrm>
            <a:off x="5976621" y="223520"/>
            <a:ext cx="5085080" cy="6410960"/>
          </a:xfrm>
          <a:prstGeom prst="rect">
            <a:avLst/>
          </a:prstGeom>
        </p:spPr>
      </p:pic>
    </p:spTree>
    <p:extLst>
      <p:ext uri="{BB962C8B-B14F-4D97-AF65-F5344CB8AC3E}">
        <p14:creationId xmlns:p14="http://schemas.microsoft.com/office/powerpoint/2010/main" val="170828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D390-C424-4D15-9ED4-255942E9E920}"/>
              </a:ext>
            </a:extLst>
          </p:cNvPr>
          <p:cNvSpPr>
            <a:spLocks noGrp="1"/>
          </p:cNvSpPr>
          <p:nvPr>
            <p:ph type="title"/>
          </p:nvPr>
        </p:nvSpPr>
        <p:spPr>
          <a:xfrm>
            <a:off x="1028700" y="723901"/>
            <a:ext cx="10134600" cy="812800"/>
          </a:xfrm>
          <a:solidFill>
            <a:schemeClr val="bg1"/>
          </a:solidFill>
        </p:spPr>
        <p:txBody>
          <a:bodyPr/>
          <a:lstStyle/>
          <a:p>
            <a:pPr algn="ctr"/>
            <a:r>
              <a:rPr lang="en-US" dirty="0">
                <a:latin typeface="nyt-imperial"/>
              </a:rPr>
              <a:t>Conclusions</a:t>
            </a:r>
          </a:p>
        </p:txBody>
      </p:sp>
      <p:sp>
        <p:nvSpPr>
          <p:cNvPr id="3" name="Content Placeholder 2">
            <a:extLst>
              <a:ext uri="{FF2B5EF4-FFF2-40B4-BE49-F238E27FC236}">
                <a16:creationId xmlns:a16="http://schemas.microsoft.com/office/drawing/2014/main" id="{735F2BBF-CE18-4D3B-B118-EC75E485B0AD}"/>
              </a:ext>
            </a:extLst>
          </p:cNvPr>
          <p:cNvSpPr>
            <a:spLocks noGrp="1"/>
          </p:cNvSpPr>
          <p:nvPr>
            <p:ph idx="1"/>
          </p:nvPr>
        </p:nvSpPr>
        <p:spPr>
          <a:solidFill>
            <a:schemeClr val="bg1"/>
          </a:solidFill>
        </p:spPr>
        <p:txBody>
          <a:bodyPr/>
          <a:lstStyle/>
          <a:p>
            <a:r>
              <a:rPr lang="en-US" dirty="0">
                <a:latin typeface="nyt-imperial"/>
              </a:rPr>
              <a:t>It’s no surprise with Nashville being a major tourist area and medical hub that restaurants and medical services would be high on the list, and the businesses in predominantly Black Communities reflect that. There are also a large amount of gas stations, convenience stores, supply warehouses, bars, and music stores/studios. </a:t>
            </a:r>
          </a:p>
          <a:p>
            <a:endParaRPr lang="en-US" dirty="0">
              <a:latin typeface="nyt-imperial"/>
            </a:endParaRPr>
          </a:p>
          <a:p>
            <a:r>
              <a:rPr lang="en-US" dirty="0">
                <a:latin typeface="nyt-imperial"/>
              </a:rPr>
              <a:t>There were not a lot of entertainment or attractions. There were also not a lot of book stores, non-profits, or other niche-market businesses. </a:t>
            </a:r>
          </a:p>
        </p:txBody>
      </p:sp>
    </p:spTree>
    <p:extLst>
      <p:ext uri="{BB962C8B-B14F-4D97-AF65-F5344CB8AC3E}">
        <p14:creationId xmlns:p14="http://schemas.microsoft.com/office/powerpoint/2010/main" val="373797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FA9-E5FE-4657-9D25-5AF31B2B3ECF}"/>
              </a:ext>
            </a:extLst>
          </p:cNvPr>
          <p:cNvSpPr>
            <a:spLocks noGrp="1"/>
          </p:cNvSpPr>
          <p:nvPr>
            <p:ph type="title"/>
          </p:nvPr>
        </p:nvSpPr>
        <p:spPr>
          <a:xfrm>
            <a:off x="1028700" y="723901"/>
            <a:ext cx="10134600" cy="647700"/>
          </a:xfrm>
          <a:solidFill>
            <a:schemeClr val="bg1"/>
          </a:solidFill>
        </p:spPr>
        <p:txBody>
          <a:bodyPr/>
          <a:lstStyle/>
          <a:p>
            <a:pPr algn="ctr"/>
            <a:r>
              <a:rPr lang="en-US" b="1" dirty="0">
                <a:latin typeface="nyt-imperial"/>
              </a:rPr>
              <a:t>Motivation</a:t>
            </a:r>
          </a:p>
        </p:txBody>
      </p:sp>
      <p:sp>
        <p:nvSpPr>
          <p:cNvPr id="3" name="Content Placeholder 2">
            <a:extLst>
              <a:ext uri="{FF2B5EF4-FFF2-40B4-BE49-F238E27FC236}">
                <a16:creationId xmlns:a16="http://schemas.microsoft.com/office/drawing/2014/main" id="{53B30FED-14FF-49FD-AF4F-621855019149}"/>
              </a:ext>
            </a:extLst>
          </p:cNvPr>
          <p:cNvSpPr>
            <a:spLocks noGrp="1"/>
          </p:cNvSpPr>
          <p:nvPr>
            <p:ph idx="1"/>
          </p:nvPr>
        </p:nvSpPr>
        <p:spPr>
          <a:xfrm>
            <a:off x="1028700" y="1510747"/>
            <a:ext cx="10134600" cy="4620497"/>
          </a:xfrm>
          <a:solidFill>
            <a:schemeClr val="bg1"/>
          </a:solidFill>
        </p:spPr>
        <p:txBody>
          <a:bodyPr>
            <a:normAutofit/>
          </a:bodyPr>
          <a:lstStyle/>
          <a:p>
            <a:endParaRPr lang="en-US" b="1" i="1" dirty="0">
              <a:solidFill>
                <a:srgbClr val="333333"/>
              </a:solidFill>
              <a:effectLst/>
              <a:latin typeface="nyt-imperial"/>
            </a:endParaRPr>
          </a:p>
          <a:p>
            <a:r>
              <a:rPr lang="en-US" b="1" dirty="0">
                <a:latin typeface="nyt-imperial"/>
              </a:rPr>
              <a:t>Black-owned businesses make up 7.9% of all businesses in Davidson County </a:t>
            </a:r>
            <a:r>
              <a:rPr lang="en-US" sz="1400" b="1" dirty="0">
                <a:latin typeface="nyt-imperial"/>
              </a:rPr>
              <a:t>(https://overheardonconferencecalls.com/business/best-cities-for-black-owned-businesses/)</a:t>
            </a:r>
          </a:p>
          <a:p>
            <a:endParaRPr lang="en-US" b="1" i="1" dirty="0">
              <a:solidFill>
                <a:srgbClr val="333333"/>
              </a:solidFill>
              <a:latin typeface="nyt-imperial"/>
            </a:endParaRPr>
          </a:p>
          <a:p>
            <a:r>
              <a:rPr lang="en-US" b="1" i="1" dirty="0">
                <a:solidFill>
                  <a:srgbClr val="333333"/>
                </a:solidFill>
                <a:effectLst/>
                <a:latin typeface="nyt-imperial"/>
              </a:rPr>
              <a:t>“Americans filed paperwork to start 4.3 million businesses last year, according to </a:t>
            </a:r>
            <a:r>
              <a:rPr lang="en-US" b="1" i="1" dirty="0">
                <a:solidFill>
                  <a:srgbClr val="326891"/>
                </a:solidFill>
                <a:effectLst/>
                <a:latin typeface="nyt-imperial"/>
                <a:hlinkClick r:id="rId3"/>
              </a:rPr>
              <a:t>data from the Census Bureau</a:t>
            </a:r>
            <a:r>
              <a:rPr lang="en-US" b="1" i="1" dirty="0">
                <a:solidFill>
                  <a:srgbClr val="333333"/>
                </a:solidFill>
                <a:effectLst/>
                <a:latin typeface="nyt-imperial"/>
              </a:rPr>
              <a:t>, a 24 percent increase from the year before and by far the most in the decade and a half that the government has kept track. Applications are on a pace to be even higher this year.” – </a:t>
            </a:r>
            <a:r>
              <a:rPr lang="en-US" sz="1400" b="1" i="1" dirty="0">
                <a:solidFill>
                  <a:srgbClr val="333333"/>
                </a:solidFill>
                <a:effectLst/>
                <a:latin typeface="nyt-imperial"/>
              </a:rPr>
              <a:t>New York Times (</a:t>
            </a:r>
            <a:r>
              <a:rPr lang="en-US" sz="1400" b="1" i="1" dirty="0">
                <a:solidFill>
                  <a:srgbClr val="333333"/>
                </a:solidFill>
                <a:effectLst/>
                <a:latin typeface="nyt-imperial"/>
                <a:hlinkClick r:id="rId4"/>
              </a:rPr>
              <a:t>https://www.nytimes.com/2021/08/19/business/startup-business-creation-pandemic.html</a:t>
            </a:r>
            <a:r>
              <a:rPr lang="en-US" sz="1400" b="1" i="1" dirty="0">
                <a:solidFill>
                  <a:srgbClr val="333333"/>
                </a:solidFill>
                <a:effectLst/>
                <a:latin typeface="nyt-imperial"/>
              </a:rPr>
              <a:t>)</a:t>
            </a:r>
          </a:p>
          <a:p>
            <a:endParaRPr lang="en-US" sz="1400" b="1" i="1" dirty="0">
              <a:solidFill>
                <a:srgbClr val="333333"/>
              </a:solidFill>
              <a:latin typeface="nyt-imperial"/>
            </a:endParaRPr>
          </a:p>
          <a:p>
            <a:r>
              <a:rPr lang="en-US" b="1" dirty="0">
                <a:latin typeface="nyt-imperial"/>
              </a:rPr>
              <a:t>In 2020, there were 12,753 new business applications submitted in Davidson County, up 18.48% from 2019. </a:t>
            </a:r>
            <a:r>
              <a:rPr lang="en-US" sz="1400" b="1" dirty="0">
                <a:latin typeface="nyt-imperial"/>
              </a:rPr>
              <a:t>(</a:t>
            </a:r>
            <a:r>
              <a:rPr lang="en-US" sz="1400" b="1" dirty="0">
                <a:latin typeface="nyt-imperial"/>
                <a:hlinkClick r:id="rId3"/>
              </a:rPr>
              <a:t>https://www.census.gov/econ/bfs/index.html</a:t>
            </a:r>
            <a:r>
              <a:rPr lang="en-US" sz="1400" b="1" dirty="0">
                <a:latin typeface="nyt-imperial"/>
              </a:rPr>
              <a:t>)</a:t>
            </a:r>
          </a:p>
          <a:p>
            <a:endParaRPr lang="en-US" b="1" dirty="0">
              <a:latin typeface="nyt-imperial"/>
            </a:endParaRPr>
          </a:p>
        </p:txBody>
      </p:sp>
    </p:spTree>
    <p:extLst>
      <p:ext uri="{BB962C8B-B14F-4D97-AF65-F5344CB8AC3E}">
        <p14:creationId xmlns:p14="http://schemas.microsoft.com/office/powerpoint/2010/main" val="29196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315B-98B8-40B1-ADA5-26EB56F33D32}"/>
              </a:ext>
            </a:extLst>
          </p:cNvPr>
          <p:cNvSpPr>
            <a:spLocks noGrp="1"/>
          </p:cNvSpPr>
          <p:nvPr>
            <p:ph type="title"/>
          </p:nvPr>
        </p:nvSpPr>
        <p:spPr>
          <a:xfrm>
            <a:off x="1028700" y="555171"/>
            <a:ext cx="10134600" cy="677281"/>
          </a:xfrm>
          <a:solidFill>
            <a:schemeClr val="bg1"/>
          </a:solidFill>
        </p:spPr>
        <p:txBody>
          <a:bodyPr/>
          <a:lstStyle/>
          <a:p>
            <a:pPr algn="ctr"/>
            <a:r>
              <a:rPr lang="en-US" dirty="0">
                <a:latin typeface="nyt-imperial"/>
              </a:rPr>
              <a:t>The Data</a:t>
            </a:r>
          </a:p>
        </p:txBody>
      </p:sp>
      <p:sp>
        <p:nvSpPr>
          <p:cNvPr id="3" name="Content Placeholder 2">
            <a:extLst>
              <a:ext uri="{FF2B5EF4-FFF2-40B4-BE49-F238E27FC236}">
                <a16:creationId xmlns:a16="http://schemas.microsoft.com/office/drawing/2014/main" id="{92F24B3C-D09A-46E0-8985-34DD223CD3E0}"/>
              </a:ext>
            </a:extLst>
          </p:cNvPr>
          <p:cNvSpPr>
            <a:spLocks noGrp="1"/>
          </p:cNvSpPr>
          <p:nvPr>
            <p:ph sz="half" idx="2"/>
          </p:nvPr>
        </p:nvSpPr>
        <p:spPr>
          <a:xfrm>
            <a:off x="1037306" y="2006601"/>
            <a:ext cx="4849036" cy="4127500"/>
          </a:xfrm>
          <a:solidFill>
            <a:schemeClr val="bg1"/>
          </a:solidFill>
        </p:spPr>
        <p:txBody>
          <a:bodyPr>
            <a:normAutofit/>
          </a:bodyPr>
          <a:lstStyle/>
          <a:p>
            <a:pPr algn="ctr"/>
            <a:r>
              <a:rPr lang="en-US" sz="2400" b="1" u="sng" dirty="0">
                <a:latin typeface="nyt-imperial"/>
              </a:rPr>
              <a:t>Data Sources:</a:t>
            </a:r>
          </a:p>
          <a:p>
            <a:endParaRPr lang="en-US" dirty="0">
              <a:latin typeface="nyt-imperial"/>
            </a:endParaRPr>
          </a:p>
          <a:p>
            <a:r>
              <a:rPr lang="en-US" dirty="0">
                <a:latin typeface="nyt-imperial"/>
              </a:rPr>
              <a:t>Census Data: </a:t>
            </a:r>
            <a:r>
              <a:rPr lang="en-US" dirty="0">
                <a:latin typeface="nyt-imperial"/>
                <a:hlinkClick r:id="rId2"/>
              </a:rPr>
              <a:t>Census Reporter</a:t>
            </a:r>
            <a:r>
              <a:rPr lang="en-US" dirty="0">
                <a:latin typeface="nyt-imperial"/>
              </a:rPr>
              <a:t>. This website pulls census data from the 2019 5-year American Community Survey</a:t>
            </a:r>
          </a:p>
          <a:p>
            <a:endParaRPr lang="en-US" dirty="0">
              <a:latin typeface="nyt-imperial"/>
            </a:endParaRPr>
          </a:p>
          <a:p>
            <a:r>
              <a:rPr lang="en-US" dirty="0">
                <a:latin typeface="nyt-imperial"/>
              </a:rPr>
              <a:t>Business Data: Google Places API (code heavily adopted from </a:t>
            </a:r>
            <a:r>
              <a:rPr lang="en-US" dirty="0">
                <a:latin typeface="nyt-imperial"/>
                <a:hlinkClick r:id="rId3"/>
              </a:rPr>
              <a:t>Nashville Food Deserts</a:t>
            </a:r>
            <a:r>
              <a:rPr lang="en-US" dirty="0">
                <a:latin typeface="nyt-imperial"/>
              </a:rPr>
              <a:t>).</a:t>
            </a:r>
          </a:p>
        </p:txBody>
      </p:sp>
      <p:sp>
        <p:nvSpPr>
          <p:cNvPr id="6" name="Content Placeholder 5">
            <a:extLst>
              <a:ext uri="{FF2B5EF4-FFF2-40B4-BE49-F238E27FC236}">
                <a16:creationId xmlns:a16="http://schemas.microsoft.com/office/drawing/2014/main" id="{02BD6639-18D0-4900-A526-26412734B49D}"/>
              </a:ext>
            </a:extLst>
          </p:cNvPr>
          <p:cNvSpPr>
            <a:spLocks noGrp="1"/>
          </p:cNvSpPr>
          <p:nvPr>
            <p:ph sz="quarter" idx="4"/>
          </p:nvPr>
        </p:nvSpPr>
        <p:spPr>
          <a:xfrm>
            <a:off x="6250108" y="2006601"/>
            <a:ext cx="4904585" cy="4127499"/>
          </a:xfrm>
          <a:solidFill>
            <a:schemeClr val="bg1"/>
          </a:solidFill>
        </p:spPr>
        <p:txBody>
          <a:bodyPr>
            <a:normAutofit/>
          </a:bodyPr>
          <a:lstStyle/>
          <a:p>
            <a:pPr algn="ctr"/>
            <a:r>
              <a:rPr lang="en-US" sz="2400" b="1" u="sng" dirty="0">
                <a:latin typeface="nyt-imperial"/>
              </a:rPr>
              <a:t>Tools Used:</a:t>
            </a:r>
          </a:p>
          <a:p>
            <a:endParaRPr lang="en-US" dirty="0">
              <a:latin typeface="nyt-imperial"/>
            </a:endParaRPr>
          </a:p>
          <a:p>
            <a:r>
              <a:rPr lang="en-US" sz="2200" dirty="0">
                <a:latin typeface="nyt-imperial"/>
              </a:rPr>
              <a:t>Python for gathering and analysis of data</a:t>
            </a:r>
          </a:p>
          <a:p>
            <a:endParaRPr lang="en-US" sz="2200" dirty="0">
              <a:latin typeface="nyt-imperial"/>
            </a:endParaRPr>
          </a:p>
          <a:p>
            <a:r>
              <a:rPr lang="en-US" sz="2200" dirty="0">
                <a:latin typeface="nyt-imperial"/>
              </a:rPr>
              <a:t>Tableau for data visualization</a:t>
            </a:r>
          </a:p>
        </p:txBody>
      </p:sp>
    </p:spTree>
    <p:extLst>
      <p:ext uri="{BB962C8B-B14F-4D97-AF65-F5344CB8AC3E}">
        <p14:creationId xmlns:p14="http://schemas.microsoft.com/office/powerpoint/2010/main" val="266420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9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63C7-EDDA-4388-93A2-BDA01DF34B7E}"/>
              </a:ext>
            </a:extLst>
          </p:cNvPr>
          <p:cNvSpPr>
            <a:spLocks noGrp="1"/>
          </p:cNvSpPr>
          <p:nvPr>
            <p:ph type="title"/>
          </p:nvPr>
        </p:nvSpPr>
        <p:spPr>
          <a:xfrm>
            <a:off x="1028700" y="723900"/>
            <a:ext cx="10134600" cy="657639"/>
          </a:xfrm>
          <a:solidFill>
            <a:schemeClr val="bg1"/>
          </a:solidFill>
        </p:spPr>
        <p:txBody>
          <a:bodyPr/>
          <a:lstStyle/>
          <a:p>
            <a:pPr algn="ctr"/>
            <a:r>
              <a:rPr lang="en-US" dirty="0">
                <a:latin typeface="nyt-imperial"/>
              </a:rPr>
              <a:t>Summary of Gathering and Analysis of Data</a:t>
            </a:r>
          </a:p>
        </p:txBody>
      </p:sp>
      <p:sp>
        <p:nvSpPr>
          <p:cNvPr id="3" name="Content Placeholder 2">
            <a:extLst>
              <a:ext uri="{FF2B5EF4-FFF2-40B4-BE49-F238E27FC236}">
                <a16:creationId xmlns:a16="http://schemas.microsoft.com/office/drawing/2014/main" id="{88C2CDB6-CE16-4F7F-8A59-6731FFAEE946}"/>
              </a:ext>
            </a:extLst>
          </p:cNvPr>
          <p:cNvSpPr>
            <a:spLocks noGrp="1"/>
          </p:cNvSpPr>
          <p:nvPr>
            <p:ph idx="1"/>
          </p:nvPr>
        </p:nvSpPr>
        <p:spPr>
          <a:xfrm>
            <a:off x="1028700" y="1688548"/>
            <a:ext cx="10134600" cy="4701209"/>
          </a:xfrm>
          <a:solidFill>
            <a:schemeClr val="bg1"/>
          </a:solidFill>
        </p:spPr>
        <p:txBody>
          <a:bodyPr>
            <a:normAutofit/>
          </a:bodyPr>
          <a:lstStyle/>
          <a:p>
            <a:pPr marL="342900" indent="-342900">
              <a:buFont typeface="Arial" panose="020B0604020202020204" pitchFamily="34" charset="0"/>
              <a:buChar char="•"/>
            </a:pPr>
            <a:r>
              <a:rPr lang="en-US" dirty="0">
                <a:latin typeface="nyt-imperial"/>
              </a:rPr>
              <a:t>Created a Percentage of Total Population column in the census data geojson file and filtered the dataframe to only include census tracts in Davidson County with a Black population of 50% or more. </a:t>
            </a:r>
          </a:p>
          <a:p>
            <a:pPr marL="342900" indent="-342900">
              <a:buFont typeface="Arial" panose="020B0604020202020204" pitchFamily="34" charset="0"/>
              <a:buChar char="•"/>
            </a:pPr>
            <a:r>
              <a:rPr lang="en-US" dirty="0">
                <a:latin typeface="nyt-imperial"/>
              </a:rPr>
              <a:t>Obtained the length of the perimeter and centroid of each tract’s polygon and used that to get an approximate radius. I added a half mile buffer to this radius to make sure nothing got left out. </a:t>
            </a:r>
          </a:p>
          <a:p>
            <a:pPr marL="342900" indent="-342900">
              <a:buFont typeface="Arial" panose="020B0604020202020204" pitchFamily="34" charset="0"/>
              <a:buChar char="•"/>
            </a:pPr>
            <a:r>
              <a:rPr lang="en-US" dirty="0">
                <a:latin typeface="nyt-imperial"/>
              </a:rPr>
              <a:t>Used the centroid and radius for each tract and ran these through the Google Places API to get businesses information on a set different business types, created a dataframe with the info and got rid of any duplicates. </a:t>
            </a:r>
          </a:p>
          <a:p>
            <a:pPr marL="342900" indent="-342900">
              <a:buFont typeface="Arial" panose="020B0604020202020204" pitchFamily="34" charset="0"/>
              <a:buChar char="•"/>
            </a:pPr>
            <a:r>
              <a:rPr lang="en-US" dirty="0">
                <a:latin typeface="nyt-imperial"/>
              </a:rPr>
              <a:t>Performed a spatial join between the Census dataframe and the businesses dataframe to get only businesses within the tracks with a predominantly black population.</a:t>
            </a:r>
          </a:p>
        </p:txBody>
      </p:sp>
    </p:spTree>
    <p:extLst>
      <p:ext uri="{BB962C8B-B14F-4D97-AF65-F5344CB8AC3E}">
        <p14:creationId xmlns:p14="http://schemas.microsoft.com/office/powerpoint/2010/main" val="227710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8449-DF95-46DF-8CD2-C4391E4A718B}"/>
              </a:ext>
            </a:extLst>
          </p:cNvPr>
          <p:cNvSpPr>
            <a:spLocks noGrp="1"/>
          </p:cNvSpPr>
          <p:nvPr>
            <p:ph type="title"/>
          </p:nvPr>
        </p:nvSpPr>
        <p:spPr>
          <a:xfrm>
            <a:off x="1028700" y="723901"/>
            <a:ext cx="10134600" cy="698499"/>
          </a:xfrm>
          <a:solidFill>
            <a:schemeClr val="bg1"/>
          </a:solidFill>
        </p:spPr>
        <p:txBody>
          <a:bodyPr/>
          <a:lstStyle/>
          <a:p>
            <a:pPr algn="ctr"/>
            <a:r>
              <a:rPr lang="en-US" dirty="0">
                <a:latin typeface="nyt-imperial"/>
              </a:rPr>
              <a:t>Challenges</a:t>
            </a:r>
          </a:p>
        </p:txBody>
      </p:sp>
      <p:sp>
        <p:nvSpPr>
          <p:cNvPr id="3" name="Content Placeholder 2">
            <a:extLst>
              <a:ext uri="{FF2B5EF4-FFF2-40B4-BE49-F238E27FC236}">
                <a16:creationId xmlns:a16="http://schemas.microsoft.com/office/drawing/2014/main" id="{21EC5FF5-9A3A-4DBC-B87C-92B4814012B7}"/>
              </a:ext>
            </a:extLst>
          </p:cNvPr>
          <p:cNvSpPr>
            <a:spLocks noGrp="1"/>
          </p:cNvSpPr>
          <p:nvPr>
            <p:ph idx="1"/>
          </p:nvPr>
        </p:nvSpPr>
        <p:spPr>
          <a:xfrm>
            <a:off x="1028700" y="2001520"/>
            <a:ext cx="10134600" cy="4129725"/>
          </a:xfrm>
          <a:solidFill>
            <a:schemeClr val="bg1"/>
          </a:solidFill>
        </p:spPr>
        <p:txBody>
          <a:bodyPr/>
          <a:lstStyle/>
          <a:p>
            <a:r>
              <a:rPr lang="en-US" dirty="0">
                <a:latin typeface="nyt-imperial"/>
              </a:rPr>
              <a:t>The main challenge I faced was categorizing the business types. The Google API will return at most 60 results per run, and you can only search for 1 business category at a time. As such, this is not an exhaustive list of all businesses in these Census tracts. </a:t>
            </a:r>
          </a:p>
          <a:p>
            <a:endParaRPr lang="en-US" dirty="0">
              <a:latin typeface="nyt-imperial"/>
            </a:endParaRPr>
          </a:p>
          <a:p>
            <a:r>
              <a:rPr lang="en-US" dirty="0">
                <a:latin typeface="nyt-imperial"/>
              </a:rPr>
              <a:t>Google also will give multiple business types to one business, and many were listed simply as “point of interest”, so I had to be mindful of that when cleaning and categorizing my data. </a:t>
            </a:r>
          </a:p>
        </p:txBody>
      </p:sp>
    </p:spTree>
    <p:extLst>
      <p:ext uri="{BB962C8B-B14F-4D97-AF65-F5344CB8AC3E}">
        <p14:creationId xmlns:p14="http://schemas.microsoft.com/office/powerpoint/2010/main" val="7208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Chart, bar chart&#10;&#10;Description automatically generated">
            <a:extLst>
              <a:ext uri="{FF2B5EF4-FFF2-40B4-BE49-F238E27FC236}">
                <a16:creationId xmlns:a16="http://schemas.microsoft.com/office/drawing/2014/main" id="{EFD848AA-8765-4F48-BDAA-73AE0B9B1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21" y="589279"/>
            <a:ext cx="12037158" cy="5679442"/>
          </a:xfrm>
          <a:prstGeom prst="rect">
            <a:avLst/>
          </a:prstGeom>
        </p:spPr>
      </p:pic>
    </p:spTree>
    <p:extLst>
      <p:ext uri="{BB962C8B-B14F-4D97-AF65-F5344CB8AC3E}">
        <p14:creationId xmlns:p14="http://schemas.microsoft.com/office/powerpoint/2010/main" val="290870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1003B-A9D8-4BAA-9F7C-D3FD8ED84299}"/>
              </a:ext>
            </a:extLst>
          </p:cNvPr>
          <p:cNvPicPr>
            <a:picLocks noChangeAspect="1"/>
          </p:cNvPicPr>
          <p:nvPr/>
        </p:nvPicPr>
        <p:blipFill>
          <a:blip r:embed="rId3"/>
          <a:stretch>
            <a:fillRect/>
          </a:stretch>
        </p:blipFill>
        <p:spPr>
          <a:xfrm>
            <a:off x="876300" y="266700"/>
            <a:ext cx="10439400" cy="6324600"/>
          </a:xfrm>
          <a:prstGeom prst="rect">
            <a:avLst/>
          </a:prstGeom>
        </p:spPr>
      </p:pic>
    </p:spTree>
    <p:extLst>
      <p:ext uri="{BB962C8B-B14F-4D97-AF65-F5344CB8AC3E}">
        <p14:creationId xmlns:p14="http://schemas.microsoft.com/office/powerpoint/2010/main" val="417908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timeline&#10;&#10;Description automatically generated">
            <a:extLst>
              <a:ext uri="{FF2B5EF4-FFF2-40B4-BE49-F238E27FC236}">
                <a16:creationId xmlns:a16="http://schemas.microsoft.com/office/drawing/2014/main" id="{BB74BE46-7907-42CE-B09A-2AD68C294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913950"/>
            <a:ext cx="10922000" cy="3030100"/>
          </a:xfrm>
          <a:prstGeom prst="rect">
            <a:avLst/>
          </a:prstGeom>
        </p:spPr>
      </p:pic>
    </p:spTree>
    <p:extLst>
      <p:ext uri="{BB962C8B-B14F-4D97-AF65-F5344CB8AC3E}">
        <p14:creationId xmlns:p14="http://schemas.microsoft.com/office/powerpoint/2010/main" val="214626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A095F88D-5D07-448D-AA8E-9F878729A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68" y="850899"/>
            <a:ext cx="11614064" cy="5156202"/>
          </a:xfrm>
          <a:prstGeom prst="rect">
            <a:avLst/>
          </a:prstGeom>
        </p:spPr>
      </p:pic>
    </p:spTree>
    <p:extLst>
      <p:ext uri="{BB962C8B-B14F-4D97-AF65-F5344CB8AC3E}">
        <p14:creationId xmlns:p14="http://schemas.microsoft.com/office/powerpoint/2010/main" val="338267961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3872</TotalTime>
  <Words>827</Words>
  <Application>Microsoft Office PowerPoint</Application>
  <PresentationFormat>Widescreen</PresentationFormat>
  <Paragraphs>44</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Calibri</vt:lpstr>
      <vt:lpstr>nyt-imperial</vt:lpstr>
      <vt:lpstr>AdornVTI</vt:lpstr>
      <vt:lpstr>Nashville Businesses in Black Communities</vt:lpstr>
      <vt:lpstr>Motivation</vt:lpstr>
      <vt:lpstr>The Data</vt:lpstr>
      <vt:lpstr>Summary of Gathering and Analysis of Data</vt:lpstr>
      <vt:lpstr>Challenges</vt:lpstr>
      <vt:lpstr>PowerPoint Presentation</vt:lpstr>
      <vt:lpstr>PowerPoint Presentation</vt:lpstr>
      <vt:lpstr>PowerPoint Presentation</vt:lpstr>
      <vt:lpstr>PowerPoint Presentation</vt:lpstr>
      <vt:lpstr>Top Business Type by Tract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Businesses in Black Communities</dc:title>
  <dc:creator>Taryn Patterson</dc:creator>
  <cp:lastModifiedBy>Taryn Patterson</cp:lastModifiedBy>
  <cp:revision>9</cp:revision>
  <dcterms:created xsi:type="dcterms:W3CDTF">2021-12-18T15:27:36Z</dcterms:created>
  <dcterms:modified xsi:type="dcterms:W3CDTF">2021-12-22T02:29:19Z</dcterms:modified>
</cp:coreProperties>
</file>