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66" r:id="rId2"/>
    <p:sldId id="258" r:id="rId3"/>
    <p:sldId id="261" r:id="rId4"/>
    <p:sldId id="267" r:id="rId5"/>
    <p:sldId id="262" r:id="rId6"/>
    <p:sldId id="263" r:id="rId7"/>
    <p:sldId id="259" r:id="rId8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Eiband" initials="TE" lastIdx="1" clrIdx="0">
    <p:extLst>
      <p:ext uri="{19B8F6BF-5375-455C-9EA6-DF929625EA0E}">
        <p15:presenceInfo xmlns:p15="http://schemas.microsoft.com/office/powerpoint/2012/main" userId="1b18274a84e64df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 autoAdjust="0"/>
    <p:restoredTop sz="94661" autoAdjust="0"/>
  </p:normalViewPr>
  <p:slideViewPr>
    <p:cSldViewPr>
      <p:cViewPr varScale="1">
        <p:scale>
          <a:sx n="60" d="100"/>
          <a:sy n="60" d="100"/>
        </p:scale>
        <p:origin x="72" y="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1-18T19:24:31.448" idx="1">
    <p:pos x="406" y="1295"/>
    <p:text>Parking States:
Align Car 
Detect gap 
Drive backwards (steer left) 
Drive backwards (steer right) 
Correction Step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22E2D-F444-4247-A734-F4F6FD7BA438}" type="datetimeFigureOut">
              <a:rPr lang="de-DE" smtClean="0"/>
              <a:pPr/>
              <a:t>19.01.2016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32692-8090-4CD4-8DD1-6BB5E8FD4BF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002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ußzeilenplatzhalter 4"/>
          <p:cNvSpPr txBox="1">
            <a:spLocks/>
          </p:cNvSpPr>
          <p:nvPr userDrawn="1"/>
        </p:nvSpPr>
        <p:spPr>
          <a:xfrm>
            <a:off x="3151224" y="6309320"/>
            <a:ext cx="291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de-DE" sz="1800" b="0" dirty="0" smtClean="0">
                <a:latin typeface="TUM Neue Helvetica 55 Regular" pitchFamily="34" charset="0"/>
              </a:rPr>
              <a:t>http://www.lsr.ei.tum.de</a:t>
            </a:r>
            <a:endParaRPr lang="de-DE" sz="1800" b="0" dirty="0">
              <a:latin typeface="TUM Neue Helvetica 55 Regular" pitchFamily="34" charset="0"/>
            </a:endParaRPr>
          </a:p>
        </p:txBody>
      </p:sp>
      <p:pic>
        <p:nvPicPr>
          <p:cNvPr id="1034" name="Picture 10" descr="\\liberica\jenke\misc_LSR\VorlageSlide\logos\lsr_logo_foot_full_noweb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70539"/>
            <a:ext cx="9144000" cy="787461"/>
          </a:xfrm>
          <a:prstGeom prst="rect">
            <a:avLst/>
          </a:prstGeom>
          <a:noFill/>
        </p:spPr>
      </p:pic>
      <p:sp>
        <p:nvSpPr>
          <p:cNvPr id="22" name="Textfeld 21"/>
          <p:cNvSpPr txBox="1"/>
          <p:nvPr userDrawn="1"/>
        </p:nvSpPr>
        <p:spPr>
          <a:xfrm>
            <a:off x="3397256" y="6286520"/>
            <a:ext cx="2349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2"/>
                </a:solidFill>
                <a:latin typeface="TUM Neue Helvetica 55 Regular" pitchFamily="34" charset="0"/>
              </a:rPr>
              <a:t>www.lsr.ei.tum.de</a:t>
            </a:r>
            <a:endParaRPr lang="en-US" sz="2000" b="1" dirty="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17" name="Textplatzhalt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467544" y="3709622"/>
            <a:ext cx="8280920" cy="216024"/>
          </a:xfrm>
        </p:spPr>
        <p:txBody>
          <a:bodyPr anchor="ctr"/>
          <a:lstStyle>
            <a:lvl1pPr marL="0" indent="0" algn="l">
              <a:buNone/>
              <a:defRPr sz="1800" baseline="0">
                <a:latin typeface="TUM Neue Helvetica 55 Regular" pitchFamily="34" charset="0"/>
              </a:defRPr>
            </a:lvl1pPr>
          </a:lstStyle>
          <a:p>
            <a:pPr lvl="0"/>
            <a:r>
              <a:rPr lang="de-DE" dirty="0" smtClean="0"/>
              <a:t>Intermediate Report / Final Report </a:t>
            </a:r>
            <a:r>
              <a:rPr lang="de-DE" dirty="0" err="1" smtClean="0"/>
              <a:t>Master‘s</a:t>
            </a:r>
            <a:r>
              <a:rPr lang="de-DE" dirty="0" smtClean="0"/>
              <a:t> Thesis / Bachelor Thesis</a:t>
            </a:r>
            <a:endParaRPr lang="de-DE" dirty="0"/>
          </a:p>
        </p:txBody>
      </p:sp>
      <p:sp>
        <p:nvSpPr>
          <p:cNvPr id="18" name="Textplatzhalter 33"/>
          <p:cNvSpPr>
            <a:spLocks noGrp="1"/>
          </p:cNvSpPr>
          <p:nvPr>
            <p:ph type="body" sz="quarter" idx="19" hasCustomPrompt="1"/>
          </p:nvPr>
        </p:nvSpPr>
        <p:spPr>
          <a:xfrm>
            <a:off x="467544" y="3974516"/>
            <a:ext cx="8280920" cy="215099"/>
          </a:xfrm>
        </p:spPr>
        <p:txBody>
          <a:bodyPr anchor="ctr"/>
          <a:lstStyle>
            <a:lvl1pPr marL="0" indent="0">
              <a:buNone/>
              <a:defRPr sz="18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defRPr>
            </a:lvl1pPr>
          </a:lstStyle>
          <a:p>
            <a:pPr lvl="0"/>
            <a:r>
              <a:rPr lang="de-DE" dirty="0" smtClean="0"/>
              <a:t>Betreuer: B. Betreuer</a:t>
            </a:r>
            <a:endParaRPr lang="de-DE" dirty="0"/>
          </a:p>
        </p:txBody>
      </p:sp>
      <p:sp>
        <p:nvSpPr>
          <p:cNvPr id="20" name="Textfeld 19"/>
          <p:cNvSpPr txBox="1"/>
          <p:nvPr userDrawn="1"/>
        </p:nvSpPr>
        <p:spPr>
          <a:xfrm>
            <a:off x="467544" y="5393160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UM Neue Helvetica 55 Regular" pitchFamily="34" charset="0"/>
                <a:ea typeface="TUM Neue Helvetica 55 Regular" pitchFamily="34" charset="0"/>
                <a:cs typeface="TUM Neue Helvetica 55 Regular" pitchFamily="34" charset="0"/>
              </a:rPr>
              <a:t>Lehrstuhl für Steuerungs- und Regelungstechnik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476715" y="5661248"/>
            <a:ext cx="350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UM Neue Helvetica 55 Regular" pitchFamily="34" charset="0"/>
                <a:ea typeface="TUM Neue Helvetica 55 Regular" pitchFamily="34" charset="0"/>
                <a:cs typeface="TUM Neue Helvetica 55 Regular" pitchFamily="34" charset="0"/>
              </a:rPr>
              <a:t>Technische Universität München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Title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endParaRPr lang="de-DE" dirty="0"/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67544" y="3212976"/>
            <a:ext cx="8280000" cy="432000"/>
          </a:xfrm>
        </p:spPr>
        <p:txBody>
          <a:bodyPr/>
          <a:lstStyle>
            <a:lvl1pPr>
              <a:defRPr sz="2000" b="1" baseline="0"/>
            </a:lvl1pPr>
          </a:lstStyle>
          <a:p>
            <a:pPr lvl="0"/>
            <a:r>
              <a:rPr lang="de-DE" dirty="0" smtClean="0"/>
              <a:t>S. Student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15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fache 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142852"/>
            <a:ext cx="6543692" cy="725471"/>
          </a:xfrm>
        </p:spPr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Titel durch Klicken bearbeiten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b="0"/>
            </a:lvl1pPr>
          </a:lstStyle>
          <a:p>
            <a:pPr>
              <a:defRPr/>
            </a:pPr>
            <a:r>
              <a:rPr lang="de-DE" smtClean="0"/>
              <a:t>Beispielfolien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 b="0"/>
            </a:lvl1pPr>
          </a:lstStyle>
          <a:p>
            <a:fld id="{28887D9C-DEA6-4F14-80A1-F5E285BF1C0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464330" y="1071546"/>
            <a:ext cx="8215341" cy="5000642"/>
          </a:xfrm>
        </p:spPr>
        <p:txBody>
          <a:bodyPr/>
          <a:lstStyle>
            <a:lvl1pPr>
              <a:buNone/>
              <a:defRPr sz="2800"/>
            </a:lvl1pPr>
            <a:lvl2pPr>
              <a:buFont typeface="Wingdings" pitchFamily="2" charset="2"/>
              <a:buChar char="§"/>
              <a:defRPr/>
            </a:lvl2pPr>
            <a:lvl4pPr>
              <a:defRPr baseline="0"/>
            </a:lvl4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142852"/>
            <a:ext cx="6543692" cy="725471"/>
          </a:xfrm>
        </p:spPr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Titel durch Klicken bearbeiten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b="0"/>
            </a:lvl1pPr>
          </a:lstStyle>
          <a:p>
            <a:pPr>
              <a:defRPr/>
            </a:pPr>
            <a:r>
              <a:rPr lang="de-DE" smtClean="0"/>
              <a:t>Beispielfolien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 b="0"/>
            </a:lvl1pPr>
          </a:lstStyle>
          <a:p>
            <a:fld id="{28887D9C-DEA6-4F14-80A1-F5E285BF1C0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464330" y="3143248"/>
            <a:ext cx="8215341" cy="2928940"/>
          </a:xfrm>
        </p:spPr>
        <p:txBody>
          <a:bodyPr/>
          <a:lstStyle>
            <a:lvl1pPr>
              <a:buNone/>
              <a:defRPr sz="2800"/>
            </a:lvl1pPr>
            <a:lvl2pPr>
              <a:buFont typeface="Wingdings" pitchFamily="2" charset="2"/>
              <a:buChar char="§"/>
              <a:defRPr/>
            </a:lvl2pPr>
            <a:lvl4pPr>
              <a:defRPr baseline="0"/>
            </a:lvl4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4330" y="1000125"/>
            <a:ext cx="8222470" cy="500063"/>
          </a:xfrm>
          <a:solidFill>
            <a:schemeClr val="tx2"/>
          </a:solidFill>
          <a:ln>
            <a:solidFill>
              <a:schemeClr val="tx2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None/>
              <a:defRPr sz="2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330" y="1505787"/>
            <a:ext cx="8227233" cy="1500188"/>
          </a:xfrm>
          <a:solidFill>
            <a:schemeClr val="accent3"/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None/>
              <a:defRPr sz="2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Problem statement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7"/>
            <a:ext cx="6972320" cy="72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 durch Klicken einfügen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67544" y="1071546"/>
            <a:ext cx="8229600" cy="4949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47664" y="6324204"/>
            <a:ext cx="5904656" cy="3733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TUM Neue Helvetica 55 Regular" pitchFamily="34" charset="0"/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Beispielfolien</a:t>
            </a:r>
            <a:endParaRPr lang="de-DE"/>
          </a:p>
        </p:txBody>
      </p:sp>
      <p:cxnSp>
        <p:nvCxnSpPr>
          <p:cNvPr id="3" name="Gerade Verbindung 2"/>
          <p:cNvCxnSpPr/>
          <p:nvPr/>
        </p:nvCxnSpPr>
        <p:spPr>
          <a:xfrm flipH="1">
            <a:off x="203620" y="6143644"/>
            <a:ext cx="8736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3" descr="tum_logo_trans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80" y="6238175"/>
            <a:ext cx="902896" cy="477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5" descr="lsr_logo_trans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52" y="6215082"/>
            <a:ext cx="444950" cy="524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7452320" y="6320654"/>
            <a:ext cx="837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UM Neue Helvetica 55 Regular" pitchFamily="34" charset="0"/>
              </a:defRPr>
            </a:lvl1pPr>
          </a:lstStyle>
          <a:p>
            <a:fld id="{28887D9C-DEA6-4F14-80A1-F5E285BF1C0E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None/>
        <a:defRPr sz="28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www.lsr.ei.tum.de/fileadmin/publications/ace_soro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sr.ei.tum.de/fileadmin/publications/Gonsior/CogInfoCom2011_Bus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8"/>
          </p:nvPr>
        </p:nvSpPr>
        <p:spPr>
          <a:xfrm>
            <a:off x="467544" y="4389167"/>
            <a:ext cx="8280920" cy="216024"/>
          </a:xfrm>
        </p:spPr>
        <p:txBody>
          <a:bodyPr/>
          <a:lstStyle/>
          <a:p>
            <a:r>
              <a:rPr lang="en-GB" noProof="0" dirty="0" smtClean="0"/>
              <a:t>Final Presentation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9"/>
          </p:nvPr>
        </p:nvSpPr>
        <p:spPr>
          <a:xfrm>
            <a:off x="467544" y="4654061"/>
            <a:ext cx="8280920" cy="215099"/>
          </a:xfrm>
        </p:spPr>
        <p:txBody>
          <a:bodyPr/>
          <a:lstStyle/>
          <a:p>
            <a:r>
              <a:rPr lang="en-GB" noProof="0" dirty="0" smtClean="0"/>
              <a:t>Supervisor: Hoang </a:t>
            </a:r>
            <a:r>
              <a:rPr lang="en-GB" noProof="0" dirty="0" err="1" smtClean="0"/>
              <a:t>Dinh</a:t>
            </a:r>
            <a:r>
              <a:rPr lang="en-GB" noProof="0" dirty="0" smtClean="0"/>
              <a:t> Khoi (M.Sc.), Prof. Dr.-</a:t>
            </a:r>
            <a:r>
              <a:rPr lang="en-GB" noProof="0" dirty="0" err="1" smtClean="0"/>
              <a:t>Ing</a:t>
            </a:r>
            <a:r>
              <a:rPr lang="en-GB" noProof="0" dirty="0" smtClean="0"/>
              <a:t>. </a:t>
            </a:r>
            <a:r>
              <a:rPr lang="en-GB" noProof="0" dirty="0" err="1" smtClean="0"/>
              <a:t>habil</a:t>
            </a:r>
            <a:r>
              <a:rPr lang="en-GB" noProof="0" dirty="0" smtClean="0"/>
              <a:t>. Dirk </a:t>
            </a:r>
            <a:r>
              <a:rPr lang="en-GB" noProof="0" dirty="0" err="1" smtClean="0"/>
              <a:t>Wollherr</a:t>
            </a:r>
            <a:endParaRPr lang="en-GB" noProof="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IMU Supported Parking</a:t>
            </a:r>
            <a:endParaRPr lang="en-GB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0"/>
          </p:nvPr>
        </p:nvSpPr>
        <p:spPr>
          <a:xfrm>
            <a:off x="467544" y="3892521"/>
            <a:ext cx="8280000" cy="432000"/>
          </a:xfrm>
        </p:spPr>
        <p:txBody>
          <a:bodyPr/>
          <a:lstStyle/>
          <a:p>
            <a:r>
              <a:rPr lang="en-GB" noProof="0" dirty="0" smtClean="0"/>
              <a:t>Thomas Eiband</a:t>
            </a:r>
            <a:endParaRPr lang="en-GB" noProof="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l="62580" t="60370" b="21137"/>
          <a:stretch/>
        </p:blipFill>
        <p:spPr>
          <a:xfrm>
            <a:off x="2843808" y="1556792"/>
            <a:ext cx="2952328" cy="2109119"/>
          </a:xfrm>
          <a:prstGeom prst="rect">
            <a:avLst/>
          </a:prstGeom>
        </p:spPr>
      </p:pic>
      <p:pic>
        <p:nvPicPr>
          <p:cNvPr id="3074" name="Picture 2" descr="http://gpsworld.com/wp-content/uploads/2014/08/MTi-G-700_hand-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2520"/>
            <a:ext cx="2535342" cy="196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784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Problem</a:t>
            </a:r>
            <a:endParaRPr lang="en-GB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Beispielfolien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>
          <a:xfrm>
            <a:off x="539553" y="1076124"/>
            <a:ext cx="4608512" cy="480114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/>
              <a:t>Car not </a:t>
            </a:r>
            <a:r>
              <a:rPr lang="de-DE" dirty="0" err="1" smtClean="0"/>
              <a:t>aligned</a:t>
            </a:r>
            <a:r>
              <a:rPr lang="de-DE" dirty="0" smtClean="0"/>
              <a:t> parallel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smtClean="0"/>
              <a:t>wall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err="1" smtClean="0"/>
              <a:t>Identify</a:t>
            </a:r>
            <a:r>
              <a:rPr lang="de-DE" dirty="0" smtClean="0"/>
              <a:t> </a:t>
            </a:r>
            <a:r>
              <a:rPr lang="de-DE" dirty="0" err="1" smtClean="0"/>
              <a:t>triggers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transition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/>
              <a:t>Adaption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endParaRPr lang="de-DE" dirty="0" smtClean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2"/>
          <a:srcRect l="29522" t="474" r="33524" b="61422"/>
          <a:stretch/>
        </p:blipFill>
        <p:spPr>
          <a:xfrm>
            <a:off x="5405716" y="1081369"/>
            <a:ext cx="3190351" cy="4755256"/>
          </a:xfrm>
          <a:prstGeom prst="rect">
            <a:avLst/>
          </a:prstGeom>
        </p:spPr>
      </p:pic>
      <p:pic>
        <p:nvPicPr>
          <p:cNvPr id="1026" name="Picture 2" descr="https://i.ytimg.com/vi/Dk1tJsK1kW4/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11" b="19191"/>
          <a:stretch/>
        </p:blipFill>
        <p:spPr bwMode="auto">
          <a:xfrm>
            <a:off x="2483768" y="7461448"/>
            <a:ext cx="3647354" cy="160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Beispielfolien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/>
              <a:t>Capture front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rear</a:t>
            </a:r>
            <a:r>
              <a:rPr lang="de-DE" dirty="0" smtClean="0"/>
              <a:t> </a:t>
            </a:r>
            <a:r>
              <a:rPr lang="de-DE" dirty="0" err="1" smtClean="0"/>
              <a:t>laser</a:t>
            </a:r>
            <a:r>
              <a:rPr lang="de-DE" dirty="0" smtClean="0"/>
              <a:t> </a:t>
            </a:r>
            <a:r>
              <a:rPr lang="de-DE" dirty="0" err="1" smtClean="0"/>
              <a:t>scans</a:t>
            </a:r>
            <a:endParaRPr lang="de-DE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State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parking</a:t>
            </a:r>
            <a:r>
              <a:rPr lang="de-DE" dirty="0"/>
              <a:t> </a:t>
            </a:r>
            <a:r>
              <a:rPr lang="de-DE" dirty="0" err="1" smtClean="0"/>
              <a:t>states</a:t>
            </a:r>
            <a:endParaRPr lang="de-DE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/>
              <a:t>Read </a:t>
            </a:r>
            <a:r>
              <a:rPr lang="de-DE" dirty="0" err="1" smtClean="0"/>
              <a:t>Params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YAML </a:t>
            </a:r>
            <a:r>
              <a:rPr lang="de-DE" dirty="0" err="1" smtClean="0"/>
              <a:t>file</a:t>
            </a:r>
            <a:endParaRPr lang="de-DE" dirty="0" smtClean="0"/>
          </a:p>
          <a:p>
            <a:pPr marL="0" indent="0"/>
            <a:r>
              <a:rPr lang="de-DE" dirty="0" smtClean="0"/>
              <a:t>	(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params</a:t>
            </a:r>
            <a:r>
              <a:rPr lang="de-DE" dirty="0" smtClean="0"/>
              <a:t> at </a:t>
            </a:r>
            <a:r>
              <a:rPr lang="de-DE" dirty="0" err="1" smtClean="0"/>
              <a:t>runtime</a:t>
            </a:r>
            <a:r>
              <a:rPr lang="de-DE" dirty="0" smtClean="0"/>
              <a:t>)</a:t>
            </a:r>
          </a:p>
          <a:p>
            <a:pPr marL="0" indent="0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27041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Beispielfolien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4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platzhalter 4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64330" y="1071546"/>
                <a:ext cx="3349408" cy="5000642"/>
              </a:xfrm>
            </p:spPr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de-DE" dirty="0" smtClean="0"/>
                  <a:t>P </a:t>
                </a:r>
                <a:r>
                  <a:rPr lang="de-DE" dirty="0" err="1" smtClean="0"/>
                  <a:t>controller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parallel wall </a:t>
                </a:r>
                <a:r>
                  <a:rPr lang="de-DE" dirty="0" err="1" smtClean="0"/>
                  <a:t>alignment</a:t>
                </a:r>
                <a:endParaRPr lang="de-DE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de-DE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de-DE" dirty="0" smtClean="0"/>
                  <a:t>:  </a:t>
                </a:r>
                <a:r>
                  <a:rPr lang="de-DE" dirty="0" err="1" smtClean="0"/>
                  <a:t>reference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distance</a:t>
                </a:r>
                <a:endParaRPr lang="de-DE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de-DE" dirty="0" smtClean="0"/>
                  <a:t>: </a:t>
                </a:r>
                <a:r>
                  <a:rPr lang="de-DE" dirty="0" smtClean="0"/>
                  <a:t> front </a:t>
                </a:r>
                <a:r>
                  <a:rPr lang="de-DE" dirty="0" err="1" smtClean="0"/>
                  <a:t>laser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distance</a:t>
                </a:r>
                <a:r>
                  <a:rPr lang="de-DE" dirty="0" smtClean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de-DE" dirty="0" smtClean="0"/>
                  <a:t>: </a:t>
                </a:r>
                <a:r>
                  <a:rPr lang="de-DE" dirty="0" smtClean="0"/>
                  <a:t> angular </a:t>
                </a:r>
                <a:r>
                  <a:rPr lang="de-DE" dirty="0" err="1" smtClean="0"/>
                  <a:t>speed</a:t>
                </a:r>
                <a:endParaRPr lang="de-DE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de-DE" dirty="0" smtClean="0"/>
              </a:p>
            </p:txBody>
          </p:sp>
        </mc:Choice>
        <mc:Fallback>
          <p:sp>
            <p:nvSpPr>
              <p:cNvPr id="5" name="Text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64330" y="1071546"/>
                <a:ext cx="3349408" cy="5000642"/>
              </a:xfrm>
              <a:blipFill>
                <a:blip r:embed="rId2"/>
                <a:stretch>
                  <a:fillRect l="-3273" t="-13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pieren 6"/>
          <p:cNvGrpSpPr/>
          <p:nvPr/>
        </p:nvGrpSpPr>
        <p:grpSpPr>
          <a:xfrm>
            <a:off x="3859932" y="1253274"/>
            <a:ext cx="4896544" cy="1236134"/>
            <a:chOff x="1835696" y="3512041"/>
            <a:chExt cx="4896544" cy="123613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hteck 5"/>
                <p:cNvSpPr/>
                <p:nvPr/>
              </p:nvSpPr>
              <p:spPr>
                <a:xfrm>
                  <a:off x="3419872" y="3571867"/>
                  <a:ext cx="792088" cy="576064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6" name="Rechteck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9872" y="3571867"/>
                  <a:ext cx="792088" cy="57606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hteck 7"/>
                <p:cNvSpPr/>
                <p:nvPr/>
              </p:nvSpPr>
              <p:spPr>
                <a:xfrm>
                  <a:off x="4824028" y="3571867"/>
                  <a:ext cx="792088" cy="576064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8" name="Rechteck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4028" y="3571867"/>
                  <a:ext cx="792088" cy="57606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Gerade Verbindung mit Pfeil 9"/>
            <p:cNvCxnSpPr>
              <a:stCxn id="6" idx="3"/>
              <a:endCxn id="8" idx="1"/>
            </p:cNvCxnSpPr>
            <p:nvPr/>
          </p:nvCxnSpPr>
          <p:spPr>
            <a:xfrm>
              <a:off x="4211960" y="3859899"/>
              <a:ext cx="61206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lipse 10"/>
            <p:cNvSpPr/>
            <p:nvPr/>
          </p:nvSpPr>
          <p:spPr>
            <a:xfrm>
              <a:off x="2483768" y="3715883"/>
              <a:ext cx="288032" cy="28803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2" name="Gerade Verbindung mit Pfeil 11"/>
            <p:cNvCxnSpPr>
              <a:stCxn id="11" idx="6"/>
              <a:endCxn id="6" idx="1"/>
            </p:cNvCxnSpPr>
            <p:nvPr/>
          </p:nvCxnSpPr>
          <p:spPr>
            <a:xfrm>
              <a:off x="2771800" y="3859899"/>
              <a:ext cx="64807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>
              <a:endCxn id="11" idx="2"/>
            </p:cNvCxnSpPr>
            <p:nvPr/>
          </p:nvCxnSpPr>
          <p:spPr>
            <a:xfrm>
              <a:off x="1835696" y="3859899"/>
              <a:ext cx="64807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>
              <a:stCxn id="8" idx="3"/>
            </p:cNvCxnSpPr>
            <p:nvPr/>
          </p:nvCxnSpPr>
          <p:spPr>
            <a:xfrm>
              <a:off x="5616116" y="3859899"/>
              <a:ext cx="111612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ihandform 24"/>
            <p:cNvSpPr/>
            <p:nvPr/>
          </p:nvSpPr>
          <p:spPr>
            <a:xfrm>
              <a:off x="2626722" y="3859900"/>
              <a:ext cx="3492137" cy="888275"/>
            </a:xfrm>
            <a:custGeom>
              <a:avLst/>
              <a:gdLst>
                <a:gd name="connsiteX0" fmla="*/ 3492137 w 3492137"/>
                <a:gd name="connsiteY0" fmla="*/ 0 h 888275"/>
                <a:gd name="connsiteX1" fmla="*/ 3492137 w 3492137"/>
                <a:gd name="connsiteY1" fmla="*/ 888275 h 888275"/>
                <a:gd name="connsiteX2" fmla="*/ 0 w 3492137"/>
                <a:gd name="connsiteY2" fmla="*/ 888275 h 888275"/>
                <a:gd name="connsiteX3" fmla="*/ 0 w 3492137"/>
                <a:gd name="connsiteY3" fmla="*/ 156755 h 88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2137" h="888275">
                  <a:moveTo>
                    <a:pt x="3492137" y="0"/>
                  </a:moveTo>
                  <a:lnTo>
                    <a:pt x="3492137" y="888275"/>
                  </a:lnTo>
                  <a:lnTo>
                    <a:pt x="0" y="888275"/>
                  </a:lnTo>
                  <a:lnTo>
                    <a:pt x="0" y="156755"/>
                  </a:lnTo>
                </a:path>
              </a:pathLst>
            </a:custGeom>
            <a:noFill/>
            <a:ln w="1905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feld 25"/>
                <p:cNvSpPr txBox="1"/>
                <p:nvPr/>
              </p:nvSpPr>
              <p:spPr>
                <a:xfrm>
                  <a:off x="6372200" y="3518176"/>
                  <a:ext cx="2487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6" name="Textfeld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2200" y="3518176"/>
                  <a:ext cx="24872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634" r="-7317" b="-1777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2370756" y="4014948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0756" y="4014948"/>
                  <a:ext cx="226023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8108" r="-270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feld 31"/>
                <p:cNvSpPr txBox="1"/>
                <p:nvPr/>
              </p:nvSpPr>
              <p:spPr>
                <a:xfrm>
                  <a:off x="4398218" y="3519379"/>
                  <a:ext cx="1917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32" name="Textfeld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8218" y="3519379"/>
                  <a:ext cx="191783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9355" r="-1612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feld 34"/>
            <p:cNvSpPr txBox="1"/>
            <p:nvPr/>
          </p:nvSpPr>
          <p:spPr>
            <a:xfrm>
              <a:off x="2294605" y="3512041"/>
              <a:ext cx="14429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dirty="0" smtClean="0"/>
                <a:t>+</a:t>
              </a:r>
              <a:endParaRPr lang="en-GB" dirty="0"/>
            </a:p>
          </p:txBody>
        </p:sp>
      </p:grpSp>
      <p:sp>
        <p:nvSpPr>
          <p:cNvPr id="44" name="Rechteck 43"/>
          <p:cNvSpPr/>
          <p:nvPr/>
        </p:nvSpPr>
        <p:spPr>
          <a:xfrm>
            <a:off x="5140907" y="3364578"/>
            <a:ext cx="3033437" cy="128843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5" name="Gerader Verbinder 44"/>
          <p:cNvCxnSpPr/>
          <p:nvPr/>
        </p:nvCxnSpPr>
        <p:spPr>
          <a:xfrm>
            <a:off x="5140907" y="3493421"/>
            <a:ext cx="311591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r Verbinder 45"/>
          <p:cNvCxnSpPr/>
          <p:nvPr/>
        </p:nvCxnSpPr>
        <p:spPr>
          <a:xfrm flipV="1">
            <a:off x="5647065" y="4967666"/>
            <a:ext cx="1415878" cy="33965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Gerader Verbinder 46"/>
          <p:cNvCxnSpPr/>
          <p:nvPr/>
        </p:nvCxnSpPr>
        <p:spPr>
          <a:xfrm>
            <a:off x="4924883" y="4972965"/>
            <a:ext cx="3331935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Gruppieren 48"/>
          <p:cNvGrpSpPr/>
          <p:nvPr/>
        </p:nvGrpSpPr>
        <p:grpSpPr>
          <a:xfrm>
            <a:off x="4482717" y="4938663"/>
            <a:ext cx="1152128" cy="849419"/>
            <a:chOff x="870515" y="4768630"/>
            <a:chExt cx="1152128" cy="849419"/>
          </a:xfrm>
        </p:grpSpPr>
        <p:sp>
          <p:nvSpPr>
            <p:cNvPr id="50" name="Rechteck 49"/>
            <p:cNvSpPr/>
            <p:nvPr/>
          </p:nvSpPr>
          <p:spPr>
            <a:xfrm rot="21287166">
              <a:off x="870515" y="4962259"/>
              <a:ext cx="1152128" cy="4597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hteck 50"/>
            <p:cNvSpPr/>
            <p:nvPr/>
          </p:nvSpPr>
          <p:spPr>
            <a:xfrm rot="21287166">
              <a:off x="917535" y="4830760"/>
              <a:ext cx="289250" cy="1601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hteck 51"/>
            <p:cNvSpPr/>
            <p:nvPr/>
          </p:nvSpPr>
          <p:spPr>
            <a:xfrm rot="21287166">
              <a:off x="1617809" y="4768630"/>
              <a:ext cx="289250" cy="1601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hteck 52"/>
            <p:cNvSpPr/>
            <p:nvPr/>
          </p:nvSpPr>
          <p:spPr>
            <a:xfrm rot="21287166">
              <a:off x="1682454" y="5388575"/>
              <a:ext cx="289250" cy="1601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hteck 53"/>
            <p:cNvSpPr/>
            <p:nvPr/>
          </p:nvSpPr>
          <p:spPr>
            <a:xfrm rot="21287166">
              <a:off x="979075" y="5457852"/>
              <a:ext cx="289250" cy="1601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6" name="Gerade Verbindung mit Pfeil 15"/>
          <p:cNvCxnSpPr/>
          <p:nvPr/>
        </p:nvCxnSpPr>
        <p:spPr>
          <a:xfrm>
            <a:off x="7984303" y="3511861"/>
            <a:ext cx="0" cy="14729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hteck 55"/>
              <p:cNvSpPr/>
              <p:nvPr/>
            </p:nvSpPr>
            <p:spPr>
              <a:xfrm>
                <a:off x="7992315" y="4069570"/>
                <a:ext cx="4810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6" name="Rechteck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315" y="4069570"/>
                <a:ext cx="48102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hteck 56"/>
              <p:cNvSpPr/>
              <p:nvPr/>
            </p:nvSpPr>
            <p:spPr>
              <a:xfrm>
                <a:off x="3772293" y="1168279"/>
                <a:ext cx="4633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7" name="Rechteck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293" y="1168279"/>
                <a:ext cx="463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Gerade Verbindung mit Pfeil 59"/>
          <p:cNvCxnSpPr/>
          <p:nvPr/>
        </p:nvCxnSpPr>
        <p:spPr>
          <a:xfrm>
            <a:off x="5670340" y="3511861"/>
            <a:ext cx="0" cy="16619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Ellipse 60"/>
          <p:cNvSpPr/>
          <p:nvPr/>
        </p:nvSpPr>
        <p:spPr>
          <a:xfrm>
            <a:off x="5566283" y="5207475"/>
            <a:ext cx="197408" cy="1974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hteck 62"/>
              <p:cNvSpPr/>
              <p:nvPr/>
            </p:nvSpPr>
            <p:spPr>
              <a:xfrm>
                <a:off x="5670340" y="4169125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3" name="Rechteck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340" y="4169125"/>
                <a:ext cx="43338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feld 63"/>
          <p:cNvSpPr txBox="1"/>
          <p:nvPr/>
        </p:nvSpPr>
        <p:spPr>
          <a:xfrm>
            <a:off x="6422454" y="3005567"/>
            <a:ext cx="7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wall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82603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ieren 29"/>
          <p:cNvGrpSpPr/>
          <p:nvPr/>
        </p:nvGrpSpPr>
        <p:grpSpPr>
          <a:xfrm rot="3245721">
            <a:off x="5344925" y="4084792"/>
            <a:ext cx="1152128" cy="849419"/>
            <a:chOff x="870515" y="4768630"/>
            <a:chExt cx="1152128" cy="849419"/>
          </a:xfrm>
        </p:grpSpPr>
        <p:sp>
          <p:nvSpPr>
            <p:cNvPr id="31" name="Rechteck 30"/>
            <p:cNvSpPr/>
            <p:nvPr/>
          </p:nvSpPr>
          <p:spPr>
            <a:xfrm rot="21287166">
              <a:off x="870515" y="4962259"/>
              <a:ext cx="1152128" cy="45973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Rechteck 31"/>
            <p:cNvSpPr/>
            <p:nvPr/>
          </p:nvSpPr>
          <p:spPr>
            <a:xfrm rot="21287166">
              <a:off x="917535" y="4830760"/>
              <a:ext cx="289250" cy="16019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hteck 32"/>
            <p:cNvSpPr/>
            <p:nvPr/>
          </p:nvSpPr>
          <p:spPr>
            <a:xfrm rot="21287166">
              <a:off x="1617809" y="4768630"/>
              <a:ext cx="289250" cy="16019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hteck 33"/>
            <p:cNvSpPr/>
            <p:nvPr/>
          </p:nvSpPr>
          <p:spPr>
            <a:xfrm rot="21287166">
              <a:off x="1682454" y="5388575"/>
              <a:ext cx="289250" cy="16019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hteck 34"/>
            <p:cNvSpPr/>
            <p:nvPr/>
          </p:nvSpPr>
          <p:spPr>
            <a:xfrm rot="21287166">
              <a:off x="979075" y="5457852"/>
              <a:ext cx="289250" cy="16019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IMU Support</a:t>
            </a:r>
            <a:endParaRPr lang="en-GB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Beispielfolien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/>
            <a:r>
              <a:rPr lang="de-DE" dirty="0"/>
              <a:t> </a:t>
            </a:r>
            <a:r>
              <a:rPr lang="de-DE" dirty="0" smtClean="0"/>
              <a:t>     Capture IMU </a:t>
            </a:r>
            <a:r>
              <a:rPr lang="de-DE" dirty="0" err="1" smtClean="0"/>
              <a:t>ya</a:t>
            </a:r>
            <a:r>
              <a:rPr lang="de-DE" dirty="0" err="1" smtClean="0"/>
              <a:t>w</a:t>
            </a:r>
            <a:r>
              <a:rPr lang="de-DE" dirty="0" smtClean="0"/>
              <a:t>,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car</a:t>
            </a:r>
            <a:r>
              <a:rPr lang="de-DE" dirty="0" smtClean="0"/>
              <a:t> </a:t>
            </a:r>
            <a:r>
              <a:rPr lang="de-DE" dirty="0" err="1" smtClean="0"/>
              <a:t>aligned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wall</a:t>
            </a:r>
            <a:endParaRPr lang="de-DE" dirty="0" smtClean="0"/>
          </a:p>
          <a:p>
            <a:pPr marL="0" indent="0"/>
            <a:r>
              <a:rPr lang="de-DE" dirty="0"/>
              <a:t> </a:t>
            </a:r>
            <a:r>
              <a:rPr lang="de-DE" dirty="0" smtClean="0"/>
              <a:t>     </a:t>
            </a:r>
            <a:r>
              <a:rPr lang="de-DE" dirty="0" err="1" smtClean="0"/>
              <a:t>If</a:t>
            </a:r>
            <a:r>
              <a:rPr lang="de-DE" dirty="0" smtClean="0"/>
              <a:t> IMU </a:t>
            </a:r>
            <a:r>
              <a:rPr lang="de-DE" dirty="0" err="1" smtClean="0"/>
              <a:t>yaw</a:t>
            </a:r>
            <a:r>
              <a:rPr lang="de-DE" dirty="0" smtClean="0"/>
              <a:t> </a:t>
            </a:r>
            <a:r>
              <a:rPr lang="de-DE" dirty="0" err="1" smtClean="0"/>
              <a:t>difference</a:t>
            </a:r>
            <a:r>
              <a:rPr lang="de-DE" dirty="0" smtClean="0"/>
              <a:t> &gt; </a:t>
            </a:r>
            <a:r>
              <a:rPr lang="de-DE" dirty="0" err="1" smtClean="0"/>
              <a:t>threshold</a:t>
            </a:r>
            <a:r>
              <a:rPr lang="de-DE" dirty="0" smtClean="0"/>
              <a:t>:</a:t>
            </a:r>
          </a:p>
          <a:p>
            <a:pPr marL="0" indent="0"/>
            <a:r>
              <a:rPr lang="de-DE" dirty="0"/>
              <a:t>	</a:t>
            </a:r>
            <a:r>
              <a:rPr lang="de-DE" dirty="0" err="1" smtClean="0"/>
              <a:t>reverse</a:t>
            </a:r>
            <a:r>
              <a:rPr lang="de-DE" dirty="0" smtClean="0"/>
              <a:t> </a:t>
            </a:r>
            <a:r>
              <a:rPr lang="de-DE" dirty="0" err="1" smtClean="0"/>
              <a:t>steering</a:t>
            </a:r>
            <a:r>
              <a:rPr lang="de-DE" dirty="0" smtClean="0"/>
              <a:t> angle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538563" y="3252143"/>
            <a:ext cx="5976664" cy="128843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" name="Gerader Verbinder 7"/>
          <p:cNvCxnSpPr/>
          <p:nvPr/>
        </p:nvCxnSpPr>
        <p:spPr>
          <a:xfrm>
            <a:off x="1538563" y="3380986"/>
            <a:ext cx="59766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3933494" y="3380986"/>
            <a:ext cx="720080" cy="10081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hteck 9"/>
          <p:cNvSpPr/>
          <p:nvPr/>
        </p:nvSpPr>
        <p:spPr>
          <a:xfrm>
            <a:off x="6559570" y="3380986"/>
            <a:ext cx="720080" cy="10081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Gekrümmter Verbinder 11"/>
          <p:cNvCxnSpPr>
            <a:endCxn id="16" idx="2"/>
          </p:cNvCxnSpPr>
          <p:nvPr/>
        </p:nvCxnSpPr>
        <p:spPr>
          <a:xfrm flipV="1">
            <a:off x="2092879" y="4872343"/>
            <a:ext cx="1586611" cy="330535"/>
          </a:xfrm>
          <a:prstGeom prst="curvedConnector3">
            <a:avLst>
              <a:gd name="adj1" fmla="val 49451"/>
            </a:avLst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3980247" y="4860530"/>
            <a:ext cx="28251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Bogen 23"/>
          <p:cNvSpPr/>
          <p:nvPr/>
        </p:nvSpPr>
        <p:spPr>
          <a:xfrm rot="10800000">
            <a:off x="5640258" y="2688729"/>
            <a:ext cx="2160000" cy="2160000"/>
          </a:xfrm>
          <a:prstGeom prst="arc">
            <a:avLst>
              <a:gd name="adj1" fmla="val 16236024"/>
              <a:gd name="adj2" fmla="val 19435403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Gerader Verbinder 14"/>
          <p:cNvCxnSpPr/>
          <p:nvPr/>
        </p:nvCxnSpPr>
        <p:spPr>
          <a:xfrm>
            <a:off x="1322539" y="4860530"/>
            <a:ext cx="6663871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Bogen 25"/>
          <p:cNvSpPr/>
          <p:nvPr/>
        </p:nvSpPr>
        <p:spPr>
          <a:xfrm>
            <a:off x="3859490" y="3923398"/>
            <a:ext cx="2160000" cy="2160000"/>
          </a:xfrm>
          <a:prstGeom prst="arc">
            <a:avLst>
              <a:gd name="adj1" fmla="val 16236024"/>
              <a:gd name="adj2" fmla="val 19435403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Bogen 26"/>
          <p:cNvSpPr/>
          <p:nvPr/>
        </p:nvSpPr>
        <p:spPr>
          <a:xfrm rot="10800000">
            <a:off x="3347865" y="333055"/>
            <a:ext cx="3600000" cy="3600000"/>
          </a:xfrm>
          <a:prstGeom prst="arc">
            <a:avLst>
              <a:gd name="adj1" fmla="val 14998977"/>
              <a:gd name="adj2" fmla="val 16301175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Ellipse 16"/>
          <p:cNvSpPr/>
          <p:nvPr/>
        </p:nvSpPr>
        <p:spPr>
          <a:xfrm>
            <a:off x="5653452" y="4236097"/>
            <a:ext cx="360000" cy="36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en-GB" dirty="0"/>
          </a:p>
        </p:txBody>
      </p:sp>
      <p:sp>
        <p:nvSpPr>
          <p:cNvPr id="16" name="Ellipse 15"/>
          <p:cNvSpPr/>
          <p:nvPr/>
        </p:nvSpPr>
        <p:spPr>
          <a:xfrm>
            <a:off x="3679490" y="4692343"/>
            <a:ext cx="360000" cy="36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  <a:endParaRPr lang="en-GB" dirty="0"/>
          </a:p>
        </p:txBody>
      </p:sp>
      <p:grpSp>
        <p:nvGrpSpPr>
          <p:cNvPr id="40" name="Gruppieren 39"/>
          <p:cNvGrpSpPr/>
          <p:nvPr/>
        </p:nvGrpSpPr>
        <p:grpSpPr>
          <a:xfrm>
            <a:off x="880373" y="4826228"/>
            <a:ext cx="1152128" cy="849419"/>
            <a:chOff x="870515" y="4768630"/>
            <a:chExt cx="1152128" cy="849419"/>
          </a:xfrm>
        </p:grpSpPr>
        <p:sp>
          <p:nvSpPr>
            <p:cNvPr id="28" name="Rechteck 27"/>
            <p:cNvSpPr/>
            <p:nvPr/>
          </p:nvSpPr>
          <p:spPr>
            <a:xfrm rot="21287166">
              <a:off x="870515" y="4962259"/>
              <a:ext cx="1152128" cy="4597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hteck 35"/>
            <p:cNvSpPr/>
            <p:nvPr/>
          </p:nvSpPr>
          <p:spPr>
            <a:xfrm rot="21287166">
              <a:off x="917535" y="4830760"/>
              <a:ext cx="289250" cy="1601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hteck 36"/>
            <p:cNvSpPr/>
            <p:nvPr/>
          </p:nvSpPr>
          <p:spPr>
            <a:xfrm rot="21287166">
              <a:off x="1617809" y="4768630"/>
              <a:ext cx="289250" cy="1601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hteck 37"/>
            <p:cNvSpPr/>
            <p:nvPr/>
          </p:nvSpPr>
          <p:spPr>
            <a:xfrm rot="21287166">
              <a:off x="1682454" y="5388575"/>
              <a:ext cx="289250" cy="1601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hteck 38"/>
            <p:cNvSpPr/>
            <p:nvPr/>
          </p:nvSpPr>
          <p:spPr>
            <a:xfrm rot="21287166">
              <a:off x="979075" y="5457852"/>
              <a:ext cx="289250" cy="1601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5" name="Ellipse 24"/>
          <p:cNvSpPr/>
          <p:nvPr/>
        </p:nvSpPr>
        <p:spPr>
          <a:xfrm>
            <a:off x="560712" y="1154473"/>
            <a:ext cx="360000" cy="36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  <a:endParaRPr lang="en-GB" dirty="0"/>
          </a:p>
        </p:txBody>
      </p:sp>
      <p:sp>
        <p:nvSpPr>
          <p:cNvPr id="29" name="Ellipse 28"/>
          <p:cNvSpPr/>
          <p:nvPr/>
        </p:nvSpPr>
        <p:spPr>
          <a:xfrm>
            <a:off x="560712" y="1671497"/>
            <a:ext cx="360000" cy="36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6241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Summary</a:t>
            </a:r>
            <a:endParaRPr lang="en-GB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Beispielfolien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err="1" smtClean="0"/>
              <a:t>Too</a:t>
            </a:r>
            <a:r>
              <a:rPr lang="de-DE" dirty="0" smtClean="0"/>
              <a:t> </a:t>
            </a:r>
            <a:r>
              <a:rPr lang="de-DE" dirty="0" err="1" smtClean="0"/>
              <a:t>much</a:t>
            </a:r>
            <a:r>
              <a:rPr lang="de-DE" dirty="0" smtClean="0"/>
              <a:t> </a:t>
            </a:r>
            <a:r>
              <a:rPr lang="de-DE" dirty="0" err="1" smtClean="0"/>
              <a:t>drift</a:t>
            </a:r>
            <a:r>
              <a:rPr lang="de-DE" dirty="0" smtClean="0"/>
              <a:t> in IMU Position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Only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</a:t>
            </a:r>
            <a:r>
              <a:rPr lang="de-DE" dirty="0" err="1" smtClean="0">
                <a:sym typeface="Wingdings" panose="05000000000000000000" pitchFamily="2" charset="2"/>
              </a:rPr>
              <a:t>onsidered</a:t>
            </a:r>
            <a:r>
              <a:rPr lang="de-DE" dirty="0" smtClean="0">
                <a:sym typeface="Wingdings" panose="05000000000000000000" pitchFamily="2" charset="2"/>
              </a:rPr>
              <a:t> IMU Yaw (</a:t>
            </a:r>
            <a:r>
              <a:rPr lang="de-DE" dirty="0" err="1" smtClean="0">
                <a:sym typeface="Wingdings" panose="05000000000000000000" pitchFamily="2" charset="2"/>
              </a:rPr>
              <a:t>very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low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drift</a:t>
            </a:r>
            <a:r>
              <a:rPr lang="de-DE" dirty="0" smtClean="0">
                <a:sym typeface="Wingdings" panose="05000000000000000000" pitchFamily="2" charset="2"/>
              </a:rPr>
              <a:t>)</a:t>
            </a:r>
          </a:p>
          <a:p>
            <a:pPr marL="0" indent="0"/>
            <a:endParaRPr lang="de-DE" dirty="0">
              <a:sym typeface="Wingdings" panose="05000000000000000000" pitchFamily="2" charset="2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5"/>
          <a:stretch/>
        </p:blipFill>
        <p:spPr>
          <a:xfrm>
            <a:off x="1331640" y="2267252"/>
            <a:ext cx="5401044" cy="389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969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References</a:t>
            </a:r>
            <a:endParaRPr lang="en-GB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Beispielfolien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1000100" y="1857364"/>
            <a:ext cx="778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UM Neue Helvetica 55 Regular" pitchFamily="34" charset="0"/>
              </a:rPr>
              <a:t>A. Bauer, K. </a:t>
            </a:r>
            <a:r>
              <a:rPr lang="en-US" sz="1200" dirty="0" err="1" smtClean="0">
                <a:latin typeface="TUM Neue Helvetica 55 Regular" pitchFamily="34" charset="0"/>
              </a:rPr>
              <a:t>Klasing</a:t>
            </a:r>
            <a:r>
              <a:rPr lang="en-US" sz="1200" dirty="0" smtClean="0">
                <a:latin typeface="TUM Neue Helvetica 55 Regular" pitchFamily="34" charset="0"/>
              </a:rPr>
              <a:t>, G. </a:t>
            </a:r>
            <a:r>
              <a:rPr lang="en-US" sz="1200" dirty="0" err="1" smtClean="0">
                <a:latin typeface="TUM Neue Helvetica 55 Regular" pitchFamily="34" charset="0"/>
              </a:rPr>
              <a:t>Lidoris</a:t>
            </a:r>
            <a:r>
              <a:rPr lang="en-US" sz="1200" dirty="0" smtClean="0">
                <a:latin typeface="TUM Neue Helvetica 55 Regular" pitchFamily="34" charset="0"/>
              </a:rPr>
              <a:t>, Q. </a:t>
            </a:r>
            <a:r>
              <a:rPr lang="en-US" sz="1200" dirty="0" err="1" smtClean="0">
                <a:latin typeface="TUM Neue Helvetica 55 Regular" pitchFamily="34" charset="0"/>
              </a:rPr>
              <a:t>Mühlbauer</a:t>
            </a:r>
            <a:r>
              <a:rPr lang="en-US" sz="1200" dirty="0" smtClean="0">
                <a:latin typeface="TUM Neue Helvetica 55 Regular" pitchFamily="34" charset="0"/>
              </a:rPr>
              <a:t>, F. </a:t>
            </a:r>
            <a:r>
              <a:rPr lang="en-US" sz="1200" dirty="0" err="1" smtClean="0">
                <a:latin typeface="TUM Neue Helvetica 55 Regular" pitchFamily="34" charset="0"/>
              </a:rPr>
              <a:t>Rohrmüller</a:t>
            </a:r>
            <a:r>
              <a:rPr lang="en-US" sz="1200" dirty="0" smtClean="0">
                <a:latin typeface="TUM Neue Helvetica 55 Regular" pitchFamily="34" charset="0"/>
              </a:rPr>
              <a:t>, S. </a:t>
            </a:r>
            <a:r>
              <a:rPr lang="en-US" sz="1200" dirty="0" err="1" smtClean="0">
                <a:latin typeface="TUM Neue Helvetica 55 Regular" pitchFamily="34" charset="0"/>
              </a:rPr>
              <a:t>Sosnowski</a:t>
            </a:r>
            <a:r>
              <a:rPr lang="en-US" sz="1200" dirty="0" smtClean="0">
                <a:latin typeface="TUM Neue Helvetica 55 Regular" pitchFamily="34" charset="0"/>
              </a:rPr>
              <a:t>, et al.</a:t>
            </a:r>
            <a:br>
              <a:rPr lang="en-US" sz="1200" dirty="0" smtClean="0">
                <a:latin typeface="TUM Neue Helvetica 55 Regular" pitchFamily="34" charset="0"/>
              </a:rPr>
            </a:br>
            <a:r>
              <a:rPr lang="en-US" sz="1200" b="1" dirty="0" smtClean="0">
                <a:latin typeface="TUM Neue Helvetica 55 Regular" pitchFamily="34" charset="0"/>
              </a:rPr>
              <a:t>The Autonomous City Explorer: Towards Natural Human-Robot Interaction in Urban</a:t>
            </a:r>
            <a:r>
              <a:rPr lang="en-US" sz="1200" b="1" baseline="0" dirty="0" smtClean="0">
                <a:latin typeface="TUM Neue Helvetica 55 Regular" pitchFamily="34" charset="0"/>
              </a:rPr>
              <a:t> </a:t>
            </a:r>
            <a:r>
              <a:rPr lang="en-US" sz="1200" b="1" dirty="0" smtClean="0">
                <a:latin typeface="TUM Neue Helvetica 55 Regular" pitchFamily="34" charset="0"/>
              </a:rPr>
              <a:t>Environments.</a:t>
            </a:r>
            <a:br>
              <a:rPr lang="en-US" sz="1200" b="1" dirty="0" smtClean="0">
                <a:latin typeface="TUM Neue Helvetica 55 Regular" pitchFamily="34" charset="0"/>
              </a:rPr>
            </a:b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In: </a:t>
            </a:r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International Journal of Social Robotics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, vol. 1(2), 2009, pp. 127–140.</a:t>
            </a:r>
          </a:p>
        </p:txBody>
      </p:sp>
      <p:pic>
        <p:nvPicPr>
          <p:cNvPr id="10242" name="Picture 2" descr="C:\Users\user\Desktop\document-icon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984922"/>
            <a:ext cx="282347" cy="391215"/>
          </a:xfrm>
          <a:prstGeom prst="rect">
            <a:avLst/>
          </a:prstGeom>
          <a:noFill/>
        </p:spPr>
      </p:pic>
      <p:sp>
        <p:nvSpPr>
          <p:cNvPr id="12" name="Textfeld 11"/>
          <p:cNvSpPr txBox="1"/>
          <p:nvPr/>
        </p:nvSpPr>
        <p:spPr>
          <a:xfrm>
            <a:off x="1000100" y="2996983"/>
            <a:ext cx="778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 smtClean="0">
                <a:latin typeface="TUM Neue Helvetica 55 Regular" pitchFamily="34" charset="0"/>
              </a:rPr>
              <a:t>M. Buss, D. Carton, B. </a:t>
            </a:r>
            <a:r>
              <a:rPr lang="en-US" sz="1200" dirty="0" err="1" smtClean="0">
                <a:latin typeface="TUM Neue Helvetica 55 Regular" pitchFamily="34" charset="0"/>
              </a:rPr>
              <a:t>Gonsior</a:t>
            </a:r>
            <a:r>
              <a:rPr lang="en-US" sz="1200" dirty="0" smtClean="0">
                <a:latin typeface="TUM Neue Helvetica 55 Regular" pitchFamily="34" charset="0"/>
              </a:rPr>
              <a:t>, K. </a:t>
            </a:r>
            <a:r>
              <a:rPr lang="en-US" sz="1200" dirty="0" err="1" smtClean="0">
                <a:latin typeface="TUM Neue Helvetica 55 Regular" pitchFamily="34" charset="0"/>
              </a:rPr>
              <a:t>Kühnlenz</a:t>
            </a:r>
            <a:r>
              <a:rPr lang="en-US" sz="1200" dirty="0" smtClean="0">
                <a:latin typeface="TUM Neue Helvetica 55 Regular" pitchFamily="34" charset="0"/>
              </a:rPr>
              <a:t>, C. </a:t>
            </a:r>
            <a:r>
              <a:rPr lang="en-US" sz="1200" dirty="0" err="1" smtClean="0">
                <a:latin typeface="TUM Neue Helvetica 55 Regular" pitchFamily="34" charset="0"/>
              </a:rPr>
              <a:t>Landsiedel</a:t>
            </a:r>
            <a:r>
              <a:rPr lang="en-US" sz="1200" dirty="0" smtClean="0">
                <a:latin typeface="TUM Neue Helvetica 55 Regular" pitchFamily="34" charset="0"/>
              </a:rPr>
              <a:t>, N. </a:t>
            </a:r>
            <a:r>
              <a:rPr lang="en-US" sz="1200" dirty="0" err="1" smtClean="0">
                <a:latin typeface="TUM Neue Helvetica 55 Regular" pitchFamily="34" charset="0"/>
              </a:rPr>
              <a:t>Mitsou</a:t>
            </a:r>
            <a:r>
              <a:rPr lang="en-US" sz="1200" dirty="0" smtClean="0">
                <a:latin typeface="TUM Neue Helvetica 55 Regular" pitchFamily="34" charset="0"/>
              </a:rPr>
              <a:t>, et al. </a:t>
            </a:r>
            <a:br>
              <a:rPr lang="en-US" sz="1200" dirty="0" smtClean="0">
                <a:latin typeface="TUM Neue Helvetica 55 Regular" pitchFamily="34" charset="0"/>
              </a:rPr>
            </a:br>
            <a:r>
              <a:rPr lang="en-US" sz="1200" b="1" dirty="0" smtClean="0">
                <a:latin typeface="TUM Neue Helvetica 55 Regular" pitchFamily="34" charset="0"/>
              </a:rPr>
              <a:t>Towards Proactive Human-Robot Interaction in Human Environments.</a:t>
            </a:r>
          </a:p>
          <a:p>
            <a:pPr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In: </a:t>
            </a:r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2nd International Conference on Cognitive </a:t>
            </a:r>
            <a:r>
              <a:rPr lang="en-US" sz="12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Infocommunications</a:t>
            </a:r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 (</a:t>
            </a:r>
            <a:r>
              <a:rPr lang="en-US" sz="12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CogInfoCom</a:t>
            </a:r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), 2011, pp. 1–6.</a:t>
            </a:r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TUM Neue Helvetica 55 Regular" pitchFamily="34" charset="0"/>
            </a:endParaRPr>
          </a:p>
        </p:txBody>
      </p:sp>
      <p:pic>
        <p:nvPicPr>
          <p:cNvPr id="13" name="Picture 2" descr="C:\Users\user\Desktop\document-icon.png">
            <a:hlinkClick r:id="rId4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124541"/>
            <a:ext cx="282347" cy="3912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SR_VorlageTUMci">
  <a:themeElements>
    <a:clrScheme name="TUM">
      <a:dk1>
        <a:srgbClr val="000000"/>
      </a:dk1>
      <a:lt1>
        <a:srgbClr val="FFFFFF"/>
      </a:lt1>
      <a:dk2>
        <a:srgbClr val="0065BD"/>
      </a:dk2>
      <a:lt2>
        <a:srgbClr val="FFFFFF"/>
      </a:lt2>
      <a:accent1>
        <a:srgbClr val="005293"/>
      </a:accent1>
      <a:accent2>
        <a:srgbClr val="98C6EA"/>
      </a:accent2>
      <a:accent3>
        <a:srgbClr val="DAD7CB"/>
      </a:accent3>
      <a:accent4>
        <a:srgbClr val="000000"/>
      </a:accent4>
      <a:accent5>
        <a:srgbClr val="E37222"/>
      </a:accent5>
      <a:accent6>
        <a:srgbClr val="A2AD00"/>
      </a:accent6>
      <a:hlink>
        <a:srgbClr val="98C6EA"/>
      </a:hlink>
      <a:folHlink>
        <a:srgbClr val="DAD7CB"/>
      </a:folHlink>
    </a:clrScheme>
    <a:fontScheme name="LSR 1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178</Words>
  <Application>Microsoft Office PowerPoint</Application>
  <PresentationFormat>Bildschirmpräsentation (4:3)</PresentationFormat>
  <Paragraphs>57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Arial</vt:lpstr>
      <vt:lpstr>Calibri</vt:lpstr>
      <vt:lpstr>Cambria Math</vt:lpstr>
      <vt:lpstr>CMU Sans Serif</vt:lpstr>
      <vt:lpstr>TUM Neue Helvetica 55 Regular</vt:lpstr>
      <vt:lpstr>Wingdings</vt:lpstr>
      <vt:lpstr>LSR_VorlageTUMci</vt:lpstr>
      <vt:lpstr>IMU Supported Parking</vt:lpstr>
      <vt:lpstr>Problem</vt:lpstr>
      <vt:lpstr>Solution</vt:lpstr>
      <vt:lpstr>Solution</vt:lpstr>
      <vt:lpstr>IMU Support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Beispielfolien</dc:title>
  <dc:creator>user</dc:creator>
  <cp:lastModifiedBy>Thomas Eiband</cp:lastModifiedBy>
  <cp:revision>68</cp:revision>
  <dcterms:created xsi:type="dcterms:W3CDTF">2013-06-24T08:16:35Z</dcterms:created>
  <dcterms:modified xsi:type="dcterms:W3CDTF">2016-01-19T20:29:45Z</dcterms:modified>
</cp:coreProperties>
</file>