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embeddings/Microsoft_Formel-Editor1.bin" ContentType="application/vnd.openxmlformats-officedocument.oleObject"/>
  <Override PartName="/ppt/embeddings/Microsoft_Formel-Editor2.bin" ContentType="application/vnd.openxmlformats-officedocument.oleObject"/>
  <Override PartName="/ppt/embeddings/Microsoft_Formel-Editor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06" autoAdjust="0"/>
  </p:normalViewPr>
  <p:slideViewPr>
    <p:cSldViewPr>
      <p:cViewPr>
        <p:scale>
          <a:sx n="110" d="100"/>
          <a:sy n="110" d="100"/>
        </p:scale>
        <p:origin x="-160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22E2D-F444-4247-A734-F4F6FD7BA438}" type="datetimeFigureOut">
              <a:rPr lang="de-DE" smtClean="0"/>
              <a:pPr/>
              <a:t>26.01.16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32692-8090-4CD4-8DD1-6BB5E8FD4BF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4"/>
          <p:cNvSpPr txBox="1">
            <a:spLocks/>
          </p:cNvSpPr>
          <p:nvPr userDrawn="1"/>
        </p:nvSpPr>
        <p:spPr>
          <a:xfrm>
            <a:off x="3151224" y="6309320"/>
            <a:ext cx="29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sz="1800" b="0" dirty="0" smtClean="0">
                <a:latin typeface="TUM Neue Helvetica 55 Regular" pitchFamily="34" charset="0"/>
              </a:rPr>
              <a:t>http://www.lsr.ei.tum.de</a:t>
            </a:r>
            <a:endParaRPr lang="de-DE" sz="1800" b="0" dirty="0">
              <a:latin typeface="TUM Neue Helvetica 55 Regular" pitchFamily="34" charset="0"/>
            </a:endParaRPr>
          </a:p>
        </p:txBody>
      </p:sp>
      <p:pic>
        <p:nvPicPr>
          <p:cNvPr id="1034" name="Picture 10" descr="\\liberica\jenke\misc_LSR\VorlageSlide\logos\lsr_logo_foot_full_nowe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70539"/>
            <a:ext cx="9144000" cy="787461"/>
          </a:xfrm>
          <a:prstGeom prst="rect">
            <a:avLst/>
          </a:prstGeom>
          <a:noFill/>
        </p:spPr>
      </p:pic>
      <p:sp>
        <p:nvSpPr>
          <p:cNvPr id="22" name="Textfeld 21"/>
          <p:cNvSpPr txBox="1"/>
          <p:nvPr userDrawn="1"/>
        </p:nvSpPr>
        <p:spPr>
          <a:xfrm>
            <a:off x="3397256" y="6286520"/>
            <a:ext cx="2349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  <a:latin typeface="TUM Neue Helvetica 55 Regular" pitchFamily="34" charset="0"/>
              </a:rPr>
              <a:t>www.lsr.ei.tum.de</a:t>
            </a:r>
            <a:endParaRPr lang="en-US" sz="2000" b="1" dirty="0">
              <a:solidFill>
                <a:schemeClr val="bg2"/>
              </a:solidFill>
              <a:latin typeface="TUM Neue Helvetica 55 Regular" pitchFamily="34" charset="0"/>
            </a:endParaRPr>
          </a:p>
        </p:txBody>
      </p:sp>
      <p:sp>
        <p:nvSpPr>
          <p:cNvPr id="1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09622"/>
            <a:ext cx="8280920" cy="216024"/>
          </a:xfrm>
        </p:spPr>
        <p:txBody>
          <a:bodyPr anchor="ctr"/>
          <a:lstStyle>
            <a:lvl1pPr marL="0" indent="0" algn="l">
              <a:buNone/>
              <a:defRPr sz="1800" baseline="0"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 smtClean="0"/>
              <a:t>Intermediate Report / Final Report </a:t>
            </a:r>
            <a:r>
              <a:rPr lang="de-DE" dirty="0" err="1" smtClean="0"/>
              <a:t>Master‘s</a:t>
            </a:r>
            <a:r>
              <a:rPr lang="de-DE" dirty="0" smtClean="0"/>
              <a:t> Thesis / Bachelor Thesis</a:t>
            </a:r>
            <a:endParaRPr lang="de-DE" dirty="0"/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3974516"/>
            <a:ext cx="8280920" cy="215099"/>
          </a:xfr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TUM Neue Helvetica 55 Regular" pitchFamily="34" charset="0"/>
              </a:defRPr>
            </a:lvl1pPr>
          </a:lstStyle>
          <a:p>
            <a:pPr lvl="0"/>
            <a:r>
              <a:rPr lang="de-DE" dirty="0" smtClean="0"/>
              <a:t>Betreuer: B. Betreuer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467544" y="539316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Lehrstuhl für Steuerungs- und Regelungstechnik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476715" y="5661248"/>
            <a:ext cx="35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UM Neue Helvetica 55 Regular" pitchFamily="34" charset="0"/>
                <a:ea typeface="TUM Neue Helvetica 55 Regular" pitchFamily="34" charset="0"/>
                <a:cs typeface="TUM Neue Helvetica 55 Regular" pitchFamily="34" charset="0"/>
              </a:rPr>
              <a:t>Technische Universität München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3212976"/>
            <a:ext cx="8280000" cy="432000"/>
          </a:xfrm>
        </p:spPr>
        <p:txBody>
          <a:bodyPr/>
          <a:lstStyle>
            <a:lvl1pPr>
              <a:defRPr sz="2000" b="1" baseline="0"/>
            </a:lvl1pPr>
          </a:lstStyle>
          <a:p>
            <a:pPr lvl="0"/>
            <a:r>
              <a:rPr lang="de-DE" dirty="0" smtClean="0"/>
              <a:t>S. Student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157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ache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215341" cy="5000642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3143248"/>
            <a:ext cx="8215341" cy="2928940"/>
          </a:xfrm>
        </p:spPr>
        <p:txBody>
          <a:bodyPr/>
          <a:lstStyle>
            <a:lvl1pPr>
              <a:buNone/>
              <a:defRPr sz="2800"/>
            </a:lvl1pPr>
            <a:lvl2pPr>
              <a:buFont typeface="Wingdings" pitchFamily="2" charset="2"/>
              <a:buChar char="§"/>
              <a:defRPr/>
            </a:lvl2pPr>
            <a:lvl4pPr>
              <a:defRPr baseline="0"/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30" y="1000125"/>
            <a:ext cx="8222470" cy="500063"/>
          </a:xfr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330" y="1505787"/>
            <a:ext cx="8227233" cy="1500188"/>
          </a:xfrm>
          <a:solidFill>
            <a:schemeClr val="accent3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6972320" cy="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 durch Klicken einfügen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7544" y="1071546"/>
            <a:ext cx="8229600" cy="49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203620" y="6143644"/>
            <a:ext cx="8736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tum_logo_trans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0" y="6238175"/>
            <a:ext cx="902896" cy="47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5" descr="lsr_logo_trans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52" y="6215082"/>
            <a:ext cx="444950" cy="52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452320" y="6320654"/>
            <a:ext cx="837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Formel-Editor1.bin"/><Relationship Id="rId4" Type="http://schemas.openxmlformats.org/officeDocument/2006/relationships/image" Target="../media/image4.emf"/><Relationship Id="rId5" Type="http://schemas.openxmlformats.org/officeDocument/2006/relationships/oleObject" Target="../embeddings/Microsoft_Formel-Editor2.bin"/><Relationship Id="rId6" Type="http://schemas.openxmlformats.org/officeDocument/2006/relationships/image" Target="../media/image5.emf"/><Relationship Id="rId7" Type="http://schemas.openxmlformats.org/officeDocument/2006/relationships/oleObject" Target="../embeddings/Microsoft_Formel-Editor3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Planner</a:t>
            </a:r>
            <a:r>
              <a:rPr lang="de-DE" dirty="0" smtClean="0"/>
              <a:t> (TLP)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 err="1" smtClean="0"/>
              <a:t>Requirements</a:t>
            </a:r>
            <a:r>
              <a:rPr lang="de-DE" b="1" dirty="0" smtClean="0"/>
              <a:t>:</a:t>
            </a:r>
          </a:p>
          <a:p>
            <a:pPr marL="457200" indent="-457200">
              <a:buFont typeface="Arial"/>
              <a:buChar char="•"/>
            </a:pPr>
            <a:r>
              <a:rPr lang="de-DE" dirty="0" err="1"/>
              <a:t>a</a:t>
            </a:r>
            <a:r>
              <a:rPr lang="de-DE" dirty="0" err="1" smtClean="0"/>
              <a:t>ckermann</a:t>
            </a:r>
            <a:r>
              <a:rPr lang="de-DE" dirty="0" smtClean="0"/>
              <a:t> </a:t>
            </a:r>
            <a:r>
              <a:rPr lang="de-DE" dirty="0" err="1" smtClean="0"/>
              <a:t>steering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endParaRPr lang="de-DE" dirty="0" smtClean="0"/>
          </a:p>
          <a:p>
            <a:pPr marL="457200" indent="-457200">
              <a:buFont typeface="Arial"/>
              <a:buChar char="•"/>
            </a:pP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obstacles</a:t>
            </a:r>
            <a:r>
              <a:rPr lang="de-DE" dirty="0" smtClean="0"/>
              <a:t> (</a:t>
            </a:r>
            <a:r>
              <a:rPr lang="de-DE" dirty="0" err="1" smtClean="0"/>
              <a:t>obstacle</a:t>
            </a:r>
            <a:r>
              <a:rPr lang="de-DE" dirty="0" smtClean="0"/>
              <a:t> </a:t>
            </a:r>
            <a:r>
              <a:rPr lang="de-DE" dirty="0" err="1" smtClean="0"/>
              <a:t>avoidance</a:t>
            </a:r>
            <a:r>
              <a:rPr lang="de-DE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computational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endParaRPr lang="de-DE" dirty="0"/>
          </a:p>
          <a:p>
            <a:pPr marL="457200" indent="-457200">
              <a:buFont typeface="Arial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global plan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r>
              <a:rPr lang="de-DE" dirty="0" smtClean="0"/>
              <a:t> plan</a:t>
            </a:r>
          </a:p>
          <a:p>
            <a:pPr marL="0" indent="0"/>
            <a:r>
              <a:rPr lang="de-DE" b="1" dirty="0" smtClean="0"/>
              <a:t>Design:</a:t>
            </a:r>
          </a:p>
          <a:p>
            <a:pPr marL="0" indent="0"/>
            <a:endParaRPr lang="de-DE" dirty="0"/>
          </a:p>
          <a:p>
            <a:pPr marL="0" indent="0"/>
            <a:endParaRPr lang="de-DE" dirty="0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827584" y="4869160"/>
            <a:ext cx="2160240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 smtClean="0"/>
              <a:t>alculate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491880" y="4869160"/>
            <a:ext cx="2160240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check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obstacle</a:t>
            </a:r>
            <a:r>
              <a:rPr lang="de-DE" dirty="0" smtClean="0"/>
              <a:t> in </a:t>
            </a:r>
            <a:r>
              <a:rPr lang="de-DE" dirty="0" err="1" smtClean="0"/>
              <a:t>path</a:t>
            </a:r>
            <a:endParaRPr lang="de-DE" dirty="0"/>
          </a:p>
        </p:txBody>
      </p:sp>
      <p:sp>
        <p:nvSpPr>
          <p:cNvPr id="21" name="Nach rechts gekrümmter Pfeil 20"/>
          <p:cNvSpPr/>
          <p:nvPr/>
        </p:nvSpPr>
        <p:spPr>
          <a:xfrm rot="5400000">
            <a:off x="2987824" y="3068960"/>
            <a:ext cx="576064" cy="3024336"/>
          </a:xfrm>
          <a:prstGeom prst="curvedRightArrow">
            <a:avLst>
              <a:gd name="adj1" fmla="val 15029"/>
              <a:gd name="adj2" fmla="val 55831"/>
              <a:gd name="adj3" fmla="val 3266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Pfeil nach rechts 21"/>
          <p:cNvSpPr/>
          <p:nvPr/>
        </p:nvSpPr>
        <p:spPr>
          <a:xfrm>
            <a:off x="2987824" y="5373216"/>
            <a:ext cx="504056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bgerundetes Rechteck 22"/>
          <p:cNvSpPr/>
          <p:nvPr/>
        </p:nvSpPr>
        <p:spPr>
          <a:xfrm>
            <a:off x="6156176" y="4869160"/>
            <a:ext cx="2160240" cy="1152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 smtClean="0"/>
              <a:t>alculate</a:t>
            </a:r>
            <a:r>
              <a:rPr lang="de-DE" dirty="0" smtClean="0"/>
              <a:t> </a:t>
            </a:r>
            <a:r>
              <a:rPr lang="de-DE" dirty="0" err="1" smtClean="0"/>
              <a:t>steering</a:t>
            </a:r>
            <a:r>
              <a:rPr lang="de-DE" dirty="0" smtClean="0"/>
              <a:t> angle</a:t>
            </a:r>
            <a:endParaRPr lang="de-DE" dirty="0"/>
          </a:p>
        </p:txBody>
      </p:sp>
      <p:sp>
        <p:nvSpPr>
          <p:cNvPr id="24" name="Pfeil nach rechts 23"/>
          <p:cNvSpPr/>
          <p:nvPr/>
        </p:nvSpPr>
        <p:spPr>
          <a:xfrm>
            <a:off x="5652120" y="5373216"/>
            <a:ext cx="504056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1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hteck 70"/>
          <p:cNvSpPr/>
          <p:nvPr/>
        </p:nvSpPr>
        <p:spPr>
          <a:xfrm>
            <a:off x="4644008" y="4869160"/>
            <a:ext cx="50405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Target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alculation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2</a:t>
            </a:fld>
            <a:endParaRPr lang="de-DE" dirty="0"/>
          </a:p>
        </p:txBody>
      </p:sp>
      <p:cxnSp>
        <p:nvCxnSpPr>
          <p:cNvPr id="23" name="Gerade Verbindung 22"/>
          <p:cNvCxnSpPr/>
          <p:nvPr/>
        </p:nvCxnSpPr>
        <p:spPr>
          <a:xfrm>
            <a:off x="2699792" y="1916832"/>
            <a:ext cx="5688632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699792" y="2636912"/>
            <a:ext cx="5688632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2699792" y="1916832"/>
            <a:ext cx="0" cy="72008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ihandform 32"/>
          <p:cNvSpPr/>
          <p:nvPr/>
        </p:nvSpPr>
        <p:spPr>
          <a:xfrm>
            <a:off x="2230783" y="894522"/>
            <a:ext cx="6316869" cy="1406355"/>
          </a:xfrm>
          <a:custGeom>
            <a:avLst/>
            <a:gdLst>
              <a:gd name="connsiteX0" fmla="*/ 0 w 6316869"/>
              <a:gd name="connsiteY0" fmla="*/ 1391478 h 1406355"/>
              <a:gd name="connsiteX1" fmla="*/ 2738782 w 6316869"/>
              <a:gd name="connsiteY1" fmla="*/ 1391478 h 1406355"/>
              <a:gd name="connsiteX2" fmla="*/ 4141304 w 6316869"/>
              <a:gd name="connsiteY2" fmla="*/ 1236869 h 1406355"/>
              <a:gd name="connsiteX3" fmla="*/ 5510695 w 6316869"/>
              <a:gd name="connsiteY3" fmla="*/ 717826 h 1406355"/>
              <a:gd name="connsiteX4" fmla="*/ 6316869 w 6316869"/>
              <a:gd name="connsiteY4" fmla="*/ 0 h 14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6869" h="1406355">
                <a:moveTo>
                  <a:pt x="0" y="1391478"/>
                </a:moveTo>
                <a:cubicBezTo>
                  <a:pt x="1024282" y="1404362"/>
                  <a:pt x="2048565" y="1417246"/>
                  <a:pt x="2738782" y="1391478"/>
                </a:cubicBezTo>
                <a:cubicBezTo>
                  <a:pt x="3428999" y="1365710"/>
                  <a:pt x="3679319" y="1349144"/>
                  <a:pt x="4141304" y="1236869"/>
                </a:cubicBezTo>
                <a:cubicBezTo>
                  <a:pt x="4603290" y="1124594"/>
                  <a:pt x="5148101" y="923971"/>
                  <a:pt x="5510695" y="717826"/>
                </a:cubicBezTo>
                <a:cubicBezTo>
                  <a:pt x="5873289" y="511681"/>
                  <a:pt x="6316869" y="0"/>
                  <a:pt x="6316869" y="0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ing 35"/>
          <p:cNvSpPr/>
          <p:nvPr/>
        </p:nvSpPr>
        <p:spPr>
          <a:xfrm>
            <a:off x="6876256" y="1772816"/>
            <a:ext cx="288032" cy="288032"/>
          </a:xfrm>
          <a:prstGeom prst="donut">
            <a:avLst>
              <a:gd name="adj" fmla="val 11455"/>
            </a:avLst>
          </a:prstGeom>
          <a:solidFill>
            <a:srgbClr val="FF0000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3" name="Freihandform 52"/>
          <p:cNvSpPr/>
          <p:nvPr/>
        </p:nvSpPr>
        <p:spPr>
          <a:xfrm>
            <a:off x="2195737" y="4509120"/>
            <a:ext cx="4896544" cy="398243"/>
          </a:xfrm>
          <a:custGeom>
            <a:avLst/>
            <a:gdLst>
              <a:gd name="connsiteX0" fmla="*/ 0 w 6316869"/>
              <a:gd name="connsiteY0" fmla="*/ 1391478 h 1406355"/>
              <a:gd name="connsiteX1" fmla="*/ 2738782 w 6316869"/>
              <a:gd name="connsiteY1" fmla="*/ 1391478 h 1406355"/>
              <a:gd name="connsiteX2" fmla="*/ 4141304 w 6316869"/>
              <a:gd name="connsiteY2" fmla="*/ 1236869 h 1406355"/>
              <a:gd name="connsiteX3" fmla="*/ 5510695 w 6316869"/>
              <a:gd name="connsiteY3" fmla="*/ 717826 h 1406355"/>
              <a:gd name="connsiteX4" fmla="*/ 6316869 w 6316869"/>
              <a:gd name="connsiteY4" fmla="*/ 0 h 14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6869" h="1406355">
                <a:moveTo>
                  <a:pt x="0" y="1391478"/>
                </a:moveTo>
                <a:cubicBezTo>
                  <a:pt x="1024282" y="1404362"/>
                  <a:pt x="2048565" y="1417246"/>
                  <a:pt x="2738782" y="1391478"/>
                </a:cubicBezTo>
                <a:cubicBezTo>
                  <a:pt x="3428999" y="1365710"/>
                  <a:pt x="3679319" y="1349144"/>
                  <a:pt x="4141304" y="1236869"/>
                </a:cubicBezTo>
                <a:cubicBezTo>
                  <a:pt x="4603290" y="1124594"/>
                  <a:pt x="5148101" y="923971"/>
                  <a:pt x="5510695" y="717826"/>
                </a:cubicBezTo>
                <a:cubicBezTo>
                  <a:pt x="5873289" y="511681"/>
                  <a:pt x="6316869" y="0"/>
                  <a:pt x="6316869" y="0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ihandform 55"/>
          <p:cNvSpPr/>
          <p:nvPr/>
        </p:nvSpPr>
        <p:spPr>
          <a:xfrm>
            <a:off x="2195736" y="4077072"/>
            <a:ext cx="4896544" cy="398243"/>
          </a:xfrm>
          <a:custGeom>
            <a:avLst/>
            <a:gdLst>
              <a:gd name="connsiteX0" fmla="*/ 0 w 6316869"/>
              <a:gd name="connsiteY0" fmla="*/ 1391478 h 1406355"/>
              <a:gd name="connsiteX1" fmla="*/ 2738782 w 6316869"/>
              <a:gd name="connsiteY1" fmla="*/ 1391478 h 1406355"/>
              <a:gd name="connsiteX2" fmla="*/ 4141304 w 6316869"/>
              <a:gd name="connsiteY2" fmla="*/ 1236869 h 1406355"/>
              <a:gd name="connsiteX3" fmla="*/ 5510695 w 6316869"/>
              <a:gd name="connsiteY3" fmla="*/ 717826 h 1406355"/>
              <a:gd name="connsiteX4" fmla="*/ 6316869 w 6316869"/>
              <a:gd name="connsiteY4" fmla="*/ 0 h 14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6869" h="1406355">
                <a:moveTo>
                  <a:pt x="0" y="1391478"/>
                </a:moveTo>
                <a:cubicBezTo>
                  <a:pt x="1024282" y="1404362"/>
                  <a:pt x="2048565" y="1417246"/>
                  <a:pt x="2738782" y="1391478"/>
                </a:cubicBezTo>
                <a:cubicBezTo>
                  <a:pt x="3428999" y="1365710"/>
                  <a:pt x="3679319" y="1349144"/>
                  <a:pt x="4141304" y="1236869"/>
                </a:cubicBezTo>
                <a:cubicBezTo>
                  <a:pt x="4603290" y="1124594"/>
                  <a:pt x="5148101" y="923971"/>
                  <a:pt x="5510695" y="717826"/>
                </a:cubicBezTo>
                <a:cubicBezTo>
                  <a:pt x="5873289" y="511681"/>
                  <a:pt x="6316869" y="0"/>
                  <a:pt x="6316869" y="0"/>
                </a:cubicBezTo>
              </a:path>
            </a:pathLst>
          </a:custGeom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Freihandform 57"/>
          <p:cNvSpPr/>
          <p:nvPr/>
        </p:nvSpPr>
        <p:spPr>
          <a:xfrm>
            <a:off x="2195736" y="5013176"/>
            <a:ext cx="4896544" cy="398243"/>
          </a:xfrm>
          <a:custGeom>
            <a:avLst/>
            <a:gdLst>
              <a:gd name="connsiteX0" fmla="*/ 0 w 6316869"/>
              <a:gd name="connsiteY0" fmla="*/ 1391478 h 1406355"/>
              <a:gd name="connsiteX1" fmla="*/ 2738782 w 6316869"/>
              <a:gd name="connsiteY1" fmla="*/ 1391478 h 1406355"/>
              <a:gd name="connsiteX2" fmla="*/ 4141304 w 6316869"/>
              <a:gd name="connsiteY2" fmla="*/ 1236869 h 1406355"/>
              <a:gd name="connsiteX3" fmla="*/ 5510695 w 6316869"/>
              <a:gd name="connsiteY3" fmla="*/ 717826 h 1406355"/>
              <a:gd name="connsiteX4" fmla="*/ 6316869 w 6316869"/>
              <a:gd name="connsiteY4" fmla="*/ 0 h 14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6869" h="1406355">
                <a:moveTo>
                  <a:pt x="0" y="1391478"/>
                </a:moveTo>
                <a:cubicBezTo>
                  <a:pt x="1024282" y="1404362"/>
                  <a:pt x="2048565" y="1417246"/>
                  <a:pt x="2738782" y="1391478"/>
                </a:cubicBezTo>
                <a:cubicBezTo>
                  <a:pt x="3428999" y="1365710"/>
                  <a:pt x="3679319" y="1349144"/>
                  <a:pt x="4141304" y="1236869"/>
                </a:cubicBezTo>
                <a:cubicBezTo>
                  <a:pt x="4603290" y="1124594"/>
                  <a:pt x="5148101" y="923971"/>
                  <a:pt x="5510695" y="717826"/>
                </a:cubicBezTo>
                <a:cubicBezTo>
                  <a:pt x="5873289" y="511681"/>
                  <a:pt x="6316869" y="0"/>
                  <a:pt x="6316869" y="0"/>
                </a:cubicBezTo>
              </a:path>
            </a:pathLst>
          </a:custGeom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Gerade Verbindung 61"/>
          <p:cNvCxnSpPr/>
          <p:nvPr/>
        </p:nvCxnSpPr>
        <p:spPr>
          <a:xfrm>
            <a:off x="2051720" y="4077072"/>
            <a:ext cx="20882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/>
          <p:cNvCxnSpPr/>
          <p:nvPr/>
        </p:nvCxnSpPr>
        <p:spPr>
          <a:xfrm flipV="1">
            <a:off x="4139952" y="3501008"/>
            <a:ext cx="1368152" cy="576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/>
        </p:nvCxnSpPr>
        <p:spPr>
          <a:xfrm>
            <a:off x="2051720" y="5661248"/>
            <a:ext cx="48245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ing 73"/>
          <p:cNvSpPr/>
          <p:nvPr/>
        </p:nvSpPr>
        <p:spPr>
          <a:xfrm>
            <a:off x="3923928" y="4437112"/>
            <a:ext cx="936104" cy="936104"/>
          </a:xfrm>
          <a:prstGeom prst="donut">
            <a:avLst>
              <a:gd name="adj" fmla="val 11455"/>
            </a:avLst>
          </a:prstGeom>
          <a:solidFill>
            <a:srgbClr val="FF0000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Freihandform 41"/>
          <p:cNvSpPr/>
          <p:nvPr/>
        </p:nvSpPr>
        <p:spPr>
          <a:xfrm>
            <a:off x="2195736" y="4365104"/>
            <a:ext cx="2232248" cy="542259"/>
          </a:xfrm>
          <a:custGeom>
            <a:avLst/>
            <a:gdLst>
              <a:gd name="connsiteX0" fmla="*/ 0 w 6316869"/>
              <a:gd name="connsiteY0" fmla="*/ 1391478 h 1406355"/>
              <a:gd name="connsiteX1" fmla="*/ 2738782 w 6316869"/>
              <a:gd name="connsiteY1" fmla="*/ 1391478 h 1406355"/>
              <a:gd name="connsiteX2" fmla="*/ 4141304 w 6316869"/>
              <a:gd name="connsiteY2" fmla="*/ 1236869 h 1406355"/>
              <a:gd name="connsiteX3" fmla="*/ 5510695 w 6316869"/>
              <a:gd name="connsiteY3" fmla="*/ 717826 h 1406355"/>
              <a:gd name="connsiteX4" fmla="*/ 6316869 w 6316869"/>
              <a:gd name="connsiteY4" fmla="*/ 0 h 14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6869" h="1406355">
                <a:moveTo>
                  <a:pt x="0" y="1391478"/>
                </a:moveTo>
                <a:cubicBezTo>
                  <a:pt x="1024282" y="1404362"/>
                  <a:pt x="2048565" y="1417246"/>
                  <a:pt x="2738782" y="1391478"/>
                </a:cubicBezTo>
                <a:cubicBezTo>
                  <a:pt x="3428999" y="1365710"/>
                  <a:pt x="3679319" y="1349144"/>
                  <a:pt x="4141304" y="1236869"/>
                </a:cubicBezTo>
                <a:cubicBezTo>
                  <a:pt x="4603290" y="1124594"/>
                  <a:pt x="5148101" y="923971"/>
                  <a:pt x="5510695" y="717826"/>
                </a:cubicBezTo>
                <a:cubicBezTo>
                  <a:pt x="5873289" y="511681"/>
                  <a:pt x="6316869" y="0"/>
                  <a:pt x="6316869" y="0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" name="Gruppierung 4"/>
          <p:cNvGrpSpPr/>
          <p:nvPr/>
        </p:nvGrpSpPr>
        <p:grpSpPr>
          <a:xfrm rot="5400000">
            <a:off x="1295636" y="1808820"/>
            <a:ext cx="720080" cy="936104"/>
            <a:chOff x="2304900" y="5367780"/>
            <a:chExt cx="466200" cy="679680"/>
          </a:xfrm>
        </p:grpSpPr>
        <p:sp>
          <p:nvSpPr>
            <p:cNvPr id="50" name="CustomShape 9"/>
            <p:cNvSpPr/>
            <p:nvPr/>
          </p:nvSpPr>
          <p:spPr>
            <a:xfrm rot="16209000">
              <a:off x="2198880" y="5572080"/>
              <a:ext cx="679680" cy="2710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1" name="CustomShape 10"/>
            <p:cNvSpPr/>
            <p:nvPr/>
          </p:nvSpPr>
          <p:spPr>
            <a:xfrm rot="16209000">
              <a:off x="2266920" y="5870520"/>
              <a:ext cx="170280" cy="943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2" name="CustomShape 11"/>
            <p:cNvSpPr/>
            <p:nvPr/>
          </p:nvSpPr>
          <p:spPr>
            <a:xfrm rot="16209000">
              <a:off x="2269440" y="5455800"/>
              <a:ext cx="170280" cy="946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4" name="CustomShape 12"/>
            <p:cNvSpPr/>
            <p:nvPr/>
          </p:nvSpPr>
          <p:spPr>
            <a:xfrm rot="16209000">
              <a:off x="2637000" y="5452200"/>
              <a:ext cx="170280" cy="946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5" name="CustomShape 13"/>
            <p:cNvSpPr/>
            <p:nvPr/>
          </p:nvSpPr>
          <p:spPr>
            <a:xfrm rot="16209000">
              <a:off x="2638800" y="5869080"/>
              <a:ext cx="170280" cy="943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7" name="Gruppierung 56"/>
          <p:cNvGrpSpPr/>
          <p:nvPr/>
        </p:nvGrpSpPr>
        <p:grpSpPr>
          <a:xfrm rot="5400000">
            <a:off x="1223628" y="4473116"/>
            <a:ext cx="720080" cy="936104"/>
            <a:chOff x="2304900" y="5367780"/>
            <a:chExt cx="466200" cy="679680"/>
          </a:xfrm>
        </p:grpSpPr>
        <p:sp>
          <p:nvSpPr>
            <p:cNvPr id="59" name="CustomShape 9"/>
            <p:cNvSpPr/>
            <p:nvPr/>
          </p:nvSpPr>
          <p:spPr>
            <a:xfrm rot="16209000">
              <a:off x="2198880" y="5572080"/>
              <a:ext cx="679680" cy="2710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0" name="CustomShape 10"/>
            <p:cNvSpPr/>
            <p:nvPr/>
          </p:nvSpPr>
          <p:spPr>
            <a:xfrm rot="16209000">
              <a:off x="2266920" y="5870520"/>
              <a:ext cx="170280" cy="943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1" name="CustomShape 11"/>
            <p:cNvSpPr/>
            <p:nvPr/>
          </p:nvSpPr>
          <p:spPr>
            <a:xfrm rot="16209000">
              <a:off x="2269440" y="5455800"/>
              <a:ext cx="170280" cy="946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3" name="CustomShape 12"/>
            <p:cNvSpPr/>
            <p:nvPr/>
          </p:nvSpPr>
          <p:spPr>
            <a:xfrm rot="16209000">
              <a:off x="2637000" y="5452200"/>
              <a:ext cx="170280" cy="946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5" name="CustomShape 13"/>
            <p:cNvSpPr/>
            <p:nvPr/>
          </p:nvSpPr>
          <p:spPr>
            <a:xfrm rot="16209000">
              <a:off x="2638800" y="5869080"/>
              <a:ext cx="170280" cy="943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66" name="Ring 65"/>
          <p:cNvSpPr/>
          <p:nvPr/>
        </p:nvSpPr>
        <p:spPr>
          <a:xfrm>
            <a:off x="3923928" y="4005064"/>
            <a:ext cx="936104" cy="936104"/>
          </a:xfrm>
          <a:prstGeom prst="donut">
            <a:avLst>
              <a:gd name="adj" fmla="val 11455"/>
            </a:avLst>
          </a:prstGeom>
          <a:solidFill>
            <a:srgbClr val="FF0000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4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36" grpId="0" animBg="1"/>
      <p:bldP spid="53" grpId="0" animBg="1"/>
      <p:bldP spid="53" grpId="1" animBg="1"/>
      <p:bldP spid="56" grpId="0" animBg="1"/>
      <p:bldP spid="56" grpId="1" animBg="1"/>
      <p:bldP spid="58" grpId="0" animBg="1"/>
      <p:bldP spid="58" grpId="1" animBg="1"/>
      <p:bldP spid="74" grpId="1" animBg="1"/>
      <p:bldP spid="42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ung 27"/>
          <p:cNvGrpSpPr/>
          <p:nvPr/>
        </p:nvGrpSpPr>
        <p:grpSpPr>
          <a:xfrm>
            <a:off x="3779912" y="4581128"/>
            <a:ext cx="720080" cy="1152128"/>
            <a:chOff x="2304900" y="5367780"/>
            <a:chExt cx="466200" cy="679680"/>
          </a:xfrm>
        </p:grpSpPr>
        <p:sp>
          <p:nvSpPr>
            <p:cNvPr id="31" name="CustomShape 9"/>
            <p:cNvSpPr/>
            <p:nvPr/>
          </p:nvSpPr>
          <p:spPr>
            <a:xfrm rot="16209000">
              <a:off x="2198880" y="5572080"/>
              <a:ext cx="679680" cy="2710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3" name="CustomShape 10"/>
            <p:cNvSpPr/>
            <p:nvPr/>
          </p:nvSpPr>
          <p:spPr>
            <a:xfrm rot="16209000">
              <a:off x="2266920" y="5870520"/>
              <a:ext cx="170280" cy="943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4" name="CustomShape 11"/>
            <p:cNvSpPr/>
            <p:nvPr/>
          </p:nvSpPr>
          <p:spPr>
            <a:xfrm rot="16209000">
              <a:off x="2269440" y="5455800"/>
              <a:ext cx="170280" cy="946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6" name="CustomShape 12"/>
            <p:cNvSpPr/>
            <p:nvPr/>
          </p:nvSpPr>
          <p:spPr>
            <a:xfrm rot="16209000">
              <a:off x="2637000" y="5452200"/>
              <a:ext cx="170280" cy="946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8" name="CustomShape 13"/>
            <p:cNvSpPr/>
            <p:nvPr/>
          </p:nvSpPr>
          <p:spPr>
            <a:xfrm rot="16209000">
              <a:off x="2638800" y="5869080"/>
              <a:ext cx="170280" cy="943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8" name="Rechtwinkliges Dreieck 47"/>
          <p:cNvSpPr/>
          <p:nvPr/>
        </p:nvSpPr>
        <p:spPr>
          <a:xfrm rot="5400000">
            <a:off x="3455876" y="3609020"/>
            <a:ext cx="1800200" cy="432048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51000"/>
                  <a:satMod val="130000"/>
                  <a:alpha val="63000"/>
                </a:schemeClr>
              </a:gs>
              <a:gs pos="80000">
                <a:schemeClr val="accent1">
                  <a:shade val="93000"/>
                  <a:satMod val="130000"/>
                  <a:alpha val="63000"/>
                </a:schemeClr>
              </a:gs>
              <a:gs pos="100000">
                <a:schemeClr val="accent1">
                  <a:shade val="94000"/>
                  <a:satMod val="135000"/>
                  <a:alpha val="6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/>
          <p:cNvSpPr/>
          <p:nvPr/>
        </p:nvSpPr>
        <p:spPr>
          <a:xfrm>
            <a:off x="7596336" y="544522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/>
          <p:cNvSpPr/>
          <p:nvPr/>
        </p:nvSpPr>
        <p:spPr>
          <a:xfrm>
            <a:off x="4067944" y="1916832"/>
            <a:ext cx="7200800" cy="7200800"/>
          </a:xfrm>
          <a:prstGeom prst="ellipse">
            <a:avLst/>
          </a:prstGeom>
          <a:noFill/>
          <a:ln w="28575" cmpd="sng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Steering</a:t>
            </a:r>
            <a:r>
              <a:rPr lang="de-DE" dirty="0" smtClean="0"/>
              <a:t> angle </a:t>
            </a:r>
            <a:r>
              <a:rPr lang="de-DE" dirty="0" err="1" smtClean="0"/>
              <a:t>calculation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Beispielfolien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3</a:t>
            </a:fld>
            <a:endParaRPr lang="de-DE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251520" y="5517232"/>
            <a:ext cx="8496944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1403648" y="4797152"/>
            <a:ext cx="27363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 flipV="1">
            <a:off x="4139952" y="1484784"/>
            <a:ext cx="8384" cy="3320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652120" y="2420888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mit Pfeil 36"/>
          <p:cNvCxnSpPr>
            <a:stCxn id="32" idx="5"/>
          </p:cNvCxnSpPr>
          <p:nvPr/>
        </p:nvCxnSpPr>
        <p:spPr>
          <a:xfrm>
            <a:off x="5775045" y="2543813"/>
            <a:ext cx="1893299" cy="29734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4139952" y="4797152"/>
            <a:ext cx="3528392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4139952" y="2348880"/>
            <a:ext cx="576064" cy="244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4427984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TARGET </a:t>
            </a:r>
            <a:r>
              <a:rPr lang="de-DE" dirty="0" smtClean="0"/>
              <a:t>POINT (</a:t>
            </a:r>
            <a:r>
              <a:rPr lang="de-DE" dirty="0" err="1" smtClean="0"/>
              <a:t>x,y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2843808" y="4797152"/>
            <a:ext cx="0" cy="72008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619672" y="50131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wheelbase</a:t>
            </a:r>
            <a:endParaRPr lang="de-DE" dirty="0"/>
          </a:p>
        </p:txBody>
      </p:sp>
      <p:sp>
        <p:nvSpPr>
          <p:cNvPr id="11" name="Eckige Klammer links/rechts 10"/>
          <p:cNvSpPr/>
          <p:nvPr/>
        </p:nvSpPr>
        <p:spPr>
          <a:xfrm>
            <a:off x="6516216" y="2348880"/>
            <a:ext cx="2232248" cy="1296144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511398"/>
              </p:ext>
            </p:extLst>
          </p:nvPr>
        </p:nvGraphicFramePr>
        <p:xfrm>
          <a:off x="7020272" y="2564904"/>
          <a:ext cx="1152128" cy="26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Formel" r:id="rId3" imgW="762000" imgH="177800" progId="Equation.3">
                  <p:embed/>
                </p:oleObj>
              </mc:Choice>
              <mc:Fallback>
                <p:oleObj name="Formel" r:id="rId3" imgW="762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20272" y="2564904"/>
                        <a:ext cx="1152128" cy="268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29542"/>
              </p:ext>
            </p:extLst>
          </p:nvPr>
        </p:nvGraphicFramePr>
        <p:xfrm>
          <a:off x="6516216" y="2924944"/>
          <a:ext cx="220344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Formel" r:id="rId5" imgW="1511300" imgH="444500" progId="Equation.3">
                  <p:embed/>
                </p:oleObj>
              </mc:Choice>
              <mc:Fallback>
                <p:oleObj name="Formel" r:id="rId5" imgW="1511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6216" y="2924944"/>
                        <a:ext cx="2203445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219870"/>
              </p:ext>
            </p:extLst>
          </p:nvPr>
        </p:nvGraphicFramePr>
        <p:xfrm>
          <a:off x="1115616" y="2924944"/>
          <a:ext cx="285911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Formel" r:id="rId7" imgW="2311400" imgH="393700" progId="Equation.3">
                  <p:embed/>
                </p:oleObj>
              </mc:Choice>
              <mc:Fallback>
                <p:oleObj name="Formel" r:id="rId7" imgW="2311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5616" y="2924944"/>
                        <a:ext cx="2859118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496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2" grpId="0" animBg="1"/>
      <p:bldP spid="35" grpId="0" animBg="1"/>
      <p:bldP spid="11" grpId="0" animBg="1"/>
    </p:bldLst>
  </p:timing>
</p:sld>
</file>

<file path=ppt/theme/theme1.xml><?xml version="1.0" encoding="utf-8"?>
<a:theme xmlns:a="http://schemas.openxmlformats.org/drawingml/2006/main" name="LSR_VorlageTUMci">
  <a:themeElements>
    <a:clrScheme name="TUM">
      <a:dk1>
        <a:srgbClr val="000000"/>
      </a:dk1>
      <a:lt1>
        <a:srgbClr val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LSR 1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Macintosh PowerPoint</Application>
  <PresentationFormat>Bildschirmpräsentation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LSR_VorlageTUMci</vt:lpstr>
      <vt:lpstr>Microsoft Formel-Editor</vt:lpstr>
      <vt:lpstr>TAS Local Planner (TLP)</vt:lpstr>
      <vt:lpstr>Target point calculation</vt:lpstr>
      <vt:lpstr>Steering angle calculation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creator>user</dc:creator>
  <cp:lastModifiedBy>Sebastian Eger</cp:lastModifiedBy>
  <cp:revision>43</cp:revision>
  <dcterms:created xsi:type="dcterms:W3CDTF">2013-06-24T08:16:35Z</dcterms:created>
  <dcterms:modified xsi:type="dcterms:W3CDTF">2016-01-26T17:39:13Z</dcterms:modified>
</cp:coreProperties>
</file>