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14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4400" y="3683520"/>
            <a:ext cx="821484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3880" y="36835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4400" y="36835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438200" y="1071720"/>
            <a:ext cx="6266880" cy="5000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438200" y="1071720"/>
            <a:ext cx="6266880" cy="5000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142920"/>
            <a:ext cx="6543360" cy="336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4400" y="36835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880" y="36835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4400" y="3683520"/>
            <a:ext cx="821484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4400" y="3683520"/>
            <a:ext cx="821484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880" y="36835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4400" y="36835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438200" y="1071720"/>
            <a:ext cx="6266880" cy="50004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1438200" y="1071720"/>
            <a:ext cx="6266880" cy="5000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142920"/>
            <a:ext cx="6543360" cy="336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4400" y="36835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3880" y="36835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4400" y="3683520"/>
            <a:ext cx="821484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4400" y="3683520"/>
            <a:ext cx="821484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3880" y="36835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4400" y="36835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438200" y="1071720"/>
            <a:ext cx="6266880" cy="50004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1438200" y="1071720"/>
            <a:ext cx="6266880" cy="5000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42920"/>
            <a:ext cx="6543360" cy="336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4400" y="36835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500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3880" y="36835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4400" y="3683520"/>
            <a:ext cx="8214840" cy="238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203400" y="6143400"/>
            <a:ext cx="873684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pic>
        <p:nvPicPr>
          <p:cNvPr id="1" name="Picture 13" descr=""/>
          <p:cNvPicPr/>
          <p:nvPr/>
        </p:nvPicPr>
        <p:blipFill>
          <a:blip r:embed="rId2"/>
          <a:stretch/>
        </p:blipFill>
        <p:spPr>
          <a:xfrm>
            <a:off x="240120" y="6238080"/>
            <a:ext cx="902520" cy="477360"/>
          </a:xfrm>
          <a:prstGeom prst="rect">
            <a:avLst/>
          </a:prstGeom>
          <a:ln>
            <a:noFill/>
          </a:ln>
        </p:spPr>
      </p:pic>
      <p:pic>
        <p:nvPicPr>
          <p:cNvPr id="2" name="Picture 15" descr=""/>
          <p:cNvPicPr/>
          <p:nvPr/>
        </p:nvPicPr>
        <p:blipFill>
          <a:blip r:embed="rId3"/>
          <a:stretch/>
        </p:blipFill>
        <p:spPr>
          <a:xfrm>
            <a:off x="8429760" y="6215040"/>
            <a:ext cx="444600" cy="52380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3151080" y="6309360"/>
            <a:ext cx="291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TUM Neue Helvetica 55 Regular"/>
              </a:rPr>
              <a:t>http://www.lsr.ei.tum.de</a:t>
            </a:r>
            <a:endParaRPr/>
          </a:p>
        </p:txBody>
      </p:sp>
      <p:pic>
        <p:nvPicPr>
          <p:cNvPr id="4" name="Picture 10" descr=""/>
          <p:cNvPicPr/>
          <p:nvPr/>
        </p:nvPicPr>
        <p:blipFill>
          <a:blip r:embed="rId4"/>
          <a:stretch/>
        </p:blipFill>
        <p:spPr>
          <a:xfrm>
            <a:off x="0" y="6070680"/>
            <a:ext cx="9143640" cy="78696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3229200" y="6286680"/>
            <a:ext cx="2685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ffffff"/>
                </a:solidFill>
                <a:latin typeface="TUM Neue Helvetica 55 Regular"/>
              </a:rPr>
              <a:t>www.lsr.ei.tum.de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67640" y="3709800"/>
            <a:ext cx="8280720" cy="2156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de-DE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Siebte GliederungsebeneIntermediate Report / Final Report Master‘s Thesis / Bachelor Thesis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67640" y="3974400"/>
            <a:ext cx="8280720" cy="2145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de-DE" strike="noStrike">
                <a:solidFill>
                  <a:srgbClr val="808080"/>
                </a:solidFill>
                <a:latin typeface="TUM Neue Helvetica 55 Regular"/>
                <a:ea typeface="TUM Neue Helvetica 55 Regular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trike="noStrike">
                <a:solidFill>
                  <a:srgbClr val="808080"/>
                </a:solidFill>
                <a:latin typeface="TUM Neue Helvetica 55 Regular"/>
                <a:ea typeface="TUM Neue Helvetica 55 Regular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trike="noStrike">
                <a:solidFill>
                  <a:srgbClr val="808080"/>
                </a:solidFill>
                <a:latin typeface="TUM Neue Helvetica 55 Regular"/>
                <a:ea typeface="TUM Neue Helvetica 55 Regular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trike="noStrike">
                <a:solidFill>
                  <a:srgbClr val="808080"/>
                </a:solidFill>
                <a:latin typeface="TUM Neue Helvetica 55 Regular"/>
                <a:ea typeface="TUM Neue Helvetica 55 Regular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trike="noStrike">
                <a:solidFill>
                  <a:srgbClr val="808080"/>
                </a:solidFill>
                <a:latin typeface="TUM Neue Helvetica 55 Regular"/>
                <a:ea typeface="TUM Neue Helvetica 55 Regular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trike="noStrike">
                <a:solidFill>
                  <a:srgbClr val="808080"/>
                </a:solidFill>
                <a:latin typeface="TUM Neue Helvetica 55 Regular"/>
                <a:ea typeface="TUM Neue Helvetica 55 Regular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808080"/>
                </a:solidFill>
                <a:latin typeface="TUM Neue Helvetica 55 Regular"/>
                <a:ea typeface="TUM Neue Helvetica 55 Regular"/>
              </a:rPr>
              <a:t>Siebte GliederungsebeneBetreuer: B. Betreuer</a:t>
            </a:r>
            <a:endParaRPr/>
          </a:p>
        </p:txBody>
      </p:sp>
      <p:sp>
        <p:nvSpPr>
          <p:cNvPr id="8" name="CustomShape 6"/>
          <p:cNvSpPr/>
          <p:nvPr/>
        </p:nvSpPr>
        <p:spPr>
          <a:xfrm>
            <a:off x="467640" y="5393160"/>
            <a:ext cx="8280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Lehrstuhl für Steuerungs- und Regelungstechnik</a:t>
            </a:r>
            <a:endParaRPr/>
          </a:p>
        </p:txBody>
      </p:sp>
      <p:sp>
        <p:nvSpPr>
          <p:cNvPr id="9" name="CustomShape 7"/>
          <p:cNvSpPr/>
          <p:nvPr/>
        </p:nvSpPr>
        <p:spPr>
          <a:xfrm>
            <a:off x="498240" y="5661360"/>
            <a:ext cx="346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808080"/>
                </a:solidFill>
                <a:latin typeface="TUM Neue Helvetica 55 Regular"/>
                <a:ea typeface="TUM Neue Helvetica 55 Regular"/>
              </a:rPr>
              <a:t>Technische Universität München</a:t>
            </a:r>
            <a:endParaRPr/>
          </a:p>
        </p:txBody>
      </p:sp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457200" y="274680"/>
            <a:ext cx="6972120" cy="72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4000" strike="noStrike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Title of Presentation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467640" y="3213000"/>
            <a:ext cx="8279640" cy="431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de-DE" sz="20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de-DE" sz="20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de-DE" sz="20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de-DE" sz="20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de-DE" sz="20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de-DE" sz="20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Siebte GliederungsebeneS. Student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 flipH="1">
            <a:off x="203400" y="6143400"/>
            <a:ext cx="873684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pic>
        <p:nvPicPr>
          <p:cNvPr id="47" name="Picture 13" descr=""/>
          <p:cNvPicPr/>
          <p:nvPr/>
        </p:nvPicPr>
        <p:blipFill>
          <a:blip r:embed="rId2"/>
          <a:stretch/>
        </p:blipFill>
        <p:spPr>
          <a:xfrm>
            <a:off x="240120" y="6238080"/>
            <a:ext cx="902520" cy="477360"/>
          </a:xfrm>
          <a:prstGeom prst="rect">
            <a:avLst/>
          </a:prstGeom>
          <a:ln>
            <a:noFill/>
          </a:ln>
        </p:spPr>
      </p:pic>
      <p:pic>
        <p:nvPicPr>
          <p:cNvPr id="48" name="Picture 15" descr=""/>
          <p:cNvPicPr/>
          <p:nvPr/>
        </p:nvPicPr>
        <p:blipFill>
          <a:blip r:embed="rId3"/>
          <a:stretch/>
        </p:blipFill>
        <p:spPr>
          <a:xfrm>
            <a:off x="8429760" y="6215040"/>
            <a:ext cx="444600" cy="523800"/>
          </a:xfrm>
          <a:prstGeom prst="rect">
            <a:avLst/>
          </a:prstGeom>
          <a:ln>
            <a:noFill/>
          </a:ln>
        </p:spPr>
      </p:pic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800" strike="noStrike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Titel durch Klicken bearbeiten</a:t>
            </a:r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ftr"/>
          </p:nvPr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Beispielfolien</a:t>
            </a:r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sldNum"/>
          </p:nvPr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9409E9-2C9F-4012-82F3-69F1709C95DA}" type="slidenum"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&lt;Foliennummer&gt;</a:t>
            </a:fld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4400" y="3143160"/>
            <a:ext cx="8214840" cy="2928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Siebte GliederungsebeneTextmasterformate durch Klicken bearbeiten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de-DE" sz="20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Vierte Ebene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64400" y="1000080"/>
            <a:ext cx="8222040" cy="4996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ffffff"/>
                </a:solidFill>
                <a:latin typeface="TUM Neue Helvetica 55 Regular"/>
                <a:ea typeface="TUM Neue Helvetica 55 Regular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ffffff"/>
                </a:solidFill>
                <a:latin typeface="TUM Neue Helvetica 55 Regular"/>
                <a:ea typeface="TUM Neue Helvetica 55 Regular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ffffff"/>
                </a:solidFill>
                <a:latin typeface="TUM Neue Helvetica 55 Regular"/>
                <a:ea typeface="TUM Neue Helvetica 55 Regular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ffffff"/>
                </a:solidFill>
                <a:latin typeface="TUM Neue Helvetica 55 Regular"/>
                <a:ea typeface="TUM Neue Helvetica 55 Regular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ffffff"/>
                </a:solidFill>
                <a:latin typeface="TUM Neue Helvetica 55 Regular"/>
                <a:ea typeface="TUM Neue Helvetica 55 Regular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ffffff"/>
                </a:solidFill>
                <a:latin typeface="TUM Neue Helvetica 55 Regular"/>
                <a:ea typeface="TUM Neue Helvetica 55 Regular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ffffff"/>
                </a:solidFill>
                <a:latin typeface="TUM Neue Helvetica 55 Regular"/>
                <a:ea typeface="TUM Neue Helvetica 55 Regular"/>
              </a:rPr>
              <a:t>Siebte GliederungsebeneProblem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464400" y="1505880"/>
            <a:ext cx="8226720" cy="1499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6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6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6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6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6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6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z="26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Siebte GliederungsebeneProblem statement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 flipH="1">
            <a:off x="203400" y="6143400"/>
            <a:ext cx="873684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pic>
        <p:nvPicPr>
          <p:cNvPr id="90" name="Picture 13" descr=""/>
          <p:cNvPicPr/>
          <p:nvPr/>
        </p:nvPicPr>
        <p:blipFill>
          <a:blip r:embed="rId2"/>
          <a:stretch/>
        </p:blipFill>
        <p:spPr>
          <a:xfrm>
            <a:off x="240120" y="6238080"/>
            <a:ext cx="902520" cy="477360"/>
          </a:xfrm>
          <a:prstGeom prst="rect">
            <a:avLst/>
          </a:prstGeom>
          <a:ln>
            <a:noFill/>
          </a:ln>
        </p:spPr>
      </p:pic>
      <p:pic>
        <p:nvPicPr>
          <p:cNvPr id="91" name="Picture 15" descr=""/>
          <p:cNvPicPr/>
          <p:nvPr/>
        </p:nvPicPr>
        <p:blipFill>
          <a:blip r:embed="rId3"/>
          <a:stretch/>
        </p:blipFill>
        <p:spPr>
          <a:xfrm>
            <a:off x="8429760" y="6215040"/>
            <a:ext cx="444600" cy="523800"/>
          </a:xfrm>
          <a:prstGeom prst="rect">
            <a:avLst/>
          </a:prstGeom>
          <a:ln>
            <a:noFill/>
          </a:ln>
        </p:spPr>
      </p:pic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800" strike="noStrike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Titel durch Klicken bearbeiten</a:t>
            </a:r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ftr"/>
          </p:nvPr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Beispielfolien</a:t>
            </a:r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sldNum"/>
          </p:nvPr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F2B8A5-C5C5-463E-9031-EB5133310C56}" type="slidenum"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&lt;Foliennummer&gt;</a:t>
            </a:fld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Siebte GliederungsebeneTextmasterformate durch Klicken bearbeiten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de-DE" sz="20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Vierte 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42920"/>
            <a:ext cx="6543360" cy="725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800" strike="noStrike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Adaptive Speed Control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Beispielfolien</a:t>
            </a:r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4D30AE6-6C50-4CF9-A8E8-D57983A71E1B}" type="slidenum"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&lt;Foliennummer&gt;</a:t>
            </a:fld>
            <a:endParaRPr/>
          </a:p>
        </p:txBody>
      </p:sp>
      <p:sp>
        <p:nvSpPr>
          <p:cNvPr id="133" name="TextShape 4"/>
          <p:cNvSpPr txBox="1"/>
          <p:nvPr/>
        </p:nvSpPr>
        <p:spPr>
          <a:xfrm>
            <a:off x="539640" y="1076040"/>
            <a:ext cx="8388360" cy="2019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Goals: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Simulate human driver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Adapt velocity depending on curvature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Break before curves &amp; accelerate on straights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134" name="Picture 2" descr=""/>
          <p:cNvPicPr/>
          <p:nvPr/>
        </p:nvPicPr>
        <p:blipFill>
          <a:blip r:embed="rId1"/>
          <a:srcRect l="0" t="22005" r="0" b="19191"/>
          <a:stretch/>
        </p:blipFill>
        <p:spPr>
          <a:xfrm>
            <a:off x="2483640" y="7461360"/>
            <a:ext cx="3647160" cy="1608120"/>
          </a:xfrm>
          <a:prstGeom prst="rect">
            <a:avLst/>
          </a:prstGeom>
          <a:ln>
            <a:noFill/>
          </a:ln>
        </p:spPr>
      </p:pic>
      <p:sp>
        <p:nvSpPr>
          <p:cNvPr id="135" name="TextShape 5"/>
          <p:cNvSpPr txBox="1"/>
          <p:nvPr/>
        </p:nvSpPr>
        <p:spPr>
          <a:xfrm>
            <a:off x="539640" y="3240000"/>
            <a:ext cx="8388360" cy="2019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Design Choices: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Curvature based on local path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Angle and distance as curvature weights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Linear mapping from weights to velocity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42920"/>
            <a:ext cx="8614800" cy="725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800" strike="noStrike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Approach 1 – Accumulating Angles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Beispielfolien</a:t>
            </a:r>
            <a:endParaRPr/>
          </a:p>
        </p:txBody>
      </p:sp>
      <p:sp>
        <p:nvSpPr>
          <p:cNvPr id="138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DB79969-C45B-4B85-86D1-23F888F004F1}" type="slidenum"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&lt;Foliennummer&gt;</a:t>
            </a:fld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07160" y="867960"/>
            <a:ext cx="4073040" cy="4714200"/>
          </a:xfrm>
          <a:prstGeom prst="rect">
            <a:avLst/>
          </a:prstGeom>
          <a:ln>
            <a:noFill/>
          </a:ln>
        </p:spPr>
      </p:pic>
      <p:sp>
        <p:nvSpPr>
          <p:cNvPr id="140" name="TextShape 4"/>
          <p:cNvSpPr txBox="1"/>
          <p:nvPr/>
        </p:nvSpPr>
        <p:spPr>
          <a:xfrm>
            <a:off x="468000" y="1800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180°</a:t>
            </a:r>
            <a:endParaRPr/>
          </a:p>
        </p:txBody>
      </p:sp>
      <p:sp>
        <p:nvSpPr>
          <p:cNvPr id="141" name="TextShape 5"/>
          <p:cNvSpPr txBox="1"/>
          <p:nvPr/>
        </p:nvSpPr>
        <p:spPr>
          <a:xfrm>
            <a:off x="1836000" y="936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0°</a:t>
            </a:r>
            <a:endParaRPr/>
          </a:p>
        </p:txBody>
      </p:sp>
      <p:sp>
        <p:nvSpPr>
          <p:cNvPr id="142" name="TextShape 6"/>
          <p:cNvSpPr txBox="1"/>
          <p:nvPr/>
        </p:nvSpPr>
        <p:spPr>
          <a:xfrm>
            <a:off x="3528000" y="138528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90°</a:t>
            </a:r>
            <a:endParaRPr/>
          </a:p>
        </p:txBody>
      </p:sp>
      <p:sp>
        <p:nvSpPr>
          <p:cNvPr id="143" name="TextShape 7"/>
          <p:cNvSpPr txBox="1"/>
          <p:nvPr/>
        </p:nvSpPr>
        <p:spPr>
          <a:xfrm>
            <a:off x="3528000" y="419328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90°</a:t>
            </a:r>
            <a:endParaRPr/>
          </a:p>
        </p:txBody>
      </p:sp>
      <p:sp>
        <p:nvSpPr>
          <p:cNvPr id="144" name="TextShape 8"/>
          <p:cNvSpPr txBox="1"/>
          <p:nvPr/>
        </p:nvSpPr>
        <p:spPr>
          <a:xfrm>
            <a:off x="4832280" y="1152000"/>
            <a:ext cx="4095720" cy="324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Accumulate angle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145" name="CustomShape 9"/>
          <p:cNvSpPr/>
          <p:nvPr/>
        </p:nvSpPr>
        <p:spPr>
          <a:xfrm rot="16209000">
            <a:off x="2198880" y="5572080"/>
            <a:ext cx="679680" cy="271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6" name="CustomShape 10"/>
          <p:cNvSpPr/>
          <p:nvPr/>
        </p:nvSpPr>
        <p:spPr>
          <a:xfrm rot="16209000">
            <a:off x="2266920" y="5870520"/>
            <a:ext cx="170280" cy="94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7" name="CustomShape 11"/>
          <p:cNvSpPr/>
          <p:nvPr/>
        </p:nvSpPr>
        <p:spPr>
          <a:xfrm rot="16209000">
            <a:off x="2269440" y="5455800"/>
            <a:ext cx="170280" cy="9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8" name="CustomShape 12"/>
          <p:cNvSpPr/>
          <p:nvPr/>
        </p:nvSpPr>
        <p:spPr>
          <a:xfrm rot="16209000">
            <a:off x="2637000" y="5452200"/>
            <a:ext cx="170280" cy="9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9" name="CustomShape 13"/>
          <p:cNvSpPr/>
          <p:nvPr/>
        </p:nvSpPr>
        <p:spPr>
          <a:xfrm rot="16209000">
            <a:off x="2638800" y="5869080"/>
            <a:ext cx="170280" cy="94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142920"/>
            <a:ext cx="8614800" cy="725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800" strike="noStrike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Approach 1 – Accumulating Angles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Beispielfolien</a:t>
            </a:r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FE41870-C23B-40F4-9C47-A35AEC2B09F0}" type="slidenum"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&lt;Foliennummer&gt;</a:t>
            </a:fld>
            <a:endParaRPr/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07160" y="867960"/>
            <a:ext cx="4073040" cy="4714200"/>
          </a:xfrm>
          <a:prstGeom prst="rect">
            <a:avLst/>
          </a:prstGeom>
          <a:ln>
            <a:noFill/>
          </a:ln>
        </p:spPr>
      </p:pic>
      <p:sp>
        <p:nvSpPr>
          <p:cNvPr id="154" name="TextShape 4"/>
          <p:cNvSpPr txBox="1"/>
          <p:nvPr/>
        </p:nvSpPr>
        <p:spPr>
          <a:xfrm>
            <a:off x="468000" y="1800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180° </a:t>
            </a:r>
            <a:endParaRPr/>
          </a:p>
        </p:txBody>
      </p:sp>
      <p:sp>
        <p:nvSpPr>
          <p:cNvPr id="155" name="TextShape 5"/>
          <p:cNvSpPr txBox="1"/>
          <p:nvPr/>
        </p:nvSpPr>
        <p:spPr>
          <a:xfrm>
            <a:off x="1836000" y="936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0°</a:t>
            </a:r>
            <a:endParaRPr/>
          </a:p>
        </p:txBody>
      </p:sp>
      <p:sp>
        <p:nvSpPr>
          <p:cNvPr id="156" name="TextShape 6"/>
          <p:cNvSpPr txBox="1"/>
          <p:nvPr/>
        </p:nvSpPr>
        <p:spPr>
          <a:xfrm>
            <a:off x="4832280" y="1152000"/>
            <a:ext cx="4095720" cy="324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Accumulate angle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Weigh with distance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5542200" y="2232000"/>
            <a:ext cx="2449800" cy="196812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5542560" y="2232360"/>
            <a:ext cx="2449800" cy="1968120"/>
          </a:xfrm>
          <a:prstGeom prst="rect">
            <a:avLst/>
          </a:prstGeom>
          <a:ln>
            <a:noFill/>
          </a:ln>
        </p:spPr>
      </p:pic>
      <p:sp>
        <p:nvSpPr>
          <p:cNvPr id="159" name="Line 7"/>
          <p:cNvSpPr/>
          <p:nvPr/>
        </p:nvSpPr>
        <p:spPr>
          <a:xfrm>
            <a:off x="864000" y="2232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0" name="TextShape 8"/>
          <p:cNvSpPr txBox="1"/>
          <p:nvPr/>
        </p:nvSpPr>
        <p:spPr>
          <a:xfrm>
            <a:off x="504000" y="2736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0.9 </a:t>
            </a:r>
            <a:endParaRPr/>
          </a:p>
        </p:txBody>
      </p:sp>
      <p:sp>
        <p:nvSpPr>
          <p:cNvPr id="161" name="Line 9"/>
          <p:cNvSpPr/>
          <p:nvPr/>
        </p:nvSpPr>
        <p:spPr>
          <a:xfrm>
            <a:off x="2052000" y="145728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2" name="TextShape 10"/>
          <p:cNvSpPr txBox="1"/>
          <p:nvPr/>
        </p:nvSpPr>
        <p:spPr>
          <a:xfrm>
            <a:off x="1872000" y="2016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0 </a:t>
            </a:r>
            <a:endParaRPr/>
          </a:p>
        </p:txBody>
      </p:sp>
      <p:sp>
        <p:nvSpPr>
          <p:cNvPr id="163" name="TextShape 11"/>
          <p:cNvSpPr txBox="1"/>
          <p:nvPr/>
        </p:nvSpPr>
        <p:spPr>
          <a:xfrm>
            <a:off x="3312000" y="1800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90° </a:t>
            </a:r>
            <a:endParaRPr/>
          </a:p>
        </p:txBody>
      </p:sp>
      <p:sp>
        <p:nvSpPr>
          <p:cNvPr id="164" name="Line 12"/>
          <p:cNvSpPr/>
          <p:nvPr/>
        </p:nvSpPr>
        <p:spPr>
          <a:xfrm>
            <a:off x="3600000" y="2232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5" name="TextShape 13"/>
          <p:cNvSpPr txBox="1"/>
          <p:nvPr/>
        </p:nvSpPr>
        <p:spPr>
          <a:xfrm>
            <a:off x="3240000" y="2736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0.4 </a:t>
            </a:r>
            <a:endParaRPr/>
          </a:p>
        </p:txBody>
      </p:sp>
      <p:sp>
        <p:nvSpPr>
          <p:cNvPr id="166" name="TextShape 14"/>
          <p:cNvSpPr txBox="1"/>
          <p:nvPr/>
        </p:nvSpPr>
        <p:spPr>
          <a:xfrm>
            <a:off x="3456000" y="4248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90° </a:t>
            </a:r>
            <a:endParaRPr/>
          </a:p>
        </p:txBody>
      </p:sp>
      <p:sp>
        <p:nvSpPr>
          <p:cNvPr id="167" name="Line 15"/>
          <p:cNvSpPr/>
          <p:nvPr/>
        </p:nvSpPr>
        <p:spPr>
          <a:xfrm>
            <a:off x="3744000" y="468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8" name="TextShape 16"/>
          <p:cNvSpPr txBox="1"/>
          <p:nvPr/>
        </p:nvSpPr>
        <p:spPr>
          <a:xfrm>
            <a:off x="3384000" y="5184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0.8 </a:t>
            </a:r>
            <a:endParaRPr/>
          </a:p>
        </p:txBody>
      </p:sp>
      <p:sp>
        <p:nvSpPr>
          <p:cNvPr id="169" name="CustomShape 17"/>
          <p:cNvSpPr/>
          <p:nvPr/>
        </p:nvSpPr>
        <p:spPr>
          <a:xfrm rot="16209000">
            <a:off x="2198880" y="5572080"/>
            <a:ext cx="679680" cy="271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0" name="CustomShape 18"/>
          <p:cNvSpPr/>
          <p:nvPr/>
        </p:nvSpPr>
        <p:spPr>
          <a:xfrm rot="16209000">
            <a:off x="2266920" y="5870520"/>
            <a:ext cx="170280" cy="94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1" name="CustomShape 19"/>
          <p:cNvSpPr/>
          <p:nvPr/>
        </p:nvSpPr>
        <p:spPr>
          <a:xfrm rot="16209000">
            <a:off x="2269440" y="5455800"/>
            <a:ext cx="170280" cy="9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2" name="CustomShape 20"/>
          <p:cNvSpPr/>
          <p:nvPr/>
        </p:nvSpPr>
        <p:spPr>
          <a:xfrm rot="16209000">
            <a:off x="2637000" y="5452200"/>
            <a:ext cx="170280" cy="9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3" name="CustomShape 21"/>
          <p:cNvSpPr/>
          <p:nvPr/>
        </p:nvSpPr>
        <p:spPr>
          <a:xfrm rot="16209000">
            <a:off x="2638800" y="5869080"/>
            <a:ext cx="170280" cy="94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142920"/>
            <a:ext cx="8614800" cy="725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800" strike="noStrike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Approach 1 – Accumulating Angles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Beispielfolien</a:t>
            </a:r>
            <a:endParaRPr/>
          </a:p>
        </p:txBody>
      </p:sp>
      <p:sp>
        <p:nvSpPr>
          <p:cNvPr id="176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C05AEDC-022E-4902-9CB3-B882B8FDB10B}" type="slidenum"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&lt;Foliennummer&gt;</a:t>
            </a:fld>
            <a:endParaRPr/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407160" y="867960"/>
            <a:ext cx="4073040" cy="4714200"/>
          </a:xfrm>
          <a:prstGeom prst="rect">
            <a:avLst/>
          </a:prstGeom>
          <a:ln>
            <a:noFill/>
          </a:ln>
        </p:spPr>
      </p:pic>
      <p:sp>
        <p:nvSpPr>
          <p:cNvPr id="178" name="TextShape 4"/>
          <p:cNvSpPr txBox="1"/>
          <p:nvPr/>
        </p:nvSpPr>
        <p:spPr>
          <a:xfrm>
            <a:off x="576000" y="1800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0.9 </a:t>
            </a:r>
            <a:endParaRPr/>
          </a:p>
        </p:txBody>
      </p:sp>
      <p:sp>
        <p:nvSpPr>
          <p:cNvPr id="179" name="TextShape 5"/>
          <p:cNvSpPr txBox="1"/>
          <p:nvPr/>
        </p:nvSpPr>
        <p:spPr>
          <a:xfrm>
            <a:off x="1836000" y="936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0</a:t>
            </a:r>
            <a:endParaRPr/>
          </a:p>
        </p:txBody>
      </p:sp>
      <p:sp>
        <p:nvSpPr>
          <p:cNvPr id="180" name="TextShape 6"/>
          <p:cNvSpPr txBox="1"/>
          <p:nvPr/>
        </p:nvSpPr>
        <p:spPr>
          <a:xfrm>
            <a:off x="4832280" y="1152000"/>
            <a:ext cx="4095720" cy="324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Accumulate angle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Weigh with distance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5542200" y="2232000"/>
            <a:ext cx="2449800" cy="196812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5542560" y="2232360"/>
            <a:ext cx="2449800" cy="1968120"/>
          </a:xfrm>
          <a:prstGeom prst="rect">
            <a:avLst/>
          </a:prstGeom>
          <a:ln>
            <a:noFill/>
          </a:ln>
        </p:spPr>
      </p:pic>
      <p:sp>
        <p:nvSpPr>
          <p:cNvPr id="183" name="Line 7"/>
          <p:cNvSpPr/>
          <p:nvPr/>
        </p:nvSpPr>
        <p:spPr>
          <a:xfrm>
            <a:off x="936000" y="2232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4" name="TextShape 8"/>
          <p:cNvSpPr txBox="1"/>
          <p:nvPr/>
        </p:nvSpPr>
        <p:spPr>
          <a:xfrm>
            <a:off x="504000" y="2736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1555 </a:t>
            </a:r>
            <a:endParaRPr/>
          </a:p>
        </p:txBody>
      </p:sp>
      <p:sp>
        <p:nvSpPr>
          <p:cNvPr id="185" name="Line 9"/>
          <p:cNvSpPr/>
          <p:nvPr/>
        </p:nvSpPr>
        <p:spPr>
          <a:xfrm>
            <a:off x="2052000" y="145728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6" name="TextShape 10"/>
          <p:cNvSpPr txBox="1"/>
          <p:nvPr/>
        </p:nvSpPr>
        <p:spPr>
          <a:xfrm>
            <a:off x="1584000" y="2016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1600 </a:t>
            </a:r>
            <a:endParaRPr/>
          </a:p>
        </p:txBody>
      </p:sp>
      <p:sp>
        <p:nvSpPr>
          <p:cNvPr id="187" name="TextShape 11"/>
          <p:cNvSpPr txBox="1"/>
          <p:nvPr/>
        </p:nvSpPr>
        <p:spPr>
          <a:xfrm>
            <a:off x="3312000" y="1800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0.4 </a:t>
            </a:r>
            <a:endParaRPr/>
          </a:p>
        </p:txBody>
      </p:sp>
      <p:sp>
        <p:nvSpPr>
          <p:cNvPr id="188" name="Line 12"/>
          <p:cNvSpPr/>
          <p:nvPr/>
        </p:nvSpPr>
        <p:spPr>
          <a:xfrm>
            <a:off x="3600000" y="2232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9" name="TextShape 13"/>
          <p:cNvSpPr txBox="1"/>
          <p:nvPr/>
        </p:nvSpPr>
        <p:spPr>
          <a:xfrm>
            <a:off x="3096000" y="2736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1580 </a:t>
            </a:r>
            <a:endParaRPr/>
          </a:p>
        </p:txBody>
      </p:sp>
      <p:sp>
        <p:nvSpPr>
          <p:cNvPr id="190" name="TextShape 14"/>
          <p:cNvSpPr txBox="1"/>
          <p:nvPr/>
        </p:nvSpPr>
        <p:spPr>
          <a:xfrm>
            <a:off x="3456000" y="4248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0.8 </a:t>
            </a:r>
            <a:endParaRPr/>
          </a:p>
        </p:txBody>
      </p:sp>
      <p:sp>
        <p:nvSpPr>
          <p:cNvPr id="191" name="Line 15"/>
          <p:cNvSpPr/>
          <p:nvPr/>
        </p:nvSpPr>
        <p:spPr>
          <a:xfrm>
            <a:off x="3744000" y="468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92" name="TextShape 16"/>
          <p:cNvSpPr txBox="1"/>
          <p:nvPr/>
        </p:nvSpPr>
        <p:spPr>
          <a:xfrm>
            <a:off x="3312000" y="5184000"/>
            <a:ext cx="1080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1560 </a:t>
            </a:r>
            <a:endParaRPr/>
          </a:p>
        </p:txBody>
      </p:sp>
      <p:sp>
        <p:nvSpPr>
          <p:cNvPr id="193" name="TextShape 17"/>
          <p:cNvSpPr txBox="1"/>
          <p:nvPr/>
        </p:nvSpPr>
        <p:spPr>
          <a:xfrm>
            <a:off x="4422960" y="4430160"/>
            <a:ext cx="4095720" cy="122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3) Compute velocity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194" name="CustomShape 18"/>
          <p:cNvSpPr/>
          <p:nvPr/>
        </p:nvSpPr>
        <p:spPr>
          <a:xfrm rot="16209000">
            <a:off x="2199240" y="5572080"/>
            <a:ext cx="679680" cy="271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5" name="CustomShape 19"/>
          <p:cNvSpPr/>
          <p:nvPr/>
        </p:nvSpPr>
        <p:spPr>
          <a:xfrm rot="16209000">
            <a:off x="2267280" y="5870520"/>
            <a:ext cx="170280" cy="94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6" name="CustomShape 20"/>
          <p:cNvSpPr/>
          <p:nvPr/>
        </p:nvSpPr>
        <p:spPr>
          <a:xfrm rot="16209000">
            <a:off x="2269800" y="5455800"/>
            <a:ext cx="170280" cy="9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7" name="CustomShape 21"/>
          <p:cNvSpPr/>
          <p:nvPr/>
        </p:nvSpPr>
        <p:spPr>
          <a:xfrm rot="16209000">
            <a:off x="2637360" y="5452200"/>
            <a:ext cx="170280" cy="9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8" name="CustomShape 22"/>
          <p:cNvSpPr/>
          <p:nvPr/>
        </p:nvSpPr>
        <p:spPr>
          <a:xfrm rot="16209000">
            <a:off x="2639160" y="5869080"/>
            <a:ext cx="170280" cy="94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142920"/>
            <a:ext cx="8614800" cy="725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800" strike="noStrike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Approach 2 – Multiple fixed points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Beispielfolien</a:t>
            </a:r>
            <a:endParaRPr/>
          </a:p>
        </p:txBody>
      </p:sp>
      <p:sp>
        <p:nvSpPr>
          <p:cNvPr id="201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AAAB9A7-883E-4539-BF02-2AC57542F6B9}" type="slidenum">
              <a:rPr lang="de-DE" sz="1400" strike="noStrike">
                <a:solidFill>
                  <a:srgbClr val="8b8b8b"/>
                </a:solidFill>
                <a:latin typeface="TUM Neue Helvetica 55 Regular"/>
              </a:rPr>
              <a:t>&lt;Foliennummer&gt;</a:t>
            </a:fld>
            <a:endParaRPr/>
          </a:p>
        </p:txBody>
      </p:sp>
      <p:sp>
        <p:nvSpPr>
          <p:cNvPr id="202" name="TextShape 4"/>
          <p:cNvSpPr txBox="1"/>
          <p:nvPr/>
        </p:nvSpPr>
        <p:spPr>
          <a:xfrm>
            <a:off x="3960000" y="1080000"/>
            <a:ext cx="4680000" cy="324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Find points with fixed distance in path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Determine angle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Weigh depending on distance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de-DE" sz="2800" strike="noStrike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Compute velocity from weights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203" name="CustomShape 5"/>
          <p:cNvSpPr/>
          <p:nvPr/>
        </p:nvSpPr>
        <p:spPr>
          <a:xfrm rot="16209000">
            <a:off x="506520" y="5572080"/>
            <a:ext cx="679680" cy="271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4" name="CustomShape 6"/>
          <p:cNvSpPr/>
          <p:nvPr/>
        </p:nvSpPr>
        <p:spPr>
          <a:xfrm rot="16209000">
            <a:off x="574560" y="5870520"/>
            <a:ext cx="170280" cy="94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5" name="CustomShape 7"/>
          <p:cNvSpPr/>
          <p:nvPr/>
        </p:nvSpPr>
        <p:spPr>
          <a:xfrm rot="16209000">
            <a:off x="577080" y="5455800"/>
            <a:ext cx="170280" cy="9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6" name="CustomShape 8"/>
          <p:cNvSpPr/>
          <p:nvPr/>
        </p:nvSpPr>
        <p:spPr>
          <a:xfrm rot="16209000">
            <a:off x="944640" y="5452200"/>
            <a:ext cx="170280" cy="9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7" name="CustomShape 9"/>
          <p:cNvSpPr/>
          <p:nvPr/>
        </p:nvSpPr>
        <p:spPr>
          <a:xfrm rot="16209000">
            <a:off x="946440" y="5869080"/>
            <a:ext cx="170280" cy="94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793800" y="1240200"/>
            <a:ext cx="2410200" cy="4159800"/>
          </a:xfrm>
          <a:prstGeom prst="rect">
            <a:avLst/>
          </a:prstGeom>
          <a:ln>
            <a:noFill/>
          </a:ln>
        </p:spPr>
      </p:pic>
      <p:sp>
        <p:nvSpPr>
          <p:cNvPr id="209" name="Line 10"/>
          <p:cNvSpPr/>
          <p:nvPr/>
        </p:nvSpPr>
        <p:spPr>
          <a:xfrm flipH="1" flipV="1">
            <a:off x="1080000" y="3096000"/>
            <a:ext cx="1080000" cy="165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10" name="TextShape 11"/>
          <p:cNvSpPr txBox="1"/>
          <p:nvPr/>
        </p:nvSpPr>
        <p:spPr>
          <a:xfrm>
            <a:off x="1872000" y="4481280"/>
            <a:ext cx="3168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 </a:t>
            </a:r>
            <a:endParaRPr/>
          </a:p>
        </p:txBody>
      </p:sp>
      <p:sp>
        <p:nvSpPr>
          <p:cNvPr id="211" name="Line 12"/>
          <p:cNvSpPr/>
          <p:nvPr/>
        </p:nvSpPr>
        <p:spPr>
          <a:xfrm flipH="1" flipV="1">
            <a:off x="1800000" y="2520000"/>
            <a:ext cx="504000" cy="21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12" name="TextShape 13"/>
          <p:cNvSpPr txBox="1"/>
          <p:nvPr/>
        </p:nvSpPr>
        <p:spPr>
          <a:xfrm>
            <a:off x="1872000" y="4769280"/>
            <a:ext cx="6048000" cy="120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2800">
                <a:latin typeface="Arial"/>
              </a:rPr>
              <a:t>Angles between fixed points and current heading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Application>LibreOffice/4.4.5.2$Windows_x86 LibreOffice_project/a22f674fd25a3b6f45bdebf25400ed2adff0ff99</Application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2013-06-24T08:16:35Z</dcterms:created>
  <dc:creator>user</dc:creator>
  <dc:language>de-DE</dc:language>
  <dcterms:modified xsi:type="dcterms:W3CDTF">2016-01-25T23:26:49Z</dcterms:modified>
  <cp:revision>69</cp:revision>
  <dc:title>Beispielfolien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