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sldIdLst>
    <p:sldId id="266" r:id="rId2"/>
    <p:sldId id="276" r:id="rId3"/>
    <p:sldId id="280" r:id="rId4"/>
    <p:sldId id="281" r:id="rId5"/>
    <p:sldId id="282" r:id="rId6"/>
    <p:sldId id="277" r:id="rId7"/>
    <p:sldId id="278" r:id="rId8"/>
    <p:sldId id="279" r:id="rId9"/>
    <p:sldId id="262" r:id="rId10"/>
    <p:sldId id="261" r:id="rId11"/>
    <p:sldId id="272" r:id="rId12"/>
    <p:sldId id="265" r:id="rId13"/>
    <p:sldId id="274" r:id="rId14"/>
  </p:sldIdLst>
  <p:sldSz cx="9144000" cy="6858000" type="screen4x3"/>
  <p:notesSz cx="7099300" cy="10234613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15" autoAdjust="0"/>
  </p:normalViewPr>
  <p:slideViewPr>
    <p:cSldViewPr>
      <p:cViewPr varScale="1">
        <p:scale>
          <a:sx n="65" d="100"/>
          <a:sy n="65" d="100"/>
        </p:scale>
        <p:origin x="-144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148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D422E2D-F444-4247-A734-F4F6FD7BA438}" type="datetimeFigureOut">
              <a:rPr lang="de-DE" smtClean="0"/>
              <a:pPr/>
              <a:t>27.01.2016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2D32692-8090-4CD4-8DD1-6BB5E8FD4BF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098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39180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Inflation </a:t>
            </a:r>
            <a:r>
              <a:rPr lang="de-DE" dirty="0" err="1" smtClean="0"/>
              <a:t>radius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ahead</a:t>
            </a:r>
            <a:r>
              <a:rPr lang="de-DE" dirty="0" smtClean="0"/>
              <a:t> </a:t>
            </a:r>
            <a:r>
              <a:rPr lang="de-DE" dirty="0" err="1" smtClean="0"/>
              <a:t>factor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err="1" smtClean="0"/>
              <a:t>Tolerances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smtClean="0"/>
              <a:t>Maximum </a:t>
            </a:r>
            <a:r>
              <a:rPr lang="de-DE" dirty="0" err="1" smtClean="0"/>
              <a:t>velocity</a:t>
            </a:r>
            <a:r>
              <a:rPr lang="de-DE" dirty="0" smtClean="0"/>
              <a:t>,</a:t>
            </a:r>
            <a:r>
              <a:rPr lang="de-DE" baseline="0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68290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32692-8090-4CD4-8DD1-6BB5E8FD4BFE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790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4"/>
          <p:cNvSpPr txBox="1">
            <a:spLocks/>
          </p:cNvSpPr>
          <p:nvPr userDrawn="1"/>
        </p:nvSpPr>
        <p:spPr>
          <a:xfrm>
            <a:off x="3151224" y="6309320"/>
            <a:ext cx="291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de-DE" sz="1800" b="0" dirty="0" smtClean="0">
                <a:latin typeface="TUM Neue Helvetica 55 Regular" pitchFamily="34" charset="0"/>
              </a:rPr>
              <a:t>http://www.lsr.ei.tum.de</a:t>
            </a:r>
            <a:endParaRPr lang="de-DE" sz="1800" b="0" dirty="0">
              <a:latin typeface="TUM Neue Helvetica 55 Regular" pitchFamily="34" charset="0"/>
            </a:endParaRPr>
          </a:p>
        </p:txBody>
      </p:sp>
      <p:pic>
        <p:nvPicPr>
          <p:cNvPr id="1034" name="Picture 10" descr="\\liberica\jenke\misc_LSR\VorlageSlide\logos\lsr_logo_foot_full_noweb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70539"/>
            <a:ext cx="9144000" cy="787461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 userDrawn="1"/>
        </p:nvSpPr>
        <p:spPr>
          <a:xfrm>
            <a:off x="3397256" y="6286520"/>
            <a:ext cx="2349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2"/>
                </a:solidFill>
                <a:latin typeface="+mn-lt"/>
              </a:rPr>
              <a:t>www.lsr.ei.tum.de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09622"/>
            <a:ext cx="8280920" cy="216024"/>
          </a:xfrm>
        </p:spPr>
        <p:txBody>
          <a:bodyPr anchor="ctr"/>
          <a:lstStyle>
            <a:lvl1pPr marL="0" indent="0" algn="l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de-DE" dirty="0" smtClean="0"/>
              <a:t>Intermediate Report / Final Report </a:t>
            </a:r>
            <a:r>
              <a:rPr lang="de-DE" dirty="0" err="1" smtClean="0"/>
              <a:t>Master‘s</a:t>
            </a:r>
            <a:r>
              <a:rPr lang="de-DE" dirty="0" smtClean="0"/>
              <a:t> Thesis / Bachelor Thesis</a:t>
            </a:r>
            <a:endParaRPr lang="de-DE" dirty="0"/>
          </a:p>
        </p:txBody>
      </p:sp>
      <p:sp>
        <p:nvSpPr>
          <p:cNvPr id="18" name="Textplatzhalt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467544" y="3974516"/>
            <a:ext cx="8280920" cy="215099"/>
          </a:xfr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Betreuer: B. Betreuer</a:t>
            </a:r>
            <a:endParaRPr lang="de-DE" dirty="0"/>
          </a:p>
        </p:txBody>
      </p:sp>
      <p:sp>
        <p:nvSpPr>
          <p:cNvPr id="20" name="Textfeld 19"/>
          <p:cNvSpPr txBox="1"/>
          <p:nvPr userDrawn="1"/>
        </p:nvSpPr>
        <p:spPr>
          <a:xfrm>
            <a:off x="467544" y="5393160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TUM Neue Helvetica 55 Regular" pitchFamily="34" charset="0"/>
                <a:cs typeface="TUM Neue Helvetica 55 Regular" pitchFamily="34" charset="0"/>
              </a:rPr>
              <a:t>Lehrstuhl für Steuerungs- und Regelungstechnik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476715" y="5661248"/>
            <a:ext cx="35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TUM Neue Helvetica 55 Regular" pitchFamily="34" charset="0"/>
                <a:cs typeface="TUM Neue Helvetica 55 Regular" pitchFamily="34" charset="0"/>
              </a:rPr>
              <a:t>Technische Universität München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endParaRPr 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67544" y="3212976"/>
            <a:ext cx="8280000" cy="432000"/>
          </a:xfrm>
        </p:spPr>
        <p:txBody>
          <a:bodyPr/>
          <a:lstStyle>
            <a:lvl1pPr>
              <a:defRPr sz="2000" b="1" baseline="0">
                <a:latin typeface="+mn-lt"/>
              </a:defRPr>
            </a:lvl1pPr>
          </a:lstStyle>
          <a:p>
            <a:pPr lvl="0"/>
            <a:r>
              <a:rPr lang="de-DE" dirty="0" smtClean="0"/>
              <a:t>S. Student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83015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ache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TAS – Final Presentation – Group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215341" cy="5000642"/>
          </a:xfrm>
        </p:spPr>
        <p:txBody>
          <a:bodyPr/>
          <a:lstStyle>
            <a:lvl1pPr>
              <a:buNone/>
              <a:defRPr sz="2800">
                <a:latin typeface="+mj-lt"/>
              </a:defRPr>
            </a:lvl1pPr>
            <a:lvl2pPr>
              <a:buFont typeface="Wingdings" pitchFamily="2" charset="2"/>
              <a:buChar char="§"/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 baseline="0">
                <a:latin typeface="+mj-lt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42852"/>
            <a:ext cx="6543692" cy="725471"/>
          </a:xfrm>
        </p:spPr>
        <p:txBody>
          <a:bodyPr/>
          <a:lstStyle>
            <a:lvl1pPr>
              <a:defRPr sz="2800">
                <a:latin typeface="+mj-lt"/>
              </a:defRPr>
            </a:lvl1pPr>
          </a:lstStyle>
          <a:p>
            <a:r>
              <a:rPr lang="de-DE" dirty="0" smtClean="0"/>
              <a:t>Titel durch Klicken bearbeiten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TAS – Final Presentation – Group 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64330" y="3143248"/>
            <a:ext cx="8215341" cy="2928940"/>
          </a:xfrm>
        </p:spPr>
        <p:txBody>
          <a:bodyPr/>
          <a:lstStyle>
            <a:lvl1pPr>
              <a:buNone/>
              <a:defRPr sz="2800">
                <a:latin typeface="+mn-lt"/>
              </a:defRPr>
            </a:lvl1pPr>
            <a:lvl2pPr>
              <a:buFont typeface="Wingdings" pitchFamily="2" charset="2"/>
              <a:buChar char="§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baseline="0">
                <a:latin typeface="+mn-lt"/>
              </a:defRPr>
            </a:lvl4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4330" y="1000125"/>
            <a:ext cx="8222470" cy="500063"/>
          </a:xfr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8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330" y="1505787"/>
            <a:ext cx="8227233" cy="1500188"/>
          </a:xfrm>
          <a:solidFill>
            <a:schemeClr val="accent3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None/>
              <a:defRPr sz="2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Problem statement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6972320" cy="72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 durch Klicken einfügen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071546"/>
            <a:ext cx="8229600" cy="4949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47664" y="6324204"/>
            <a:ext cx="5904656" cy="373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TAS – Final Presentation – Group 8</a:t>
            </a:r>
            <a:endParaRPr lang="de-DE" dirty="0"/>
          </a:p>
        </p:txBody>
      </p:sp>
      <p:cxnSp>
        <p:nvCxnSpPr>
          <p:cNvPr id="3" name="Gerade Verbindung 2"/>
          <p:cNvCxnSpPr/>
          <p:nvPr/>
        </p:nvCxnSpPr>
        <p:spPr>
          <a:xfrm flipH="1">
            <a:off x="203620" y="6143644"/>
            <a:ext cx="8736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3" descr="tum_logo_trans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080" y="6238175"/>
            <a:ext cx="902896" cy="47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lsr_logo_trans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9652" y="6215082"/>
            <a:ext cx="444950" cy="52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7452320" y="6320654"/>
            <a:ext cx="837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UM Neue Helvetica 55 Regular" pitchFamily="34" charset="0"/>
              </a:defRPr>
            </a:lvl1pPr>
          </a:lstStyle>
          <a:p>
            <a:fld id="{28887D9C-DEA6-4F14-80A1-F5E285BF1C0E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TUM Neue Helvetica 55 Regular" pitchFamily="34" charset="0"/>
          <a:cs typeface="TUM Neue Helvetica 55 Regular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None/>
        <a:defRPr sz="2800" b="0" kern="1200">
          <a:solidFill>
            <a:schemeClr val="tx1"/>
          </a:solidFill>
          <a:latin typeface="+mn-lt"/>
          <a:ea typeface="TUM Neue Helvetica 55 Regular" pitchFamily="34" charset="0"/>
          <a:cs typeface="TUM Neue Helvetica 55 Regular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b="0" kern="1200">
          <a:solidFill>
            <a:schemeClr val="tx1"/>
          </a:solidFill>
          <a:latin typeface="+mn-lt"/>
          <a:ea typeface="TUM Neue Helvetica 55 Regular" pitchFamily="34" charset="0"/>
          <a:cs typeface="TUM Neue Helvetica 55 Regular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kern="1200">
          <a:solidFill>
            <a:schemeClr val="tx1"/>
          </a:solidFill>
          <a:latin typeface="+mn-lt"/>
          <a:ea typeface="TUM Neue Helvetica 55 Regular" pitchFamily="34" charset="0"/>
          <a:cs typeface="TUM Neue Helvetica 55 Regular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b="0" kern="1200">
          <a:solidFill>
            <a:schemeClr val="tx1"/>
          </a:solidFill>
          <a:latin typeface="+mn-lt"/>
          <a:ea typeface="TUM Neue Helvetica 55 Regular" pitchFamily="34" charset="0"/>
          <a:cs typeface="TUM Neue Helvetica 55 Regular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b="0" kern="1200">
          <a:solidFill>
            <a:schemeClr val="tx1"/>
          </a:solidFill>
          <a:latin typeface="TUM Neue Helvetica 55 Regular" pitchFamily="34" charset="0"/>
          <a:ea typeface="TUM Neue Helvetica 55 Regular" pitchFamily="34" charset="0"/>
          <a:cs typeface="TUM Neue Helvetica 55 Regular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TAS - Final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/Report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Prof. Dr. Wollherr, Khoi Hoang Dinh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274637"/>
            <a:ext cx="6972320" cy="1426171"/>
          </a:xfrm>
        </p:spPr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TAS –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Autonomous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Driving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parking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roboter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Christopher Zeiser, David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, Hans Böhme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67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19256" cy="725471"/>
          </a:xfrm>
        </p:spPr>
        <p:txBody>
          <a:bodyPr/>
          <a:lstStyle/>
          <a:p>
            <a:r>
              <a:rPr lang="en-US" dirty="0" smtClean="0"/>
              <a:t>Task 2 – Flexible Parking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New </a:t>
            </a: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laser</a:t>
            </a:r>
            <a:r>
              <a:rPr lang="de-DE" dirty="0" smtClean="0"/>
              <a:t> (</a:t>
            </a:r>
            <a:r>
              <a:rPr lang="de-DE" dirty="0" err="1" smtClean="0"/>
              <a:t>position</a:t>
            </a:r>
            <a:r>
              <a:rPr lang="de-DE" dirty="0" smtClean="0"/>
              <a:t>) + </a:t>
            </a:r>
            <a:r>
              <a:rPr lang="de-DE" dirty="0" err="1" smtClean="0"/>
              <a:t>imu</a:t>
            </a:r>
            <a:r>
              <a:rPr lang="de-DE" dirty="0" smtClean="0"/>
              <a:t> (</a:t>
            </a:r>
            <a:r>
              <a:rPr lang="de-DE" dirty="0" err="1" smtClean="0"/>
              <a:t>orientation</a:t>
            </a:r>
            <a:r>
              <a:rPr lang="de-DE" dirty="0" smtClean="0"/>
              <a:t>) </a:t>
            </a:r>
            <a:r>
              <a:rPr lang="de-DE" dirty="0" err="1" smtClean="0"/>
              <a:t>communication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pPr marL="0" indent="0"/>
            <a:r>
              <a:rPr lang="de-DE" dirty="0" smtClean="0"/>
              <a:t>Task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final </a:t>
            </a:r>
            <a:r>
              <a:rPr lang="de-DE" dirty="0" err="1" smtClean="0"/>
              <a:t>state</a:t>
            </a:r>
            <a:r>
              <a:rPr lang="de-DE" dirty="0" smtClean="0"/>
              <a:t> maschine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marL="514350" indent="-514350">
              <a:buFont typeface="+mj-lt"/>
              <a:buAutoNum type="arabicPeriod"/>
              <a:tabLst>
                <a:tab pos="530225" algn="l"/>
              </a:tabLst>
            </a:pPr>
            <a:r>
              <a:rPr lang="de-DE" dirty="0" smtClean="0">
                <a:sym typeface="Wingdings" pitchFamily="2" charset="2"/>
              </a:rPr>
              <a:t>Start park </a:t>
            </a:r>
            <a:r>
              <a:rPr lang="de-DE" dirty="0" err="1" smtClean="0">
                <a:sym typeface="Wingdings" pitchFamily="2" charset="2"/>
              </a:rPr>
              <a:t>procedure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with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pressing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A-</a:t>
            </a:r>
            <a:r>
              <a:rPr lang="de-DE" dirty="0" err="1" smtClean="0">
                <a:sym typeface="Wingdings" pitchFamily="2" charset="2"/>
              </a:rPr>
              <a:t>button</a:t>
            </a:r>
            <a:endParaRPr lang="de-DE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  <a:tabLst>
                <a:tab pos="530225" algn="l"/>
              </a:tabLst>
            </a:pPr>
            <a:r>
              <a:rPr lang="de-DE" dirty="0" err="1" smtClean="0">
                <a:sym typeface="Wingdings" pitchFamily="2" charset="2"/>
              </a:rPr>
              <a:t>Detect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parking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slot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drive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starting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position</a:t>
            </a:r>
            <a:endParaRPr lang="de-DE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  <a:tabLst>
                <a:tab pos="530225" algn="l"/>
              </a:tabLst>
            </a:pPr>
            <a:r>
              <a:rPr lang="de-DE" dirty="0" smtClean="0">
                <a:sym typeface="Wingdings" pitchFamily="2" charset="2"/>
              </a:rPr>
              <a:t>5 </a:t>
            </a:r>
            <a:r>
              <a:rPr lang="de-DE" dirty="0" err="1" smtClean="0">
                <a:sym typeface="Wingdings" pitchFamily="2" charset="2"/>
              </a:rPr>
              <a:t>binary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coded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state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indicators</a:t>
            </a:r>
            <a:r>
              <a:rPr lang="de-DE" dirty="0" smtClean="0">
                <a:sym typeface="Wingdings" pitchFamily="2" charset="2"/>
              </a:rPr>
              <a:t> + 7 </a:t>
            </a:r>
            <a:r>
              <a:rPr lang="de-DE" dirty="0" err="1" smtClean="0">
                <a:sym typeface="Wingdings" pitchFamily="2" charset="2"/>
              </a:rPr>
              <a:t>states</a:t>
            </a:r>
            <a:r>
              <a:rPr lang="de-DE" dirty="0" smtClean="0">
                <a:sym typeface="Wingdings" pitchFamily="2" charset="2"/>
              </a:rPr>
              <a:t> + </a:t>
            </a:r>
            <a:r>
              <a:rPr lang="de-DE" dirty="0" err="1" smtClean="0">
                <a:sym typeface="Wingdings" pitchFamily="2" charset="2"/>
              </a:rPr>
              <a:t>formulas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depending</a:t>
            </a:r>
            <a:r>
              <a:rPr lang="de-DE" dirty="0" smtClean="0">
                <a:sym typeface="Wingdings" pitchFamily="2" charset="2"/>
              </a:rPr>
              <a:t> on </a:t>
            </a:r>
            <a:r>
              <a:rPr lang="de-DE" dirty="0" err="1" smtClean="0">
                <a:sym typeface="Wingdings" pitchFamily="2" charset="2"/>
              </a:rPr>
              <a:t>car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indicators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dirty="0" err="1" smtClean="0">
                <a:sym typeface="Wingdings" pitchFamily="2" charset="2"/>
              </a:rPr>
              <a:t>states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parking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attempt</a:t>
            </a:r>
            <a:r>
              <a:rPr lang="de-DE" dirty="0" smtClean="0">
                <a:sym typeface="Wingdings" pitchFamily="2" charset="2"/>
              </a:rPr>
              <a:t> (</a:t>
            </a:r>
            <a:r>
              <a:rPr lang="de-DE" dirty="0" err="1" smtClean="0">
                <a:sym typeface="Wingdings" pitchFamily="2" charset="2"/>
              </a:rPr>
              <a:t>left</a:t>
            </a:r>
            <a:r>
              <a:rPr lang="de-DE" dirty="0" smtClean="0">
                <a:sym typeface="Wingdings" pitchFamily="2" charset="2"/>
              </a:rPr>
              <a:t> – </a:t>
            </a:r>
            <a:r>
              <a:rPr lang="de-DE" dirty="0" err="1" smtClean="0">
                <a:sym typeface="Wingdings" pitchFamily="2" charset="2"/>
              </a:rPr>
              <a:t>right</a:t>
            </a:r>
            <a:r>
              <a:rPr lang="de-DE" dirty="0" smtClean="0">
                <a:sym typeface="Wingdings" pitchFamily="2" charset="2"/>
              </a:rPr>
              <a:t>, in - out)</a:t>
            </a:r>
          </a:p>
          <a:p>
            <a:endParaRPr lang="de-DE" dirty="0">
              <a:sym typeface="Wingdings" pitchFamily="2" charset="2"/>
            </a:endParaRPr>
          </a:p>
          <a:p>
            <a:endParaRPr lang="de-DE" dirty="0" smtClean="0">
              <a:sym typeface="Wingdings" pitchFamily="2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7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19256" cy="725471"/>
          </a:xfrm>
        </p:spPr>
        <p:txBody>
          <a:bodyPr/>
          <a:lstStyle/>
          <a:p>
            <a:r>
              <a:rPr lang="en-US" dirty="0" smtClean="0"/>
              <a:t>Task 2 – Flexible Parking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Blip>
                <a:blip r:embed="rId2"/>
              </a:buBlip>
            </a:pPr>
            <a:r>
              <a:rPr lang="de-DE" dirty="0" err="1" smtClean="0"/>
              <a:t>current_orientation</a:t>
            </a:r>
            <a:r>
              <a:rPr lang="de-DE" dirty="0" smtClean="0"/>
              <a:t> == </a:t>
            </a:r>
            <a:r>
              <a:rPr lang="de-DE" dirty="0" err="1" smtClean="0"/>
              <a:t>start_orientation</a:t>
            </a:r>
            <a:endParaRPr lang="de-DE" dirty="0" smtClean="0"/>
          </a:p>
          <a:p>
            <a:pPr marL="514350" indent="-514350">
              <a:buBlip>
                <a:blip r:embed="rId2"/>
              </a:buBlip>
            </a:pPr>
            <a:r>
              <a:rPr lang="de-DE" dirty="0" err="1" smtClean="0"/>
              <a:t>current_roentation</a:t>
            </a:r>
            <a:r>
              <a:rPr lang="de-DE" dirty="0" smtClean="0"/>
              <a:t> == </a:t>
            </a:r>
            <a:r>
              <a:rPr lang="de-DE" dirty="0" err="1" smtClean="0"/>
              <a:t>start_orientation</a:t>
            </a:r>
            <a:r>
              <a:rPr lang="de-DE" dirty="0" smtClean="0"/>
              <a:t>    45°</a:t>
            </a:r>
          </a:p>
          <a:p>
            <a:pPr marL="514350" indent="-514350">
              <a:buBlip>
                <a:blip r:embed="rId2"/>
              </a:buBlip>
            </a:pPr>
            <a:r>
              <a:rPr lang="de-DE" dirty="0" err="1" smtClean="0"/>
              <a:t>car</a:t>
            </a:r>
            <a:r>
              <a:rPr lang="de-DE" dirty="0" smtClean="0"/>
              <a:t> in </a:t>
            </a: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endParaRPr lang="de-DE" dirty="0" smtClean="0"/>
          </a:p>
          <a:p>
            <a:pPr marL="514350" indent="-514350">
              <a:buBlip>
                <a:blip r:embed="rId2"/>
              </a:buBlip>
            </a:pP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near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wall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endParaRPr lang="de-DE" dirty="0" smtClean="0"/>
          </a:p>
          <a:p>
            <a:pPr marL="514350" indent="-514350">
              <a:buBlip>
                <a:blip r:embed="rId2"/>
              </a:buBlip>
            </a:pPr>
            <a:r>
              <a:rPr lang="de-DE" dirty="0" err="1" smtClean="0"/>
              <a:t>front_scan</a:t>
            </a:r>
            <a:r>
              <a:rPr lang="de-DE" dirty="0" smtClean="0"/>
              <a:t> == </a:t>
            </a:r>
            <a:r>
              <a:rPr lang="de-DE" dirty="0" err="1" smtClean="0"/>
              <a:t>back_scan</a:t>
            </a:r>
            <a:endParaRPr lang="de-DE" dirty="0" smtClean="0"/>
          </a:p>
          <a:p>
            <a:pPr marL="514350" indent="-514350"/>
            <a:endParaRPr lang="de-DE" sz="1200" dirty="0" smtClean="0"/>
          </a:p>
          <a:p>
            <a:pPr marL="514350" indent="-514350">
              <a:tabLst>
                <a:tab pos="530225" algn="l"/>
              </a:tabLst>
            </a:pPr>
            <a:r>
              <a:rPr lang="de-DE" dirty="0" smtClean="0">
                <a:sym typeface="Wingdings" pitchFamily="2" charset="2"/>
              </a:rPr>
              <a:t>	</a:t>
            </a:r>
            <a:r>
              <a:rPr lang="de-DE" dirty="0" err="1" smtClean="0">
                <a:sym typeface="Wingdings" pitchFamily="2" charset="2"/>
              </a:rPr>
              <a:t>Truth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tables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for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velocity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steering</a:t>
            </a:r>
            <a:r>
              <a:rPr lang="de-DE" dirty="0" smtClean="0">
                <a:sym typeface="Wingdings" pitchFamily="2" charset="2"/>
              </a:rPr>
              <a:t> angle</a:t>
            </a:r>
            <a:endParaRPr lang="de-DE" dirty="0" smtClean="0"/>
          </a:p>
          <a:p>
            <a:pPr>
              <a:tabLst>
                <a:tab pos="530225" algn="l"/>
              </a:tabLst>
            </a:pPr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636" y="173030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251520" y="8367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LSB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357301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MSB</a:t>
            </a:r>
            <a:endParaRPr lang="de-DE" b="1" dirty="0"/>
          </a:p>
        </p:txBody>
      </p:sp>
      <p:pic>
        <p:nvPicPr>
          <p:cNvPr id="1032" name="Picture 8" descr="C:\Users\Chris\Desktop\TAS\Parklücke mit Stat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000" y="4509120"/>
            <a:ext cx="7112000" cy="1554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7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autonomous</a:t>
            </a:r>
            <a:r>
              <a:rPr lang="de-DE" dirty="0" smtClean="0"/>
              <a:t> </a:t>
            </a:r>
            <a:r>
              <a:rPr lang="de-DE" dirty="0" err="1" smtClean="0"/>
              <a:t>driving</a:t>
            </a:r>
            <a:r>
              <a:rPr lang="de-DE" dirty="0" smtClean="0"/>
              <a:t> + </a:t>
            </a:r>
            <a:r>
              <a:rPr lang="de-DE" dirty="0" err="1" smtClean="0"/>
              <a:t>obstacle</a:t>
            </a:r>
            <a:r>
              <a:rPr lang="de-DE" dirty="0" smtClean="0"/>
              <a:t> </a:t>
            </a:r>
            <a:r>
              <a:rPr lang="de-DE" dirty="0" err="1" smtClean="0"/>
              <a:t>avoidance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flexible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(</a:t>
            </a:r>
            <a:r>
              <a:rPr lang="de-DE" dirty="0" err="1" smtClean="0"/>
              <a:t>un</a:t>
            </a:r>
            <a:r>
              <a:rPr lang="de-DE" dirty="0" smtClean="0"/>
              <a:t>-)</a:t>
            </a: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independence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treated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Problems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feedback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Hardware </a:t>
            </a:r>
            <a:r>
              <a:rPr lang="de-DE" dirty="0" err="1" smtClean="0"/>
              <a:t>issues</a:t>
            </a:r>
            <a:r>
              <a:rPr lang="de-DE" dirty="0" smtClean="0"/>
              <a:t> (LAN, </a:t>
            </a:r>
            <a:r>
              <a:rPr lang="de-DE" dirty="0" err="1" smtClean="0"/>
              <a:t>bluetooth</a:t>
            </a:r>
            <a:r>
              <a:rPr lang="de-DE" dirty="0" smtClean="0"/>
              <a:t>, </a:t>
            </a:r>
            <a:r>
              <a:rPr lang="de-DE" dirty="0" err="1" smtClean="0"/>
              <a:t>screen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Software </a:t>
            </a:r>
            <a:r>
              <a:rPr lang="de-DE" dirty="0" err="1" smtClean="0"/>
              <a:t>issues</a:t>
            </a:r>
            <a:r>
              <a:rPr lang="de-DE" dirty="0" smtClean="0"/>
              <a:t> (</a:t>
            </a:r>
            <a:r>
              <a:rPr lang="de-DE" dirty="0" err="1" smtClean="0"/>
              <a:t>malfunctioning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r>
              <a:rPr lang="de-DE" dirty="0" smtClean="0"/>
              <a:t>)</a:t>
            </a:r>
          </a:p>
          <a:p>
            <a:pPr>
              <a:buFontTx/>
              <a:buChar char="-"/>
            </a:pPr>
            <a:r>
              <a:rPr lang="de-DE" dirty="0" smtClean="0"/>
              <a:t>Car </a:t>
            </a:r>
            <a:r>
              <a:rPr lang="de-DE" dirty="0" err="1" smtClean="0"/>
              <a:t>issues</a:t>
            </a:r>
            <a:r>
              <a:rPr lang="de-DE" dirty="0" smtClean="0"/>
              <a:t> (</a:t>
            </a:r>
            <a:r>
              <a:rPr lang="de-DE" dirty="0" err="1" smtClean="0"/>
              <a:t>battery</a:t>
            </a:r>
            <a:r>
              <a:rPr lang="de-DE" dirty="0" smtClean="0"/>
              <a:t>, </a:t>
            </a:r>
            <a:r>
              <a:rPr lang="de-DE" dirty="0" err="1" smtClean="0"/>
              <a:t>steering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527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19256" cy="725471"/>
          </a:xfrm>
        </p:spPr>
        <p:txBody>
          <a:bodyPr/>
          <a:lstStyle/>
          <a:p>
            <a:pPr algn="ctr"/>
            <a:r>
              <a:rPr lang="de-DE" dirty="0" smtClean="0"/>
              <a:t>Thank you for your attention!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5274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TAS – Final Presentation – Group 8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Map Saving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Optimization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Single-Goal Autonomous Driving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Simulation Extension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Flexible Parking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Interesting facts about autonomous driving: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2025 - Law and insurances are ready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2035 - 20-35% autonomous cars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Accident reduction by 15% thanks to car assistant systems in the past 10 years in Europe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725471"/>
          </a:xfrm>
        </p:spPr>
        <p:txBody>
          <a:bodyPr/>
          <a:lstStyle/>
          <a:p>
            <a:r>
              <a:rPr lang="en-US" dirty="0" smtClean="0"/>
              <a:t>Task 1 – Map Saving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Record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hector</a:t>
            </a:r>
            <a:r>
              <a:rPr lang="de-DE" dirty="0" smtClean="0"/>
              <a:t> </a:t>
            </a:r>
            <a:r>
              <a:rPr lang="de-DE" dirty="0" err="1" smtClean="0"/>
              <a:t>mapping</a:t>
            </a:r>
            <a:endParaRPr lang="de-DE" dirty="0" smtClean="0"/>
          </a:p>
          <a:p>
            <a:pPr marL="514350" indent="-514350"/>
            <a:r>
              <a:rPr lang="de-DE" dirty="0" smtClean="0">
                <a:sym typeface="Wingdings" pitchFamily="2" charset="2"/>
              </a:rPr>
              <a:t>		 ‘r</a:t>
            </a:r>
            <a:r>
              <a:rPr lang="de-DE" dirty="0" smtClean="0"/>
              <a:t>un1.launch‘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2.	Save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„</a:t>
            </a:r>
            <a:r>
              <a:rPr lang="de-DE" dirty="0" err="1" smtClean="0"/>
              <a:t>map_saver</a:t>
            </a:r>
            <a:r>
              <a:rPr lang="de-DE" dirty="0" smtClean="0"/>
              <a:t>“ </a:t>
            </a:r>
            <a:r>
              <a:rPr lang="de-DE" dirty="0" err="1" smtClean="0"/>
              <a:t>service</a:t>
            </a:r>
            <a:endParaRPr lang="de-DE" dirty="0" smtClean="0"/>
          </a:p>
          <a:p>
            <a:pPr marL="514350" indent="-514350"/>
            <a:r>
              <a:rPr lang="de-DE" dirty="0" smtClean="0"/>
              <a:t>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‘run2.launch‘ </a:t>
            </a:r>
            <a:r>
              <a:rPr lang="de-DE" dirty="0" err="1" smtClean="0"/>
              <a:t>and</a:t>
            </a:r>
            <a:r>
              <a:rPr lang="de-DE" dirty="0" smtClean="0"/>
              <a:t> ‘run2.sh‘</a:t>
            </a:r>
          </a:p>
          <a:p>
            <a:pPr marL="514350" indent="-514350"/>
            <a:endParaRPr lang="de-DE" dirty="0" smtClean="0"/>
          </a:p>
          <a:p>
            <a:pPr marL="514350" indent="-514350"/>
            <a:r>
              <a:rPr lang="de-DE" dirty="0" smtClean="0"/>
              <a:t>3.	Start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pPr marL="514350" indent="-514350"/>
            <a:r>
              <a:rPr lang="de-DE" dirty="0" smtClean="0"/>
              <a:t>		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‘run3.launch‘</a:t>
            </a:r>
          </a:p>
          <a:p>
            <a:pPr marL="514350" indent="-514350">
              <a:buFont typeface="+mj-lt"/>
              <a:buAutoNum type="arabicPeriod"/>
            </a:pPr>
            <a:endParaRPr lang="de-DE" dirty="0" smtClean="0"/>
          </a:p>
          <a:p>
            <a:pPr marL="514350" indent="-514350"/>
            <a:r>
              <a:rPr lang="de-DE" dirty="0" smtClean="0">
                <a:sym typeface="Wingdings" pitchFamily="2" charset="2"/>
              </a:rPr>
              <a:t> Flexible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TAS – Final Presentation – Group 8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3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435280" cy="725471"/>
          </a:xfrm>
        </p:spPr>
        <p:txBody>
          <a:bodyPr/>
          <a:lstStyle/>
          <a:p>
            <a:r>
              <a:rPr lang="en-US" dirty="0" smtClean="0"/>
              <a:t>Task 1 - Parameter Optimization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Forward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backward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Steering</a:t>
            </a:r>
            <a:r>
              <a:rPr lang="de-DE" dirty="0" smtClean="0"/>
              <a:t> angle </a:t>
            </a:r>
            <a:r>
              <a:rPr lang="de-DE" dirty="0" err="1" smtClean="0"/>
              <a:t>offset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Parameter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real time </a:t>
            </a:r>
            <a:r>
              <a:rPr lang="de-DE" dirty="0" err="1" smtClean="0"/>
              <a:t>driving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Additional </a:t>
            </a:r>
            <a:r>
              <a:rPr lang="de-DE" dirty="0" err="1" smtClean="0"/>
              <a:t>speed</a:t>
            </a:r>
            <a:r>
              <a:rPr lang="de-DE" dirty="0" smtClean="0"/>
              <a:t> (</a:t>
            </a:r>
            <a:r>
              <a:rPr lang="de-DE" dirty="0" err="1" smtClean="0"/>
              <a:t>forward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backward</a:t>
            </a:r>
            <a:r>
              <a:rPr lang="de-DE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Additional </a:t>
            </a:r>
            <a:r>
              <a:rPr lang="de-DE" dirty="0" err="1" smtClean="0"/>
              <a:t>steering</a:t>
            </a:r>
            <a:r>
              <a:rPr lang="de-DE" dirty="0" smtClean="0"/>
              <a:t> angle </a:t>
            </a:r>
            <a:r>
              <a:rPr lang="de-DE" dirty="0" err="1" smtClean="0"/>
              <a:t>offset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err="1" smtClean="0"/>
              <a:t>Local</a:t>
            </a:r>
            <a:r>
              <a:rPr lang="de-DE" dirty="0" smtClean="0"/>
              <a:t>/Global </a:t>
            </a:r>
            <a:r>
              <a:rPr lang="de-DE" dirty="0" err="1" smtClean="0"/>
              <a:t>planner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3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2471" cy="725471"/>
          </a:xfrm>
        </p:spPr>
        <p:txBody>
          <a:bodyPr/>
          <a:lstStyle/>
          <a:p>
            <a:r>
              <a:rPr lang="en-US" dirty="0"/>
              <a:t>Task 1 – Single-Goal Autonomous Driving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857250" lvl="1" indent="-457200"/>
            <a:endParaRPr lang="de-DE" dirty="0" smtClean="0"/>
          </a:p>
          <a:p>
            <a:pPr marL="857250" lvl="1" indent="-457200"/>
            <a:r>
              <a:rPr lang="de-DE" dirty="0" smtClean="0"/>
              <a:t>Reducing the number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waypoints</a:t>
            </a:r>
            <a:r>
              <a:rPr lang="de-DE" dirty="0" smtClean="0"/>
              <a:t> </a:t>
            </a:r>
            <a:r>
              <a:rPr lang="de-DE" dirty="0" smtClean="0"/>
              <a:t>to one</a:t>
            </a:r>
            <a:endParaRPr lang="de-DE" dirty="0" smtClean="0">
              <a:sym typeface="Wingdings" panose="05000000000000000000" pitchFamily="2" charset="2"/>
            </a:endParaRPr>
          </a:p>
          <a:p>
            <a:pPr marL="857250" lvl="1" indent="-457200"/>
            <a:r>
              <a:rPr lang="de-DE" dirty="0" smtClean="0">
                <a:sym typeface="Wingdings" panose="05000000000000000000" pitchFamily="2" charset="2"/>
              </a:rPr>
              <a:t>Independent of map shape and size, only low requirements close to the robot</a:t>
            </a:r>
          </a:p>
          <a:p>
            <a:pPr marL="857250" lvl="1" indent="-457200"/>
            <a:r>
              <a:rPr lang="de-DE" dirty="0" smtClean="0">
                <a:sym typeface="Wingdings" panose="05000000000000000000" pitchFamily="2" charset="2"/>
              </a:rPr>
              <a:t>Possible to start at nearly every position</a:t>
            </a:r>
          </a:p>
          <a:p>
            <a:pPr marL="40005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High flexibility</a:t>
            </a:r>
          </a:p>
          <a:p>
            <a:pPr marL="400050" lvl="1" indent="0">
              <a:buNone/>
            </a:pPr>
            <a:endParaRPr lang="de-DE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3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715200" cy="725471"/>
          </a:xfrm>
        </p:spPr>
        <p:txBody>
          <a:bodyPr/>
          <a:lstStyle/>
          <a:p>
            <a:r>
              <a:rPr lang="en-US" dirty="0"/>
              <a:t>Task 1 – Single-Goal Autonomous Driving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Idea: </a:t>
            </a:r>
          </a:p>
          <a:p>
            <a:r>
              <a:rPr lang="de-DE" dirty="0" smtClean="0"/>
              <a:t>Change the map temporarily by faked laser data.</a:t>
            </a:r>
          </a:p>
          <a:p>
            <a:endParaRPr lang="de-DE" dirty="0"/>
          </a:p>
          <a:p>
            <a:r>
              <a:rPr lang="de-DE" dirty="0" smtClean="0"/>
              <a:t>Approach:</a:t>
            </a:r>
          </a:p>
          <a:p>
            <a:pPr marL="514350" indent="-514350">
              <a:buAutoNum type="arabicPeriod"/>
            </a:pPr>
            <a:r>
              <a:rPr lang="de-DE" dirty="0" smtClean="0"/>
              <a:t>Wait until wall is published</a:t>
            </a:r>
          </a:p>
          <a:p>
            <a:pPr marL="514350" indent="-514350">
              <a:buAutoNum type="arabicPeriod"/>
            </a:pPr>
            <a:r>
              <a:rPr lang="de-DE" dirty="0" smtClean="0"/>
              <a:t>Set goal directly behind the car</a:t>
            </a:r>
          </a:p>
          <a:p>
            <a:pPr marL="514350" indent="-514350">
              <a:buAutoNum type="arabicPeriod"/>
            </a:pPr>
            <a:r>
              <a:rPr lang="de-DE" dirty="0" smtClean="0"/>
              <a:t>Start autonomous driving</a:t>
            </a:r>
          </a:p>
          <a:p>
            <a:pPr marL="514350" indent="-514350">
              <a:buAutoNum type="arabicPeriod"/>
            </a:pPr>
            <a:r>
              <a:rPr lang="de-DE" dirty="0" smtClean="0"/>
              <a:t>Remove the wall and slightly correct the goal to the starting position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411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7571184" cy="725471"/>
          </a:xfrm>
        </p:spPr>
        <p:txBody>
          <a:bodyPr/>
          <a:lstStyle/>
          <a:p>
            <a:r>
              <a:rPr lang="en-US" dirty="0"/>
              <a:t>Task 1 – Single-Goal Autonomous Driving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399515"/>
            <a:ext cx="3384376" cy="3541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3763" y="1399515"/>
            <a:ext cx="3674228" cy="3541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5030348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U-shaped wall behind the car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97018" y="5030348"/>
            <a:ext cx="250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Relevant area in green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977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2 - Simulation Extension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887D9C-DEA6-4F14-80A1-F5E285BF1C0E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464330" y="1071546"/>
            <a:ext cx="8428150" cy="5000642"/>
          </a:xfrm>
        </p:spPr>
        <p:txBody>
          <a:bodyPr/>
          <a:lstStyle/>
          <a:p>
            <a:pPr>
              <a:buFontTx/>
              <a:buChar char="-"/>
            </a:pPr>
            <a:r>
              <a:rPr lang="de-DE" dirty="0" smtClean="0"/>
              <a:t>Additional </a:t>
            </a:r>
            <a:r>
              <a:rPr lang="de-DE" dirty="0" err="1" smtClean="0"/>
              <a:t>parking</a:t>
            </a:r>
            <a:r>
              <a:rPr lang="de-DE" dirty="0" smtClean="0"/>
              <a:t> </a:t>
            </a:r>
            <a:r>
              <a:rPr lang="de-DE" dirty="0" err="1" smtClean="0"/>
              <a:t>slot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smtClean="0"/>
              <a:t>Additional </a:t>
            </a:r>
            <a:r>
              <a:rPr lang="de-DE" dirty="0" err="1" smtClean="0"/>
              <a:t>slalom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</a:p>
          <a:p>
            <a:pPr>
              <a:buFontTx/>
              <a:buChar char="-"/>
            </a:pPr>
            <a:r>
              <a:rPr lang="de-DE" dirty="0" smtClean="0"/>
              <a:t>8 different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positions</a:t>
            </a:r>
            <a:r>
              <a:rPr lang="de-DE" dirty="0" smtClean="0"/>
              <a:t> </a:t>
            </a:r>
            <a:r>
              <a:rPr lang="de-DE" dirty="0" err="1" smtClean="0"/>
              <a:t>accessable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on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sz="2400" i="1" dirty="0" err="1" smtClean="0"/>
              <a:t>roslaunch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tas_simulator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startSimulation.launch</a:t>
            </a:r>
            <a:r>
              <a:rPr lang="de-DE" sz="2400" i="1" dirty="0" smtClean="0"/>
              <a:t> </a:t>
            </a:r>
            <a:r>
              <a:rPr lang="de-DE" sz="2400" b="1" i="1" dirty="0" err="1" smtClean="0"/>
              <a:t>pos‘x</a:t>
            </a:r>
            <a:r>
              <a:rPr lang="de-DE" sz="2400" b="1" i="1" dirty="0" smtClean="0"/>
              <a:t>‘:=</a:t>
            </a:r>
            <a:r>
              <a:rPr lang="de-DE" sz="2400" b="1" i="1" dirty="0" smtClean="0"/>
              <a:t>1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pic>
        <p:nvPicPr>
          <p:cNvPr id="6" name="Picture 2" descr="C:\Users\Chris\Desktop\TAS\ferti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42428"/>
            <a:ext cx="4106579" cy="3374804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TAS – Final Presentation – Group 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3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SR_VorlageTUMci">
  <a:themeElements>
    <a:clrScheme name="TUM">
      <a:dk1>
        <a:srgbClr val="000000"/>
      </a:dk1>
      <a:lt1>
        <a:srgbClr val="FFFFFF"/>
      </a:lt1>
      <a:dk2>
        <a:srgbClr val="0065BD"/>
      </a:dk2>
      <a:lt2>
        <a:srgbClr val="FFFFFF"/>
      </a:lt2>
      <a:accent1>
        <a:srgbClr val="005293"/>
      </a:accent1>
      <a:accent2>
        <a:srgbClr val="98C6EA"/>
      </a:accent2>
      <a:accent3>
        <a:srgbClr val="DAD7CB"/>
      </a:accent3>
      <a:accent4>
        <a:srgbClr val="000000"/>
      </a:accent4>
      <a:accent5>
        <a:srgbClr val="E37222"/>
      </a:accent5>
      <a:accent6>
        <a:srgbClr val="A2AD00"/>
      </a:accent6>
      <a:hlink>
        <a:srgbClr val="98C6EA"/>
      </a:hlink>
      <a:folHlink>
        <a:srgbClr val="DAD7CB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Bildschirmpräsentation (4:3)</PresentationFormat>
  <Paragraphs>128</Paragraphs>
  <Slides>13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TUM Neue Helvetica 55 Regular</vt:lpstr>
      <vt:lpstr>Wingdings</vt:lpstr>
      <vt:lpstr>Calibri</vt:lpstr>
      <vt:lpstr>LSR_VorlageTUMci</vt:lpstr>
      <vt:lpstr>TAS – Autonomous Driving and parking roboter</vt:lpstr>
      <vt:lpstr>Table of Contents</vt:lpstr>
      <vt:lpstr>Motivation</vt:lpstr>
      <vt:lpstr>Task 1 – Map Saving</vt:lpstr>
      <vt:lpstr>Task 1 - Parameter Optimization</vt:lpstr>
      <vt:lpstr>Task 1 – Single-Goal Autonomous Driving</vt:lpstr>
      <vt:lpstr>Task 1 – Single-Goal Autonomous Driving</vt:lpstr>
      <vt:lpstr>Task 1 – Single-Goal Autonomous Driving</vt:lpstr>
      <vt:lpstr>Task 2 - Simulation Extension</vt:lpstr>
      <vt:lpstr>Task 2 – Flexible Parking</vt:lpstr>
      <vt:lpstr>Task 2 – Flexible Parking</vt:lpstr>
      <vt:lpstr>Summary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Beispielfolien</dc:title>
  <dc:creator>user</dc:creator>
  <cp:lastModifiedBy>Christopher Zeiser</cp:lastModifiedBy>
  <cp:revision>121</cp:revision>
  <dcterms:created xsi:type="dcterms:W3CDTF">2013-06-24T08:16:35Z</dcterms:created>
  <dcterms:modified xsi:type="dcterms:W3CDTF">2016-01-27T00:21:05Z</dcterms:modified>
</cp:coreProperties>
</file>