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drawing10.xml" ContentType="application/vnd.ms-office.drawingml.diagramDrawing+xml"/>
  <Override PartName="/ppt/comments/comment1.xml" ContentType="application/vnd.openxmlformats-officedocument.presentationml.comments+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omments/comment2.xml" ContentType="application/vnd.openxmlformats-officedocument.presentationml.comments+xml"/>
  <Override PartName="/ppt/diagrams/colors5.xml" ContentType="application/vnd.openxmlformats-officedocument.drawingml.diagramColors+xml"/>
  <Override PartName="/ppt/diagrams/layout6.xml" ContentType="application/vnd.openxmlformats-officedocument.drawingml.diagramLayout+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quickStyle6.xml" ContentType="application/vnd.openxmlformats-officedocument.drawingml.diagramStyle+xml"/>
  <Override PartName="/ppt/diagrams/drawing5.xml" ContentType="application/vnd.ms-office.drawingml.diagramDrawing+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colors6.xml" ContentType="application/vnd.openxmlformats-officedocument.drawingml.diagramColors+xml"/>
  <Override PartName="/ppt/diagrams/layout9.xml" ContentType="application/vnd.openxmlformats-officedocument.drawingml.diagramLayout+xml"/>
  <Override PartName="/ppt/diagrams/quickStyle5.xml" ContentType="application/vnd.openxmlformats-officedocument.drawingml.diagramStyle+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rawing6.xml" ContentType="application/vnd.ms-office.drawingml.diagramDrawing+xml"/>
  <Override PartName="/ppt/diagrams/layout10.xml" ContentType="application/vnd.openxmlformats-officedocument.drawingml.diagramLayout+xml"/>
  <Override PartName="/ppt/diagrams/quickStyle10.xml" ContentType="application/vnd.openxmlformats-officedocument.drawingml.diagramStyl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colors10.xml" ContentType="application/vnd.openxmlformats-officedocument.drawingml.diagramColors+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7" r:id="rId2"/>
    <p:sldId id="261" r:id="rId3"/>
    <p:sldId id="262" r:id="rId4"/>
    <p:sldId id="322" r:id="rId5"/>
    <p:sldId id="323" r:id="rId6"/>
    <p:sldId id="324" r:id="rId7"/>
    <p:sldId id="326" r:id="rId8"/>
    <p:sldId id="325" r:id="rId9"/>
    <p:sldId id="321" r:id="rId10"/>
    <p:sldId id="263" r:id="rId11"/>
    <p:sldId id="264" r:id="rId12"/>
    <p:sldId id="265" r:id="rId13"/>
    <p:sldId id="268" r:id="rId14"/>
    <p:sldId id="269" r:id="rId15"/>
    <p:sldId id="270" r:id="rId16"/>
    <p:sldId id="271" r:id="rId17"/>
    <p:sldId id="272" r:id="rId18"/>
    <p:sldId id="273" r:id="rId19"/>
    <p:sldId id="274" r:id="rId20"/>
    <p:sldId id="275" r:id="rId21"/>
    <p:sldId id="276" r:id="rId22"/>
    <p:sldId id="282" r:id="rId23"/>
    <p:sldId id="283" r:id="rId24"/>
    <p:sldId id="277" r:id="rId25"/>
    <p:sldId id="279" r:id="rId26"/>
    <p:sldId id="281" r:id="rId27"/>
    <p:sldId id="284" r:id="rId28"/>
    <p:sldId id="285" r:id="rId29"/>
    <p:sldId id="286" r:id="rId30"/>
    <p:sldId id="287" r:id="rId31"/>
    <p:sldId id="289" r:id="rId32"/>
    <p:sldId id="288" r:id="rId33"/>
    <p:sldId id="290" r:id="rId34"/>
    <p:sldId id="291" r:id="rId35"/>
    <p:sldId id="292" r:id="rId36"/>
    <p:sldId id="293" r:id="rId37"/>
    <p:sldId id="294" r:id="rId38"/>
    <p:sldId id="295" r:id="rId39"/>
    <p:sldId id="296" r:id="rId40"/>
    <p:sldId id="297" r:id="rId41"/>
    <p:sldId id="298" r:id="rId42"/>
    <p:sldId id="299"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7" r:id="rId63"/>
    <p:sldId id="328" r:id="rId64"/>
    <p:sldId id="329" r:id="rId65"/>
    <p:sldId id="330" r:id="rId66"/>
    <p:sldId id="331" r:id="rId67"/>
  </p:sldIdLst>
  <p:sldSz cx="12192000" cy="6858000"/>
  <p:notesSz cx="6797675" cy="9926638"/>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V SOLUÇÕES" initials="MS" lastIdx="4" clrIdx="0">
    <p:extLst>
      <p:ext uri="{19B8F6BF-5375-455C-9EA6-DF929625EA0E}">
        <p15:presenceInfo xmlns:p15="http://schemas.microsoft.com/office/powerpoint/2012/main" userId="8d8fe2a2bfe25c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08T22:33:32.815" idx="2">
    <p:pos x="10" y="10"/>
    <p:text>(promoção da saúde/Prevenção da doença, tratamento, reabilitação, cuidados continuados, cuidados em fim de vida)</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7-13T14:25:56.479" idx="4">
    <p:pos x="4931" y="840"/>
    <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816061-367E-4A9F-A8CE-44B22273AFC0}" type="doc">
      <dgm:prSet loTypeId="urn:microsoft.com/office/officeart/2005/8/layout/funnel1" loCatId="relationship" qsTypeId="urn:microsoft.com/office/officeart/2005/8/quickstyle/3d2" qsCatId="3D" csTypeId="urn:microsoft.com/office/officeart/2005/8/colors/colorful5" csCatId="colorful" phldr="1"/>
      <dgm:spPr/>
      <dgm:t>
        <a:bodyPr/>
        <a:lstStyle/>
        <a:p>
          <a:endParaRPr lang="pt-PT"/>
        </a:p>
      </dgm:t>
    </dgm:pt>
    <dgm:pt modelId="{D7661B19-DA97-47C6-8A43-D53B755D8F5F}">
      <dgm:prSet phldrT="[Texto]"/>
      <dgm:spPr/>
      <dgm:t>
        <a:bodyPr/>
        <a:lstStyle/>
        <a:p>
          <a:r>
            <a:rPr lang="pt-PT" dirty="0"/>
            <a:t>DIREITOS</a:t>
          </a:r>
        </a:p>
      </dgm:t>
    </dgm:pt>
    <dgm:pt modelId="{5DFC8FE6-3221-4F18-958F-244DFCB61AB7}" type="parTrans" cxnId="{A65D97CB-8896-487B-922E-FE6D06CF7904}">
      <dgm:prSet/>
      <dgm:spPr/>
      <dgm:t>
        <a:bodyPr/>
        <a:lstStyle/>
        <a:p>
          <a:endParaRPr lang="pt-PT"/>
        </a:p>
      </dgm:t>
    </dgm:pt>
    <dgm:pt modelId="{D8C3879B-EB3B-4136-8F56-8CAE409A8D2B}" type="sibTrans" cxnId="{A65D97CB-8896-487B-922E-FE6D06CF7904}">
      <dgm:prSet/>
      <dgm:spPr/>
      <dgm:t>
        <a:bodyPr/>
        <a:lstStyle/>
        <a:p>
          <a:endParaRPr lang="pt-PT"/>
        </a:p>
      </dgm:t>
    </dgm:pt>
    <dgm:pt modelId="{22DFFE66-3153-4C79-A487-7D5E1C097A5F}">
      <dgm:prSet phldrT="[Texto]"/>
      <dgm:spPr/>
      <dgm:t>
        <a:bodyPr/>
        <a:lstStyle/>
        <a:p>
          <a:r>
            <a:rPr lang="pt-PT" dirty="0"/>
            <a:t>DEVERES</a:t>
          </a:r>
        </a:p>
      </dgm:t>
    </dgm:pt>
    <dgm:pt modelId="{292626A0-2DE8-4F9E-A4DE-5C93E7E3C64F}" type="parTrans" cxnId="{08CA7063-A707-4084-AEE7-35CE83463545}">
      <dgm:prSet/>
      <dgm:spPr/>
      <dgm:t>
        <a:bodyPr/>
        <a:lstStyle/>
        <a:p>
          <a:endParaRPr lang="pt-PT"/>
        </a:p>
      </dgm:t>
    </dgm:pt>
    <dgm:pt modelId="{C90592E7-013C-4660-B0E3-CEF8A0E2454B}" type="sibTrans" cxnId="{08CA7063-A707-4084-AEE7-35CE83463545}">
      <dgm:prSet/>
      <dgm:spPr/>
      <dgm:t>
        <a:bodyPr/>
        <a:lstStyle/>
        <a:p>
          <a:endParaRPr lang="pt-PT"/>
        </a:p>
      </dgm:t>
    </dgm:pt>
    <dgm:pt modelId="{3CA5576D-1968-4B74-B19D-B2517010597F}">
      <dgm:prSet phldrT="[Texto]"/>
      <dgm:spPr/>
      <dgm:t>
        <a:bodyPr/>
        <a:lstStyle/>
        <a:p>
          <a:r>
            <a:rPr lang="pt-PT" dirty="0"/>
            <a:t>SAÚDE</a:t>
          </a:r>
        </a:p>
      </dgm:t>
    </dgm:pt>
    <dgm:pt modelId="{8C5A7B03-3499-4266-B64A-9953BA447962}" type="parTrans" cxnId="{8E9FD8BE-DB4A-4A64-AC33-2EB76AE94216}">
      <dgm:prSet/>
      <dgm:spPr/>
      <dgm:t>
        <a:bodyPr/>
        <a:lstStyle/>
        <a:p>
          <a:endParaRPr lang="pt-PT"/>
        </a:p>
      </dgm:t>
    </dgm:pt>
    <dgm:pt modelId="{752C191D-3F39-46D2-81E5-55E918ABE746}" type="sibTrans" cxnId="{8E9FD8BE-DB4A-4A64-AC33-2EB76AE94216}">
      <dgm:prSet/>
      <dgm:spPr/>
      <dgm:t>
        <a:bodyPr/>
        <a:lstStyle/>
        <a:p>
          <a:endParaRPr lang="pt-PT"/>
        </a:p>
      </dgm:t>
    </dgm:pt>
    <dgm:pt modelId="{8FE7DDB1-6BC5-4555-9720-9C6182A6180C}" type="pres">
      <dgm:prSet presAssocID="{3D816061-367E-4A9F-A8CE-44B22273AFC0}" presName="Name0" presStyleCnt="0">
        <dgm:presLayoutVars>
          <dgm:chMax val="4"/>
          <dgm:resizeHandles val="exact"/>
        </dgm:presLayoutVars>
      </dgm:prSet>
      <dgm:spPr/>
    </dgm:pt>
    <dgm:pt modelId="{1A35A550-5757-43FE-B98C-77612A4920F5}" type="pres">
      <dgm:prSet presAssocID="{3D816061-367E-4A9F-A8CE-44B22273AFC0}" presName="ellipse" presStyleLbl="trBgShp" presStyleIdx="0" presStyleCnt="1" custScaleY="94361"/>
      <dgm:spPr/>
    </dgm:pt>
    <dgm:pt modelId="{D3CAD224-D242-4C8D-9E79-689E5A0E912B}" type="pres">
      <dgm:prSet presAssocID="{3D816061-367E-4A9F-A8CE-44B22273AFC0}" presName="arrow1" presStyleLbl="fgShp" presStyleIdx="0" presStyleCnt="1"/>
      <dgm:spPr/>
    </dgm:pt>
    <dgm:pt modelId="{AE190703-D2ED-4CC6-A995-4D40FE208ACC}" type="pres">
      <dgm:prSet presAssocID="{3D816061-367E-4A9F-A8CE-44B22273AFC0}" presName="rectangle" presStyleLbl="revTx" presStyleIdx="0" presStyleCnt="1">
        <dgm:presLayoutVars>
          <dgm:bulletEnabled val="1"/>
        </dgm:presLayoutVars>
      </dgm:prSet>
      <dgm:spPr/>
    </dgm:pt>
    <dgm:pt modelId="{CDBEECFD-C56C-4751-9A3A-05D9154EE7CB}" type="pres">
      <dgm:prSet presAssocID="{22DFFE66-3153-4C79-A487-7D5E1C097A5F}" presName="item1" presStyleLbl="node1" presStyleIdx="0" presStyleCnt="2" custLinFactNeighborX="-61575" custLinFactNeighborY="-71296">
        <dgm:presLayoutVars>
          <dgm:bulletEnabled val="1"/>
        </dgm:presLayoutVars>
      </dgm:prSet>
      <dgm:spPr/>
    </dgm:pt>
    <dgm:pt modelId="{2ADD38A3-6829-4E9B-A363-51E1C345938D}" type="pres">
      <dgm:prSet presAssocID="{3CA5576D-1968-4B74-B19D-B2517010597F}" presName="item2" presStyleLbl="node1" presStyleIdx="1" presStyleCnt="2" custLinFactX="4230" custLinFactNeighborX="100000" custLinFactNeighborY="-1406">
        <dgm:presLayoutVars>
          <dgm:bulletEnabled val="1"/>
        </dgm:presLayoutVars>
      </dgm:prSet>
      <dgm:spPr/>
    </dgm:pt>
    <dgm:pt modelId="{3D440934-20FB-4FD0-A3C5-91E01DD78DAF}" type="pres">
      <dgm:prSet presAssocID="{3D816061-367E-4A9F-A8CE-44B22273AFC0}" presName="funnel" presStyleLbl="trAlignAcc1" presStyleIdx="0" presStyleCnt="1" custLinFactNeighborX="989" custLinFactNeighborY="-2442"/>
      <dgm:spPr/>
    </dgm:pt>
  </dgm:ptLst>
  <dgm:cxnLst>
    <dgm:cxn modelId="{7B7C771D-DAD6-4F3B-ADCE-11E4E43C8F3E}" type="presOf" srcId="{22DFFE66-3153-4C79-A487-7D5E1C097A5F}" destId="{CDBEECFD-C56C-4751-9A3A-05D9154EE7CB}" srcOrd="0" destOrd="0" presId="urn:microsoft.com/office/officeart/2005/8/layout/funnel1"/>
    <dgm:cxn modelId="{08CA7063-A707-4084-AEE7-35CE83463545}" srcId="{3D816061-367E-4A9F-A8CE-44B22273AFC0}" destId="{22DFFE66-3153-4C79-A487-7D5E1C097A5F}" srcOrd="1" destOrd="0" parTransId="{292626A0-2DE8-4F9E-A4DE-5C93E7E3C64F}" sibTransId="{C90592E7-013C-4660-B0E3-CEF8A0E2454B}"/>
    <dgm:cxn modelId="{03D56E4B-D1E3-4D75-B08A-C7993D9D92DD}" type="presOf" srcId="{3D816061-367E-4A9F-A8CE-44B22273AFC0}" destId="{8FE7DDB1-6BC5-4555-9720-9C6182A6180C}" srcOrd="0" destOrd="0" presId="urn:microsoft.com/office/officeart/2005/8/layout/funnel1"/>
    <dgm:cxn modelId="{8EC36574-BCC9-4897-87E6-324EE8D7125F}" type="presOf" srcId="{D7661B19-DA97-47C6-8A43-D53B755D8F5F}" destId="{2ADD38A3-6829-4E9B-A363-51E1C345938D}" srcOrd="0" destOrd="0" presId="urn:microsoft.com/office/officeart/2005/8/layout/funnel1"/>
    <dgm:cxn modelId="{526BF7B3-AC74-48EF-962A-6B8C1874234F}" type="presOf" srcId="{3CA5576D-1968-4B74-B19D-B2517010597F}" destId="{AE190703-D2ED-4CC6-A995-4D40FE208ACC}" srcOrd="0" destOrd="0" presId="urn:microsoft.com/office/officeart/2005/8/layout/funnel1"/>
    <dgm:cxn modelId="{8E9FD8BE-DB4A-4A64-AC33-2EB76AE94216}" srcId="{3D816061-367E-4A9F-A8CE-44B22273AFC0}" destId="{3CA5576D-1968-4B74-B19D-B2517010597F}" srcOrd="2" destOrd="0" parTransId="{8C5A7B03-3499-4266-B64A-9953BA447962}" sibTransId="{752C191D-3F39-46D2-81E5-55E918ABE746}"/>
    <dgm:cxn modelId="{A65D97CB-8896-487B-922E-FE6D06CF7904}" srcId="{3D816061-367E-4A9F-A8CE-44B22273AFC0}" destId="{D7661B19-DA97-47C6-8A43-D53B755D8F5F}" srcOrd="0" destOrd="0" parTransId="{5DFC8FE6-3221-4F18-958F-244DFCB61AB7}" sibTransId="{D8C3879B-EB3B-4136-8F56-8CAE409A8D2B}"/>
    <dgm:cxn modelId="{00D7F6F6-5D5E-473D-8F5D-4A90E39C08FC}" type="presParOf" srcId="{8FE7DDB1-6BC5-4555-9720-9C6182A6180C}" destId="{1A35A550-5757-43FE-B98C-77612A4920F5}" srcOrd="0" destOrd="0" presId="urn:microsoft.com/office/officeart/2005/8/layout/funnel1"/>
    <dgm:cxn modelId="{941E0BD4-CC86-493C-93B0-EF304396131B}" type="presParOf" srcId="{8FE7DDB1-6BC5-4555-9720-9C6182A6180C}" destId="{D3CAD224-D242-4C8D-9E79-689E5A0E912B}" srcOrd="1" destOrd="0" presId="urn:microsoft.com/office/officeart/2005/8/layout/funnel1"/>
    <dgm:cxn modelId="{045734F8-0D44-4B38-B39C-D658355BB471}" type="presParOf" srcId="{8FE7DDB1-6BC5-4555-9720-9C6182A6180C}" destId="{AE190703-D2ED-4CC6-A995-4D40FE208ACC}" srcOrd="2" destOrd="0" presId="urn:microsoft.com/office/officeart/2005/8/layout/funnel1"/>
    <dgm:cxn modelId="{D6EFCBFA-6624-4715-9F1A-7D94B43BF1EB}" type="presParOf" srcId="{8FE7DDB1-6BC5-4555-9720-9C6182A6180C}" destId="{CDBEECFD-C56C-4751-9A3A-05D9154EE7CB}" srcOrd="3" destOrd="0" presId="urn:microsoft.com/office/officeart/2005/8/layout/funnel1"/>
    <dgm:cxn modelId="{89AAEEF9-1790-4686-9992-65C0BE39E993}" type="presParOf" srcId="{8FE7DDB1-6BC5-4555-9720-9C6182A6180C}" destId="{2ADD38A3-6829-4E9B-A363-51E1C345938D}" srcOrd="4" destOrd="0" presId="urn:microsoft.com/office/officeart/2005/8/layout/funnel1"/>
    <dgm:cxn modelId="{AE58CFB2-1777-47C1-A8F7-FB7755731849}" type="presParOf" srcId="{8FE7DDB1-6BC5-4555-9720-9C6182A6180C}" destId="{3D440934-20FB-4FD0-A3C5-91E01DD78DAF}" srcOrd="5"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1409117-905B-414E-8C47-3B1BAB049D21}" type="doc">
      <dgm:prSet loTypeId="urn:microsoft.com/office/officeart/2005/8/layout/radial6" loCatId="relationship" qsTypeId="urn:microsoft.com/office/officeart/2005/8/quickstyle/simple1" qsCatId="simple" csTypeId="urn:microsoft.com/office/officeart/2005/8/colors/colorful1" csCatId="colorful" phldr="1"/>
      <dgm:spPr/>
      <dgm:t>
        <a:bodyPr/>
        <a:lstStyle/>
        <a:p>
          <a:endParaRPr lang="pt-PT"/>
        </a:p>
      </dgm:t>
    </dgm:pt>
    <dgm:pt modelId="{B4483C85-EEDF-46AE-80EB-A849BA80DA45}">
      <dgm:prSet phldrT="[Texto]"/>
      <dgm:spPr/>
      <dgm:t>
        <a:bodyPr/>
        <a:lstStyle/>
        <a:p>
          <a:r>
            <a:rPr lang="pt-PT" dirty="0"/>
            <a:t>Carta dos Direitos e Deveres do Doentes</a:t>
          </a:r>
        </a:p>
      </dgm:t>
    </dgm:pt>
    <dgm:pt modelId="{B042D87A-ADA5-4C31-97A0-E55F6D61A6BA}" type="parTrans" cxnId="{0566F291-1683-43E2-BC65-90AF150F23F9}">
      <dgm:prSet/>
      <dgm:spPr/>
      <dgm:t>
        <a:bodyPr/>
        <a:lstStyle/>
        <a:p>
          <a:endParaRPr lang="pt-PT"/>
        </a:p>
      </dgm:t>
    </dgm:pt>
    <dgm:pt modelId="{2F2E8414-4995-4319-ABAC-6884E038E4B3}" type="sibTrans" cxnId="{0566F291-1683-43E2-BC65-90AF150F23F9}">
      <dgm:prSet/>
      <dgm:spPr/>
      <dgm:t>
        <a:bodyPr/>
        <a:lstStyle/>
        <a:p>
          <a:endParaRPr lang="pt-PT"/>
        </a:p>
      </dgm:t>
    </dgm:pt>
    <dgm:pt modelId="{C1D04FFF-F6D6-457B-9F36-D49D1A142201}">
      <dgm:prSet phldrT="[Texto]" custT="1"/>
      <dgm:spPr/>
      <dgm:t>
        <a:bodyPr/>
        <a:lstStyle/>
        <a:p>
          <a:r>
            <a:rPr lang="pt-PT" sz="1400" dirty="0"/>
            <a:t>Dignificação</a:t>
          </a:r>
        </a:p>
      </dgm:t>
    </dgm:pt>
    <dgm:pt modelId="{F9A842E8-72CC-46F3-BDFC-94E9B320F61B}" type="parTrans" cxnId="{00C7B545-7E3D-47B0-BD8A-DCEAC65DA6DF}">
      <dgm:prSet/>
      <dgm:spPr/>
      <dgm:t>
        <a:bodyPr/>
        <a:lstStyle/>
        <a:p>
          <a:endParaRPr lang="pt-PT"/>
        </a:p>
      </dgm:t>
    </dgm:pt>
    <dgm:pt modelId="{B9887D79-D697-4E52-80BF-5B8D578714EF}" type="sibTrans" cxnId="{00C7B545-7E3D-47B0-BD8A-DCEAC65DA6DF}">
      <dgm:prSet/>
      <dgm:spPr/>
      <dgm:t>
        <a:bodyPr/>
        <a:lstStyle/>
        <a:p>
          <a:endParaRPr lang="pt-PT"/>
        </a:p>
      </dgm:t>
    </dgm:pt>
    <dgm:pt modelId="{0F9987AA-A7AC-4357-8D01-62AB012842D0}">
      <dgm:prSet phldrT="[Texto]" custT="1"/>
      <dgm:spPr/>
      <dgm:t>
        <a:bodyPr/>
        <a:lstStyle/>
        <a:p>
          <a:r>
            <a:rPr lang="pt-PT" sz="1800" dirty="0"/>
            <a:t>Respeito</a:t>
          </a:r>
        </a:p>
      </dgm:t>
    </dgm:pt>
    <dgm:pt modelId="{708EFEEB-C4B5-4C48-B0A3-2537C50CDF7C}" type="parTrans" cxnId="{8F97AF50-64B5-4AAC-89CA-52B39C93417B}">
      <dgm:prSet/>
      <dgm:spPr/>
      <dgm:t>
        <a:bodyPr/>
        <a:lstStyle/>
        <a:p>
          <a:endParaRPr lang="pt-PT"/>
        </a:p>
      </dgm:t>
    </dgm:pt>
    <dgm:pt modelId="{D6CB143E-560B-4F7D-9B10-A095641FAD1E}" type="sibTrans" cxnId="{8F97AF50-64B5-4AAC-89CA-52B39C93417B}">
      <dgm:prSet/>
      <dgm:spPr/>
      <dgm:t>
        <a:bodyPr/>
        <a:lstStyle/>
        <a:p>
          <a:endParaRPr lang="pt-PT"/>
        </a:p>
      </dgm:t>
    </dgm:pt>
    <dgm:pt modelId="{4E34F883-EF76-4CCE-B89C-5E37C6E8BAEB}">
      <dgm:prSet phldrT="[Texto]" custT="1"/>
      <dgm:spPr/>
      <dgm:t>
        <a:bodyPr/>
        <a:lstStyle/>
        <a:p>
          <a:r>
            <a:rPr lang="pt-PT" sz="1200" dirty="0"/>
            <a:t>Doentes </a:t>
          </a:r>
        </a:p>
        <a:p>
          <a:r>
            <a:rPr lang="pt-PT" sz="1200" dirty="0"/>
            <a:t>e Profissionais</a:t>
          </a:r>
        </a:p>
      </dgm:t>
    </dgm:pt>
    <dgm:pt modelId="{81EF16A0-8693-4C6B-A3E7-CF67CDFBFA2D}" type="parTrans" cxnId="{363DAAD2-3ADF-4537-B517-477ADBBA2B4F}">
      <dgm:prSet/>
      <dgm:spPr/>
      <dgm:t>
        <a:bodyPr/>
        <a:lstStyle/>
        <a:p>
          <a:endParaRPr lang="pt-PT"/>
        </a:p>
      </dgm:t>
    </dgm:pt>
    <dgm:pt modelId="{FE15C7E4-0230-4B71-98D2-97321DCBD74D}" type="sibTrans" cxnId="{363DAAD2-3ADF-4537-B517-477ADBBA2B4F}">
      <dgm:prSet/>
      <dgm:spPr/>
      <dgm:t>
        <a:bodyPr/>
        <a:lstStyle/>
        <a:p>
          <a:endParaRPr lang="pt-PT"/>
        </a:p>
      </dgm:t>
    </dgm:pt>
    <dgm:pt modelId="{0F2DD285-0A30-4BBF-B99E-BF24FBA37813}">
      <dgm:prSet phldrT="[Texto]" custT="1"/>
      <dgm:spPr/>
      <dgm:t>
        <a:bodyPr/>
        <a:lstStyle/>
        <a:p>
          <a:r>
            <a:rPr lang="pt-PT" sz="1400" dirty="0"/>
            <a:t>Humanização</a:t>
          </a:r>
        </a:p>
      </dgm:t>
    </dgm:pt>
    <dgm:pt modelId="{715D35D3-6642-4941-8929-80C3A5FE68D0}" type="parTrans" cxnId="{57C3FCCE-0125-4C95-A61F-DDE0347E56E9}">
      <dgm:prSet/>
      <dgm:spPr/>
      <dgm:t>
        <a:bodyPr/>
        <a:lstStyle/>
        <a:p>
          <a:endParaRPr lang="pt-PT"/>
        </a:p>
      </dgm:t>
    </dgm:pt>
    <dgm:pt modelId="{FB83955C-6A2F-40D5-8450-62664BEB2B26}" type="sibTrans" cxnId="{57C3FCCE-0125-4C95-A61F-DDE0347E56E9}">
      <dgm:prSet/>
      <dgm:spPr/>
      <dgm:t>
        <a:bodyPr/>
        <a:lstStyle/>
        <a:p>
          <a:endParaRPr lang="pt-PT"/>
        </a:p>
      </dgm:t>
    </dgm:pt>
    <dgm:pt modelId="{5E8BFD2E-2499-400C-9B75-FD57EB9D0EE0}" type="pres">
      <dgm:prSet presAssocID="{E1409117-905B-414E-8C47-3B1BAB049D21}" presName="Name0" presStyleCnt="0">
        <dgm:presLayoutVars>
          <dgm:chMax val="1"/>
          <dgm:dir/>
          <dgm:animLvl val="ctr"/>
          <dgm:resizeHandles val="exact"/>
        </dgm:presLayoutVars>
      </dgm:prSet>
      <dgm:spPr/>
    </dgm:pt>
    <dgm:pt modelId="{B04C0287-3F31-4776-B835-9294C884BFFB}" type="pres">
      <dgm:prSet presAssocID="{B4483C85-EEDF-46AE-80EB-A849BA80DA45}" presName="centerShape" presStyleLbl="node0" presStyleIdx="0" presStyleCnt="1"/>
      <dgm:spPr/>
    </dgm:pt>
    <dgm:pt modelId="{A3E42D8D-A245-4F68-9EEC-764B5B5048D5}" type="pres">
      <dgm:prSet presAssocID="{C1D04FFF-F6D6-457B-9F36-D49D1A142201}" presName="node" presStyleLbl="node1" presStyleIdx="0" presStyleCnt="4" custScaleX="166313" custScaleY="131775">
        <dgm:presLayoutVars>
          <dgm:bulletEnabled val="1"/>
        </dgm:presLayoutVars>
      </dgm:prSet>
      <dgm:spPr/>
    </dgm:pt>
    <dgm:pt modelId="{07FB475C-A17B-4C9D-B09F-EB63FF624C36}" type="pres">
      <dgm:prSet presAssocID="{C1D04FFF-F6D6-457B-9F36-D49D1A142201}" presName="dummy" presStyleCnt="0"/>
      <dgm:spPr/>
    </dgm:pt>
    <dgm:pt modelId="{1B62D853-7ED3-40BA-87B0-148015F515F3}" type="pres">
      <dgm:prSet presAssocID="{B9887D79-D697-4E52-80BF-5B8D578714EF}" presName="sibTrans" presStyleLbl="sibTrans2D1" presStyleIdx="0" presStyleCnt="4"/>
      <dgm:spPr/>
    </dgm:pt>
    <dgm:pt modelId="{BEC0D763-A4B3-466D-91FB-526AB4E4F24F}" type="pres">
      <dgm:prSet presAssocID="{0F9987AA-A7AC-4357-8D01-62AB012842D0}" presName="node" presStyleLbl="node1" presStyleIdx="1" presStyleCnt="4" custScaleX="146271" custScaleY="131685" custRadScaleRad="115104" custRadScaleInc="-4491">
        <dgm:presLayoutVars>
          <dgm:bulletEnabled val="1"/>
        </dgm:presLayoutVars>
      </dgm:prSet>
      <dgm:spPr/>
    </dgm:pt>
    <dgm:pt modelId="{6BE13289-40D1-4053-8EED-B7CDB2173EF1}" type="pres">
      <dgm:prSet presAssocID="{0F9987AA-A7AC-4357-8D01-62AB012842D0}" presName="dummy" presStyleCnt="0"/>
      <dgm:spPr/>
    </dgm:pt>
    <dgm:pt modelId="{D3C8FD35-C65B-4262-88C6-323F8477138B}" type="pres">
      <dgm:prSet presAssocID="{D6CB143E-560B-4F7D-9B10-A095641FAD1E}" presName="sibTrans" presStyleLbl="sibTrans2D1" presStyleIdx="1" presStyleCnt="4"/>
      <dgm:spPr/>
    </dgm:pt>
    <dgm:pt modelId="{BFCC8E84-8CF5-4502-8F6D-1F85E2ED6A7B}" type="pres">
      <dgm:prSet presAssocID="{4E34F883-EF76-4CCE-B89C-5E37C6E8BAEB}" presName="node" presStyleLbl="node1" presStyleIdx="2" presStyleCnt="4" custScaleX="166313" custScaleY="142450">
        <dgm:presLayoutVars>
          <dgm:bulletEnabled val="1"/>
        </dgm:presLayoutVars>
      </dgm:prSet>
      <dgm:spPr/>
    </dgm:pt>
    <dgm:pt modelId="{3F31C1DC-6106-4633-9485-D58482C03028}" type="pres">
      <dgm:prSet presAssocID="{4E34F883-EF76-4CCE-B89C-5E37C6E8BAEB}" presName="dummy" presStyleCnt="0"/>
      <dgm:spPr/>
    </dgm:pt>
    <dgm:pt modelId="{1965DC0C-1938-42B0-A47E-B32B90A204EB}" type="pres">
      <dgm:prSet presAssocID="{FE15C7E4-0230-4B71-98D2-97321DCBD74D}" presName="sibTrans" presStyleLbl="sibTrans2D1" presStyleIdx="2" presStyleCnt="4"/>
      <dgm:spPr/>
    </dgm:pt>
    <dgm:pt modelId="{6227A72F-A6E4-4CBA-A76A-6985DFB3FE87}" type="pres">
      <dgm:prSet presAssocID="{0F2DD285-0A30-4BBF-B99E-BF24FBA37813}" presName="node" presStyleLbl="node1" presStyleIdx="3" presStyleCnt="4" custScaleX="145039" custScaleY="131685" custRadScaleRad="117334" custRadScaleInc="-1345">
        <dgm:presLayoutVars>
          <dgm:bulletEnabled val="1"/>
        </dgm:presLayoutVars>
      </dgm:prSet>
      <dgm:spPr/>
    </dgm:pt>
    <dgm:pt modelId="{C7AB48F6-8D3A-4183-A3D9-A1EF7E372442}" type="pres">
      <dgm:prSet presAssocID="{0F2DD285-0A30-4BBF-B99E-BF24FBA37813}" presName="dummy" presStyleCnt="0"/>
      <dgm:spPr/>
    </dgm:pt>
    <dgm:pt modelId="{7E71E33C-D66D-423C-9FF9-C44A9821692F}" type="pres">
      <dgm:prSet presAssocID="{FB83955C-6A2F-40D5-8450-62664BEB2B26}" presName="sibTrans" presStyleLbl="sibTrans2D1" presStyleIdx="3" presStyleCnt="4"/>
      <dgm:spPr/>
    </dgm:pt>
  </dgm:ptLst>
  <dgm:cxnLst>
    <dgm:cxn modelId="{56B02104-86C5-4874-B187-E624B86A1D95}" type="presOf" srcId="{E1409117-905B-414E-8C47-3B1BAB049D21}" destId="{5E8BFD2E-2499-400C-9B75-FD57EB9D0EE0}" srcOrd="0" destOrd="0" presId="urn:microsoft.com/office/officeart/2005/8/layout/radial6"/>
    <dgm:cxn modelId="{0AECC111-05D5-43D3-A83B-0F329171A94B}" type="presOf" srcId="{C1D04FFF-F6D6-457B-9F36-D49D1A142201}" destId="{A3E42D8D-A245-4F68-9EEC-764B5B5048D5}" srcOrd="0" destOrd="0" presId="urn:microsoft.com/office/officeart/2005/8/layout/radial6"/>
    <dgm:cxn modelId="{F29F6934-6490-431E-8DEE-A59D644DBFC5}" type="presOf" srcId="{B4483C85-EEDF-46AE-80EB-A849BA80DA45}" destId="{B04C0287-3F31-4776-B835-9294C884BFFB}" srcOrd="0" destOrd="0" presId="urn:microsoft.com/office/officeart/2005/8/layout/radial6"/>
    <dgm:cxn modelId="{B80F1B3F-13BF-4917-8F2B-E8C03E681510}" type="presOf" srcId="{4E34F883-EF76-4CCE-B89C-5E37C6E8BAEB}" destId="{BFCC8E84-8CF5-4502-8F6D-1F85E2ED6A7B}" srcOrd="0" destOrd="0" presId="urn:microsoft.com/office/officeart/2005/8/layout/radial6"/>
    <dgm:cxn modelId="{00C7B545-7E3D-47B0-BD8A-DCEAC65DA6DF}" srcId="{B4483C85-EEDF-46AE-80EB-A849BA80DA45}" destId="{C1D04FFF-F6D6-457B-9F36-D49D1A142201}" srcOrd="0" destOrd="0" parTransId="{F9A842E8-72CC-46F3-BDFC-94E9B320F61B}" sibTransId="{B9887D79-D697-4E52-80BF-5B8D578714EF}"/>
    <dgm:cxn modelId="{8F97AF50-64B5-4AAC-89CA-52B39C93417B}" srcId="{B4483C85-EEDF-46AE-80EB-A849BA80DA45}" destId="{0F9987AA-A7AC-4357-8D01-62AB012842D0}" srcOrd="1" destOrd="0" parTransId="{708EFEEB-C4B5-4C48-B0A3-2537C50CDF7C}" sibTransId="{D6CB143E-560B-4F7D-9B10-A095641FAD1E}"/>
    <dgm:cxn modelId="{59CCE17E-223D-4BD2-A0AB-2611613CA5F6}" type="presOf" srcId="{FE15C7E4-0230-4B71-98D2-97321DCBD74D}" destId="{1965DC0C-1938-42B0-A47E-B32B90A204EB}" srcOrd="0" destOrd="0" presId="urn:microsoft.com/office/officeart/2005/8/layout/radial6"/>
    <dgm:cxn modelId="{0566F291-1683-43E2-BC65-90AF150F23F9}" srcId="{E1409117-905B-414E-8C47-3B1BAB049D21}" destId="{B4483C85-EEDF-46AE-80EB-A849BA80DA45}" srcOrd="0" destOrd="0" parTransId="{B042D87A-ADA5-4C31-97A0-E55F6D61A6BA}" sibTransId="{2F2E8414-4995-4319-ABAC-6884E038E4B3}"/>
    <dgm:cxn modelId="{64CD8BB5-350B-4CE4-BA8A-3DCEE5B1DC39}" type="presOf" srcId="{B9887D79-D697-4E52-80BF-5B8D578714EF}" destId="{1B62D853-7ED3-40BA-87B0-148015F515F3}" srcOrd="0" destOrd="0" presId="urn:microsoft.com/office/officeart/2005/8/layout/radial6"/>
    <dgm:cxn modelId="{D21E83C9-246C-4756-93DB-F224C94C5C6E}" type="presOf" srcId="{0F9987AA-A7AC-4357-8D01-62AB012842D0}" destId="{BEC0D763-A4B3-466D-91FB-526AB4E4F24F}" srcOrd="0" destOrd="0" presId="urn:microsoft.com/office/officeart/2005/8/layout/radial6"/>
    <dgm:cxn modelId="{57C3FCCE-0125-4C95-A61F-DDE0347E56E9}" srcId="{B4483C85-EEDF-46AE-80EB-A849BA80DA45}" destId="{0F2DD285-0A30-4BBF-B99E-BF24FBA37813}" srcOrd="3" destOrd="0" parTransId="{715D35D3-6642-4941-8929-80C3A5FE68D0}" sibTransId="{FB83955C-6A2F-40D5-8450-62664BEB2B26}"/>
    <dgm:cxn modelId="{363DAAD2-3ADF-4537-B517-477ADBBA2B4F}" srcId="{B4483C85-EEDF-46AE-80EB-A849BA80DA45}" destId="{4E34F883-EF76-4CCE-B89C-5E37C6E8BAEB}" srcOrd="2" destOrd="0" parTransId="{81EF16A0-8693-4C6B-A3E7-CF67CDFBFA2D}" sibTransId="{FE15C7E4-0230-4B71-98D2-97321DCBD74D}"/>
    <dgm:cxn modelId="{339A0EDC-705B-49E9-BC5B-F1B4BC42AFE0}" type="presOf" srcId="{0F2DD285-0A30-4BBF-B99E-BF24FBA37813}" destId="{6227A72F-A6E4-4CBA-A76A-6985DFB3FE87}" srcOrd="0" destOrd="0" presId="urn:microsoft.com/office/officeart/2005/8/layout/radial6"/>
    <dgm:cxn modelId="{69EC9DEF-5487-49D9-AE07-8AC945C48455}" type="presOf" srcId="{D6CB143E-560B-4F7D-9B10-A095641FAD1E}" destId="{D3C8FD35-C65B-4262-88C6-323F8477138B}" srcOrd="0" destOrd="0" presId="urn:microsoft.com/office/officeart/2005/8/layout/radial6"/>
    <dgm:cxn modelId="{61BA77F1-6C26-42F4-B82D-A25FF032AB9E}" type="presOf" srcId="{FB83955C-6A2F-40D5-8450-62664BEB2B26}" destId="{7E71E33C-D66D-423C-9FF9-C44A9821692F}" srcOrd="0" destOrd="0" presId="urn:microsoft.com/office/officeart/2005/8/layout/radial6"/>
    <dgm:cxn modelId="{3369E02A-FF08-452A-A3DE-360B183CC555}" type="presParOf" srcId="{5E8BFD2E-2499-400C-9B75-FD57EB9D0EE0}" destId="{B04C0287-3F31-4776-B835-9294C884BFFB}" srcOrd="0" destOrd="0" presId="urn:microsoft.com/office/officeart/2005/8/layout/radial6"/>
    <dgm:cxn modelId="{B61E5FC8-7785-4F8D-BC4D-766B36053F05}" type="presParOf" srcId="{5E8BFD2E-2499-400C-9B75-FD57EB9D0EE0}" destId="{A3E42D8D-A245-4F68-9EEC-764B5B5048D5}" srcOrd="1" destOrd="0" presId="urn:microsoft.com/office/officeart/2005/8/layout/radial6"/>
    <dgm:cxn modelId="{D0095865-5DA3-409B-9E8B-6CDA479C933B}" type="presParOf" srcId="{5E8BFD2E-2499-400C-9B75-FD57EB9D0EE0}" destId="{07FB475C-A17B-4C9D-B09F-EB63FF624C36}" srcOrd="2" destOrd="0" presId="urn:microsoft.com/office/officeart/2005/8/layout/radial6"/>
    <dgm:cxn modelId="{2C461762-DD9A-45AC-953D-310EA2E42D68}" type="presParOf" srcId="{5E8BFD2E-2499-400C-9B75-FD57EB9D0EE0}" destId="{1B62D853-7ED3-40BA-87B0-148015F515F3}" srcOrd="3" destOrd="0" presId="urn:microsoft.com/office/officeart/2005/8/layout/radial6"/>
    <dgm:cxn modelId="{7848A0C7-943A-4DC0-BBF3-998EA16DBBD0}" type="presParOf" srcId="{5E8BFD2E-2499-400C-9B75-FD57EB9D0EE0}" destId="{BEC0D763-A4B3-466D-91FB-526AB4E4F24F}" srcOrd="4" destOrd="0" presId="urn:microsoft.com/office/officeart/2005/8/layout/radial6"/>
    <dgm:cxn modelId="{E2133B77-4905-464F-8C86-9A09B90D2FFD}" type="presParOf" srcId="{5E8BFD2E-2499-400C-9B75-FD57EB9D0EE0}" destId="{6BE13289-40D1-4053-8EED-B7CDB2173EF1}" srcOrd="5" destOrd="0" presId="urn:microsoft.com/office/officeart/2005/8/layout/radial6"/>
    <dgm:cxn modelId="{97DB2CE6-BC99-45F1-A53B-DBEE9CFB5AAE}" type="presParOf" srcId="{5E8BFD2E-2499-400C-9B75-FD57EB9D0EE0}" destId="{D3C8FD35-C65B-4262-88C6-323F8477138B}" srcOrd="6" destOrd="0" presId="urn:microsoft.com/office/officeart/2005/8/layout/radial6"/>
    <dgm:cxn modelId="{777193D8-6335-4156-8D6D-C1DF8BA08E8D}" type="presParOf" srcId="{5E8BFD2E-2499-400C-9B75-FD57EB9D0EE0}" destId="{BFCC8E84-8CF5-4502-8F6D-1F85E2ED6A7B}" srcOrd="7" destOrd="0" presId="urn:microsoft.com/office/officeart/2005/8/layout/radial6"/>
    <dgm:cxn modelId="{40DE4122-2300-4EB3-96FE-8C03949123B4}" type="presParOf" srcId="{5E8BFD2E-2499-400C-9B75-FD57EB9D0EE0}" destId="{3F31C1DC-6106-4633-9485-D58482C03028}" srcOrd="8" destOrd="0" presId="urn:microsoft.com/office/officeart/2005/8/layout/radial6"/>
    <dgm:cxn modelId="{72E751CC-048E-4202-9AB8-90495B6A7C9D}" type="presParOf" srcId="{5E8BFD2E-2499-400C-9B75-FD57EB9D0EE0}" destId="{1965DC0C-1938-42B0-A47E-B32B90A204EB}" srcOrd="9" destOrd="0" presId="urn:microsoft.com/office/officeart/2005/8/layout/radial6"/>
    <dgm:cxn modelId="{BBE8EC71-3DE9-441C-801B-8AF4C44BA288}" type="presParOf" srcId="{5E8BFD2E-2499-400C-9B75-FD57EB9D0EE0}" destId="{6227A72F-A6E4-4CBA-A76A-6985DFB3FE87}" srcOrd="10" destOrd="0" presId="urn:microsoft.com/office/officeart/2005/8/layout/radial6"/>
    <dgm:cxn modelId="{A1265F5B-1C97-435C-A009-295A52BAA803}" type="presParOf" srcId="{5E8BFD2E-2499-400C-9B75-FD57EB9D0EE0}" destId="{C7AB48F6-8D3A-4183-A3D9-A1EF7E372442}" srcOrd="11" destOrd="0" presId="urn:microsoft.com/office/officeart/2005/8/layout/radial6"/>
    <dgm:cxn modelId="{C7465DAB-0ADE-4011-9705-C2E308264A04}" type="presParOf" srcId="{5E8BFD2E-2499-400C-9B75-FD57EB9D0EE0}" destId="{7E71E33C-D66D-423C-9FF9-C44A9821692F}"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52D970E-F674-450D-9E58-25B2C812299D}" type="doc">
      <dgm:prSet loTypeId="urn:microsoft.com/office/officeart/2005/8/layout/radial4" loCatId="relationship" qsTypeId="urn:microsoft.com/office/officeart/2005/8/quickstyle/simple1" qsCatId="simple" csTypeId="urn:microsoft.com/office/officeart/2005/8/colors/colorful1" csCatId="colorful" phldr="1"/>
      <dgm:spPr/>
      <dgm:t>
        <a:bodyPr/>
        <a:lstStyle/>
        <a:p>
          <a:endParaRPr lang="pt-PT"/>
        </a:p>
      </dgm:t>
    </dgm:pt>
    <dgm:pt modelId="{1D1E592A-DE93-4D6E-82C2-FC6C3377FD12}">
      <dgm:prSet phldrT="[Texto]"/>
      <dgm:spPr/>
      <dgm:t>
        <a:bodyPr/>
        <a:lstStyle/>
        <a:p>
          <a:r>
            <a:rPr lang="pt-PT" dirty="0"/>
            <a:t>Saúde física e mental</a:t>
          </a:r>
        </a:p>
      </dgm:t>
    </dgm:pt>
    <dgm:pt modelId="{E3755B21-C8C9-4572-A929-73F907A57AD3}" type="parTrans" cxnId="{E75A9580-95A9-4BA5-A134-4D8C302E62AF}">
      <dgm:prSet/>
      <dgm:spPr/>
      <dgm:t>
        <a:bodyPr/>
        <a:lstStyle/>
        <a:p>
          <a:endParaRPr lang="pt-PT"/>
        </a:p>
      </dgm:t>
    </dgm:pt>
    <dgm:pt modelId="{DA65E5C0-AF77-4902-BAE3-482066E4E5BC}" type="sibTrans" cxnId="{E75A9580-95A9-4BA5-A134-4D8C302E62AF}">
      <dgm:prSet/>
      <dgm:spPr/>
      <dgm:t>
        <a:bodyPr/>
        <a:lstStyle/>
        <a:p>
          <a:endParaRPr lang="pt-PT"/>
        </a:p>
      </dgm:t>
    </dgm:pt>
    <dgm:pt modelId="{7086363F-CE89-428C-BB82-6DFDEC40E7C1}">
      <dgm:prSet phldrT="[Texto]"/>
      <dgm:spPr/>
      <dgm:t>
        <a:bodyPr/>
        <a:lstStyle/>
        <a:p>
          <a:r>
            <a:rPr lang="pt-PT" dirty="0"/>
            <a:t>Ser produtivo</a:t>
          </a:r>
        </a:p>
      </dgm:t>
    </dgm:pt>
    <dgm:pt modelId="{2CE5F0BC-4DF0-417C-B2D8-7AA2C196CA15}" type="parTrans" cxnId="{B4B58D7A-FC20-491A-B183-C94BE5EA3FDD}">
      <dgm:prSet/>
      <dgm:spPr/>
      <dgm:t>
        <a:bodyPr/>
        <a:lstStyle/>
        <a:p>
          <a:endParaRPr lang="pt-PT"/>
        </a:p>
      </dgm:t>
    </dgm:pt>
    <dgm:pt modelId="{F8465183-931E-421C-8D0B-CB35DB5EACFB}" type="sibTrans" cxnId="{B4B58D7A-FC20-491A-B183-C94BE5EA3FDD}">
      <dgm:prSet/>
      <dgm:spPr/>
      <dgm:t>
        <a:bodyPr/>
        <a:lstStyle/>
        <a:p>
          <a:endParaRPr lang="pt-PT"/>
        </a:p>
      </dgm:t>
    </dgm:pt>
    <dgm:pt modelId="{0117B976-F87B-49AF-BE6F-2DE625ED13A5}">
      <dgm:prSet phldrT="[Texto]"/>
      <dgm:spPr/>
      <dgm:t>
        <a:bodyPr/>
        <a:lstStyle/>
        <a:p>
          <a:r>
            <a:rPr lang="pt-PT" dirty="0"/>
            <a:t>Capacidade de trabalhar</a:t>
          </a:r>
        </a:p>
      </dgm:t>
    </dgm:pt>
    <dgm:pt modelId="{1A15FE54-01FD-4FCC-B2CA-F6EAB991D03F}" type="parTrans" cxnId="{FEA0E2CE-EAB2-49BA-B5AB-5E14DD896453}">
      <dgm:prSet/>
      <dgm:spPr/>
      <dgm:t>
        <a:bodyPr/>
        <a:lstStyle/>
        <a:p>
          <a:endParaRPr lang="pt-PT"/>
        </a:p>
      </dgm:t>
    </dgm:pt>
    <dgm:pt modelId="{585C5F27-9985-4282-AE13-8532C72D85E0}" type="sibTrans" cxnId="{FEA0E2CE-EAB2-49BA-B5AB-5E14DD896453}">
      <dgm:prSet/>
      <dgm:spPr/>
      <dgm:t>
        <a:bodyPr/>
        <a:lstStyle/>
        <a:p>
          <a:endParaRPr lang="pt-PT"/>
        </a:p>
      </dgm:t>
    </dgm:pt>
    <dgm:pt modelId="{BD84547B-BDB3-4672-84D2-12465974EF55}">
      <dgm:prSet phldrT="[Texto]"/>
      <dgm:spPr/>
      <dgm:t>
        <a:bodyPr/>
        <a:lstStyle/>
        <a:p>
          <a:r>
            <a:rPr lang="pt-PT" dirty="0"/>
            <a:t>Amar e Divertir-se</a:t>
          </a:r>
        </a:p>
      </dgm:t>
    </dgm:pt>
    <dgm:pt modelId="{FE5AB3D2-1DF9-46E9-946A-171F6A2C3340}" type="parTrans" cxnId="{A8E4D5F6-99F0-47D9-8BB3-DDE24AF53154}">
      <dgm:prSet/>
      <dgm:spPr/>
      <dgm:t>
        <a:bodyPr/>
        <a:lstStyle/>
        <a:p>
          <a:endParaRPr lang="pt-PT"/>
        </a:p>
      </dgm:t>
    </dgm:pt>
    <dgm:pt modelId="{22D234FE-3963-4DE2-B8EB-633F667346EA}" type="sibTrans" cxnId="{A8E4D5F6-99F0-47D9-8BB3-DDE24AF53154}">
      <dgm:prSet/>
      <dgm:spPr/>
      <dgm:t>
        <a:bodyPr/>
        <a:lstStyle/>
        <a:p>
          <a:endParaRPr lang="pt-PT"/>
        </a:p>
      </dgm:t>
    </dgm:pt>
    <dgm:pt modelId="{F68A78C9-D316-4DD5-9815-4F2C82FF7839}" type="pres">
      <dgm:prSet presAssocID="{352D970E-F674-450D-9E58-25B2C812299D}" presName="cycle" presStyleCnt="0">
        <dgm:presLayoutVars>
          <dgm:chMax val="1"/>
          <dgm:dir/>
          <dgm:animLvl val="ctr"/>
          <dgm:resizeHandles val="exact"/>
        </dgm:presLayoutVars>
      </dgm:prSet>
      <dgm:spPr/>
    </dgm:pt>
    <dgm:pt modelId="{FED706CE-6836-44F6-89B2-A2973E377CC9}" type="pres">
      <dgm:prSet presAssocID="{1D1E592A-DE93-4D6E-82C2-FC6C3377FD12}" presName="centerShape" presStyleLbl="node0" presStyleIdx="0" presStyleCnt="1"/>
      <dgm:spPr/>
    </dgm:pt>
    <dgm:pt modelId="{9B248E11-68CB-4963-9094-F3E036E27500}" type="pres">
      <dgm:prSet presAssocID="{2CE5F0BC-4DF0-417C-B2D8-7AA2C196CA15}" presName="parTrans" presStyleLbl="bgSibTrans2D1" presStyleIdx="0" presStyleCnt="3"/>
      <dgm:spPr/>
    </dgm:pt>
    <dgm:pt modelId="{9600CA5D-0613-405F-8768-EEBD21A195F8}" type="pres">
      <dgm:prSet presAssocID="{7086363F-CE89-428C-BB82-6DFDEC40E7C1}" presName="node" presStyleLbl="node1" presStyleIdx="0" presStyleCnt="3">
        <dgm:presLayoutVars>
          <dgm:bulletEnabled val="1"/>
        </dgm:presLayoutVars>
      </dgm:prSet>
      <dgm:spPr/>
    </dgm:pt>
    <dgm:pt modelId="{12CEC281-C1C9-4C21-9359-A7DAC68706C8}" type="pres">
      <dgm:prSet presAssocID="{1A15FE54-01FD-4FCC-B2CA-F6EAB991D03F}" presName="parTrans" presStyleLbl="bgSibTrans2D1" presStyleIdx="1" presStyleCnt="3"/>
      <dgm:spPr/>
    </dgm:pt>
    <dgm:pt modelId="{A505A2AC-81E2-4C51-8BCC-E4AF58696733}" type="pres">
      <dgm:prSet presAssocID="{0117B976-F87B-49AF-BE6F-2DE625ED13A5}" presName="node" presStyleLbl="node1" presStyleIdx="1" presStyleCnt="3">
        <dgm:presLayoutVars>
          <dgm:bulletEnabled val="1"/>
        </dgm:presLayoutVars>
      </dgm:prSet>
      <dgm:spPr/>
    </dgm:pt>
    <dgm:pt modelId="{60654C48-983A-4E3D-9CE3-CC76144C8B16}" type="pres">
      <dgm:prSet presAssocID="{FE5AB3D2-1DF9-46E9-946A-171F6A2C3340}" presName="parTrans" presStyleLbl="bgSibTrans2D1" presStyleIdx="2" presStyleCnt="3"/>
      <dgm:spPr/>
    </dgm:pt>
    <dgm:pt modelId="{138DD71B-9D36-4C12-AE4A-D67D312AF2DC}" type="pres">
      <dgm:prSet presAssocID="{BD84547B-BDB3-4672-84D2-12465974EF55}" presName="node" presStyleLbl="node1" presStyleIdx="2" presStyleCnt="3">
        <dgm:presLayoutVars>
          <dgm:bulletEnabled val="1"/>
        </dgm:presLayoutVars>
      </dgm:prSet>
      <dgm:spPr/>
    </dgm:pt>
  </dgm:ptLst>
  <dgm:cxnLst>
    <dgm:cxn modelId="{827D8634-1ADB-4F8A-A4C8-AE0C950A8AA5}" type="presOf" srcId="{1A15FE54-01FD-4FCC-B2CA-F6EAB991D03F}" destId="{12CEC281-C1C9-4C21-9359-A7DAC68706C8}" srcOrd="0" destOrd="0" presId="urn:microsoft.com/office/officeart/2005/8/layout/radial4"/>
    <dgm:cxn modelId="{BEDF0555-63C6-4217-BBA5-66AC37B03FFC}" type="presOf" srcId="{352D970E-F674-450D-9E58-25B2C812299D}" destId="{F68A78C9-D316-4DD5-9815-4F2C82FF7839}" srcOrd="0" destOrd="0" presId="urn:microsoft.com/office/officeart/2005/8/layout/radial4"/>
    <dgm:cxn modelId="{B4B58D7A-FC20-491A-B183-C94BE5EA3FDD}" srcId="{1D1E592A-DE93-4D6E-82C2-FC6C3377FD12}" destId="{7086363F-CE89-428C-BB82-6DFDEC40E7C1}" srcOrd="0" destOrd="0" parTransId="{2CE5F0BC-4DF0-417C-B2D8-7AA2C196CA15}" sibTransId="{F8465183-931E-421C-8D0B-CB35DB5EACFB}"/>
    <dgm:cxn modelId="{E75A9580-95A9-4BA5-A134-4D8C302E62AF}" srcId="{352D970E-F674-450D-9E58-25B2C812299D}" destId="{1D1E592A-DE93-4D6E-82C2-FC6C3377FD12}" srcOrd="0" destOrd="0" parTransId="{E3755B21-C8C9-4572-A929-73F907A57AD3}" sibTransId="{DA65E5C0-AF77-4902-BAE3-482066E4E5BC}"/>
    <dgm:cxn modelId="{6962998E-0A1F-4B9E-9C12-9D65AAAE6122}" type="presOf" srcId="{0117B976-F87B-49AF-BE6F-2DE625ED13A5}" destId="{A505A2AC-81E2-4C51-8BCC-E4AF58696733}" srcOrd="0" destOrd="0" presId="urn:microsoft.com/office/officeart/2005/8/layout/radial4"/>
    <dgm:cxn modelId="{D844B497-3D40-4026-A124-55C63044B55F}" type="presOf" srcId="{7086363F-CE89-428C-BB82-6DFDEC40E7C1}" destId="{9600CA5D-0613-405F-8768-EEBD21A195F8}" srcOrd="0" destOrd="0" presId="urn:microsoft.com/office/officeart/2005/8/layout/radial4"/>
    <dgm:cxn modelId="{64E4A2A6-BC5F-473F-959C-4F22B33BF238}" type="presOf" srcId="{FE5AB3D2-1DF9-46E9-946A-171F6A2C3340}" destId="{60654C48-983A-4E3D-9CE3-CC76144C8B16}" srcOrd="0" destOrd="0" presId="urn:microsoft.com/office/officeart/2005/8/layout/radial4"/>
    <dgm:cxn modelId="{362AC6B5-B91E-4716-BE36-C961135363A6}" type="presOf" srcId="{1D1E592A-DE93-4D6E-82C2-FC6C3377FD12}" destId="{FED706CE-6836-44F6-89B2-A2973E377CC9}" srcOrd="0" destOrd="0" presId="urn:microsoft.com/office/officeart/2005/8/layout/radial4"/>
    <dgm:cxn modelId="{318068CC-A4F0-4AC7-AC71-2B11CAE5C3E7}" type="presOf" srcId="{BD84547B-BDB3-4672-84D2-12465974EF55}" destId="{138DD71B-9D36-4C12-AE4A-D67D312AF2DC}" srcOrd="0" destOrd="0" presId="urn:microsoft.com/office/officeart/2005/8/layout/radial4"/>
    <dgm:cxn modelId="{FEA0E2CE-EAB2-49BA-B5AB-5E14DD896453}" srcId="{1D1E592A-DE93-4D6E-82C2-FC6C3377FD12}" destId="{0117B976-F87B-49AF-BE6F-2DE625ED13A5}" srcOrd="1" destOrd="0" parTransId="{1A15FE54-01FD-4FCC-B2CA-F6EAB991D03F}" sibTransId="{585C5F27-9985-4282-AE13-8532C72D85E0}"/>
    <dgm:cxn modelId="{D9730CEC-9182-4607-8951-9CF59ED87FBE}" type="presOf" srcId="{2CE5F0BC-4DF0-417C-B2D8-7AA2C196CA15}" destId="{9B248E11-68CB-4963-9094-F3E036E27500}" srcOrd="0" destOrd="0" presId="urn:microsoft.com/office/officeart/2005/8/layout/radial4"/>
    <dgm:cxn modelId="{A8E4D5F6-99F0-47D9-8BB3-DDE24AF53154}" srcId="{1D1E592A-DE93-4D6E-82C2-FC6C3377FD12}" destId="{BD84547B-BDB3-4672-84D2-12465974EF55}" srcOrd="2" destOrd="0" parTransId="{FE5AB3D2-1DF9-46E9-946A-171F6A2C3340}" sibTransId="{22D234FE-3963-4DE2-B8EB-633F667346EA}"/>
    <dgm:cxn modelId="{5B135CB0-94CD-4D3B-BF7B-30956A994F16}" type="presParOf" srcId="{F68A78C9-D316-4DD5-9815-4F2C82FF7839}" destId="{FED706CE-6836-44F6-89B2-A2973E377CC9}" srcOrd="0" destOrd="0" presId="urn:microsoft.com/office/officeart/2005/8/layout/radial4"/>
    <dgm:cxn modelId="{37001D4A-C47E-4F95-A2D0-2BA95D42EEDC}" type="presParOf" srcId="{F68A78C9-D316-4DD5-9815-4F2C82FF7839}" destId="{9B248E11-68CB-4963-9094-F3E036E27500}" srcOrd="1" destOrd="0" presId="urn:microsoft.com/office/officeart/2005/8/layout/radial4"/>
    <dgm:cxn modelId="{72A41479-E4ED-48F9-BE95-D20DDB141411}" type="presParOf" srcId="{F68A78C9-D316-4DD5-9815-4F2C82FF7839}" destId="{9600CA5D-0613-405F-8768-EEBD21A195F8}" srcOrd="2" destOrd="0" presId="urn:microsoft.com/office/officeart/2005/8/layout/radial4"/>
    <dgm:cxn modelId="{3FFFB95F-19FB-413E-BBBB-A6D21C9C6F68}" type="presParOf" srcId="{F68A78C9-D316-4DD5-9815-4F2C82FF7839}" destId="{12CEC281-C1C9-4C21-9359-A7DAC68706C8}" srcOrd="3" destOrd="0" presId="urn:microsoft.com/office/officeart/2005/8/layout/radial4"/>
    <dgm:cxn modelId="{8E598D29-B256-4D41-8381-11863CE7827C}" type="presParOf" srcId="{F68A78C9-D316-4DD5-9815-4F2C82FF7839}" destId="{A505A2AC-81E2-4C51-8BCC-E4AF58696733}" srcOrd="4" destOrd="0" presId="urn:microsoft.com/office/officeart/2005/8/layout/radial4"/>
    <dgm:cxn modelId="{27953C7A-AB8A-47BB-A9F5-679AC2AC4A46}" type="presParOf" srcId="{F68A78C9-D316-4DD5-9815-4F2C82FF7839}" destId="{60654C48-983A-4E3D-9CE3-CC76144C8B16}" srcOrd="5" destOrd="0" presId="urn:microsoft.com/office/officeart/2005/8/layout/radial4"/>
    <dgm:cxn modelId="{2B8347AA-F7DC-499A-8DD1-B1B850D1E63E}" type="presParOf" srcId="{F68A78C9-D316-4DD5-9815-4F2C82FF7839}" destId="{138DD71B-9D36-4C12-AE4A-D67D312AF2DC}"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A7162F-5A91-4344-A30C-519E8B9BEBF1}" type="doc">
      <dgm:prSet loTypeId="urn:microsoft.com/office/officeart/2005/8/layout/equation2" loCatId="relationship" qsTypeId="urn:microsoft.com/office/officeart/2005/8/quickstyle/simple1" qsCatId="simple" csTypeId="urn:microsoft.com/office/officeart/2005/8/colors/colorful3" csCatId="colorful" phldr="1"/>
      <dgm:spPr/>
      <dgm:t>
        <a:bodyPr/>
        <a:lstStyle/>
        <a:p>
          <a:endParaRPr lang="pt-PT"/>
        </a:p>
      </dgm:t>
    </dgm:pt>
    <dgm:pt modelId="{679E7482-0305-4D5A-8823-6D94A68CAD73}">
      <dgm:prSet phldrT="[Texto]"/>
      <dgm:spPr/>
      <dgm:t>
        <a:bodyPr/>
        <a:lstStyle/>
        <a:p>
          <a:r>
            <a:rPr lang="pt-PT" dirty="0"/>
            <a:t>DIREITO À PROTECÇÃO DA SAÚDE</a:t>
          </a:r>
        </a:p>
      </dgm:t>
    </dgm:pt>
    <dgm:pt modelId="{98E58D3F-FB2B-4017-B5A2-6D452F38398D}" type="parTrans" cxnId="{ED80CCAD-1B76-4908-9CFE-E1D27B04BEC0}">
      <dgm:prSet/>
      <dgm:spPr/>
      <dgm:t>
        <a:bodyPr/>
        <a:lstStyle/>
        <a:p>
          <a:endParaRPr lang="pt-PT"/>
        </a:p>
      </dgm:t>
    </dgm:pt>
    <dgm:pt modelId="{92A9F5C3-B354-44DA-BBC5-4B5B2D1C1686}" type="sibTrans" cxnId="{ED80CCAD-1B76-4908-9CFE-E1D27B04BEC0}">
      <dgm:prSet/>
      <dgm:spPr/>
      <dgm:t>
        <a:bodyPr/>
        <a:lstStyle/>
        <a:p>
          <a:endParaRPr lang="pt-PT"/>
        </a:p>
      </dgm:t>
    </dgm:pt>
    <dgm:pt modelId="{178263A0-A841-4C63-A6F2-DFAD08F9845E}">
      <dgm:prSet phldrT="[Texto]"/>
      <dgm:spPr/>
      <dgm:t>
        <a:bodyPr/>
        <a:lstStyle/>
        <a:p>
          <a:r>
            <a:rPr lang="pt-PT" dirty="0"/>
            <a:t>PRESTAÇÕES OU SERVIÇOS DE SAÚDE</a:t>
          </a:r>
        </a:p>
      </dgm:t>
    </dgm:pt>
    <dgm:pt modelId="{D5373643-D723-4A00-8273-D9CAD981B9F1}" type="parTrans" cxnId="{341CCE54-68FC-4823-A0A7-D915C1530079}">
      <dgm:prSet/>
      <dgm:spPr/>
      <dgm:t>
        <a:bodyPr/>
        <a:lstStyle/>
        <a:p>
          <a:endParaRPr lang="pt-PT"/>
        </a:p>
      </dgm:t>
    </dgm:pt>
    <dgm:pt modelId="{A0EB7F7C-68AF-4115-B9A8-DC4519401F7A}" type="sibTrans" cxnId="{341CCE54-68FC-4823-A0A7-D915C1530079}">
      <dgm:prSet/>
      <dgm:spPr/>
      <dgm:t>
        <a:bodyPr/>
        <a:lstStyle/>
        <a:p>
          <a:endParaRPr lang="pt-PT"/>
        </a:p>
      </dgm:t>
    </dgm:pt>
    <dgm:pt modelId="{514C98F7-6E90-4DE4-9785-7059947138CF}">
      <dgm:prSet phldrT="[Texto]"/>
      <dgm:spPr/>
      <dgm:t>
        <a:bodyPr/>
        <a:lstStyle/>
        <a:p>
          <a:r>
            <a:rPr lang="pt-PT" dirty="0"/>
            <a:t>DEVER DO ESTADO</a:t>
          </a:r>
        </a:p>
      </dgm:t>
    </dgm:pt>
    <dgm:pt modelId="{D626F672-ED69-44FE-BA9D-37253938A511}" type="parTrans" cxnId="{D758D8F8-2E09-4B0A-9F02-597D622169B7}">
      <dgm:prSet/>
      <dgm:spPr/>
      <dgm:t>
        <a:bodyPr/>
        <a:lstStyle/>
        <a:p>
          <a:endParaRPr lang="pt-PT"/>
        </a:p>
      </dgm:t>
    </dgm:pt>
    <dgm:pt modelId="{CF5D2340-0C8C-4765-B800-F246013D9F28}" type="sibTrans" cxnId="{D758D8F8-2E09-4B0A-9F02-597D622169B7}">
      <dgm:prSet/>
      <dgm:spPr/>
      <dgm:t>
        <a:bodyPr/>
        <a:lstStyle/>
        <a:p>
          <a:endParaRPr lang="pt-PT"/>
        </a:p>
      </dgm:t>
    </dgm:pt>
    <dgm:pt modelId="{9EFAABE6-B22F-4395-92E9-EB8BA94A706F}" type="pres">
      <dgm:prSet presAssocID="{E8A7162F-5A91-4344-A30C-519E8B9BEBF1}" presName="Name0" presStyleCnt="0">
        <dgm:presLayoutVars>
          <dgm:dir/>
          <dgm:resizeHandles val="exact"/>
        </dgm:presLayoutVars>
      </dgm:prSet>
      <dgm:spPr/>
    </dgm:pt>
    <dgm:pt modelId="{A1C45BC6-34FE-4536-8497-C43B084CB66A}" type="pres">
      <dgm:prSet presAssocID="{E8A7162F-5A91-4344-A30C-519E8B9BEBF1}" presName="vNodes" presStyleCnt="0"/>
      <dgm:spPr/>
    </dgm:pt>
    <dgm:pt modelId="{C95676D8-882D-4C7F-96F2-37E5AA60DBC2}" type="pres">
      <dgm:prSet presAssocID="{679E7482-0305-4D5A-8823-6D94A68CAD73}" presName="node" presStyleLbl="node1" presStyleIdx="0" presStyleCnt="3" custScaleX="76662" custScaleY="75997" custLinFactX="-71761" custLinFactNeighborX="-100000" custLinFactNeighborY="88791">
        <dgm:presLayoutVars>
          <dgm:bulletEnabled val="1"/>
        </dgm:presLayoutVars>
      </dgm:prSet>
      <dgm:spPr/>
    </dgm:pt>
    <dgm:pt modelId="{243C0A19-D0F1-4F4A-872F-EB38E12C26FD}" type="pres">
      <dgm:prSet presAssocID="{92A9F5C3-B354-44DA-BBC5-4B5B2D1C1686}" presName="spacerT" presStyleCnt="0"/>
      <dgm:spPr/>
    </dgm:pt>
    <dgm:pt modelId="{58731854-4875-4C7E-800F-4DE8305D75AD}" type="pres">
      <dgm:prSet presAssocID="{92A9F5C3-B354-44DA-BBC5-4B5B2D1C1686}" presName="sibTrans" presStyleLbl="sibTrans2D1" presStyleIdx="0" presStyleCnt="2" custScaleX="56358" custScaleY="60806" custLinFactX="-80071" custLinFactNeighborX="-100000" custLinFactNeighborY="-18259"/>
      <dgm:spPr/>
    </dgm:pt>
    <dgm:pt modelId="{31542676-A26B-4043-BD7A-B736F2367C35}" type="pres">
      <dgm:prSet presAssocID="{92A9F5C3-B354-44DA-BBC5-4B5B2D1C1686}" presName="spacerB" presStyleCnt="0"/>
      <dgm:spPr/>
    </dgm:pt>
    <dgm:pt modelId="{CC53FB38-2D15-4911-8EFA-881F9DCFEEFB}" type="pres">
      <dgm:prSet presAssocID="{178263A0-A841-4C63-A6F2-DFAD08F9845E}" presName="node" presStyleLbl="node1" presStyleIdx="1" presStyleCnt="3" custScaleX="70410" custScaleY="75571" custLinFactX="-39070" custLinFactNeighborX="-100000" custLinFactNeighborY="-89936">
        <dgm:presLayoutVars>
          <dgm:bulletEnabled val="1"/>
        </dgm:presLayoutVars>
      </dgm:prSet>
      <dgm:spPr/>
    </dgm:pt>
    <dgm:pt modelId="{D74FBBF1-4637-4CD0-8777-ECAEB6D5198D}" type="pres">
      <dgm:prSet presAssocID="{E8A7162F-5A91-4344-A30C-519E8B9BEBF1}" presName="sibTransLast" presStyleLbl="sibTrans2D1" presStyleIdx="1" presStyleCnt="2" custAng="10800112" custScaleX="158926" custScaleY="54903" custLinFactX="-100000" custLinFactNeighborX="-186876" custLinFactNeighborY="-12642"/>
      <dgm:spPr/>
    </dgm:pt>
    <dgm:pt modelId="{077B5B2B-68B1-4AAB-ABDC-671D39EE7A74}" type="pres">
      <dgm:prSet presAssocID="{E8A7162F-5A91-4344-A30C-519E8B9BEBF1}" presName="connectorText" presStyleLbl="sibTrans2D1" presStyleIdx="1" presStyleCnt="2"/>
      <dgm:spPr/>
    </dgm:pt>
    <dgm:pt modelId="{10D52299-8E54-4AD8-B673-1E5A07B01907}" type="pres">
      <dgm:prSet presAssocID="{E8A7162F-5A91-4344-A30C-519E8B9BEBF1}" presName="lastNode" presStyleLbl="node1" presStyleIdx="2" presStyleCnt="3" custScaleX="77909" custScaleY="72642" custLinFactX="-44928" custLinFactNeighborX="-100000" custLinFactNeighborY="-626">
        <dgm:presLayoutVars>
          <dgm:bulletEnabled val="1"/>
        </dgm:presLayoutVars>
      </dgm:prSet>
      <dgm:spPr/>
    </dgm:pt>
  </dgm:ptLst>
  <dgm:cxnLst>
    <dgm:cxn modelId="{1B3EA736-A00B-4A37-820E-30A1D253FBCF}" type="presOf" srcId="{A0EB7F7C-68AF-4115-B9A8-DC4519401F7A}" destId="{077B5B2B-68B1-4AAB-ABDC-671D39EE7A74}" srcOrd="1" destOrd="0" presId="urn:microsoft.com/office/officeart/2005/8/layout/equation2"/>
    <dgm:cxn modelId="{CEDBBB71-4D75-4E17-80B0-920240F26881}" type="presOf" srcId="{178263A0-A841-4C63-A6F2-DFAD08F9845E}" destId="{CC53FB38-2D15-4911-8EFA-881F9DCFEEFB}" srcOrd="0" destOrd="0" presId="urn:microsoft.com/office/officeart/2005/8/layout/equation2"/>
    <dgm:cxn modelId="{341CCE54-68FC-4823-A0A7-D915C1530079}" srcId="{E8A7162F-5A91-4344-A30C-519E8B9BEBF1}" destId="{178263A0-A841-4C63-A6F2-DFAD08F9845E}" srcOrd="1" destOrd="0" parTransId="{D5373643-D723-4A00-8273-D9CAD981B9F1}" sibTransId="{A0EB7F7C-68AF-4115-B9A8-DC4519401F7A}"/>
    <dgm:cxn modelId="{89B50F7C-9008-4BD5-9BFE-7CE3EA9F8B72}" type="presOf" srcId="{A0EB7F7C-68AF-4115-B9A8-DC4519401F7A}" destId="{D74FBBF1-4637-4CD0-8777-ECAEB6D5198D}" srcOrd="0" destOrd="0" presId="urn:microsoft.com/office/officeart/2005/8/layout/equation2"/>
    <dgm:cxn modelId="{ED80CCAD-1B76-4908-9CFE-E1D27B04BEC0}" srcId="{E8A7162F-5A91-4344-A30C-519E8B9BEBF1}" destId="{679E7482-0305-4D5A-8823-6D94A68CAD73}" srcOrd="0" destOrd="0" parTransId="{98E58D3F-FB2B-4017-B5A2-6D452F38398D}" sibTransId="{92A9F5C3-B354-44DA-BBC5-4B5B2D1C1686}"/>
    <dgm:cxn modelId="{AA32FBAF-C0CC-45CA-80AB-5AB1EDB15DF4}" type="presOf" srcId="{E8A7162F-5A91-4344-A30C-519E8B9BEBF1}" destId="{9EFAABE6-B22F-4395-92E9-EB8BA94A706F}" srcOrd="0" destOrd="0" presId="urn:microsoft.com/office/officeart/2005/8/layout/equation2"/>
    <dgm:cxn modelId="{FB3112BE-A83F-4282-AE94-EB8CE6BC6FE8}" type="presOf" srcId="{514C98F7-6E90-4DE4-9785-7059947138CF}" destId="{10D52299-8E54-4AD8-B673-1E5A07B01907}" srcOrd="0" destOrd="0" presId="urn:microsoft.com/office/officeart/2005/8/layout/equation2"/>
    <dgm:cxn modelId="{C871E6DA-8FAD-42C4-A9AD-BD705CFB994C}" type="presOf" srcId="{92A9F5C3-B354-44DA-BBC5-4B5B2D1C1686}" destId="{58731854-4875-4C7E-800F-4DE8305D75AD}" srcOrd="0" destOrd="0" presId="urn:microsoft.com/office/officeart/2005/8/layout/equation2"/>
    <dgm:cxn modelId="{C3CB60EF-37E7-4526-B308-1C3D40A4828D}" type="presOf" srcId="{679E7482-0305-4D5A-8823-6D94A68CAD73}" destId="{C95676D8-882D-4C7F-96F2-37E5AA60DBC2}" srcOrd="0" destOrd="0" presId="urn:microsoft.com/office/officeart/2005/8/layout/equation2"/>
    <dgm:cxn modelId="{D758D8F8-2E09-4B0A-9F02-597D622169B7}" srcId="{E8A7162F-5A91-4344-A30C-519E8B9BEBF1}" destId="{514C98F7-6E90-4DE4-9785-7059947138CF}" srcOrd="2" destOrd="0" parTransId="{D626F672-ED69-44FE-BA9D-37253938A511}" sibTransId="{CF5D2340-0C8C-4765-B800-F246013D9F28}"/>
    <dgm:cxn modelId="{53356B26-65AD-47DA-9277-060030CB487D}" type="presParOf" srcId="{9EFAABE6-B22F-4395-92E9-EB8BA94A706F}" destId="{A1C45BC6-34FE-4536-8497-C43B084CB66A}" srcOrd="0" destOrd="0" presId="urn:microsoft.com/office/officeart/2005/8/layout/equation2"/>
    <dgm:cxn modelId="{5BC75939-36EE-404C-AB11-88F093B3EDDF}" type="presParOf" srcId="{A1C45BC6-34FE-4536-8497-C43B084CB66A}" destId="{C95676D8-882D-4C7F-96F2-37E5AA60DBC2}" srcOrd="0" destOrd="0" presId="urn:microsoft.com/office/officeart/2005/8/layout/equation2"/>
    <dgm:cxn modelId="{3F9D6AF3-242D-45A2-B40F-47AAE32CD4E0}" type="presParOf" srcId="{A1C45BC6-34FE-4536-8497-C43B084CB66A}" destId="{243C0A19-D0F1-4F4A-872F-EB38E12C26FD}" srcOrd="1" destOrd="0" presId="urn:microsoft.com/office/officeart/2005/8/layout/equation2"/>
    <dgm:cxn modelId="{D1B91DB1-1471-417D-81EA-3B772737A7B0}" type="presParOf" srcId="{A1C45BC6-34FE-4536-8497-C43B084CB66A}" destId="{58731854-4875-4C7E-800F-4DE8305D75AD}" srcOrd="2" destOrd="0" presId="urn:microsoft.com/office/officeart/2005/8/layout/equation2"/>
    <dgm:cxn modelId="{31912B43-AB5D-465E-B8D7-C971C9D15B88}" type="presParOf" srcId="{A1C45BC6-34FE-4536-8497-C43B084CB66A}" destId="{31542676-A26B-4043-BD7A-B736F2367C35}" srcOrd="3" destOrd="0" presId="urn:microsoft.com/office/officeart/2005/8/layout/equation2"/>
    <dgm:cxn modelId="{FD4748D7-71C2-4ECA-8682-796CF6B3BB61}" type="presParOf" srcId="{A1C45BC6-34FE-4536-8497-C43B084CB66A}" destId="{CC53FB38-2D15-4911-8EFA-881F9DCFEEFB}" srcOrd="4" destOrd="0" presId="urn:microsoft.com/office/officeart/2005/8/layout/equation2"/>
    <dgm:cxn modelId="{4A39AFAF-2242-4703-BFA4-281E8285696F}" type="presParOf" srcId="{9EFAABE6-B22F-4395-92E9-EB8BA94A706F}" destId="{D74FBBF1-4637-4CD0-8777-ECAEB6D5198D}" srcOrd="1" destOrd="0" presId="urn:microsoft.com/office/officeart/2005/8/layout/equation2"/>
    <dgm:cxn modelId="{F08F476F-BB41-4E19-89FB-758CCD672AC6}" type="presParOf" srcId="{D74FBBF1-4637-4CD0-8777-ECAEB6D5198D}" destId="{077B5B2B-68B1-4AAB-ABDC-671D39EE7A74}" srcOrd="0" destOrd="0" presId="urn:microsoft.com/office/officeart/2005/8/layout/equation2"/>
    <dgm:cxn modelId="{C441621D-D6B6-4983-B21B-68836389ECFB}" type="presParOf" srcId="{9EFAABE6-B22F-4395-92E9-EB8BA94A706F}" destId="{10D52299-8E54-4AD8-B673-1E5A07B01907}"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7D23D9-CCFC-4705-B528-5B975AA21535}"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pt-PT"/>
        </a:p>
      </dgm:t>
    </dgm:pt>
    <dgm:pt modelId="{075BFCFB-99E3-4A30-8895-852D9D66FC01}">
      <dgm:prSet phldrT="[Texto]"/>
      <dgm:spPr>
        <a:solidFill>
          <a:schemeClr val="accent2">
            <a:lumMod val="50000"/>
          </a:schemeClr>
        </a:solidFill>
      </dgm:spPr>
      <dgm:t>
        <a:bodyPr/>
        <a:lstStyle/>
        <a:p>
          <a:r>
            <a:rPr lang="pt-PT" dirty="0"/>
            <a:t>Modelo Universal que abrange todos os cidadãos de forma igual</a:t>
          </a:r>
        </a:p>
      </dgm:t>
    </dgm:pt>
    <dgm:pt modelId="{EE24CCA8-96E6-4F3E-A2EC-3B09E90DFE03}" type="parTrans" cxnId="{B82D9055-25A9-47FF-8165-AC405AF4AA43}">
      <dgm:prSet/>
      <dgm:spPr/>
      <dgm:t>
        <a:bodyPr/>
        <a:lstStyle/>
        <a:p>
          <a:endParaRPr lang="pt-PT"/>
        </a:p>
      </dgm:t>
    </dgm:pt>
    <dgm:pt modelId="{48141596-7754-47E9-9949-8084E510D2D0}" type="sibTrans" cxnId="{B82D9055-25A9-47FF-8165-AC405AF4AA43}">
      <dgm:prSet/>
      <dgm:spPr/>
      <dgm:t>
        <a:bodyPr/>
        <a:lstStyle/>
        <a:p>
          <a:endParaRPr lang="pt-PT"/>
        </a:p>
      </dgm:t>
    </dgm:pt>
    <dgm:pt modelId="{D9B56291-8A6F-4F00-96C4-2305CB7BFEEB}">
      <dgm:prSet phldrT="[Texto]"/>
      <dgm:spPr>
        <a:solidFill>
          <a:schemeClr val="accent4"/>
        </a:solidFill>
      </dgm:spPr>
      <dgm:t>
        <a:bodyPr/>
        <a:lstStyle/>
        <a:p>
          <a:r>
            <a:rPr lang="pt-PT" dirty="0"/>
            <a:t>As politicas sociais passam de um modelo restritivo</a:t>
          </a:r>
        </a:p>
      </dgm:t>
    </dgm:pt>
    <dgm:pt modelId="{5D4DF435-2283-4805-AFBC-7ADDAC0D7925}" type="parTrans" cxnId="{09E82394-BB5D-4E89-9BFB-269F8FB874E9}">
      <dgm:prSet/>
      <dgm:spPr/>
      <dgm:t>
        <a:bodyPr/>
        <a:lstStyle/>
        <a:p>
          <a:endParaRPr lang="pt-PT"/>
        </a:p>
      </dgm:t>
    </dgm:pt>
    <dgm:pt modelId="{0256A93B-6A13-4FD3-96E9-6EAF2B4F9CC2}" type="sibTrans" cxnId="{09E82394-BB5D-4E89-9BFB-269F8FB874E9}">
      <dgm:prSet/>
      <dgm:spPr/>
      <dgm:t>
        <a:bodyPr/>
        <a:lstStyle/>
        <a:p>
          <a:endParaRPr lang="pt-PT"/>
        </a:p>
      </dgm:t>
    </dgm:pt>
    <dgm:pt modelId="{F07E7074-EA64-4175-A1EB-AC3353EF45F1}" type="pres">
      <dgm:prSet presAssocID="{047D23D9-CCFC-4705-B528-5B975AA21535}" presName="theList" presStyleCnt="0">
        <dgm:presLayoutVars>
          <dgm:dir/>
          <dgm:animLvl val="lvl"/>
          <dgm:resizeHandles val="exact"/>
        </dgm:presLayoutVars>
      </dgm:prSet>
      <dgm:spPr/>
    </dgm:pt>
    <dgm:pt modelId="{53B47763-0891-436C-B496-DFC203BE5413}" type="pres">
      <dgm:prSet presAssocID="{075BFCFB-99E3-4A30-8895-852D9D66FC01}" presName="compNode" presStyleCnt="0"/>
      <dgm:spPr/>
    </dgm:pt>
    <dgm:pt modelId="{00649E05-2D80-405D-A938-8DAF6F07E24B}" type="pres">
      <dgm:prSet presAssocID="{075BFCFB-99E3-4A30-8895-852D9D66FC01}" presName="noGeometry" presStyleCnt="0"/>
      <dgm:spPr/>
    </dgm:pt>
    <dgm:pt modelId="{5DD15928-B507-4835-9B3C-A38ED48C8647}" type="pres">
      <dgm:prSet presAssocID="{075BFCFB-99E3-4A30-8895-852D9D66FC01}" presName="childTextVisible" presStyleLbl="bgAccFollowNode1" presStyleIdx="0" presStyleCnt="1" custScaleX="124827" custScaleY="71827" custLinFactNeighborX="-79532" custLinFactNeighborY="2913">
        <dgm:presLayoutVars>
          <dgm:bulletEnabled val="1"/>
        </dgm:presLayoutVars>
      </dgm:prSet>
      <dgm:spPr/>
    </dgm:pt>
    <dgm:pt modelId="{63C6DC65-92D3-42E2-B6A8-990CBB492C89}" type="pres">
      <dgm:prSet presAssocID="{075BFCFB-99E3-4A30-8895-852D9D66FC01}" presName="childTextHidden" presStyleLbl="bgAccFollowNode1" presStyleIdx="0" presStyleCnt="1"/>
      <dgm:spPr/>
    </dgm:pt>
    <dgm:pt modelId="{7C1484CB-FC67-492E-BFB3-04BE6F80EE73}" type="pres">
      <dgm:prSet presAssocID="{075BFCFB-99E3-4A30-8895-852D9D66FC01}" presName="parentText" presStyleLbl="node1" presStyleIdx="0" presStyleCnt="1" custScaleX="212468" custScaleY="162349" custLinFactX="100000" custLinFactNeighborX="116497" custLinFactNeighborY="5888">
        <dgm:presLayoutVars>
          <dgm:chMax val="1"/>
          <dgm:bulletEnabled val="1"/>
        </dgm:presLayoutVars>
      </dgm:prSet>
      <dgm:spPr/>
    </dgm:pt>
  </dgm:ptLst>
  <dgm:cxnLst>
    <dgm:cxn modelId="{5CAC5334-954B-430A-9D57-41785658280F}" type="presOf" srcId="{075BFCFB-99E3-4A30-8895-852D9D66FC01}" destId="{7C1484CB-FC67-492E-BFB3-04BE6F80EE73}" srcOrd="0" destOrd="0" presId="urn:microsoft.com/office/officeart/2005/8/layout/hProcess6"/>
    <dgm:cxn modelId="{394E9F49-5BA6-4FC6-A88B-A1D3778BE98D}" type="presOf" srcId="{D9B56291-8A6F-4F00-96C4-2305CB7BFEEB}" destId="{63C6DC65-92D3-42E2-B6A8-990CBB492C89}" srcOrd="1" destOrd="0" presId="urn:microsoft.com/office/officeart/2005/8/layout/hProcess6"/>
    <dgm:cxn modelId="{B82D9055-25A9-47FF-8165-AC405AF4AA43}" srcId="{047D23D9-CCFC-4705-B528-5B975AA21535}" destId="{075BFCFB-99E3-4A30-8895-852D9D66FC01}" srcOrd="0" destOrd="0" parTransId="{EE24CCA8-96E6-4F3E-A2EC-3B09E90DFE03}" sibTransId="{48141596-7754-47E9-9949-8084E510D2D0}"/>
    <dgm:cxn modelId="{8EFD7B58-19F2-4FAB-B404-F41E28A84EA5}" type="presOf" srcId="{047D23D9-CCFC-4705-B528-5B975AA21535}" destId="{F07E7074-EA64-4175-A1EB-AC3353EF45F1}" srcOrd="0" destOrd="0" presId="urn:microsoft.com/office/officeart/2005/8/layout/hProcess6"/>
    <dgm:cxn modelId="{09E82394-BB5D-4E89-9BFB-269F8FB874E9}" srcId="{075BFCFB-99E3-4A30-8895-852D9D66FC01}" destId="{D9B56291-8A6F-4F00-96C4-2305CB7BFEEB}" srcOrd="0" destOrd="0" parTransId="{5D4DF435-2283-4805-AFBC-7ADDAC0D7925}" sibTransId="{0256A93B-6A13-4FD3-96E9-6EAF2B4F9CC2}"/>
    <dgm:cxn modelId="{79347BC2-3BCC-4EA9-B764-A2C35EBF61E2}" type="presOf" srcId="{D9B56291-8A6F-4F00-96C4-2305CB7BFEEB}" destId="{5DD15928-B507-4835-9B3C-A38ED48C8647}" srcOrd="0" destOrd="0" presId="urn:microsoft.com/office/officeart/2005/8/layout/hProcess6"/>
    <dgm:cxn modelId="{30B83E17-853E-4556-92E0-D45E3A1C0D22}" type="presParOf" srcId="{F07E7074-EA64-4175-A1EB-AC3353EF45F1}" destId="{53B47763-0891-436C-B496-DFC203BE5413}" srcOrd="0" destOrd="0" presId="urn:microsoft.com/office/officeart/2005/8/layout/hProcess6"/>
    <dgm:cxn modelId="{72D1B200-036A-4733-B947-74D1DD9B6122}" type="presParOf" srcId="{53B47763-0891-436C-B496-DFC203BE5413}" destId="{00649E05-2D80-405D-A938-8DAF6F07E24B}" srcOrd="0" destOrd="0" presId="urn:microsoft.com/office/officeart/2005/8/layout/hProcess6"/>
    <dgm:cxn modelId="{5EB0DA24-32C3-446A-AD7F-1D6CEB09CA78}" type="presParOf" srcId="{53B47763-0891-436C-B496-DFC203BE5413}" destId="{5DD15928-B507-4835-9B3C-A38ED48C8647}" srcOrd="1" destOrd="0" presId="urn:microsoft.com/office/officeart/2005/8/layout/hProcess6"/>
    <dgm:cxn modelId="{DA74131F-54F0-466E-ABB7-F55C3B35D248}" type="presParOf" srcId="{53B47763-0891-436C-B496-DFC203BE5413}" destId="{63C6DC65-92D3-42E2-B6A8-990CBB492C89}" srcOrd="2" destOrd="0" presId="urn:microsoft.com/office/officeart/2005/8/layout/hProcess6"/>
    <dgm:cxn modelId="{029534ED-ABE2-4FEE-8174-B1CF6D14DDCA}" type="presParOf" srcId="{53B47763-0891-436C-B496-DFC203BE5413}" destId="{7C1484CB-FC67-492E-BFB3-04BE6F80EE73}"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E67406-D2AA-43FE-A55E-33F705DDA23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pt-PT"/>
        </a:p>
      </dgm:t>
    </dgm:pt>
    <dgm:pt modelId="{D80B36C3-F31C-4065-9DFF-B3856C8F6700}">
      <dgm:prSet phldrT="[Texto]" custT="1"/>
      <dgm:spPr/>
      <dgm:t>
        <a:bodyPr/>
        <a:lstStyle/>
        <a:p>
          <a:r>
            <a:rPr lang="pt-PT" sz="2000" dirty="0">
              <a:latin typeface="Arial"/>
              <a:cs typeface="Arial"/>
            </a:rPr>
            <a:t>A promoção da saúde </a:t>
          </a:r>
          <a:r>
            <a:rPr lang="pt-PT" sz="2000" spc="-5" dirty="0">
              <a:latin typeface="Arial"/>
              <a:cs typeface="Arial"/>
            </a:rPr>
            <a:t>e a prevenção </a:t>
          </a:r>
          <a:r>
            <a:rPr lang="pt-PT" sz="2000" dirty="0">
              <a:latin typeface="Arial"/>
              <a:cs typeface="Arial"/>
            </a:rPr>
            <a:t>da doença</a:t>
          </a:r>
          <a:r>
            <a:rPr lang="pt-PT" sz="600" dirty="0">
              <a:latin typeface="Arial"/>
              <a:cs typeface="Arial"/>
            </a:rPr>
            <a:t>.</a:t>
          </a:r>
          <a:endParaRPr lang="pt-PT" sz="600" dirty="0"/>
        </a:p>
      </dgm:t>
    </dgm:pt>
    <dgm:pt modelId="{FBB09701-AA03-40FE-9F00-1C99A663B3E1}" type="parTrans" cxnId="{450FBEAA-BD6B-477B-9379-EC8234BA29F6}">
      <dgm:prSet/>
      <dgm:spPr/>
      <dgm:t>
        <a:bodyPr/>
        <a:lstStyle/>
        <a:p>
          <a:endParaRPr lang="pt-PT"/>
        </a:p>
      </dgm:t>
    </dgm:pt>
    <dgm:pt modelId="{1A7B8758-44B3-4B7C-92FE-FEE33E4E006D}" type="sibTrans" cxnId="{450FBEAA-BD6B-477B-9379-EC8234BA29F6}">
      <dgm:prSet/>
      <dgm:spPr/>
      <dgm:t>
        <a:bodyPr/>
        <a:lstStyle/>
        <a:p>
          <a:endParaRPr lang="pt-PT"/>
        </a:p>
      </dgm:t>
    </dgm:pt>
    <dgm:pt modelId="{E4649162-6E70-490B-9EFE-F6B9E43E423A}">
      <dgm:prSet phldrT="[Texto]" custT="1"/>
      <dgm:spPr/>
      <dgm:t>
        <a:bodyPr/>
        <a:lstStyle/>
        <a:p>
          <a:r>
            <a:rPr lang="pt-PT" sz="2000" dirty="0">
              <a:latin typeface="Arial"/>
              <a:cs typeface="Arial"/>
            </a:rPr>
            <a:t>Igualdade dos </a:t>
          </a:r>
          <a:r>
            <a:rPr lang="pt-PT" sz="2000" spc="-5" dirty="0">
              <a:latin typeface="Arial"/>
              <a:cs typeface="Arial"/>
            </a:rPr>
            <a:t>cidadãos </a:t>
          </a:r>
          <a:r>
            <a:rPr lang="pt-PT" sz="2000" spc="5" dirty="0">
              <a:latin typeface="Arial"/>
              <a:cs typeface="Arial"/>
            </a:rPr>
            <a:t>no </a:t>
          </a:r>
          <a:r>
            <a:rPr lang="pt-PT" sz="2000" dirty="0">
              <a:latin typeface="Arial"/>
              <a:cs typeface="Arial"/>
            </a:rPr>
            <a:t>acesso aos  </a:t>
          </a:r>
          <a:r>
            <a:rPr lang="pt-PT" sz="2000" spc="-5" dirty="0">
              <a:latin typeface="Arial"/>
              <a:cs typeface="Arial"/>
            </a:rPr>
            <a:t>cuidados </a:t>
          </a:r>
          <a:r>
            <a:rPr lang="pt-PT" sz="2000" dirty="0">
              <a:latin typeface="Arial"/>
              <a:cs typeface="Arial"/>
            </a:rPr>
            <a:t>de saúde</a:t>
          </a:r>
          <a:endParaRPr lang="pt-PT" sz="2000" dirty="0"/>
        </a:p>
      </dgm:t>
    </dgm:pt>
    <dgm:pt modelId="{8306F02B-DC00-4190-A8C6-5111B25C3E98}" type="parTrans" cxnId="{36353DB9-99BB-4358-87BF-059DF2A1D8A4}">
      <dgm:prSet/>
      <dgm:spPr/>
      <dgm:t>
        <a:bodyPr/>
        <a:lstStyle/>
        <a:p>
          <a:endParaRPr lang="pt-PT"/>
        </a:p>
      </dgm:t>
    </dgm:pt>
    <dgm:pt modelId="{12A04F25-2458-4C33-A9E1-2F86BFE58FC1}" type="sibTrans" cxnId="{36353DB9-99BB-4358-87BF-059DF2A1D8A4}">
      <dgm:prSet/>
      <dgm:spPr/>
      <dgm:t>
        <a:bodyPr/>
        <a:lstStyle/>
        <a:p>
          <a:endParaRPr lang="pt-PT"/>
        </a:p>
      </dgm:t>
    </dgm:pt>
    <dgm:pt modelId="{D62F19E0-778B-4FFA-AEE9-ADD2AFBE7B90}">
      <dgm:prSet phldrT="[Texto]" custT="1"/>
      <dgm:spPr/>
      <dgm:t>
        <a:bodyPr/>
        <a:lstStyle/>
        <a:p>
          <a:r>
            <a:rPr lang="pt-PT" sz="2000" dirty="0">
              <a:latin typeface="Arial"/>
              <a:cs typeface="Arial"/>
            </a:rPr>
            <a:t>Garantir </a:t>
          </a:r>
          <a:r>
            <a:rPr lang="pt-PT" sz="2000" spc="5" dirty="0">
              <a:latin typeface="Arial"/>
              <a:cs typeface="Arial"/>
            </a:rPr>
            <a:t>a </a:t>
          </a:r>
          <a:r>
            <a:rPr lang="pt-PT" sz="2000" dirty="0">
              <a:latin typeface="Arial"/>
              <a:cs typeface="Arial"/>
            </a:rPr>
            <a:t>equidade </a:t>
          </a:r>
          <a:r>
            <a:rPr lang="pt-PT" sz="2000" spc="5" dirty="0">
              <a:latin typeface="Arial"/>
              <a:cs typeface="Arial"/>
            </a:rPr>
            <a:t>na </a:t>
          </a:r>
          <a:r>
            <a:rPr lang="pt-PT" sz="2000" spc="-5" dirty="0">
              <a:latin typeface="Arial"/>
              <a:cs typeface="Arial"/>
            </a:rPr>
            <a:t>distribuição </a:t>
          </a:r>
          <a:r>
            <a:rPr lang="pt-PT" sz="2000" spc="5" dirty="0">
              <a:latin typeface="Arial"/>
              <a:cs typeface="Arial"/>
            </a:rPr>
            <a:t>de </a:t>
          </a:r>
          <a:r>
            <a:rPr lang="pt-PT" sz="2000" dirty="0">
              <a:latin typeface="Arial"/>
              <a:cs typeface="Arial"/>
            </a:rPr>
            <a:t>recursos </a:t>
          </a:r>
          <a:r>
            <a:rPr lang="pt-PT" sz="2000" spc="5" dirty="0">
              <a:latin typeface="Arial"/>
              <a:cs typeface="Arial"/>
            </a:rPr>
            <a:t>e</a:t>
          </a:r>
          <a:r>
            <a:rPr lang="pt-PT" sz="2000" spc="-204" dirty="0">
              <a:latin typeface="Arial"/>
              <a:cs typeface="Arial"/>
            </a:rPr>
            <a:t> </a:t>
          </a:r>
          <a:r>
            <a:rPr lang="pt-PT" sz="2000" spc="5" dirty="0">
              <a:latin typeface="Arial"/>
              <a:cs typeface="Arial"/>
            </a:rPr>
            <a:t>na  </a:t>
          </a:r>
          <a:r>
            <a:rPr lang="pt-PT" sz="2000" spc="-5" dirty="0">
              <a:latin typeface="Arial"/>
              <a:cs typeface="Arial"/>
            </a:rPr>
            <a:t>utilização </a:t>
          </a:r>
          <a:r>
            <a:rPr lang="pt-PT" sz="2000" dirty="0">
              <a:latin typeface="Arial"/>
              <a:cs typeface="Arial"/>
            </a:rPr>
            <a:t>de</a:t>
          </a:r>
          <a:r>
            <a:rPr lang="pt-PT" sz="2000" spc="10" dirty="0">
              <a:latin typeface="Arial"/>
              <a:cs typeface="Arial"/>
            </a:rPr>
            <a:t> </a:t>
          </a:r>
          <a:r>
            <a:rPr lang="pt-PT" sz="2000" spc="-5" dirty="0">
              <a:latin typeface="Arial"/>
              <a:cs typeface="Arial"/>
            </a:rPr>
            <a:t>serviços.</a:t>
          </a:r>
          <a:endParaRPr lang="pt-PT" sz="2000" dirty="0"/>
        </a:p>
      </dgm:t>
    </dgm:pt>
    <dgm:pt modelId="{CECEE48C-59EA-41F2-BD42-5811A343A32C}" type="parTrans" cxnId="{9E407A97-E7C5-4A23-9CEA-94847E592B3C}">
      <dgm:prSet/>
      <dgm:spPr/>
      <dgm:t>
        <a:bodyPr/>
        <a:lstStyle/>
        <a:p>
          <a:endParaRPr lang="pt-PT"/>
        </a:p>
      </dgm:t>
    </dgm:pt>
    <dgm:pt modelId="{5BF6B976-2F07-45CD-AA69-EF369CBDD473}" type="sibTrans" cxnId="{9E407A97-E7C5-4A23-9CEA-94847E592B3C}">
      <dgm:prSet/>
      <dgm:spPr/>
      <dgm:t>
        <a:bodyPr/>
        <a:lstStyle/>
        <a:p>
          <a:endParaRPr lang="pt-PT"/>
        </a:p>
      </dgm:t>
    </dgm:pt>
    <dgm:pt modelId="{2748B229-BBEB-48B6-B6AA-E22677886309}" type="pres">
      <dgm:prSet presAssocID="{D9E67406-D2AA-43FE-A55E-33F705DDA232}" presName="linear" presStyleCnt="0">
        <dgm:presLayoutVars>
          <dgm:dir/>
          <dgm:animLvl val="lvl"/>
          <dgm:resizeHandles val="exact"/>
        </dgm:presLayoutVars>
      </dgm:prSet>
      <dgm:spPr/>
    </dgm:pt>
    <dgm:pt modelId="{CAAC95AE-3AF8-404A-A164-42A93160CE87}" type="pres">
      <dgm:prSet presAssocID="{D80B36C3-F31C-4065-9DFF-B3856C8F6700}" presName="parentLin" presStyleCnt="0"/>
      <dgm:spPr/>
    </dgm:pt>
    <dgm:pt modelId="{7AFB327A-FDAC-40E1-9B33-FE88E80E7F53}" type="pres">
      <dgm:prSet presAssocID="{D80B36C3-F31C-4065-9DFF-B3856C8F6700}" presName="parentLeftMargin" presStyleLbl="node1" presStyleIdx="0" presStyleCnt="3"/>
      <dgm:spPr/>
    </dgm:pt>
    <dgm:pt modelId="{386C6632-0A90-4018-BCD9-7AFBF52607A3}" type="pres">
      <dgm:prSet presAssocID="{D80B36C3-F31C-4065-9DFF-B3856C8F6700}" presName="parentText" presStyleLbl="node1" presStyleIdx="0" presStyleCnt="3" custScaleY="591130" custLinFactY="-60142" custLinFactNeighborX="-19447" custLinFactNeighborY="-100000">
        <dgm:presLayoutVars>
          <dgm:chMax val="0"/>
          <dgm:bulletEnabled val="1"/>
        </dgm:presLayoutVars>
      </dgm:prSet>
      <dgm:spPr/>
    </dgm:pt>
    <dgm:pt modelId="{0BD8F37F-E3C3-41CD-AEF4-B941377FA262}" type="pres">
      <dgm:prSet presAssocID="{D80B36C3-F31C-4065-9DFF-B3856C8F6700}" presName="negativeSpace" presStyleCnt="0"/>
      <dgm:spPr/>
    </dgm:pt>
    <dgm:pt modelId="{AD2AFEEF-F574-4320-B690-49B0309D0728}" type="pres">
      <dgm:prSet presAssocID="{D80B36C3-F31C-4065-9DFF-B3856C8F6700}" presName="childText" presStyleLbl="conFgAcc1" presStyleIdx="0" presStyleCnt="3">
        <dgm:presLayoutVars>
          <dgm:bulletEnabled val="1"/>
        </dgm:presLayoutVars>
      </dgm:prSet>
      <dgm:spPr/>
    </dgm:pt>
    <dgm:pt modelId="{587E8AAD-F76E-4F53-B78B-87485BAB93E4}" type="pres">
      <dgm:prSet presAssocID="{1A7B8758-44B3-4B7C-92FE-FEE33E4E006D}" presName="spaceBetweenRectangles" presStyleCnt="0"/>
      <dgm:spPr/>
    </dgm:pt>
    <dgm:pt modelId="{AEAD3FE4-9DE6-464B-A641-A8303CA40602}" type="pres">
      <dgm:prSet presAssocID="{E4649162-6E70-490B-9EFE-F6B9E43E423A}" presName="parentLin" presStyleCnt="0"/>
      <dgm:spPr/>
    </dgm:pt>
    <dgm:pt modelId="{44F8E99C-64C8-4D45-A48C-DEDD3545A67A}" type="pres">
      <dgm:prSet presAssocID="{E4649162-6E70-490B-9EFE-F6B9E43E423A}" presName="parentLeftMargin" presStyleLbl="node1" presStyleIdx="0" presStyleCnt="3"/>
      <dgm:spPr/>
    </dgm:pt>
    <dgm:pt modelId="{AC25E450-32A6-44FB-A360-C89A8B87472A}" type="pres">
      <dgm:prSet presAssocID="{E4649162-6E70-490B-9EFE-F6B9E43E423A}" presName="parentText" presStyleLbl="node1" presStyleIdx="1" presStyleCnt="3" custScaleY="685509" custLinFactNeighborX="-29703" custLinFactNeighborY="-70349">
        <dgm:presLayoutVars>
          <dgm:chMax val="0"/>
          <dgm:bulletEnabled val="1"/>
        </dgm:presLayoutVars>
      </dgm:prSet>
      <dgm:spPr/>
    </dgm:pt>
    <dgm:pt modelId="{6D37A6CB-9CB4-4D29-8892-87A479FE4FE9}" type="pres">
      <dgm:prSet presAssocID="{E4649162-6E70-490B-9EFE-F6B9E43E423A}" presName="negativeSpace" presStyleCnt="0"/>
      <dgm:spPr/>
    </dgm:pt>
    <dgm:pt modelId="{7FFA5BF9-A720-4FCE-BE09-681CC9E140D0}" type="pres">
      <dgm:prSet presAssocID="{E4649162-6E70-490B-9EFE-F6B9E43E423A}" presName="childText" presStyleLbl="conFgAcc1" presStyleIdx="1" presStyleCnt="3">
        <dgm:presLayoutVars>
          <dgm:bulletEnabled val="1"/>
        </dgm:presLayoutVars>
      </dgm:prSet>
      <dgm:spPr/>
    </dgm:pt>
    <dgm:pt modelId="{5AFBC82C-648F-472E-91CA-A10483AF38FB}" type="pres">
      <dgm:prSet presAssocID="{12A04F25-2458-4C33-A9E1-2F86BFE58FC1}" presName="spaceBetweenRectangles" presStyleCnt="0"/>
      <dgm:spPr/>
    </dgm:pt>
    <dgm:pt modelId="{88E009EF-D7FD-4659-88D2-F83101470BC9}" type="pres">
      <dgm:prSet presAssocID="{D62F19E0-778B-4FFA-AEE9-ADD2AFBE7B90}" presName="parentLin" presStyleCnt="0"/>
      <dgm:spPr/>
    </dgm:pt>
    <dgm:pt modelId="{EF05AA26-CE14-40DB-A8C0-FD7C76401391}" type="pres">
      <dgm:prSet presAssocID="{D62F19E0-778B-4FFA-AEE9-ADD2AFBE7B90}" presName="parentLeftMargin" presStyleLbl="node1" presStyleIdx="1" presStyleCnt="3"/>
      <dgm:spPr/>
    </dgm:pt>
    <dgm:pt modelId="{97E4AEE1-9CBA-4A24-BF44-6FE663B68B92}" type="pres">
      <dgm:prSet presAssocID="{D62F19E0-778B-4FFA-AEE9-ADD2AFBE7B90}" presName="parentText" presStyleLbl="node1" presStyleIdx="2" presStyleCnt="3" custScaleY="632511" custLinFactNeighborX="-11036" custLinFactNeighborY="-15517">
        <dgm:presLayoutVars>
          <dgm:chMax val="0"/>
          <dgm:bulletEnabled val="1"/>
        </dgm:presLayoutVars>
      </dgm:prSet>
      <dgm:spPr/>
    </dgm:pt>
    <dgm:pt modelId="{72BC14EF-BFAF-4CF6-9688-A18607DDCA0F}" type="pres">
      <dgm:prSet presAssocID="{D62F19E0-778B-4FFA-AEE9-ADD2AFBE7B90}" presName="negativeSpace" presStyleCnt="0"/>
      <dgm:spPr/>
    </dgm:pt>
    <dgm:pt modelId="{DFA230FA-C1B7-48DA-8738-782539DE360F}" type="pres">
      <dgm:prSet presAssocID="{D62F19E0-778B-4FFA-AEE9-ADD2AFBE7B90}" presName="childText" presStyleLbl="conFgAcc1" presStyleIdx="2" presStyleCnt="3">
        <dgm:presLayoutVars>
          <dgm:bulletEnabled val="1"/>
        </dgm:presLayoutVars>
      </dgm:prSet>
      <dgm:spPr/>
    </dgm:pt>
  </dgm:ptLst>
  <dgm:cxnLst>
    <dgm:cxn modelId="{E7027C02-A848-4A64-8DDF-027A57C127E1}" type="presOf" srcId="{E4649162-6E70-490B-9EFE-F6B9E43E423A}" destId="{AC25E450-32A6-44FB-A360-C89A8B87472A}" srcOrd="1" destOrd="0" presId="urn:microsoft.com/office/officeart/2005/8/layout/list1"/>
    <dgm:cxn modelId="{6FFE4403-0D8E-48D5-88CF-B5962FE51056}" type="presOf" srcId="{D62F19E0-778B-4FFA-AEE9-ADD2AFBE7B90}" destId="{97E4AEE1-9CBA-4A24-BF44-6FE663B68B92}" srcOrd="1" destOrd="0" presId="urn:microsoft.com/office/officeart/2005/8/layout/list1"/>
    <dgm:cxn modelId="{3F28E913-251C-4612-BA0F-044483ABE8C4}" type="presOf" srcId="{D80B36C3-F31C-4065-9DFF-B3856C8F6700}" destId="{386C6632-0A90-4018-BCD9-7AFBF52607A3}" srcOrd="1" destOrd="0" presId="urn:microsoft.com/office/officeart/2005/8/layout/list1"/>
    <dgm:cxn modelId="{C7A6BA20-2F46-437F-9088-3D9B06BDC36C}" type="presOf" srcId="{D80B36C3-F31C-4065-9DFF-B3856C8F6700}" destId="{7AFB327A-FDAC-40E1-9B33-FE88E80E7F53}" srcOrd="0" destOrd="0" presId="urn:microsoft.com/office/officeart/2005/8/layout/list1"/>
    <dgm:cxn modelId="{E9E4C14E-C637-4A00-A860-35C8450D9CFA}" type="presOf" srcId="{D9E67406-D2AA-43FE-A55E-33F705DDA232}" destId="{2748B229-BBEB-48B6-B6AA-E22677886309}" srcOrd="0" destOrd="0" presId="urn:microsoft.com/office/officeart/2005/8/layout/list1"/>
    <dgm:cxn modelId="{64BA5790-EE94-47AB-8E38-ACFEFE74A64F}" type="presOf" srcId="{E4649162-6E70-490B-9EFE-F6B9E43E423A}" destId="{44F8E99C-64C8-4D45-A48C-DEDD3545A67A}" srcOrd="0" destOrd="0" presId="urn:microsoft.com/office/officeart/2005/8/layout/list1"/>
    <dgm:cxn modelId="{9E407A97-E7C5-4A23-9CEA-94847E592B3C}" srcId="{D9E67406-D2AA-43FE-A55E-33F705DDA232}" destId="{D62F19E0-778B-4FFA-AEE9-ADD2AFBE7B90}" srcOrd="2" destOrd="0" parTransId="{CECEE48C-59EA-41F2-BD42-5811A343A32C}" sibTransId="{5BF6B976-2F07-45CD-AA69-EF369CBDD473}"/>
    <dgm:cxn modelId="{450FBEAA-BD6B-477B-9379-EC8234BA29F6}" srcId="{D9E67406-D2AA-43FE-A55E-33F705DDA232}" destId="{D80B36C3-F31C-4065-9DFF-B3856C8F6700}" srcOrd="0" destOrd="0" parTransId="{FBB09701-AA03-40FE-9F00-1C99A663B3E1}" sibTransId="{1A7B8758-44B3-4B7C-92FE-FEE33E4E006D}"/>
    <dgm:cxn modelId="{36353DB9-99BB-4358-87BF-059DF2A1D8A4}" srcId="{D9E67406-D2AA-43FE-A55E-33F705DDA232}" destId="{E4649162-6E70-490B-9EFE-F6B9E43E423A}" srcOrd="1" destOrd="0" parTransId="{8306F02B-DC00-4190-A8C6-5111B25C3E98}" sibTransId="{12A04F25-2458-4C33-A9E1-2F86BFE58FC1}"/>
    <dgm:cxn modelId="{9EA11EBD-974B-4FB7-B50A-291508A9D57E}" type="presOf" srcId="{D62F19E0-778B-4FFA-AEE9-ADD2AFBE7B90}" destId="{EF05AA26-CE14-40DB-A8C0-FD7C76401391}" srcOrd="0" destOrd="0" presId="urn:microsoft.com/office/officeart/2005/8/layout/list1"/>
    <dgm:cxn modelId="{D9883CC4-A555-4ECB-A361-EE239EA7BA8D}" type="presParOf" srcId="{2748B229-BBEB-48B6-B6AA-E22677886309}" destId="{CAAC95AE-3AF8-404A-A164-42A93160CE87}" srcOrd="0" destOrd="0" presId="urn:microsoft.com/office/officeart/2005/8/layout/list1"/>
    <dgm:cxn modelId="{EC6A000B-D102-4305-A1EF-34BB038BEDC1}" type="presParOf" srcId="{CAAC95AE-3AF8-404A-A164-42A93160CE87}" destId="{7AFB327A-FDAC-40E1-9B33-FE88E80E7F53}" srcOrd="0" destOrd="0" presId="urn:microsoft.com/office/officeart/2005/8/layout/list1"/>
    <dgm:cxn modelId="{9E247907-9000-4B29-9A68-8731DD0A6187}" type="presParOf" srcId="{CAAC95AE-3AF8-404A-A164-42A93160CE87}" destId="{386C6632-0A90-4018-BCD9-7AFBF52607A3}" srcOrd="1" destOrd="0" presId="urn:microsoft.com/office/officeart/2005/8/layout/list1"/>
    <dgm:cxn modelId="{6EDE1F32-2056-48DE-89EC-901F0C828EC0}" type="presParOf" srcId="{2748B229-BBEB-48B6-B6AA-E22677886309}" destId="{0BD8F37F-E3C3-41CD-AEF4-B941377FA262}" srcOrd="1" destOrd="0" presId="urn:microsoft.com/office/officeart/2005/8/layout/list1"/>
    <dgm:cxn modelId="{6D31953F-A5F7-45CA-8922-9FA84EC55922}" type="presParOf" srcId="{2748B229-BBEB-48B6-B6AA-E22677886309}" destId="{AD2AFEEF-F574-4320-B690-49B0309D0728}" srcOrd="2" destOrd="0" presId="urn:microsoft.com/office/officeart/2005/8/layout/list1"/>
    <dgm:cxn modelId="{6359F528-FA14-4A98-A285-B8603A0BD30E}" type="presParOf" srcId="{2748B229-BBEB-48B6-B6AA-E22677886309}" destId="{587E8AAD-F76E-4F53-B78B-87485BAB93E4}" srcOrd="3" destOrd="0" presId="urn:microsoft.com/office/officeart/2005/8/layout/list1"/>
    <dgm:cxn modelId="{1B866345-433D-4824-BB0F-AFFB27A51EEC}" type="presParOf" srcId="{2748B229-BBEB-48B6-B6AA-E22677886309}" destId="{AEAD3FE4-9DE6-464B-A641-A8303CA40602}" srcOrd="4" destOrd="0" presId="urn:microsoft.com/office/officeart/2005/8/layout/list1"/>
    <dgm:cxn modelId="{7CA9D35F-AD80-4E9C-BBC4-5B89E75AB0D5}" type="presParOf" srcId="{AEAD3FE4-9DE6-464B-A641-A8303CA40602}" destId="{44F8E99C-64C8-4D45-A48C-DEDD3545A67A}" srcOrd="0" destOrd="0" presId="urn:microsoft.com/office/officeart/2005/8/layout/list1"/>
    <dgm:cxn modelId="{59BBBDD7-9E38-423B-997A-B735F0BF9DA4}" type="presParOf" srcId="{AEAD3FE4-9DE6-464B-A641-A8303CA40602}" destId="{AC25E450-32A6-44FB-A360-C89A8B87472A}" srcOrd="1" destOrd="0" presId="urn:microsoft.com/office/officeart/2005/8/layout/list1"/>
    <dgm:cxn modelId="{56E2D748-CCDC-431F-A57F-A1A4153CA9A1}" type="presParOf" srcId="{2748B229-BBEB-48B6-B6AA-E22677886309}" destId="{6D37A6CB-9CB4-4D29-8892-87A479FE4FE9}" srcOrd="5" destOrd="0" presId="urn:microsoft.com/office/officeart/2005/8/layout/list1"/>
    <dgm:cxn modelId="{4309DCCC-0041-47B4-BF63-AC3C37D7EC8A}" type="presParOf" srcId="{2748B229-BBEB-48B6-B6AA-E22677886309}" destId="{7FFA5BF9-A720-4FCE-BE09-681CC9E140D0}" srcOrd="6" destOrd="0" presId="urn:microsoft.com/office/officeart/2005/8/layout/list1"/>
    <dgm:cxn modelId="{7C7E8AD8-9BE9-421B-AEF0-6E54D333F641}" type="presParOf" srcId="{2748B229-BBEB-48B6-B6AA-E22677886309}" destId="{5AFBC82C-648F-472E-91CA-A10483AF38FB}" srcOrd="7" destOrd="0" presId="urn:microsoft.com/office/officeart/2005/8/layout/list1"/>
    <dgm:cxn modelId="{06944C07-6C86-4DD9-A240-707B269C4BCD}" type="presParOf" srcId="{2748B229-BBEB-48B6-B6AA-E22677886309}" destId="{88E009EF-D7FD-4659-88D2-F83101470BC9}" srcOrd="8" destOrd="0" presId="urn:microsoft.com/office/officeart/2005/8/layout/list1"/>
    <dgm:cxn modelId="{9B0EDC95-DE67-42E5-A085-C6C5F7CB0F74}" type="presParOf" srcId="{88E009EF-D7FD-4659-88D2-F83101470BC9}" destId="{EF05AA26-CE14-40DB-A8C0-FD7C76401391}" srcOrd="0" destOrd="0" presId="urn:microsoft.com/office/officeart/2005/8/layout/list1"/>
    <dgm:cxn modelId="{07D1A2B9-6D30-45BB-9431-CF7826409314}" type="presParOf" srcId="{88E009EF-D7FD-4659-88D2-F83101470BC9}" destId="{97E4AEE1-9CBA-4A24-BF44-6FE663B68B92}" srcOrd="1" destOrd="0" presId="urn:microsoft.com/office/officeart/2005/8/layout/list1"/>
    <dgm:cxn modelId="{87D7B799-480A-48DE-9600-9019FEE220C0}" type="presParOf" srcId="{2748B229-BBEB-48B6-B6AA-E22677886309}" destId="{72BC14EF-BFAF-4CF6-9688-A18607DDCA0F}" srcOrd="9" destOrd="0" presId="urn:microsoft.com/office/officeart/2005/8/layout/list1"/>
    <dgm:cxn modelId="{B3DF4C07-B334-428D-8E39-ED6626CF8EC4}" type="presParOf" srcId="{2748B229-BBEB-48B6-B6AA-E22677886309}" destId="{DFA230FA-C1B7-48DA-8738-782539DE360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E67406-D2AA-43FE-A55E-33F705DDA23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pt-PT"/>
        </a:p>
      </dgm:t>
    </dgm:pt>
    <dgm:pt modelId="{D80B36C3-F31C-4065-9DFF-B3856C8F6700}">
      <dgm:prSet phldrT="[Texto]" custT="1"/>
      <dgm:spPr/>
      <dgm:t>
        <a:bodyPr/>
        <a:lstStyle/>
        <a:p>
          <a:pPr algn="just"/>
          <a:r>
            <a:rPr lang="pt-PT" sz="2000" spc="-5" dirty="0">
              <a:latin typeface="Arial"/>
              <a:cs typeface="Arial"/>
            </a:rPr>
            <a:t>Desenvolvimento </a:t>
          </a:r>
          <a:r>
            <a:rPr lang="pt-PT" sz="2000" dirty="0">
              <a:latin typeface="Arial"/>
              <a:cs typeface="Arial"/>
            </a:rPr>
            <a:t>do sector </a:t>
          </a:r>
          <a:r>
            <a:rPr lang="pt-PT" sz="2000" spc="-5" dirty="0">
              <a:latin typeface="Arial"/>
              <a:cs typeface="Arial"/>
            </a:rPr>
            <a:t>privado </a:t>
          </a:r>
          <a:r>
            <a:rPr lang="pt-PT" sz="2000" dirty="0">
              <a:latin typeface="Arial"/>
              <a:cs typeface="Arial"/>
            </a:rPr>
            <a:t>da saúde e, em  </a:t>
          </a:r>
          <a:r>
            <a:rPr lang="pt-PT" sz="2000" spc="-15" dirty="0">
              <a:latin typeface="Arial"/>
              <a:cs typeface="Arial"/>
            </a:rPr>
            <a:t>particular, </a:t>
          </a:r>
          <a:r>
            <a:rPr lang="pt-PT" sz="2000" dirty="0">
              <a:latin typeface="Arial"/>
              <a:cs typeface="Arial"/>
            </a:rPr>
            <a:t>as </a:t>
          </a:r>
          <a:r>
            <a:rPr lang="pt-PT" sz="2000" spc="-5" dirty="0">
              <a:latin typeface="Arial"/>
              <a:cs typeface="Arial"/>
            </a:rPr>
            <a:t>iniciativas </a:t>
          </a:r>
          <a:r>
            <a:rPr lang="pt-PT" sz="2000" dirty="0">
              <a:latin typeface="Arial"/>
              <a:cs typeface="Arial"/>
            </a:rPr>
            <a:t>das instituições </a:t>
          </a:r>
          <a:r>
            <a:rPr lang="pt-PT" sz="2000" spc="-5" dirty="0">
              <a:latin typeface="Arial"/>
              <a:cs typeface="Arial"/>
            </a:rPr>
            <a:t>particulares </a:t>
          </a:r>
          <a:r>
            <a:rPr lang="pt-PT" sz="2000" dirty="0">
              <a:latin typeface="Arial"/>
              <a:cs typeface="Arial"/>
            </a:rPr>
            <a:t>de solidariedade  social, em concorrência com </a:t>
          </a:r>
          <a:r>
            <a:rPr lang="pt-PT" sz="2000" spc="-5" dirty="0">
              <a:latin typeface="Arial"/>
              <a:cs typeface="Arial"/>
            </a:rPr>
            <a:t>o </a:t>
          </a:r>
          <a:r>
            <a:rPr lang="pt-PT" sz="2000" dirty="0">
              <a:latin typeface="Arial"/>
              <a:cs typeface="Arial"/>
            </a:rPr>
            <a:t>sector</a:t>
          </a:r>
          <a:r>
            <a:rPr lang="pt-PT" sz="2000" spc="-85" dirty="0">
              <a:latin typeface="Arial"/>
              <a:cs typeface="Arial"/>
            </a:rPr>
            <a:t> </a:t>
          </a:r>
          <a:r>
            <a:rPr lang="pt-PT" sz="2000" dirty="0">
              <a:latin typeface="Arial"/>
              <a:cs typeface="Arial"/>
            </a:rPr>
            <a:t>público.</a:t>
          </a:r>
          <a:r>
            <a:rPr lang="pt-PT" sz="600" dirty="0">
              <a:latin typeface="Arial"/>
              <a:cs typeface="Arial"/>
            </a:rPr>
            <a:t>.</a:t>
          </a:r>
          <a:endParaRPr lang="pt-PT" sz="600" dirty="0"/>
        </a:p>
      </dgm:t>
    </dgm:pt>
    <dgm:pt modelId="{FBB09701-AA03-40FE-9F00-1C99A663B3E1}" type="parTrans" cxnId="{450FBEAA-BD6B-477B-9379-EC8234BA29F6}">
      <dgm:prSet/>
      <dgm:spPr/>
      <dgm:t>
        <a:bodyPr/>
        <a:lstStyle/>
        <a:p>
          <a:endParaRPr lang="pt-PT"/>
        </a:p>
      </dgm:t>
    </dgm:pt>
    <dgm:pt modelId="{1A7B8758-44B3-4B7C-92FE-FEE33E4E006D}" type="sibTrans" cxnId="{450FBEAA-BD6B-477B-9379-EC8234BA29F6}">
      <dgm:prSet/>
      <dgm:spPr/>
      <dgm:t>
        <a:bodyPr/>
        <a:lstStyle/>
        <a:p>
          <a:endParaRPr lang="pt-PT"/>
        </a:p>
      </dgm:t>
    </dgm:pt>
    <dgm:pt modelId="{E4649162-6E70-490B-9EFE-F6B9E43E423A}">
      <dgm:prSet phldrT="[Texto]" custT="1"/>
      <dgm:spPr/>
      <dgm:t>
        <a:bodyPr/>
        <a:lstStyle/>
        <a:p>
          <a:r>
            <a:rPr lang="pt-PT" sz="2000" dirty="0">
              <a:solidFill>
                <a:schemeClr val="bg1"/>
              </a:solidFill>
            </a:rPr>
            <a:t>Educação das populações para </a:t>
          </a:r>
          <a:r>
            <a:rPr lang="pt-PT" sz="2000" spc="-5" dirty="0">
              <a:solidFill>
                <a:schemeClr val="bg1"/>
              </a:solidFill>
            </a:rPr>
            <a:t>a </a:t>
          </a:r>
          <a:r>
            <a:rPr lang="pt-PT" sz="2000" dirty="0">
              <a:solidFill>
                <a:schemeClr val="bg1"/>
              </a:solidFill>
            </a:rPr>
            <a:t>saúde</a:t>
          </a:r>
          <a:r>
            <a:rPr lang="pt-PT" sz="2000" dirty="0">
              <a:solidFill>
                <a:srgbClr val="000000"/>
              </a:solidFill>
            </a:rPr>
            <a:t>.</a:t>
          </a:r>
          <a:endParaRPr lang="pt-PT" sz="2000" dirty="0"/>
        </a:p>
      </dgm:t>
    </dgm:pt>
    <dgm:pt modelId="{8306F02B-DC00-4190-A8C6-5111B25C3E98}" type="parTrans" cxnId="{36353DB9-99BB-4358-87BF-059DF2A1D8A4}">
      <dgm:prSet/>
      <dgm:spPr/>
      <dgm:t>
        <a:bodyPr/>
        <a:lstStyle/>
        <a:p>
          <a:endParaRPr lang="pt-PT"/>
        </a:p>
      </dgm:t>
    </dgm:pt>
    <dgm:pt modelId="{12A04F25-2458-4C33-A9E1-2F86BFE58FC1}" type="sibTrans" cxnId="{36353DB9-99BB-4358-87BF-059DF2A1D8A4}">
      <dgm:prSet/>
      <dgm:spPr/>
      <dgm:t>
        <a:bodyPr/>
        <a:lstStyle/>
        <a:p>
          <a:endParaRPr lang="pt-PT"/>
        </a:p>
      </dgm:t>
    </dgm:pt>
    <dgm:pt modelId="{D62F19E0-778B-4FFA-AEE9-ADD2AFBE7B90}">
      <dgm:prSet phldrT="[Texto]" custT="1"/>
      <dgm:spPr/>
      <dgm:t>
        <a:bodyPr/>
        <a:lstStyle/>
        <a:p>
          <a:r>
            <a:rPr lang="pt-PT" sz="2000" dirty="0">
              <a:latin typeface="Arial"/>
              <a:cs typeface="Arial"/>
            </a:rPr>
            <a:t>Promover </a:t>
          </a:r>
          <a:r>
            <a:rPr lang="pt-PT" sz="2000" spc="-5" dirty="0">
              <a:latin typeface="Arial"/>
              <a:cs typeface="Arial"/>
            </a:rPr>
            <a:t>a </a:t>
          </a:r>
          <a:r>
            <a:rPr lang="pt-PT" sz="2000" dirty="0">
              <a:latin typeface="Arial"/>
              <a:cs typeface="Arial"/>
            </a:rPr>
            <a:t>participação dos </a:t>
          </a:r>
          <a:r>
            <a:rPr lang="pt-PT" sz="2000" spc="-5" dirty="0">
              <a:latin typeface="Arial"/>
              <a:cs typeface="Arial"/>
            </a:rPr>
            <a:t>indivíduos e </a:t>
          </a:r>
          <a:r>
            <a:rPr lang="pt-PT" sz="2000" dirty="0">
              <a:latin typeface="Arial"/>
              <a:cs typeface="Arial"/>
            </a:rPr>
            <a:t>da comunidade</a:t>
          </a:r>
          <a:r>
            <a:rPr lang="pt-PT" sz="2000" spc="-150" dirty="0">
              <a:latin typeface="Arial"/>
              <a:cs typeface="Arial"/>
            </a:rPr>
            <a:t> </a:t>
          </a:r>
          <a:r>
            <a:rPr lang="pt-PT" sz="2000" dirty="0">
              <a:latin typeface="Arial"/>
              <a:cs typeface="Arial"/>
            </a:rPr>
            <a:t>na  definição da </a:t>
          </a:r>
          <a:r>
            <a:rPr lang="pt-PT" sz="2000" spc="-5" dirty="0">
              <a:latin typeface="Arial"/>
              <a:cs typeface="Arial"/>
            </a:rPr>
            <a:t>política </a:t>
          </a:r>
          <a:r>
            <a:rPr lang="pt-PT" sz="2000" dirty="0">
              <a:latin typeface="Arial"/>
              <a:cs typeface="Arial"/>
            </a:rPr>
            <a:t>de saúde e planeamento e no controlo do  funcionamento dos</a:t>
          </a:r>
          <a:r>
            <a:rPr lang="pt-PT" sz="2000" spc="-85" dirty="0">
              <a:latin typeface="Arial"/>
              <a:cs typeface="Arial"/>
            </a:rPr>
            <a:t> </a:t>
          </a:r>
          <a:r>
            <a:rPr lang="pt-PT" sz="2000" spc="-5" dirty="0">
              <a:latin typeface="Arial"/>
              <a:cs typeface="Arial"/>
            </a:rPr>
            <a:t>serviços</a:t>
          </a:r>
          <a:endParaRPr lang="pt-PT" sz="2000" dirty="0"/>
        </a:p>
      </dgm:t>
    </dgm:pt>
    <dgm:pt modelId="{CECEE48C-59EA-41F2-BD42-5811A343A32C}" type="parTrans" cxnId="{9E407A97-E7C5-4A23-9CEA-94847E592B3C}">
      <dgm:prSet/>
      <dgm:spPr/>
      <dgm:t>
        <a:bodyPr/>
        <a:lstStyle/>
        <a:p>
          <a:endParaRPr lang="pt-PT"/>
        </a:p>
      </dgm:t>
    </dgm:pt>
    <dgm:pt modelId="{5BF6B976-2F07-45CD-AA69-EF369CBDD473}" type="sibTrans" cxnId="{9E407A97-E7C5-4A23-9CEA-94847E592B3C}">
      <dgm:prSet/>
      <dgm:spPr/>
      <dgm:t>
        <a:bodyPr/>
        <a:lstStyle/>
        <a:p>
          <a:endParaRPr lang="pt-PT"/>
        </a:p>
      </dgm:t>
    </dgm:pt>
    <dgm:pt modelId="{2748B229-BBEB-48B6-B6AA-E22677886309}" type="pres">
      <dgm:prSet presAssocID="{D9E67406-D2AA-43FE-A55E-33F705DDA232}" presName="linear" presStyleCnt="0">
        <dgm:presLayoutVars>
          <dgm:dir/>
          <dgm:animLvl val="lvl"/>
          <dgm:resizeHandles val="exact"/>
        </dgm:presLayoutVars>
      </dgm:prSet>
      <dgm:spPr/>
    </dgm:pt>
    <dgm:pt modelId="{CAAC95AE-3AF8-404A-A164-42A93160CE87}" type="pres">
      <dgm:prSet presAssocID="{D80B36C3-F31C-4065-9DFF-B3856C8F6700}" presName="parentLin" presStyleCnt="0"/>
      <dgm:spPr/>
    </dgm:pt>
    <dgm:pt modelId="{7AFB327A-FDAC-40E1-9B33-FE88E80E7F53}" type="pres">
      <dgm:prSet presAssocID="{D80B36C3-F31C-4065-9DFF-B3856C8F6700}" presName="parentLeftMargin" presStyleLbl="node1" presStyleIdx="0" presStyleCnt="3"/>
      <dgm:spPr/>
    </dgm:pt>
    <dgm:pt modelId="{386C6632-0A90-4018-BCD9-7AFBF52607A3}" type="pres">
      <dgm:prSet presAssocID="{D80B36C3-F31C-4065-9DFF-B3856C8F6700}" presName="parentText" presStyleLbl="node1" presStyleIdx="0" presStyleCnt="3" custScaleY="591130" custLinFactY="-60142" custLinFactNeighborX="-19447" custLinFactNeighborY="-100000">
        <dgm:presLayoutVars>
          <dgm:chMax val="0"/>
          <dgm:bulletEnabled val="1"/>
        </dgm:presLayoutVars>
      </dgm:prSet>
      <dgm:spPr/>
    </dgm:pt>
    <dgm:pt modelId="{0BD8F37F-E3C3-41CD-AEF4-B941377FA262}" type="pres">
      <dgm:prSet presAssocID="{D80B36C3-F31C-4065-9DFF-B3856C8F6700}" presName="negativeSpace" presStyleCnt="0"/>
      <dgm:spPr/>
    </dgm:pt>
    <dgm:pt modelId="{AD2AFEEF-F574-4320-B690-49B0309D0728}" type="pres">
      <dgm:prSet presAssocID="{D80B36C3-F31C-4065-9DFF-B3856C8F6700}" presName="childText" presStyleLbl="conFgAcc1" presStyleIdx="0" presStyleCnt="3">
        <dgm:presLayoutVars>
          <dgm:bulletEnabled val="1"/>
        </dgm:presLayoutVars>
      </dgm:prSet>
      <dgm:spPr/>
    </dgm:pt>
    <dgm:pt modelId="{587E8AAD-F76E-4F53-B78B-87485BAB93E4}" type="pres">
      <dgm:prSet presAssocID="{1A7B8758-44B3-4B7C-92FE-FEE33E4E006D}" presName="spaceBetweenRectangles" presStyleCnt="0"/>
      <dgm:spPr/>
    </dgm:pt>
    <dgm:pt modelId="{AEAD3FE4-9DE6-464B-A641-A8303CA40602}" type="pres">
      <dgm:prSet presAssocID="{E4649162-6E70-490B-9EFE-F6B9E43E423A}" presName="parentLin" presStyleCnt="0"/>
      <dgm:spPr/>
    </dgm:pt>
    <dgm:pt modelId="{44F8E99C-64C8-4D45-A48C-DEDD3545A67A}" type="pres">
      <dgm:prSet presAssocID="{E4649162-6E70-490B-9EFE-F6B9E43E423A}" presName="parentLeftMargin" presStyleLbl="node1" presStyleIdx="0" presStyleCnt="3"/>
      <dgm:spPr/>
    </dgm:pt>
    <dgm:pt modelId="{AC25E450-32A6-44FB-A360-C89A8B87472A}" type="pres">
      <dgm:prSet presAssocID="{E4649162-6E70-490B-9EFE-F6B9E43E423A}" presName="parentText" presStyleLbl="node1" presStyleIdx="1" presStyleCnt="3" custScaleY="685509" custLinFactNeighborX="-29703" custLinFactNeighborY="-70349">
        <dgm:presLayoutVars>
          <dgm:chMax val="0"/>
          <dgm:bulletEnabled val="1"/>
        </dgm:presLayoutVars>
      </dgm:prSet>
      <dgm:spPr/>
    </dgm:pt>
    <dgm:pt modelId="{6D37A6CB-9CB4-4D29-8892-87A479FE4FE9}" type="pres">
      <dgm:prSet presAssocID="{E4649162-6E70-490B-9EFE-F6B9E43E423A}" presName="negativeSpace" presStyleCnt="0"/>
      <dgm:spPr/>
    </dgm:pt>
    <dgm:pt modelId="{7FFA5BF9-A720-4FCE-BE09-681CC9E140D0}" type="pres">
      <dgm:prSet presAssocID="{E4649162-6E70-490B-9EFE-F6B9E43E423A}" presName="childText" presStyleLbl="conFgAcc1" presStyleIdx="1" presStyleCnt="3">
        <dgm:presLayoutVars>
          <dgm:bulletEnabled val="1"/>
        </dgm:presLayoutVars>
      </dgm:prSet>
      <dgm:spPr/>
    </dgm:pt>
    <dgm:pt modelId="{5AFBC82C-648F-472E-91CA-A10483AF38FB}" type="pres">
      <dgm:prSet presAssocID="{12A04F25-2458-4C33-A9E1-2F86BFE58FC1}" presName="spaceBetweenRectangles" presStyleCnt="0"/>
      <dgm:spPr/>
    </dgm:pt>
    <dgm:pt modelId="{88E009EF-D7FD-4659-88D2-F83101470BC9}" type="pres">
      <dgm:prSet presAssocID="{D62F19E0-778B-4FFA-AEE9-ADD2AFBE7B90}" presName="parentLin" presStyleCnt="0"/>
      <dgm:spPr/>
    </dgm:pt>
    <dgm:pt modelId="{EF05AA26-CE14-40DB-A8C0-FD7C76401391}" type="pres">
      <dgm:prSet presAssocID="{D62F19E0-778B-4FFA-AEE9-ADD2AFBE7B90}" presName="parentLeftMargin" presStyleLbl="node1" presStyleIdx="1" presStyleCnt="3"/>
      <dgm:spPr/>
    </dgm:pt>
    <dgm:pt modelId="{97E4AEE1-9CBA-4A24-BF44-6FE663B68B92}" type="pres">
      <dgm:prSet presAssocID="{D62F19E0-778B-4FFA-AEE9-ADD2AFBE7B90}" presName="parentText" presStyleLbl="node1" presStyleIdx="2" presStyleCnt="3" custScaleY="632511" custLinFactNeighborX="-11036" custLinFactNeighborY="-15517">
        <dgm:presLayoutVars>
          <dgm:chMax val="0"/>
          <dgm:bulletEnabled val="1"/>
        </dgm:presLayoutVars>
      </dgm:prSet>
      <dgm:spPr/>
    </dgm:pt>
    <dgm:pt modelId="{72BC14EF-BFAF-4CF6-9688-A18607DDCA0F}" type="pres">
      <dgm:prSet presAssocID="{D62F19E0-778B-4FFA-AEE9-ADD2AFBE7B90}" presName="negativeSpace" presStyleCnt="0"/>
      <dgm:spPr/>
    </dgm:pt>
    <dgm:pt modelId="{DFA230FA-C1B7-48DA-8738-782539DE360F}" type="pres">
      <dgm:prSet presAssocID="{D62F19E0-778B-4FFA-AEE9-ADD2AFBE7B90}" presName="childText" presStyleLbl="conFgAcc1" presStyleIdx="2" presStyleCnt="3">
        <dgm:presLayoutVars>
          <dgm:bulletEnabled val="1"/>
        </dgm:presLayoutVars>
      </dgm:prSet>
      <dgm:spPr/>
    </dgm:pt>
  </dgm:ptLst>
  <dgm:cxnLst>
    <dgm:cxn modelId="{E7027C02-A848-4A64-8DDF-027A57C127E1}" type="presOf" srcId="{E4649162-6E70-490B-9EFE-F6B9E43E423A}" destId="{AC25E450-32A6-44FB-A360-C89A8B87472A}" srcOrd="1" destOrd="0" presId="urn:microsoft.com/office/officeart/2005/8/layout/list1"/>
    <dgm:cxn modelId="{6FFE4403-0D8E-48D5-88CF-B5962FE51056}" type="presOf" srcId="{D62F19E0-778B-4FFA-AEE9-ADD2AFBE7B90}" destId="{97E4AEE1-9CBA-4A24-BF44-6FE663B68B92}" srcOrd="1" destOrd="0" presId="urn:microsoft.com/office/officeart/2005/8/layout/list1"/>
    <dgm:cxn modelId="{3F28E913-251C-4612-BA0F-044483ABE8C4}" type="presOf" srcId="{D80B36C3-F31C-4065-9DFF-B3856C8F6700}" destId="{386C6632-0A90-4018-BCD9-7AFBF52607A3}" srcOrd="1" destOrd="0" presId="urn:microsoft.com/office/officeart/2005/8/layout/list1"/>
    <dgm:cxn modelId="{C7A6BA20-2F46-437F-9088-3D9B06BDC36C}" type="presOf" srcId="{D80B36C3-F31C-4065-9DFF-B3856C8F6700}" destId="{7AFB327A-FDAC-40E1-9B33-FE88E80E7F53}" srcOrd="0" destOrd="0" presId="urn:microsoft.com/office/officeart/2005/8/layout/list1"/>
    <dgm:cxn modelId="{E9E4C14E-C637-4A00-A860-35C8450D9CFA}" type="presOf" srcId="{D9E67406-D2AA-43FE-A55E-33F705DDA232}" destId="{2748B229-BBEB-48B6-B6AA-E22677886309}" srcOrd="0" destOrd="0" presId="urn:microsoft.com/office/officeart/2005/8/layout/list1"/>
    <dgm:cxn modelId="{64BA5790-EE94-47AB-8E38-ACFEFE74A64F}" type="presOf" srcId="{E4649162-6E70-490B-9EFE-F6B9E43E423A}" destId="{44F8E99C-64C8-4D45-A48C-DEDD3545A67A}" srcOrd="0" destOrd="0" presId="urn:microsoft.com/office/officeart/2005/8/layout/list1"/>
    <dgm:cxn modelId="{9E407A97-E7C5-4A23-9CEA-94847E592B3C}" srcId="{D9E67406-D2AA-43FE-A55E-33F705DDA232}" destId="{D62F19E0-778B-4FFA-AEE9-ADD2AFBE7B90}" srcOrd="2" destOrd="0" parTransId="{CECEE48C-59EA-41F2-BD42-5811A343A32C}" sibTransId="{5BF6B976-2F07-45CD-AA69-EF369CBDD473}"/>
    <dgm:cxn modelId="{450FBEAA-BD6B-477B-9379-EC8234BA29F6}" srcId="{D9E67406-D2AA-43FE-A55E-33F705DDA232}" destId="{D80B36C3-F31C-4065-9DFF-B3856C8F6700}" srcOrd="0" destOrd="0" parTransId="{FBB09701-AA03-40FE-9F00-1C99A663B3E1}" sibTransId="{1A7B8758-44B3-4B7C-92FE-FEE33E4E006D}"/>
    <dgm:cxn modelId="{36353DB9-99BB-4358-87BF-059DF2A1D8A4}" srcId="{D9E67406-D2AA-43FE-A55E-33F705DDA232}" destId="{E4649162-6E70-490B-9EFE-F6B9E43E423A}" srcOrd="1" destOrd="0" parTransId="{8306F02B-DC00-4190-A8C6-5111B25C3E98}" sibTransId="{12A04F25-2458-4C33-A9E1-2F86BFE58FC1}"/>
    <dgm:cxn modelId="{9EA11EBD-974B-4FB7-B50A-291508A9D57E}" type="presOf" srcId="{D62F19E0-778B-4FFA-AEE9-ADD2AFBE7B90}" destId="{EF05AA26-CE14-40DB-A8C0-FD7C76401391}" srcOrd="0" destOrd="0" presId="urn:microsoft.com/office/officeart/2005/8/layout/list1"/>
    <dgm:cxn modelId="{D9883CC4-A555-4ECB-A361-EE239EA7BA8D}" type="presParOf" srcId="{2748B229-BBEB-48B6-B6AA-E22677886309}" destId="{CAAC95AE-3AF8-404A-A164-42A93160CE87}" srcOrd="0" destOrd="0" presId="urn:microsoft.com/office/officeart/2005/8/layout/list1"/>
    <dgm:cxn modelId="{EC6A000B-D102-4305-A1EF-34BB038BEDC1}" type="presParOf" srcId="{CAAC95AE-3AF8-404A-A164-42A93160CE87}" destId="{7AFB327A-FDAC-40E1-9B33-FE88E80E7F53}" srcOrd="0" destOrd="0" presId="urn:microsoft.com/office/officeart/2005/8/layout/list1"/>
    <dgm:cxn modelId="{9E247907-9000-4B29-9A68-8731DD0A6187}" type="presParOf" srcId="{CAAC95AE-3AF8-404A-A164-42A93160CE87}" destId="{386C6632-0A90-4018-BCD9-7AFBF52607A3}" srcOrd="1" destOrd="0" presId="urn:microsoft.com/office/officeart/2005/8/layout/list1"/>
    <dgm:cxn modelId="{6EDE1F32-2056-48DE-89EC-901F0C828EC0}" type="presParOf" srcId="{2748B229-BBEB-48B6-B6AA-E22677886309}" destId="{0BD8F37F-E3C3-41CD-AEF4-B941377FA262}" srcOrd="1" destOrd="0" presId="urn:microsoft.com/office/officeart/2005/8/layout/list1"/>
    <dgm:cxn modelId="{6D31953F-A5F7-45CA-8922-9FA84EC55922}" type="presParOf" srcId="{2748B229-BBEB-48B6-B6AA-E22677886309}" destId="{AD2AFEEF-F574-4320-B690-49B0309D0728}" srcOrd="2" destOrd="0" presId="urn:microsoft.com/office/officeart/2005/8/layout/list1"/>
    <dgm:cxn modelId="{6359F528-FA14-4A98-A285-B8603A0BD30E}" type="presParOf" srcId="{2748B229-BBEB-48B6-B6AA-E22677886309}" destId="{587E8AAD-F76E-4F53-B78B-87485BAB93E4}" srcOrd="3" destOrd="0" presId="urn:microsoft.com/office/officeart/2005/8/layout/list1"/>
    <dgm:cxn modelId="{1B866345-433D-4824-BB0F-AFFB27A51EEC}" type="presParOf" srcId="{2748B229-BBEB-48B6-B6AA-E22677886309}" destId="{AEAD3FE4-9DE6-464B-A641-A8303CA40602}" srcOrd="4" destOrd="0" presId="urn:microsoft.com/office/officeart/2005/8/layout/list1"/>
    <dgm:cxn modelId="{7CA9D35F-AD80-4E9C-BBC4-5B89E75AB0D5}" type="presParOf" srcId="{AEAD3FE4-9DE6-464B-A641-A8303CA40602}" destId="{44F8E99C-64C8-4D45-A48C-DEDD3545A67A}" srcOrd="0" destOrd="0" presId="urn:microsoft.com/office/officeart/2005/8/layout/list1"/>
    <dgm:cxn modelId="{59BBBDD7-9E38-423B-997A-B735F0BF9DA4}" type="presParOf" srcId="{AEAD3FE4-9DE6-464B-A641-A8303CA40602}" destId="{AC25E450-32A6-44FB-A360-C89A8B87472A}" srcOrd="1" destOrd="0" presId="urn:microsoft.com/office/officeart/2005/8/layout/list1"/>
    <dgm:cxn modelId="{56E2D748-CCDC-431F-A57F-A1A4153CA9A1}" type="presParOf" srcId="{2748B229-BBEB-48B6-B6AA-E22677886309}" destId="{6D37A6CB-9CB4-4D29-8892-87A479FE4FE9}" srcOrd="5" destOrd="0" presId="urn:microsoft.com/office/officeart/2005/8/layout/list1"/>
    <dgm:cxn modelId="{4309DCCC-0041-47B4-BF63-AC3C37D7EC8A}" type="presParOf" srcId="{2748B229-BBEB-48B6-B6AA-E22677886309}" destId="{7FFA5BF9-A720-4FCE-BE09-681CC9E140D0}" srcOrd="6" destOrd="0" presId="urn:microsoft.com/office/officeart/2005/8/layout/list1"/>
    <dgm:cxn modelId="{7C7E8AD8-9BE9-421B-AEF0-6E54D333F641}" type="presParOf" srcId="{2748B229-BBEB-48B6-B6AA-E22677886309}" destId="{5AFBC82C-648F-472E-91CA-A10483AF38FB}" srcOrd="7" destOrd="0" presId="urn:microsoft.com/office/officeart/2005/8/layout/list1"/>
    <dgm:cxn modelId="{06944C07-6C86-4DD9-A240-707B269C4BCD}" type="presParOf" srcId="{2748B229-BBEB-48B6-B6AA-E22677886309}" destId="{88E009EF-D7FD-4659-88D2-F83101470BC9}" srcOrd="8" destOrd="0" presId="urn:microsoft.com/office/officeart/2005/8/layout/list1"/>
    <dgm:cxn modelId="{9B0EDC95-DE67-42E5-A085-C6C5F7CB0F74}" type="presParOf" srcId="{88E009EF-D7FD-4659-88D2-F83101470BC9}" destId="{EF05AA26-CE14-40DB-A8C0-FD7C76401391}" srcOrd="0" destOrd="0" presId="urn:microsoft.com/office/officeart/2005/8/layout/list1"/>
    <dgm:cxn modelId="{07D1A2B9-6D30-45BB-9431-CF7826409314}" type="presParOf" srcId="{88E009EF-D7FD-4659-88D2-F83101470BC9}" destId="{97E4AEE1-9CBA-4A24-BF44-6FE663B68B92}" srcOrd="1" destOrd="0" presId="urn:microsoft.com/office/officeart/2005/8/layout/list1"/>
    <dgm:cxn modelId="{87D7B799-480A-48DE-9600-9019FEE220C0}" type="presParOf" srcId="{2748B229-BBEB-48B6-B6AA-E22677886309}" destId="{72BC14EF-BFAF-4CF6-9688-A18607DDCA0F}" srcOrd="9" destOrd="0" presId="urn:microsoft.com/office/officeart/2005/8/layout/list1"/>
    <dgm:cxn modelId="{B3DF4C07-B334-428D-8E39-ED6626CF8EC4}" type="presParOf" srcId="{2748B229-BBEB-48B6-B6AA-E22677886309}" destId="{DFA230FA-C1B7-48DA-8738-782539DE360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4B6628-6A77-47E0-A00E-9853E597149C}" type="doc">
      <dgm:prSet loTypeId="urn:microsoft.com/office/officeart/2005/8/layout/equation2" loCatId="relationship" qsTypeId="urn:microsoft.com/office/officeart/2005/8/quickstyle/simple1" qsCatId="simple" csTypeId="urn:microsoft.com/office/officeart/2005/8/colors/colorful2" csCatId="colorful" phldr="1"/>
      <dgm:spPr/>
    </dgm:pt>
    <dgm:pt modelId="{D04D2760-043E-4F7A-8892-4CF838858DF4}">
      <dgm:prSet phldrT="[Texto]"/>
      <dgm:spPr/>
      <dgm:t>
        <a:bodyPr/>
        <a:lstStyle/>
        <a:p>
          <a:r>
            <a:rPr lang="pt-PT" dirty="0"/>
            <a:t>Direitos</a:t>
          </a:r>
        </a:p>
      </dgm:t>
    </dgm:pt>
    <dgm:pt modelId="{0A02ECDF-BD63-4C32-BA02-033AA25B3285}" type="parTrans" cxnId="{B6AF0847-F0F9-4664-84C8-0F555AC81E22}">
      <dgm:prSet/>
      <dgm:spPr/>
      <dgm:t>
        <a:bodyPr/>
        <a:lstStyle/>
        <a:p>
          <a:endParaRPr lang="pt-PT"/>
        </a:p>
      </dgm:t>
    </dgm:pt>
    <dgm:pt modelId="{32FD7D17-A10E-49C4-8365-0D4234501431}" type="sibTrans" cxnId="{B6AF0847-F0F9-4664-84C8-0F555AC81E22}">
      <dgm:prSet/>
      <dgm:spPr/>
      <dgm:t>
        <a:bodyPr/>
        <a:lstStyle/>
        <a:p>
          <a:endParaRPr lang="pt-PT"/>
        </a:p>
      </dgm:t>
    </dgm:pt>
    <dgm:pt modelId="{8CF3A5B6-1110-445C-81F1-EB8CBDBCD831}">
      <dgm:prSet phldrT="[Texto]"/>
      <dgm:spPr/>
      <dgm:t>
        <a:bodyPr/>
        <a:lstStyle/>
        <a:p>
          <a:r>
            <a:rPr lang="pt-PT" dirty="0"/>
            <a:t>Deveres</a:t>
          </a:r>
        </a:p>
      </dgm:t>
    </dgm:pt>
    <dgm:pt modelId="{2D6B7CFD-DD30-4C21-AFCC-1A21BB281B7D}" type="parTrans" cxnId="{D2C7F33E-8ED8-431E-859B-89BCA5EDFBCC}">
      <dgm:prSet/>
      <dgm:spPr/>
      <dgm:t>
        <a:bodyPr/>
        <a:lstStyle/>
        <a:p>
          <a:endParaRPr lang="pt-PT"/>
        </a:p>
      </dgm:t>
    </dgm:pt>
    <dgm:pt modelId="{D2E1B8E9-C1ED-4274-9C68-32E037D54720}" type="sibTrans" cxnId="{D2C7F33E-8ED8-431E-859B-89BCA5EDFBCC}">
      <dgm:prSet/>
      <dgm:spPr/>
      <dgm:t>
        <a:bodyPr/>
        <a:lstStyle/>
        <a:p>
          <a:endParaRPr lang="pt-PT"/>
        </a:p>
      </dgm:t>
    </dgm:pt>
    <dgm:pt modelId="{EAA97F00-E8D0-41EC-8199-A7E86CE4BEB9}">
      <dgm:prSet phldrT="[Texto]"/>
      <dgm:spPr/>
      <dgm:t>
        <a:bodyPr/>
        <a:lstStyle/>
        <a:p>
          <a:pPr>
            <a:buNone/>
          </a:pPr>
          <a:r>
            <a:rPr lang="pt-PT" dirty="0"/>
            <a:t>Potencia a sua capacidade de intervenção ativa na melhoria progressiva dos cuidados e serviços.</a:t>
          </a:r>
        </a:p>
      </dgm:t>
    </dgm:pt>
    <dgm:pt modelId="{549D3E96-2C19-43B4-9D26-8D0B937F592D}" type="parTrans" cxnId="{431F345C-90C9-4413-B313-F35B4B0CCBF3}">
      <dgm:prSet/>
      <dgm:spPr/>
      <dgm:t>
        <a:bodyPr/>
        <a:lstStyle/>
        <a:p>
          <a:endParaRPr lang="pt-PT"/>
        </a:p>
      </dgm:t>
    </dgm:pt>
    <dgm:pt modelId="{77C6B440-30F8-4136-9F2C-11519D997F14}" type="sibTrans" cxnId="{431F345C-90C9-4413-B313-F35B4B0CCBF3}">
      <dgm:prSet/>
      <dgm:spPr/>
      <dgm:t>
        <a:bodyPr/>
        <a:lstStyle/>
        <a:p>
          <a:endParaRPr lang="pt-PT"/>
        </a:p>
      </dgm:t>
    </dgm:pt>
    <dgm:pt modelId="{C72E5CB7-D2BC-4FD4-ADA2-76CA95FFEF64}" type="pres">
      <dgm:prSet presAssocID="{634B6628-6A77-47E0-A00E-9853E597149C}" presName="Name0" presStyleCnt="0">
        <dgm:presLayoutVars>
          <dgm:dir/>
          <dgm:resizeHandles val="exact"/>
        </dgm:presLayoutVars>
      </dgm:prSet>
      <dgm:spPr/>
    </dgm:pt>
    <dgm:pt modelId="{82B738A8-1CB9-4CAA-9869-6BA8A46DD6F5}" type="pres">
      <dgm:prSet presAssocID="{634B6628-6A77-47E0-A00E-9853E597149C}" presName="vNodes" presStyleCnt="0"/>
      <dgm:spPr/>
    </dgm:pt>
    <dgm:pt modelId="{0CE1145C-7FA9-47D8-A173-6FC7727F22DC}" type="pres">
      <dgm:prSet presAssocID="{D04D2760-043E-4F7A-8892-4CF838858DF4}" presName="node" presStyleLbl="node1" presStyleIdx="0" presStyleCnt="3">
        <dgm:presLayoutVars>
          <dgm:bulletEnabled val="1"/>
        </dgm:presLayoutVars>
      </dgm:prSet>
      <dgm:spPr/>
    </dgm:pt>
    <dgm:pt modelId="{26DF25D5-06FC-4913-AF8F-4A01D83E220D}" type="pres">
      <dgm:prSet presAssocID="{32FD7D17-A10E-49C4-8365-0D4234501431}" presName="spacerT" presStyleCnt="0"/>
      <dgm:spPr/>
    </dgm:pt>
    <dgm:pt modelId="{27C8553E-ABA6-4CE4-AE5E-46E5D657A750}" type="pres">
      <dgm:prSet presAssocID="{32FD7D17-A10E-49C4-8365-0D4234501431}" presName="sibTrans" presStyleLbl="sibTrans2D1" presStyleIdx="0" presStyleCnt="2"/>
      <dgm:spPr/>
    </dgm:pt>
    <dgm:pt modelId="{A2FFFC9F-60C9-4419-B95F-668AE0C0760F}" type="pres">
      <dgm:prSet presAssocID="{32FD7D17-A10E-49C4-8365-0D4234501431}" presName="spacerB" presStyleCnt="0"/>
      <dgm:spPr/>
    </dgm:pt>
    <dgm:pt modelId="{8DC753AD-8D04-4AA8-A774-073DD429253A}" type="pres">
      <dgm:prSet presAssocID="{8CF3A5B6-1110-445C-81F1-EB8CBDBCD831}" presName="node" presStyleLbl="node1" presStyleIdx="1" presStyleCnt="3">
        <dgm:presLayoutVars>
          <dgm:bulletEnabled val="1"/>
        </dgm:presLayoutVars>
      </dgm:prSet>
      <dgm:spPr/>
    </dgm:pt>
    <dgm:pt modelId="{A16726C3-5D0A-49F0-A24A-9C2B05AA5F3C}" type="pres">
      <dgm:prSet presAssocID="{634B6628-6A77-47E0-A00E-9853E597149C}" presName="sibTransLast" presStyleLbl="sibTrans2D1" presStyleIdx="1" presStyleCnt="2"/>
      <dgm:spPr/>
    </dgm:pt>
    <dgm:pt modelId="{7943DF5F-B299-4EA9-BCAD-7DA38A343962}" type="pres">
      <dgm:prSet presAssocID="{634B6628-6A77-47E0-A00E-9853E597149C}" presName="connectorText" presStyleLbl="sibTrans2D1" presStyleIdx="1" presStyleCnt="2"/>
      <dgm:spPr/>
    </dgm:pt>
    <dgm:pt modelId="{BA58A6EA-4262-4C72-AD4F-6003BBE2924F}" type="pres">
      <dgm:prSet presAssocID="{634B6628-6A77-47E0-A00E-9853E597149C}" presName="lastNode" presStyleLbl="node1" presStyleIdx="2" presStyleCnt="3" custScaleX="118800" custScaleY="120369">
        <dgm:presLayoutVars>
          <dgm:bulletEnabled val="1"/>
        </dgm:presLayoutVars>
      </dgm:prSet>
      <dgm:spPr/>
    </dgm:pt>
  </dgm:ptLst>
  <dgm:cxnLst>
    <dgm:cxn modelId="{A5B0BB1E-0E97-4155-AD56-936931B8C3B5}" type="presOf" srcId="{EAA97F00-E8D0-41EC-8199-A7E86CE4BEB9}" destId="{BA58A6EA-4262-4C72-AD4F-6003BBE2924F}" srcOrd="0" destOrd="0" presId="urn:microsoft.com/office/officeart/2005/8/layout/equation2"/>
    <dgm:cxn modelId="{645AE722-10BA-4931-98F0-506F2C9CC212}" type="presOf" srcId="{D04D2760-043E-4F7A-8892-4CF838858DF4}" destId="{0CE1145C-7FA9-47D8-A173-6FC7727F22DC}" srcOrd="0" destOrd="0" presId="urn:microsoft.com/office/officeart/2005/8/layout/equation2"/>
    <dgm:cxn modelId="{35B07C39-566F-401B-B2E2-FCF6A7D86CF3}" type="presOf" srcId="{32FD7D17-A10E-49C4-8365-0D4234501431}" destId="{27C8553E-ABA6-4CE4-AE5E-46E5D657A750}" srcOrd="0" destOrd="0" presId="urn:microsoft.com/office/officeart/2005/8/layout/equation2"/>
    <dgm:cxn modelId="{D2C7F33E-8ED8-431E-859B-89BCA5EDFBCC}" srcId="{634B6628-6A77-47E0-A00E-9853E597149C}" destId="{8CF3A5B6-1110-445C-81F1-EB8CBDBCD831}" srcOrd="1" destOrd="0" parTransId="{2D6B7CFD-DD30-4C21-AFCC-1A21BB281B7D}" sibTransId="{D2E1B8E9-C1ED-4274-9C68-32E037D54720}"/>
    <dgm:cxn modelId="{431F345C-90C9-4413-B313-F35B4B0CCBF3}" srcId="{634B6628-6A77-47E0-A00E-9853E597149C}" destId="{EAA97F00-E8D0-41EC-8199-A7E86CE4BEB9}" srcOrd="2" destOrd="0" parTransId="{549D3E96-2C19-43B4-9D26-8D0B937F592D}" sibTransId="{77C6B440-30F8-4136-9F2C-11519D997F14}"/>
    <dgm:cxn modelId="{B6AF0847-F0F9-4664-84C8-0F555AC81E22}" srcId="{634B6628-6A77-47E0-A00E-9853E597149C}" destId="{D04D2760-043E-4F7A-8892-4CF838858DF4}" srcOrd="0" destOrd="0" parTransId="{0A02ECDF-BD63-4C32-BA02-033AA25B3285}" sibTransId="{32FD7D17-A10E-49C4-8365-0D4234501431}"/>
    <dgm:cxn modelId="{36CC286C-E230-4079-A322-67858F731DC9}" type="presOf" srcId="{D2E1B8E9-C1ED-4274-9C68-32E037D54720}" destId="{7943DF5F-B299-4EA9-BCAD-7DA38A343962}" srcOrd="1" destOrd="0" presId="urn:microsoft.com/office/officeart/2005/8/layout/equation2"/>
    <dgm:cxn modelId="{F4CA8287-5A2B-4CF8-AF76-EA0068A4ED32}" type="presOf" srcId="{D2E1B8E9-C1ED-4274-9C68-32E037D54720}" destId="{A16726C3-5D0A-49F0-A24A-9C2B05AA5F3C}" srcOrd="0" destOrd="0" presId="urn:microsoft.com/office/officeart/2005/8/layout/equation2"/>
    <dgm:cxn modelId="{E2F5D58D-95BC-4561-A351-D3BD92CF1F1D}" type="presOf" srcId="{634B6628-6A77-47E0-A00E-9853E597149C}" destId="{C72E5CB7-D2BC-4FD4-ADA2-76CA95FFEF64}" srcOrd="0" destOrd="0" presId="urn:microsoft.com/office/officeart/2005/8/layout/equation2"/>
    <dgm:cxn modelId="{0DF31E9E-B834-495D-8EBA-B29D65935474}" type="presOf" srcId="{8CF3A5B6-1110-445C-81F1-EB8CBDBCD831}" destId="{8DC753AD-8D04-4AA8-A774-073DD429253A}" srcOrd="0" destOrd="0" presId="urn:microsoft.com/office/officeart/2005/8/layout/equation2"/>
    <dgm:cxn modelId="{B3360E36-9407-470E-BBA1-FECFCEE9D11B}" type="presParOf" srcId="{C72E5CB7-D2BC-4FD4-ADA2-76CA95FFEF64}" destId="{82B738A8-1CB9-4CAA-9869-6BA8A46DD6F5}" srcOrd="0" destOrd="0" presId="urn:microsoft.com/office/officeart/2005/8/layout/equation2"/>
    <dgm:cxn modelId="{13BFD608-A491-49EE-B776-9067DB7A6FDA}" type="presParOf" srcId="{82B738A8-1CB9-4CAA-9869-6BA8A46DD6F5}" destId="{0CE1145C-7FA9-47D8-A173-6FC7727F22DC}" srcOrd="0" destOrd="0" presId="urn:microsoft.com/office/officeart/2005/8/layout/equation2"/>
    <dgm:cxn modelId="{2A2D5FF3-7F51-49C3-AC33-89D8666CE809}" type="presParOf" srcId="{82B738A8-1CB9-4CAA-9869-6BA8A46DD6F5}" destId="{26DF25D5-06FC-4913-AF8F-4A01D83E220D}" srcOrd="1" destOrd="0" presId="urn:microsoft.com/office/officeart/2005/8/layout/equation2"/>
    <dgm:cxn modelId="{B4D65E8E-72DB-41A6-B4F5-BE1AD0749DAC}" type="presParOf" srcId="{82B738A8-1CB9-4CAA-9869-6BA8A46DD6F5}" destId="{27C8553E-ABA6-4CE4-AE5E-46E5D657A750}" srcOrd="2" destOrd="0" presId="urn:microsoft.com/office/officeart/2005/8/layout/equation2"/>
    <dgm:cxn modelId="{8AED29EA-25AE-4932-8A09-35230B4ECAC4}" type="presParOf" srcId="{82B738A8-1CB9-4CAA-9869-6BA8A46DD6F5}" destId="{A2FFFC9F-60C9-4419-B95F-668AE0C0760F}" srcOrd="3" destOrd="0" presId="urn:microsoft.com/office/officeart/2005/8/layout/equation2"/>
    <dgm:cxn modelId="{3D2ABCCC-A379-4BB8-8064-1F7654637A85}" type="presParOf" srcId="{82B738A8-1CB9-4CAA-9869-6BA8A46DD6F5}" destId="{8DC753AD-8D04-4AA8-A774-073DD429253A}" srcOrd="4" destOrd="0" presId="urn:microsoft.com/office/officeart/2005/8/layout/equation2"/>
    <dgm:cxn modelId="{84AC86AC-63EE-4571-9670-4759DE608056}" type="presParOf" srcId="{C72E5CB7-D2BC-4FD4-ADA2-76CA95FFEF64}" destId="{A16726C3-5D0A-49F0-A24A-9C2B05AA5F3C}" srcOrd="1" destOrd="0" presId="urn:microsoft.com/office/officeart/2005/8/layout/equation2"/>
    <dgm:cxn modelId="{AAB143D2-DC49-4C21-9EF5-02267CE67E38}" type="presParOf" srcId="{A16726C3-5D0A-49F0-A24A-9C2B05AA5F3C}" destId="{7943DF5F-B299-4EA9-BCAD-7DA38A343962}" srcOrd="0" destOrd="0" presId="urn:microsoft.com/office/officeart/2005/8/layout/equation2"/>
    <dgm:cxn modelId="{BCC195AC-EEAC-4BCE-A9D1-D67C2C1E18CB}" type="presParOf" srcId="{C72E5CB7-D2BC-4FD4-ADA2-76CA95FFEF64}" destId="{BA58A6EA-4262-4C72-AD4F-6003BBE2924F}"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895FFB4-D79F-471B-A22E-3A5E3D5A144D}" type="doc">
      <dgm:prSet loTypeId="urn:microsoft.com/office/officeart/2005/8/layout/funnel1" loCatId="relationship" qsTypeId="urn:microsoft.com/office/officeart/2005/8/quickstyle/3d1" qsCatId="3D" csTypeId="urn:microsoft.com/office/officeart/2005/8/colors/colorful2" csCatId="colorful" phldr="1"/>
      <dgm:spPr/>
      <dgm:t>
        <a:bodyPr/>
        <a:lstStyle/>
        <a:p>
          <a:endParaRPr lang="pt-PT"/>
        </a:p>
      </dgm:t>
    </dgm:pt>
    <dgm:pt modelId="{F3F17C0B-4A6A-4034-9F15-F4FD03996710}">
      <dgm:prSet phldrT="[Texto]"/>
      <dgm:spPr/>
      <dgm:t>
        <a:bodyPr/>
        <a:lstStyle/>
        <a:p>
          <a:r>
            <a:rPr lang="pt-PT" dirty="0"/>
            <a:t>Situação Clínica</a:t>
          </a:r>
        </a:p>
      </dgm:t>
    </dgm:pt>
    <dgm:pt modelId="{CABF7A13-ADAD-4CC1-8B51-3A281D28E8A4}" type="parTrans" cxnId="{AD06633B-F85A-4E0D-95D9-ADDFDAD61348}">
      <dgm:prSet/>
      <dgm:spPr/>
      <dgm:t>
        <a:bodyPr/>
        <a:lstStyle/>
        <a:p>
          <a:endParaRPr lang="pt-PT"/>
        </a:p>
      </dgm:t>
    </dgm:pt>
    <dgm:pt modelId="{BDEBB855-DDB0-4CF0-B58F-BA2152EF3764}" type="sibTrans" cxnId="{AD06633B-F85A-4E0D-95D9-ADDFDAD61348}">
      <dgm:prSet/>
      <dgm:spPr/>
      <dgm:t>
        <a:bodyPr/>
        <a:lstStyle/>
        <a:p>
          <a:endParaRPr lang="pt-PT"/>
        </a:p>
      </dgm:t>
    </dgm:pt>
    <dgm:pt modelId="{20BAAA3A-D276-48C5-B04A-84D3854425BC}">
      <dgm:prSet phldrT="[Texto]"/>
      <dgm:spPr/>
      <dgm:t>
        <a:bodyPr/>
        <a:lstStyle/>
        <a:p>
          <a:r>
            <a:rPr lang="pt-PT" dirty="0"/>
            <a:t>Prognóstico</a:t>
          </a:r>
        </a:p>
      </dgm:t>
    </dgm:pt>
    <dgm:pt modelId="{2BC84F3C-2EED-4360-8401-8DE0251A36F9}" type="parTrans" cxnId="{28DD9A4A-41B8-4AD8-8414-E701B00CFDB2}">
      <dgm:prSet/>
      <dgm:spPr/>
      <dgm:t>
        <a:bodyPr/>
        <a:lstStyle/>
        <a:p>
          <a:endParaRPr lang="pt-PT"/>
        </a:p>
      </dgm:t>
    </dgm:pt>
    <dgm:pt modelId="{887FE8E4-E718-4151-8550-845FC750CDC4}" type="sibTrans" cxnId="{28DD9A4A-41B8-4AD8-8414-E701B00CFDB2}">
      <dgm:prSet/>
      <dgm:spPr/>
      <dgm:t>
        <a:bodyPr/>
        <a:lstStyle/>
        <a:p>
          <a:endParaRPr lang="pt-PT"/>
        </a:p>
      </dgm:t>
    </dgm:pt>
    <dgm:pt modelId="{93C261F6-89BD-4C4F-A461-8DA31866E455}">
      <dgm:prSet phldrT="[Texto]"/>
      <dgm:spPr/>
      <dgm:t>
        <a:bodyPr/>
        <a:lstStyle/>
        <a:p>
          <a:r>
            <a:rPr lang="pt-PT" dirty="0"/>
            <a:t>Confidenciais</a:t>
          </a:r>
        </a:p>
      </dgm:t>
    </dgm:pt>
    <dgm:pt modelId="{DF53E930-A78B-4BD1-B6EA-17670B952E9F}" type="parTrans" cxnId="{6AEA03C5-5244-4657-A3AA-9A5A38D26786}">
      <dgm:prSet/>
      <dgm:spPr/>
      <dgm:t>
        <a:bodyPr/>
        <a:lstStyle/>
        <a:p>
          <a:endParaRPr lang="pt-PT"/>
        </a:p>
      </dgm:t>
    </dgm:pt>
    <dgm:pt modelId="{9EFCD9FD-7874-4D27-BDF3-ED8F0371384D}" type="sibTrans" cxnId="{6AEA03C5-5244-4657-A3AA-9A5A38D26786}">
      <dgm:prSet/>
      <dgm:spPr/>
      <dgm:t>
        <a:bodyPr/>
        <a:lstStyle/>
        <a:p>
          <a:endParaRPr lang="pt-PT"/>
        </a:p>
      </dgm:t>
    </dgm:pt>
    <dgm:pt modelId="{FAD76CD5-7E21-47DE-9E73-02C12EDFF43A}">
      <dgm:prSet phldrT="[Texto]"/>
      <dgm:spPr/>
      <dgm:t>
        <a:bodyPr/>
        <a:lstStyle/>
        <a:p>
          <a:r>
            <a:rPr lang="pt-PT" dirty="0"/>
            <a:t>Diagnóstico</a:t>
          </a:r>
        </a:p>
      </dgm:t>
    </dgm:pt>
    <dgm:pt modelId="{70AC98D2-77F6-430F-87A9-B7B896BC2BB1}" type="parTrans" cxnId="{6F7BA620-778A-492E-9C2B-02C2CE04CD42}">
      <dgm:prSet/>
      <dgm:spPr/>
      <dgm:t>
        <a:bodyPr/>
        <a:lstStyle/>
        <a:p>
          <a:endParaRPr lang="pt-PT"/>
        </a:p>
      </dgm:t>
    </dgm:pt>
    <dgm:pt modelId="{FCABDA1B-4766-49A5-86C6-4C460C531E45}" type="sibTrans" cxnId="{6F7BA620-778A-492E-9C2B-02C2CE04CD42}">
      <dgm:prSet/>
      <dgm:spPr/>
      <dgm:t>
        <a:bodyPr/>
        <a:lstStyle/>
        <a:p>
          <a:endParaRPr lang="pt-PT"/>
        </a:p>
      </dgm:t>
    </dgm:pt>
    <dgm:pt modelId="{F7DF487C-1286-4020-9F02-8E757A6C7047}">
      <dgm:prSet phldrT="[Texto]"/>
      <dgm:spPr/>
    </dgm:pt>
    <dgm:pt modelId="{74333C72-4E77-417B-9FD6-13C8C8513D17}" type="parTrans" cxnId="{5931048D-37A6-4575-A40D-608E3049C69A}">
      <dgm:prSet/>
      <dgm:spPr/>
      <dgm:t>
        <a:bodyPr/>
        <a:lstStyle/>
        <a:p>
          <a:endParaRPr lang="pt-PT"/>
        </a:p>
      </dgm:t>
    </dgm:pt>
    <dgm:pt modelId="{03C806FA-DEB0-4F08-B917-5EE5AE3F18FA}" type="sibTrans" cxnId="{5931048D-37A6-4575-A40D-608E3049C69A}">
      <dgm:prSet/>
      <dgm:spPr/>
      <dgm:t>
        <a:bodyPr/>
        <a:lstStyle/>
        <a:p>
          <a:endParaRPr lang="pt-PT"/>
        </a:p>
      </dgm:t>
    </dgm:pt>
    <dgm:pt modelId="{5DCAFAE2-0645-49CC-909F-60CFF66612C9}">
      <dgm:prSet phldrT="[Texto]"/>
      <dgm:spPr/>
    </dgm:pt>
    <dgm:pt modelId="{F45D2BBA-E6CD-4421-BDE6-9D2E531F4F5A}" type="parTrans" cxnId="{D3717E91-A4E3-4AF3-B1D0-8C9FD627D959}">
      <dgm:prSet/>
      <dgm:spPr/>
      <dgm:t>
        <a:bodyPr/>
        <a:lstStyle/>
        <a:p>
          <a:endParaRPr lang="pt-PT"/>
        </a:p>
      </dgm:t>
    </dgm:pt>
    <dgm:pt modelId="{310B8C8F-3F17-46CA-A4D7-7B239F5C4D71}" type="sibTrans" cxnId="{D3717E91-A4E3-4AF3-B1D0-8C9FD627D959}">
      <dgm:prSet/>
      <dgm:spPr/>
      <dgm:t>
        <a:bodyPr/>
        <a:lstStyle/>
        <a:p>
          <a:endParaRPr lang="pt-PT"/>
        </a:p>
      </dgm:t>
    </dgm:pt>
    <dgm:pt modelId="{62B715E3-2BD9-4F1F-8F9B-0F07B57F18D0}" type="pres">
      <dgm:prSet presAssocID="{0895FFB4-D79F-471B-A22E-3A5E3D5A144D}" presName="Name0" presStyleCnt="0">
        <dgm:presLayoutVars>
          <dgm:chMax val="4"/>
          <dgm:resizeHandles val="exact"/>
        </dgm:presLayoutVars>
      </dgm:prSet>
      <dgm:spPr/>
    </dgm:pt>
    <dgm:pt modelId="{458410E1-DB49-40DF-AD72-62B7CC81AC87}" type="pres">
      <dgm:prSet presAssocID="{0895FFB4-D79F-471B-A22E-3A5E3D5A144D}" presName="ellipse" presStyleLbl="trBgShp" presStyleIdx="0" presStyleCnt="1" custScaleX="120342" custScaleY="152451"/>
      <dgm:spPr/>
    </dgm:pt>
    <dgm:pt modelId="{A758291C-531B-41CC-893C-493F3C689B41}" type="pres">
      <dgm:prSet presAssocID="{0895FFB4-D79F-471B-A22E-3A5E3D5A144D}" presName="arrow1" presStyleLbl="fgShp" presStyleIdx="0" presStyleCnt="1"/>
      <dgm:spPr/>
    </dgm:pt>
    <dgm:pt modelId="{E1288B91-60C1-4DDE-956D-EA739ECCCFA8}" type="pres">
      <dgm:prSet presAssocID="{0895FFB4-D79F-471B-A22E-3A5E3D5A144D}" presName="rectangle" presStyleLbl="revTx" presStyleIdx="0" presStyleCnt="1">
        <dgm:presLayoutVars>
          <dgm:bulletEnabled val="1"/>
        </dgm:presLayoutVars>
      </dgm:prSet>
      <dgm:spPr/>
    </dgm:pt>
    <dgm:pt modelId="{F77B7D7F-6424-46F7-9C94-706B00EF117F}" type="pres">
      <dgm:prSet presAssocID="{FAD76CD5-7E21-47DE-9E73-02C12EDFF43A}" presName="item1" presStyleLbl="node1" presStyleIdx="0" presStyleCnt="3">
        <dgm:presLayoutVars>
          <dgm:bulletEnabled val="1"/>
        </dgm:presLayoutVars>
      </dgm:prSet>
      <dgm:spPr/>
    </dgm:pt>
    <dgm:pt modelId="{32FEDBB4-0D21-4E4E-9314-DDC136374E1E}" type="pres">
      <dgm:prSet presAssocID="{20BAAA3A-D276-48C5-B04A-84D3854425BC}" presName="item2" presStyleLbl="node1" presStyleIdx="1" presStyleCnt="3" custLinFactNeighborX="-2013" custLinFactNeighborY="18273">
        <dgm:presLayoutVars>
          <dgm:bulletEnabled val="1"/>
        </dgm:presLayoutVars>
      </dgm:prSet>
      <dgm:spPr/>
    </dgm:pt>
    <dgm:pt modelId="{4969AF39-D270-4BF7-828F-48A3B011E4F6}" type="pres">
      <dgm:prSet presAssocID="{93C261F6-89BD-4C4F-A461-8DA31866E455}" presName="item3" presStyleLbl="node1" presStyleIdx="2" presStyleCnt="3">
        <dgm:presLayoutVars>
          <dgm:bulletEnabled val="1"/>
        </dgm:presLayoutVars>
      </dgm:prSet>
      <dgm:spPr/>
    </dgm:pt>
    <dgm:pt modelId="{408EDE42-A149-47F4-AF76-C66847909265}" type="pres">
      <dgm:prSet presAssocID="{0895FFB4-D79F-471B-A22E-3A5E3D5A144D}" presName="funnel" presStyleLbl="trAlignAcc1" presStyleIdx="0" presStyleCnt="1" custScaleX="114957" custScaleY="118747"/>
      <dgm:spPr/>
    </dgm:pt>
  </dgm:ptLst>
  <dgm:cxnLst>
    <dgm:cxn modelId="{37EDA10F-EFD9-436B-A8C7-E33D6D4382DC}" type="presOf" srcId="{0895FFB4-D79F-471B-A22E-3A5E3D5A144D}" destId="{62B715E3-2BD9-4F1F-8F9B-0F07B57F18D0}" srcOrd="0" destOrd="0" presId="urn:microsoft.com/office/officeart/2005/8/layout/funnel1"/>
    <dgm:cxn modelId="{6F7BA620-778A-492E-9C2B-02C2CE04CD42}" srcId="{0895FFB4-D79F-471B-A22E-3A5E3D5A144D}" destId="{FAD76CD5-7E21-47DE-9E73-02C12EDFF43A}" srcOrd="1" destOrd="0" parTransId="{70AC98D2-77F6-430F-87A9-B7B896BC2BB1}" sibTransId="{FCABDA1B-4766-49A5-86C6-4C460C531E45}"/>
    <dgm:cxn modelId="{AD06633B-F85A-4E0D-95D9-ADDFDAD61348}" srcId="{0895FFB4-D79F-471B-A22E-3A5E3D5A144D}" destId="{F3F17C0B-4A6A-4034-9F15-F4FD03996710}" srcOrd="0" destOrd="0" parTransId="{CABF7A13-ADAD-4CC1-8B51-3A281D28E8A4}" sibTransId="{BDEBB855-DDB0-4CF0-B58F-BA2152EF3764}"/>
    <dgm:cxn modelId="{A4E45465-397E-405B-88D0-6BB0137A3120}" type="presOf" srcId="{93C261F6-89BD-4C4F-A461-8DA31866E455}" destId="{E1288B91-60C1-4DDE-956D-EA739ECCCFA8}" srcOrd="0" destOrd="0" presId="urn:microsoft.com/office/officeart/2005/8/layout/funnel1"/>
    <dgm:cxn modelId="{28DD9A4A-41B8-4AD8-8414-E701B00CFDB2}" srcId="{0895FFB4-D79F-471B-A22E-3A5E3D5A144D}" destId="{20BAAA3A-D276-48C5-B04A-84D3854425BC}" srcOrd="2" destOrd="0" parTransId="{2BC84F3C-2EED-4360-8401-8DE0251A36F9}" sibTransId="{887FE8E4-E718-4151-8550-845FC750CDC4}"/>
    <dgm:cxn modelId="{5931048D-37A6-4575-A40D-608E3049C69A}" srcId="{0895FFB4-D79F-471B-A22E-3A5E3D5A144D}" destId="{F7DF487C-1286-4020-9F02-8E757A6C7047}" srcOrd="4" destOrd="0" parTransId="{74333C72-4E77-417B-9FD6-13C8C8513D17}" sibTransId="{03C806FA-DEB0-4F08-B917-5EE5AE3F18FA}"/>
    <dgm:cxn modelId="{D3717E91-A4E3-4AF3-B1D0-8C9FD627D959}" srcId="{0895FFB4-D79F-471B-A22E-3A5E3D5A144D}" destId="{5DCAFAE2-0645-49CC-909F-60CFF66612C9}" srcOrd="5" destOrd="0" parTransId="{F45D2BBA-E6CD-4421-BDE6-9D2E531F4F5A}" sibTransId="{310B8C8F-3F17-46CA-A4D7-7B239F5C4D71}"/>
    <dgm:cxn modelId="{6BBE639B-B52A-4ECE-B3E8-E5369DE71FA4}" type="presOf" srcId="{20BAAA3A-D276-48C5-B04A-84D3854425BC}" destId="{F77B7D7F-6424-46F7-9C94-706B00EF117F}" srcOrd="0" destOrd="0" presId="urn:microsoft.com/office/officeart/2005/8/layout/funnel1"/>
    <dgm:cxn modelId="{98F188B8-8008-46D3-BD40-24C644E99F2A}" type="presOf" srcId="{F3F17C0B-4A6A-4034-9F15-F4FD03996710}" destId="{4969AF39-D270-4BF7-828F-48A3B011E4F6}" srcOrd="0" destOrd="0" presId="urn:microsoft.com/office/officeart/2005/8/layout/funnel1"/>
    <dgm:cxn modelId="{D9D607BB-21E0-434F-B5F9-A72285569DC0}" type="presOf" srcId="{FAD76CD5-7E21-47DE-9E73-02C12EDFF43A}" destId="{32FEDBB4-0D21-4E4E-9314-DDC136374E1E}" srcOrd="0" destOrd="0" presId="urn:microsoft.com/office/officeart/2005/8/layout/funnel1"/>
    <dgm:cxn modelId="{6AEA03C5-5244-4657-A3AA-9A5A38D26786}" srcId="{0895FFB4-D79F-471B-A22E-3A5E3D5A144D}" destId="{93C261F6-89BD-4C4F-A461-8DA31866E455}" srcOrd="3" destOrd="0" parTransId="{DF53E930-A78B-4BD1-B6EA-17670B952E9F}" sibTransId="{9EFCD9FD-7874-4D27-BDF3-ED8F0371384D}"/>
    <dgm:cxn modelId="{4CBBDB7B-1AA9-409C-B086-3813EF3FA9F2}" type="presParOf" srcId="{62B715E3-2BD9-4F1F-8F9B-0F07B57F18D0}" destId="{458410E1-DB49-40DF-AD72-62B7CC81AC87}" srcOrd="0" destOrd="0" presId="urn:microsoft.com/office/officeart/2005/8/layout/funnel1"/>
    <dgm:cxn modelId="{87271636-CEB7-4724-99D4-051D66769924}" type="presParOf" srcId="{62B715E3-2BD9-4F1F-8F9B-0F07B57F18D0}" destId="{A758291C-531B-41CC-893C-493F3C689B41}" srcOrd="1" destOrd="0" presId="urn:microsoft.com/office/officeart/2005/8/layout/funnel1"/>
    <dgm:cxn modelId="{8265449B-8EF9-4B25-919E-385123C2FBE5}" type="presParOf" srcId="{62B715E3-2BD9-4F1F-8F9B-0F07B57F18D0}" destId="{E1288B91-60C1-4DDE-956D-EA739ECCCFA8}" srcOrd="2" destOrd="0" presId="urn:microsoft.com/office/officeart/2005/8/layout/funnel1"/>
    <dgm:cxn modelId="{28167E0C-929A-4035-9A46-0170560A4D93}" type="presParOf" srcId="{62B715E3-2BD9-4F1F-8F9B-0F07B57F18D0}" destId="{F77B7D7F-6424-46F7-9C94-706B00EF117F}" srcOrd="3" destOrd="0" presId="urn:microsoft.com/office/officeart/2005/8/layout/funnel1"/>
    <dgm:cxn modelId="{2B9930C9-E3B9-4569-A87B-0AA3BC0A236F}" type="presParOf" srcId="{62B715E3-2BD9-4F1F-8F9B-0F07B57F18D0}" destId="{32FEDBB4-0D21-4E4E-9314-DDC136374E1E}" srcOrd="4" destOrd="0" presId="urn:microsoft.com/office/officeart/2005/8/layout/funnel1"/>
    <dgm:cxn modelId="{88BFF34A-9061-4DA0-9A1C-D9CECD1C5B3C}" type="presParOf" srcId="{62B715E3-2BD9-4F1F-8F9B-0F07B57F18D0}" destId="{4969AF39-D270-4BF7-828F-48A3B011E4F6}" srcOrd="5" destOrd="0" presId="urn:microsoft.com/office/officeart/2005/8/layout/funnel1"/>
    <dgm:cxn modelId="{AACE9A8B-4716-43BD-8DB1-63EB9EEE4C19}" type="presParOf" srcId="{62B715E3-2BD9-4F1F-8F9B-0F07B57F18D0}" destId="{408EDE42-A149-47F4-AF76-C66847909265}"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7A6398F-F392-46B8-B7A6-85148EF9182A}" type="doc">
      <dgm:prSet loTypeId="urn:microsoft.com/office/officeart/2005/8/layout/radial5" loCatId="relationship" qsTypeId="urn:microsoft.com/office/officeart/2005/8/quickstyle/simple1" qsCatId="simple" csTypeId="urn:microsoft.com/office/officeart/2005/8/colors/colorful3" csCatId="colorful" phldr="1"/>
      <dgm:spPr/>
      <dgm:t>
        <a:bodyPr/>
        <a:lstStyle/>
        <a:p>
          <a:endParaRPr lang="pt-PT"/>
        </a:p>
      </dgm:t>
    </dgm:pt>
    <dgm:pt modelId="{26C04242-D519-4203-9990-A02D7FF8B09C}">
      <dgm:prSet phldrT="[Texto]"/>
      <dgm:spPr/>
      <dgm:t>
        <a:bodyPr/>
        <a:lstStyle/>
        <a:p>
          <a:r>
            <a:rPr lang="pt-PT" dirty="0"/>
            <a:t>DOENTE</a:t>
          </a:r>
        </a:p>
      </dgm:t>
    </dgm:pt>
    <dgm:pt modelId="{3692B653-FEB0-4966-8971-7AC027D8BF45}" type="parTrans" cxnId="{0051FE01-DEDC-4466-A344-C81E6DB3AF67}">
      <dgm:prSet/>
      <dgm:spPr/>
      <dgm:t>
        <a:bodyPr/>
        <a:lstStyle/>
        <a:p>
          <a:endParaRPr lang="pt-PT"/>
        </a:p>
      </dgm:t>
    </dgm:pt>
    <dgm:pt modelId="{E104CADE-CAD7-41BD-B7FD-7B4C9BF55A34}" type="sibTrans" cxnId="{0051FE01-DEDC-4466-A344-C81E6DB3AF67}">
      <dgm:prSet/>
      <dgm:spPr/>
      <dgm:t>
        <a:bodyPr/>
        <a:lstStyle/>
        <a:p>
          <a:endParaRPr lang="pt-PT"/>
        </a:p>
      </dgm:t>
    </dgm:pt>
    <dgm:pt modelId="{885F81A3-7135-4989-A1CD-5237A16625F3}">
      <dgm:prSet phldrT="[Texto]" custT="1"/>
      <dgm:spPr/>
      <dgm:t>
        <a:bodyPr/>
        <a:lstStyle/>
        <a:p>
          <a:r>
            <a:rPr lang="pt-PT" sz="1200" dirty="0"/>
            <a:t>Informação clara</a:t>
          </a:r>
        </a:p>
      </dgm:t>
    </dgm:pt>
    <dgm:pt modelId="{FD9DAF8F-E889-450D-AB74-457DAFD45619}" type="parTrans" cxnId="{49C2491B-36B2-436A-8341-C4967F6FAC9E}">
      <dgm:prSet/>
      <dgm:spPr/>
      <dgm:t>
        <a:bodyPr/>
        <a:lstStyle/>
        <a:p>
          <a:endParaRPr lang="pt-PT"/>
        </a:p>
      </dgm:t>
    </dgm:pt>
    <dgm:pt modelId="{99C7D451-276B-465B-B06C-CDDD0D5538C4}" type="sibTrans" cxnId="{49C2491B-36B2-436A-8341-C4967F6FAC9E}">
      <dgm:prSet/>
      <dgm:spPr/>
      <dgm:t>
        <a:bodyPr/>
        <a:lstStyle/>
        <a:p>
          <a:endParaRPr lang="pt-PT"/>
        </a:p>
      </dgm:t>
    </dgm:pt>
    <dgm:pt modelId="{3CDDE99A-B6D1-465A-8B88-7FD999F6A841}">
      <dgm:prSet phldrT="[Texto]"/>
      <dgm:spPr/>
      <dgm:t>
        <a:bodyPr/>
        <a:lstStyle/>
        <a:p>
          <a:r>
            <a:rPr lang="pt-PT" dirty="0"/>
            <a:t>Grau de Instrução</a:t>
          </a:r>
        </a:p>
      </dgm:t>
    </dgm:pt>
    <dgm:pt modelId="{5D7935E3-5BDD-4BEF-AE0F-220150C6E81E}" type="parTrans" cxnId="{1DCADD6D-EF94-402B-9DC4-2BF7AD589DFE}">
      <dgm:prSet/>
      <dgm:spPr/>
      <dgm:t>
        <a:bodyPr/>
        <a:lstStyle/>
        <a:p>
          <a:endParaRPr lang="pt-PT"/>
        </a:p>
      </dgm:t>
    </dgm:pt>
    <dgm:pt modelId="{AA1487F4-6DD2-473E-89E2-8DA18D3858F9}" type="sibTrans" cxnId="{1DCADD6D-EF94-402B-9DC4-2BF7AD589DFE}">
      <dgm:prSet/>
      <dgm:spPr/>
      <dgm:t>
        <a:bodyPr/>
        <a:lstStyle/>
        <a:p>
          <a:endParaRPr lang="pt-PT"/>
        </a:p>
      </dgm:t>
    </dgm:pt>
    <dgm:pt modelId="{86DB1AFD-6148-4EA1-B1C4-27AE16AAF737}">
      <dgm:prSet phldrT="[Texto]"/>
      <dgm:spPr/>
      <dgm:t>
        <a:bodyPr/>
        <a:lstStyle/>
        <a:p>
          <a:r>
            <a:rPr lang="pt-PT" dirty="0"/>
            <a:t>Condições Clínicas e </a:t>
          </a:r>
          <a:r>
            <a:rPr lang="pt-PT" dirty="0" err="1"/>
            <a:t>Psiquicas</a:t>
          </a:r>
          <a:endParaRPr lang="pt-PT" dirty="0"/>
        </a:p>
      </dgm:t>
    </dgm:pt>
    <dgm:pt modelId="{5BA1B005-9B71-4279-B202-C876D5C7ACBF}" type="parTrans" cxnId="{FF16EB26-1784-4EB8-B2CB-2E0C7A432247}">
      <dgm:prSet/>
      <dgm:spPr/>
      <dgm:t>
        <a:bodyPr/>
        <a:lstStyle/>
        <a:p>
          <a:endParaRPr lang="pt-PT"/>
        </a:p>
      </dgm:t>
    </dgm:pt>
    <dgm:pt modelId="{46A1EAA2-2289-47FC-B22E-90E1E998B7C5}" type="sibTrans" cxnId="{FF16EB26-1784-4EB8-B2CB-2E0C7A432247}">
      <dgm:prSet/>
      <dgm:spPr/>
      <dgm:t>
        <a:bodyPr/>
        <a:lstStyle/>
        <a:p>
          <a:endParaRPr lang="pt-PT"/>
        </a:p>
      </dgm:t>
    </dgm:pt>
    <dgm:pt modelId="{6675D201-2B22-49CA-822F-2C8F34166DB4}">
      <dgm:prSet phldrT="[Texto]" custT="1"/>
      <dgm:spPr/>
      <dgm:t>
        <a:bodyPr/>
        <a:lstStyle/>
        <a:p>
          <a:r>
            <a:rPr lang="pt-PT" sz="1200" dirty="0"/>
            <a:t>Personalidade</a:t>
          </a:r>
        </a:p>
      </dgm:t>
    </dgm:pt>
    <dgm:pt modelId="{4822994C-C56E-46E9-BCC7-3C67E32BAD42}" type="parTrans" cxnId="{B11C39D8-0B20-442E-8D8C-09C0B51A50E0}">
      <dgm:prSet/>
      <dgm:spPr/>
      <dgm:t>
        <a:bodyPr/>
        <a:lstStyle/>
        <a:p>
          <a:endParaRPr lang="pt-PT"/>
        </a:p>
      </dgm:t>
    </dgm:pt>
    <dgm:pt modelId="{A1D412D8-A6F7-4DD1-A7B9-BF7F4927B77A}" type="sibTrans" cxnId="{B11C39D8-0B20-442E-8D8C-09C0B51A50E0}">
      <dgm:prSet/>
      <dgm:spPr/>
      <dgm:t>
        <a:bodyPr/>
        <a:lstStyle/>
        <a:p>
          <a:endParaRPr lang="pt-PT"/>
        </a:p>
      </dgm:t>
    </dgm:pt>
    <dgm:pt modelId="{5632A4D2-45B1-4A14-96CB-30116FD669ED}" type="pres">
      <dgm:prSet presAssocID="{77A6398F-F392-46B8-B7A6-85148EF9182A}" presName="Name0" presStyleCnt="0">
        <dgm:presLayoutVars>
          <dgm:chMax val="1"/>
          <dgm:dir/>
          <dgm:animLvl val="ctr"/>
          <dgm:resizeHandles val="exact"/>
        </dgm:presLayoutVars>
      </dgm:prSet>
      <dgm:spPr/>
    </dgm:pt>
    <dgm:pt modelId="{1C6763BC-85FB-4D93-B086-A69D6E978C30}" type="pres">
      <dgm:prSet presAssocID="{26C04242-D519-4203-9990-A02D7FF8B09C}" presName="centerShape" presStyleLbl="node0" presStyleIdx="0" presStyleCnt="1"/>
      <dgm:spPr/>
    </dgm:pt>
    <dgm:pt modelId="{67444C4A-620D-41E6-8B79-21F4D473F2A9}" type="pres">
      <dgm:prSet presAssocID="{FD9DAF8F-E889-450D-AB74-457DAFD45619}" presName="parTrans" presStyleLbl="sibTrans2D1" presStyleIdx="0" presStyleCnt="4"/>
      <dgm:spPr/>
    </dgm:pt>
    <dgm:pt modelId="{F9CCCA4D-C845-4E87-B701-6610FD3C8FB4}" type="pres">
      <dgm:prSet presAssocID="{FD9DAF8F-E889-450D-AB74-457DAFD45619}" presName="connectorText" presStyleLbl="sibTrans2D1" presStyleIdx="0" presStyleCnt="4"/>
      <dgm:spPr/>
    </dgm:pt>
    <dgm:pt modelId="{A9DE6635-0EB3-453E-94B4-37015FD93DDE}" type="pres">
      <dgm:prSet presAssocID="{885F81A3-7135-4989-A1CD-5237A16625F3}" presName="node" presStyleLbl="node1" presStyleIdx="0" presStyleCnt="4" custScaleX="131975" custScaleY="110016">
        <dgm:presLayoutVars>
          <dgm:bulletEnabled val="1"/>
        </dgm:presLayoutVars>
      </dgm:prSet>
      <dgm:spPr/>
    </dgm:pt>
    <dgm:pt modelId="{E29328C5-13E2-4A2D-9D86-B63C1D524DD4}" type="pres">
      <dgm:prSet presAssocID="{5D7935E3-5BDD-4BEF-AE0F-220150C6E81E}" presName="parTrans" presStyleLbl="sibTrans2D1" presStyleIdx="1" presStyleCnt="4"/>
      <dgm:spPr/>
    </dgm:pt>
    <dgm:pt modelId="{8A981F94-B2A7-4E86-BC10-AA3AE8A62666}" type="pres">
      <dgm:prSet presAssocID="{5D7935E3-5BDD-4BEF-AE0F-220150C6E81E}" presName="connectorText" presStyleLbl="sibTrans2D1" presStyleIdx="1" presStyleCnt="4"/>
      <dgm:spPr/>
    </dgm:pt>
    <dgm:pt modelId="{B98C7B63-C084-44B5-9469-BBAC6EAF0549}" type="pres">
      <dgm:prSet presAssocID="{3CDDE99A-B6D1-465A-8B88-7FD999F6A841}" presName="node" presStyleLbl="node1" presStyleIdx="1" presStyleCnt="4" custScaleX="129869" custScaleY="121127">
        <dgm:presLayoutVars>
          <dgm:bulletEnabled val="1"/>
        </dgm:presLayoutVars>
      </dgm:prSet>
      <dgm:spPr/>
    </dgm:pt>
    <dgm:pt modelId="{6F3AA021-B844-48CE-85BB-8E9E9F2019A6}" type="pres">
      <dgm:prSet presAssocID="{5BA1B005-9B71-4279-B202-C876D5C7ACBF}" presName="parTrans" presStyleLbl="sibTrans2D1" presStyleIdx="2" presStyleCnt="4"/>
      <dgm:spPr/>
    </dgm:pt>
    <dgm:pt modelId="{B5470C60-F783-4677-91A8-A454724EBB5F}" type="pres">
      <dgm:prSet presAssocID="{5BA1B005-9B71-4279-B202-C876D5C7ACBF}" presName="connectorText" presStyleLbl="sibTrans2D1" presStyleIdx="2" presStyleCnt="4"/>
      <dgm:spPr/>
    </dgm:pt>
    <dgm:pt modelId="{3F2F6747-17C6-46C4-866B-C035675C29E9}" type="pres">
      <dgm:prSet presAssocID="{86DB1AFD-6148-4EA1-B1C4-27AE16AAF737}" presName="node" presStyleLbl="node1" presStyleIdx="2" presStyleCnt="4" custScaleX="130258" custScaleY="123308">
        <dgm:presLayoutVars>
          <dgm:bulletEnabled val="1"/>
        </dgm:presLayoutVars>
      </dgm:prSet>
      <dgm:spPr/>
    </dgm:pt>
    <dgm:pt modelId="{2CFA5B19-25A3-47BC-8CE4-EAFB5F0F70B2}" type="pres">
      <dgm:prSet presAssocID="{4822994C-C56E-46E9-BCC7-3C67E32BAD42}" presName="parTrans" presStyleLbl="sibTrans2D1" presStyleIdx="3" presStyleCnt="4"/>
      <dgm:spPr/>
    </dgm:pt>
    <dgm:pt modelId="{386E539E-75FE-40CE-89D6-600334F7CD91}" type="pres">
      <dgm:prSet presAssocID="{4822994C-C56E-46E9-BCC7-3C67E32BAD42}" presName="connectorText" presStyleLbl="sibTrans2D1" presStyleIdx="3" presStyleCnt="4"/>
      <dgm:spPr/>
    </dgm:pt>
    <dgm:pt modelId="{5EC40379-56D2-48A7-B056-C065993A6EF9}" type="pres">
      <dgm:prSet presAssocID="{6675D201-2B22-49CA-822F-2C8F34166DB4}" presName="node" presStyleLbl="node1" presStyleIdx="3" presStyleCnt="4" custScaleX="143988" custScaleY="133524" custRadScaleRad="110726" custRadScaleInc="3863">
        <dgm:presLayoutVars>
          <dgm:bulletEnabled val="1"/>
        </dgm:presLayoutVars>
      </dgm:prSet>
      <dgm:spPr/>
    </dgm:pt>
  </dgm:ptLst>
  <dgm:cxnLst>
    <dgm:cxn modelId="{0051FE01-DEDC-4466-A344-C81E6DB3AF67}" srcId="{77A6398F-F392-46B8-B7A6-85148EF9182A}" destId="{26C04242-D519-4203-9990-A02D7FF8B09C}" srcOrd="0" destOrd="0" parTransId="{3692B653-FEB0-4966-8971-7AC027D8BF45}" sibTransId="{E104CADE-CAD7-41BD-B7FD-7B4C9BF55A34}"/>
    <dgm:cxn modelId="{2575A907-0285-42B4-B26E-D2AA3042C7DA}" type="presOf" srcId="{4822994C-C56E-46E9-BCC7-3C67E32BAD42}" destId="{2CFA5B19-25A3-47BC-8CE4-EAFB5F0F70B2}" srcOrd="0" destOrd="0" presId="urn:microsoft.com/office/officeart/2005/8/layout/radial5"/>
    <dgm:cxn modelId="{81BD500D-8C30-45F3-8918-221173967EA8}" type="presOf" srcId="{77A6398F-F392-46B8-B7A6-85148EF9182A}" destId="{5632A4D2-45B1-4A14-96CB-30116FD669ED}" srcOrd="0" destOrd="0" presId="urn:microsoft.com/office/officeart/2005/8/layout/radial5"/>
    <dgm:cxn modelId="{016D6C16-0548-4055-9FC4-8D5931C47E2B}" type="presOf" srcId="{885F81A3-7135-4989-A1CD-5237A16625F3}" destId="{A9DE6635-0EB3-453E-94B4-37015FD93DDE}" srcOrd="0" destOrd="0" presId="urn:microsoft.com/office/officeart/2005/8/layout/radial5"/>
    <dgm:cxn modelId="{49C2491B-36B2-436A-8341-C4967F6FAC9E}" srcId="{26C04242-D519-4203-9990-A02D7FF8B09C}" destId="{885F81A3-7135-4989-A1CD-5237A16625F3}" srcOrd="0" destOrd="0" parTransId="{FD9DAF8F-E889-450D-AB74-457DAFD45619}" sibTransId="{99C7D451-276B-465B-B06C-CDDD0D5538C4}"/>
    <dgm:cxn modelId="{C19B6221-BE6A-4558-BE0E-E9D1992BE512}" type="presOf" srcId="{FD9DAF8F-E889-450D-AB74-457DAFD45619}" destId="{67444C4A-620D-41E6-8B79-21F4D473F2A9}" srcOrd="0" destOrd="0" presId="urn:microsoft.com/office/officeart/2005/8/layout/radial5"/>
    <dgm:cxn modelId="{FF16EB26-1784-4EB8-B2CB-2E0C7A432247}" srcId="{26C04242-D519-4203-9990-A02D7FF8B09C}" destId="{86DB1AFD-6148-4EA1-B1C4-27AE16AAF737}" srcOrd="2" destOrd="0" parTransId="{5BA1B005-9B71-4279-B202-C876D5C7ACBF}" sibTransId="{46A1EAA2-2289-47FC-B22E-90E1E998B7C5}"/>
    <dgm:cxn modelId="{31758A40-16EE-404F-906F-BC0A1DD8B5D5}" type="presOf" srcId="{6675D201-2B22-49CA-822F-2C8F34166DB4}" destId="{5EC40379-56D2-48A7-B056-C065993A6EF9}" srcOrd="0" destOrd="0" presId="urn:microsoft.com/office/officeart/2005/8/layout/radial5"/>
    <dgm:cxn modelId="{1DCADD6D-EF94-402B-9DC4-2BF7AD589DFE}" srcId="{26C04242-D519-4203-9990-A02D7FF8B09C}" destId="{3CDDE99A-B6D1-465A-8B88-7FD999F6A841}" srcOrd="1" destOrd="0" parTransId="{5D7935E3-5BDD-4BEF-AE0F-220150C6E81E}" sibTransId="{AA1487F4-6DD2-473E-89E2-8DA18D3858F9}"/>
    <dgm:cxn modelId="{545AB253-0694-46A4-A348-6CE17A1BF071}" type="presOf" srcId="{5BA1B005-9B71-4279-B202-C876D5C7ACBF}" destId="{B5470C60-F783-4677-91A8-A454724EBB5F}" srcOrd="1" destOrd="0" presId="urn:microsoft.com/office/officeart/2005/8/layout/radial5"/>
    <dgm:cxn modelId="{5CA8A155-195C-4D14-935C-7A6FB7ADCE9F}" type="presOf" srcId="{FD9DAF8F-E889-450D-AB74-457DAFD45619}" destId="{F9CCCA4D-C845-4E87-B701-6610FD3C8FB4}" srcOrd="1" destOrd="0" presId="urn:microsoft.com/office/officeart/2005/8/layout/radial5"/>
    <dgm:cxn modelId="{CDFBEA85-6EFA-4803-ABAF-EB6FDC0FE758}" type="presOf" srcId="{4822994C-C56E-46E9-BCC7-3C67E32BAD42}" destId="{386E539E-75FE-40CE-89D6-600334F7CD91}" srcOrd="1" destOrd="0" presId="urn:microsoft.com/office/officeart/2005/8/layout/radial5"/>
    <dgm:cxn modelId="{54708588-B7D3-4C6C-981B-725AEE838001}" type="presOf" srcId="{26C04242-D519-4203-9990-A02D7FF8B09C}" destId="{1C6763BC-85FB-4D93-B086-A69D6E978C30}" srcOrd="0" destOrd="0" presId="urn:microsoft.com/office/officeart/2005/8/layout/radial5"/>
    <dgm:cxn modelId="{B11C39D8-0B20-442E-8D8C-09C0B51A50E0}" srcId="{26C04242-D519-4203-9990-A02D7FF8B09C}" destId="{6675D201-2B22-49CA-822F-2C8F34166DB4}" srcOrd="3" destOrd="0" parTransId="{4822994C-C56E-46E9-BCC7-3C67E32BAD42}" sibTransId="{A1D412D8-A6F7-4DD1-A7B9-BF7F4927B77A}"/>
    <dgm:cxn modelId="{057E99D8-015D-40D6-93FD-4F247AFA66FD}" type="presOf" srcId="{86DB1AFD-6148-4EA1-B1C4-27AE16AAF737}" destId="{3F2F6747-17C6-46C4-866B-C035675C29E9}" srcOrd="0" destOrd="0" presId="urn:microsoft.com/office/officeart/2005/8/layout/radial5"/>
    <dgm:cxn modelId="{54212DD9-725E-479B-806E-099758E83494}" type="presOf" srcId="{5BA1B005-9B71-4279-B202-C876D5C7ACBF}" destId="{6F3AA021-B844-48CE-85BB-8E9E9F2019A6}" srcOrd="0" destOrd="0" presId="urn:microsoft.com/office/officeart/2005/8/layout/radial5"/>
    <dgm:cxn modelId="{0836D4F2-8669-4630-89CA-51DF9838A450}" type="presOf" srcId="{5D7935E3-5BDD-4BEF-AE0F-220150C6E81E}" destId="{E29328C5-13E2-4A2D-9D86-B63C1D524DD4}" srcOrd="0" destOrd="0" presId="urn:microsoft.com/office/officeart/2005/8/layout/radial5"/>
    <dgm:cxn modelId="{D5DD9EF8-A41C-48A8-9620-C2A4AAC633F9}" type="presOf" srcId="{3CDDE99A-B6D1-465A-8B88-7FD999F6A841}" destId="{B98C7B63-C084-44B5-9469-BBAC6EAF0549}" srcOrd="0" destOrd="0" presId="urn:microsoft.com/office/officeart/2005/8/layout/radial5"/>
    <dgm:cxn modelId="{A6059BFD-51A9-46C3-9662-03D94BE91108}" type="presOf" srcId="{5D7935E3-5BDD-4BEF-AE0F-220150C6E81E}" destId="{8A981F94-B2A7-4E86-BC10-AA3AE8A62666}" srcOrd="1" destOrd="0" presId="urn:microsoft.com/office/officeart/2005/8/layout/radial5"/>
    <dgm:cxn modelId="{A9BBE0FA-499E-4A32-A613-A8D2BDDC96A5}" type="presParOf" srcId="{5632A4D2-45B1-4A14-96CB-30116FD669ED}" destId="{1C6763BC-85FB-4D93-B086-A69D6E978C30}" srcOrd="0" destOrd="0" presId="urn:microsoft.com/office/officeart/2005/8/layout/radial5"/>
    <dgm:cxn modelId="{EA47460E-7A56-4F04-B1CC-939B20CA5664}" type="presParOf" srcId="{5632A4D2-45B1-4A14-96CB-30116FD669ED}" destId="{67444C4A-620D-41E6-8B79-21F4D473F2A9}" srcOrd="1" destOrd="0" presId="urn:microsoft.com/office/officeart/2005/8/layout/radial5"/>
    <dgm:cxn modelId="{C715800F-509B-4BF5-840A-D09C609E1130}" type="presParOf" srcId="{67444C4A-620D-41E6-8B79-21F4D473F2A9}" destId="{F9CCCA4D-C845-4E87-B701-6610FD3C8FB4}" srcOrd="0" destOrd="0" presId="urn:microsoft.com/office/officeart/2005/8/layout/radial5"/>
    <dgm:cxn modelId="{57580DBD-0BCB-4FC7-B636-8384FA314E4B}" type="presParOf" srcId="{5632A4D2-45B1-4A14-96CB-30116FD669ED}" destId="{A9DE6635-0EB3-453E-94B4-37015FD93DDE}" srcOrd="2" destOrd="0" presId="urn:microsoft.com/office/officeart/2005/8/layout/radial5"/>
    <dgm:cxn modelId="{FFD1F35E-67FB-4B1F-8257-11B75CFECE28}" type="presParOf" srcId="{5632A4D2-45B1-4A14-96CB-30116FD669ED}" destId="{E29328C5-13E2-4A2D-9D86-B63C1D524DD4}" srcOrd="3" destOrd="0" presId="urn:microsoft.com/office/officeart/2005/8/layout/radial5"/>
    <dgm:cxn modelId="{F1DA74A1-73F9-476F-9D81-AA2DC3B10984}" type="presParOf" srcId="{E29328C5-13E2-4A2D-9D86-B63C1D524DD4}" destId="{8A981F94-B2A7-4E86-BC10-AA3AE8A62666}" srcOrd="0" destOrd="0" presId="urn:microsoft.com/office/officeart/2005/8/layout/radial5"/>
    <dgm:cxn modelId="{30DE39FA-98E3-4EF7-B249-8B6E9F6B19E0}" type="presParOf" srcId="{5632A4D2-45B1-4A14-96CB-30116FD669ED}" destId="{B98C7B63-C084-44B5-9469-BBAC6EAF0549}" srcOrd="4" destOrd="0" presId="urn:microsoft.com/office/officeart/2005/8/layout/radial5"/>
    <dgm:cxn modelId="{C133AEE4-1573-42B9-8998-C19806C89D6A}" type="presParOf" srcId="{5632A4D2-45B1-4A14-96CB-30116FD669ED}" destId="{6F3AA021-B844-48CE-85BB-8E9E9F2019A6}" srcOrd="5" destOrd="0" presId="urn:microsoft.com/office/officeart/2005/8/layout/radial5"/>
    <dgm:cxn modelId="{97CA129B-3191-475D-931D-E4AA2400F2AF}" type="presParOf" srcId="{6F3AA021-B844-48CE-85BB-8E9E9F2019A6}" destId="{B5470C60-F783-4677-91A8-A454724EBB5F}" srcOrd="0" destOrd="0" presId="urn:microsoft.com/office/officeart/2005/8/layout/radial5"/>
    <dgm:cxn modelId="{70CDF36C-A9E1-4476-B208-FC2F0D5588DC}" type="presParOf" srcId="{5632A4D2-45B1-4A14-96CB-30116FD669ED}" destId="{3F2F6747-17C6-46C4-866B-C035675C29E9}" srcOrd="6" destOrd="0" presId="urn:microsoft.com/office/officeart/2005/8/layout/radial5"/>
    <dgm:cxn modelId="{538C28A3-8DCA-428C-A705-9DBD2B14CD81}" type="presParOf" srcId="{5632A4D2-45B1-4A14-96CB-30116FD669ED}" destId="{2CFA5B19-25A3-47BC-8CE4-EAFB5F0F70B2}" srcOrd="7" destOrd="0" presId="urn:microsoft.com/office/officeart/2005/8/layout/radial5"/>
    <dgm:cxn modelId="{314A721C-2003-4590-ACB3-E4BFCCB93C82}" type="presParOf" srcId="{2CFA5B19-25A3-47BC-8CE4-EAFB5F0F70B2}" destId="{386E539E-75FE-40CE-89D6-600334F7CD91}" srcOrd="0" destOrd="0" presId="urn:microsoft.com/office/officeart/2005/8/layout/radial5"/>
    <dgm:cxn modelId="{719923F6-B1B5-47CC-84DB-6232852D4EDE}" type="presParOf" srcId="{5632A4D2-45B1-4A14-96CB-30116FD669ED}" destId="{5EC40379-56D2-48A7-B056-C065993A6EF9}"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F02685-0252-44FC-A263-18567C5E7FE1}"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pt-PT"/>
        </a:p>
      </dgm:t>
    </dgm:pt>
    <dgm:pt modelId="{CE4FAE56-6A12-41A1-9574-1CA2AE469B94}">
      <dgm:prSet phldrT="[Texto]"/>
      <dgm:spPr/>
      <dgm:t>
        <a:bodyPr/>
        <a:lstStyle/>
        <a:p>
          <a:pPr algn="ctr"/>
          <a:r>
            <a:rPr lang="pt-PT" dirty="0"/>
            <a:t>Conhecimento dos direitos e deveres</a:t>
          </a:r>
        </a:p>
      </dgm:t>
    </dgm:pt>
    <dgm:pt modelId="{B86ACDFD-AB0A-4713-A250-CB6BAEC26644}" type="parTrans" cxnId="{D9C9C4DC-FBD1-4288-AB52-FD97F3AED3E4}">
      <dgm:prSet/>
      <dgm:spPr/>
      <dgm:t>
        <a:bodyPr/>
        <a:lstStyle/>
        <a:p>
          <a:endParaRPr lang="pt-PT"/>
        </a:p>
      </dgm:t>
    </dgm:pt>
    <dgm:pt modelId="{58D397A2-74B0-49A9-B79E-CF5207DD370C}" type="sibTrans" cxnId="{D9C9C4DC-FBD1-4288-AB52-FD97F3AED3E4}">
      <dgm:prSet/>
      <dgm:spPr/>
      <dgm:t>
        <a:bodyPr/>
        <a:lstStyle/>
        <a:p>
          <a:endParaRPr lang="pt-PT"/>
        </a:p>
      </dgm:t>
    </dgm:pt>
    <dgm:pt modelId="{E0C0C880-726B-42B7-AF62-C31CE6B53CD2}">
      <dgm:prSet phldrT="[Texto]"/>
      <dgm:spPr/>
      <dgm:t>
        <a:bodyPr/>
        <a:lstStyle/>
        <a:p>
          <a:pPr algn="ctr"/>
          <a:r>
            <a:rPr lang="pt-PT" dirty="0"/>
            <a:t>Capacidade de Intervenção ativa</a:t>
          </a:r>
        </a:p>
      </dgm:t>
    </dgm:pt>
    <dgm:pt modelId="{F872CA59-085E-45EC-9799-A171575D742C}" type="parTrans" cxnId="{A2731069-793A-4721-A73A-5FC0004A31D4}">
      <dgm:prSet/>
      <dgm:spPr/>
      <dgm:t>
        <a:bodyPr/>
        <a:lstStyle/>
        <a:p>
          <a:endParaRPr lang="pt-PT"/>
        </a:p>
      </dgm:t>
    </dgm:pt>
    <dgm:pt modelId="{0E7982B8-CE4C-4389-AE0D-D568AF53270E}" type="sibTrans" cxnId="{A2731069-793A-4721-A73A-5FC0004A31D4}">
      <dgm:prSet/>
      <dgm:spPr/>
      <dgm:t>
        <a:bodyPr/>
        <a:lstStyle/>
        <a:p>
          <a:endParaRPr lang="pt-PT"/>
        </a:p>
      </dgm:t>
    </dgm:pt>
    <dgm:pt modelId="{7262B4A6-0181-497E-B7D3-54B8EC3A56F6}">
      <dgm:prSet phldrT="[Texto]"/>
      <dgm:spPr/>
      <dgm:t>
        <a:bodyPr/>
        <a:lstStyle/>
        <a:p>
          <a:pPr algn="ctr"/>
          <a:r>
            <a:rPr lang="pt-PT" b="1" dirty="0"/>
            <a:t>MELHORIA PROGRESSIVA DOS CUIDADOS E SERVIÇOS</a:t>
          </a:r>
        </a:p>
      </dgm:t>
    </dgm:pt>
    <dgm:pt modelId="{B6A9FAC0-2B90-427C-B3AC-FE2DFB2B9FB0}" type="parTrans" cxnId="{AE5210CD-C11A-4928-A4B7-A6BD1DEB1BD6}">
      <dgm:prSet/>
      <dgm:spPr/>
      <dgm:t>
        <a:bodyPr/>
        <a:lstStyle/>
        <a:p>
          <a:endParaRPr lang="pt-PT"/>
        </a:p>
      </dgm:t>
    </dgm:pt>
    <dgm:pt modelId="{216423AD-BF07-4781-B4C7-31D22EBBE3F5}" type="sibTrans" cxnId="{AE5210CD-C11A-4928-A4B7-A6BD1DEB1BD6}">
      <dgm:prSet/>
      <dgm:spPr/>
      <dgm:t>
        <a:bodyPr/>
        <a:lstStyle/>
        <a:p>
          <a:endParaRPr lang="pt-PT"/>
        </a:p>
      </dgm:t>
    </dgm:pt>
    <dgm:pt modelId="{5BCA710B-B1FD-4717-B7C3-AD9017CF12A9}" type="pres">
      <dgm:prSet presAssocID="{C0F02685-0252-44FC-A263-18567C5E7FE1}" presName="outerComposite" presStyleCnt="0">
        <dgm:presLayoutVars>
          <dgm:chMax val="5"/>
          <dgm:dir/>
          <dgm:resizeHandles val="exact"/>
        </dgm:presLayoutVars>
      </dgm:prSet>
      <dgm:spPr/>
    </dgm:pt>
    <dgm:pt modelId="{B1CAFAE0-B6AA-4C28-9D9B-480BF249A0DD}" type="pres">
      <dgm:prSet presAssocID="{C0F02685-0252-44FC-A263-18567C5E7FE1}" presName="dummyMaxCanvas" presStyleCnt="0">
        <dgm:presLayoutVars/>
      </dgm:prSet>
      <dgm:spPr/>
    </dgm:pt>
    <dgm:pt modelId="{0637CB58-FCD9-4C51-982C-D8749F956898}" type="pres">
      <dgm:prSet presAssocID="{C0F02685-0252-44FC-A263-18567C5E7FE1}" presName="ThreeNodes_1" presStyleLbl="node1" presStyleIdx="0" presStyleCnt="3" custScaleX="99934">
        <dgm:presLayoutVars>
          <dgm:bulletEnabled val="1"/>
        </dgm:presLayoutVars>
      </dgm:prSet>
      <dgm:spPr/>
    </dgm:pt>
    <dgm:pt modelId="{CB405846-1B4F-485A-B2E8-FE4C3B1DCB70}" type="pres">
      <dgm:prSet presAssocID="{C0F02685-0252-44FC-A263-18567C5E7FE1}" presName="ThreeNodes_2" presStyleLbl="node1" presStyleIdx="1" presStyleCnt="3">
        <dgm:presLayoutVars>
          <dgm:bulletEnabled val="1"/>
        </dgm:presLayoutVars>
      </dgm:prSet>
      <dgm:spPr/>
    </dgm:pt>
    <dgm:pt modelId="{91309DD3-09BF-4889-9600-DCB6722CA1C3}" type="pres">
      <dgm:prSet presAssocID="{C0F02685-0252-44FC-A263-18567C5E7FE1}" presName="ThreeNodes_3" presStyleLbl="node1" presStyleIdx="2" presStyleCnt="3">
        <dgm:presLayoutVars>
          <dgm:bulletEnabled val="1"/>
        </dgm:presLayoutVars>
      </dgm:prSet>
      <dgm:spPr/>
    </dgm:pt>
    <dgm:pt modelId="{15D9CEDF-CA9F-4033-B0E7-EE966EB50470}" type="pres">
      <dgm:prSet presAssocID="{C0F02685-0252-44FC-A263-18567C5E7FE1}" presName="ThreeConn_1-2" presStyleLbl="fgAccFollowNode1" presStyleIdx="0" presStyleCnt="2">
        <dgm:presLayoutVars>
          <dgm:bulletEnabled val="1"/>
        </dgm:presLayoutVars>
      </dgm:prSet>
      <dgm:spPr/>
    </dgm:pt>
    <dgm:pt modelId="{F1394524-1E9D-4391-B1D7-A918F73C471A}" type="pres">
      <dgm:prSet presAssocID="{C0F02685-0252-44FC-A263-18567C5E7FE1}" presName="ThreeConn_2-3" presStyleLbl="fgAccFollowNode1" presStyleIdx="1" presStyleCnt="2">
        <dgm:presLayoutVars>
          <dgm:bulletEnabled val="1"/>
        </dgm:presLayoutVars>
      </dgm:prSet>
      <dgm:spPr/>
    </dgm:pt>
    <dgm:pt modelId="{D17B891E-0CC8-4B94-BBE4-AB5986B9374C}" type="pres">
      <dgm:prSet presAssocID="{C0F02685-0252-44FC-A263-18567C5E7FE1}" presName="ThreeNodes_1_text" presStyleLbl="node1" presStyleIdx="2" presStyleCnt="3">
        <dgm:presLayoutVars>
          <dgm:bulletEnabled val="1"/>
        </dgm:presLayoutVars>
      </dgm:prSet>
      <dgm:spPr/>
    </dgm:pt>
    <dgm:pt modelId="{B6739EBB-93A9-44C3-92D1-750C388D076F}" type="pres">
      <dgm:prSet presAssocID="{C0F02685-0252-44FC-A263-18567C5E7FE1}" presName="ThreeNodes_2_text" presStyleLbl="node1" presStyleIdx="2" presStyleCnt="3">
        <dgm:presLayoutVars>
          <dgm:bulletEnabled val="1"/>
        </dgm:presLayoutVars>
      </dgm:prSet>
      <dgm:spPr/>
    </dgm:pt>
    <dgm:pt modelId="{6724399E-629F-4C54-A5DA-08AD147BDECD}" type="pres">
      <dgm:prSet presAssocID="{C0F02685-0252-44FC-A263-18567C5E7FE1}" presName="ThreeNodes_3_text" presStyleLbl="node1" presStyleIdx="2" presStyleCnt="3">
        <dgm:presLayoutVars>
          <dgm:bulletEnabled val="1"/>
        </dgm:presLayoutVars>
      </dgm:prSet>
      <dgm:spPr/>
    </dgm:pt>
  </dgm:ptLst>
  <dgm:cxnLst>
    <dgm:cxn modelId="{408CCA14-34C9-4F77-8711-921C54EC7C8D}" type="presOf" srcId="{CE4FAE56-6A12-41A1-9574-1CA2AE469B94}" destId="{D17B891E-0CC8-4B94-BBE4-AB5986B9374C}" srcOrd="1" destOrd="0" presId="urn:microsoft.com/office/officeart/2005/8/layout/vProcess5"/>
    <dgm:cxn modelId="{60C68417-8625-4008-9439-80D0111549AD}" type="presOf" srcId="{E0C0C880-726B-42B7-AF62-C31CE6B53CD2}" destId="{CB405846-1B4F-485A-B2E8-FE4C3B1DCB70}" srcOrd="0" destOrd="0" presId="urn:microsoft.com/office/officeart/2005/8/layout/vProcess5"/>
    <dgm:cxn modelId="{1794462C-FBDE-45DC-B7C0-68E3F72183A5}" type="presOf" srcId="{C0F02685-0252-44FC-A263-18567C5E7FE1}" destId="{5BCA710B-B1FD-4717-B7C3-AD9017CF12A9}" srcOrd="0" destOrd="0" presId="urn:microsoft.com/office/officeart/2005/8/layout/vProcess5"/>
    <dgm:cxn modelId="{C1226430-FF20-4DEE-9845-C2136DAD637A}" type="presOf" srcId="{7262B4A6-0181-497E-B7D3-54B8EC3A56F6}" destId="{6724399E-629F-4C54-A5DA-08AD147BDECD}" srcOrd="1" destOrd="0" presId="urn:microsoft.com/office/officeart/2005/8/layout/vProcess5"/>
    <dgm:cxn modelId="{EBC8A568-563B-44F9-8927-8910408E7670}" type="presOf" srcId="{E0C0C880-726B-42B7-AF62-C31CE6B53CD2}" destId="{B6739EBB-93A9-44C3-92D1-750C388D076F}" srcOrd="1" destOrd="0" presId="urn:microsoft.com/office/officeart/2005/8/layout/vProcess5"/>
    <dgm:cxn modelId="{A2731069-793A-4721-A73A-5FC0004A31D4}" srcId="{C0F02685-0252-44FC-A263-18567C5E7FE1}" destId="{E0C0C880-726B-42B7-AF62-C31CE6B53CD2}" srcOrd="1" destOrd="0" parTransId="{F872CA59-085E-45EC-9799-A171575D742C}" sibTransId="{0E7982B8-CE4C-4389-AE0D-D568AF53270E}"/>
    <dgm:cxn modelId="{D3BA9155-3F8D-44E2-A73C-EC6B3CBDB723}" type="presOf" srcId="{CE4FAE56-6A12-41A1-9574-1CA2AE469B94}" destId="{0637CB58-FCD9-4C51-982C-D8749F956898}" srcOrd="0" destOrd="0" presId="urn:microsoft.com/office/officeart/2005/8/layout/vProcess5"/>
    <dgm:cxn modelId="{ADF0DD7B-7FB1-4F12-A4E5-DEA653A56300}" type="presOf" srcId="{7262B4A6-0181-497E-B7D3-54B8EC3A56F6}" destId="{91309DD3-09BF-4889-9600-DCB6722CA1C3}" srcOrd="0" destOrd="0" presId="urn:microsoft.com/office/officeart/2005/8/layout/vProcess5"/>
    <dgm:cxn modelId="{16652FAA-93E3-42B7-9ACA-D6EF6A3C574B}" type="presOf" srcId="{58D397A2-74B0-49A9-B79E-CF5207DD370C}" destId="{15D9CEDF-CA9F-4033-B0E7-EE966EB50470}" srcOrd="0" destOrd="0" presId="urn:microsoft.com/office/officeart/2005/8/layout/vProcess5"/>
    <dgm:cxn modelId="{B6785BBE-3523-4F8A-A5B2-C935C58961CB}" type="presOf" srcId="{0E7982B8-CE4C-4389-AE0D-D568AF53270E}" destId="{F1394524-1E9D-4391-B1D7-A918F73C471A}" srcOrd="0" destOrd="0" presId="urn:microsoft.com/office/officeart/2005/8/layout/vProcess5"/>
    <dgm:cxn modelId="{AE5210CD-C11A-4928-A4B7-A6BD1DEB1BD6}" srcId="{C0F02685-0252-44FC-A263-18567C5E7FE1}" destId="{7262B4A6-0181-497E-B7D3-54B8EC3A56F6}" srcOrd="2" destOrd="0" parTransId="{B6A9FAC0-2B90-427C-B3AC-FE2DFB2B9FB0}" sibTransId="{216423AD-BF07-4781-B4C7-31D22EBBE3F5}"/>
    <dgm:cxn modelId="{D9C9C4DC-FBD1-4288-AB52-FD97F3AED3E4}" srcId="{C0F02685-0252-44FC-A263-18567C5E7FE1}" destId="{CE4FAE56-6A12-41A1-9574-1CA2AE469B94}" srcOrd="0" destOrd="0" parTransId="{B86ACDFD-AB0A-4713-A250-CB6BAEC26644}" sibTransId="{58D397A2-74B0-49A9-B79E-CF5207DD370C}"/>
    <dgm:cxn modelId="{A5BEFF11-C94D-414A-9EC9-A0CF37D5AED2}" type="presParOf" srcId="{5BCA710B-B1FD-4717-B7C3-AD9017CF12A9}" destId="{B1CAFAE0-B6AA-4C28-9D9B-480BF249A0DD}" srcOrd="0" destOrd="0" presId="urn:microsoft.com/office/officeart/2005/8/layout/vProcess5"/>
    <dgm:cxn modelId="{E5F8C0AF-3B2A-4829-BFDD-89E77A5D1C6E}" type="presParOf" srcId="{5BCA710B-B1FD-4717-B7C3-AD9017CF12A9}" destId="{0637CB58-FCD9-4C51-982C-D8749F956898}" srcOrd="1" destOrd="0" presId="urn:microsoft.com/office/officeart/2005/8/layout/vProcess5"/>
    <dgm:cxn modelId="{F6CAEF0B-DDE4-4D18-827B-16B17985FD9D}" type="presParOf" srcId="{5BCA710B-B1FD-4717-B7C3-AD9017CF12A9}" destId="{CB405846-1B4F-485A-B2E8-FE4C3B1DCB70}" srcOrd="2" destOrd="0" presId="urn:microsoft.com/office/officeart/2005/8/layout/vProcess5"/>
    <dgm:cxn modelId="{08B1E4CA-1BB2-4ABF-A522-D076A8E26D67}" type="presParOf" srcId="{5BCA710B-B1FD-4717-B7C3-AD9017CF12A9}" destId="{91309DD3-09BF-4889-9600-DCB6722CA1C3}" srcOrd="3" destOrd="0" presId="urn:microsoft.com/office/officeart/2005/8/layout/vProcess5"/>
    <dgm:cxn modelId="{1CB79558-1160-4B17-9BC0-BCE868694ADC}" type="presParOf" srcId="{5BCA710B-B1FD-4717-B7C3-AD9017CF12A9}" destId="{15D9CEDF-CA9F-4033-B0E7-EE966EB50470}" srcOrd="4" destOrd="0" presId="urn:microsoft.com/office/officeart/2005/8/layout/vProcess5"/>
    <dgm:cxn modelId="{26258AA4-4A35-4D86-97F1-A32707939F3B}" type="presParOf" srcId="{5BCA710B-B1FD-4717-B7C3-AD9017CF12A9}" destId="{F1394524-1E9D-4391-B1D7-A918F73C471A}" srcOrd="5" destOrd="0" presId="urn:microsoft.com/office/officeart/2005/8/layout/vProcess5"/>
    <dgm:cxn modelId="{AE5D40A2-79DF-43DD-A2AD-06C34C279EFF}" type="presParOf" srcId="{5BCA710B-B1FD-4717-B7C3-AD9017CF12A9}" destId="{D17B891E-0CC8-4B94-BBE4-AB5986B9374C}" srcOrd="6" destOrd="0" presId="urn:microsoft.com/office/officeart/2005/8/layout/vProcess5"/>
    <dgm:cxn modelId="{31471A32-6CD6-46C6-A571-3B7EFCFDF4FB}" type="presParOf" srcId="{5BCA710B-B1FD-4717-B7C3-AD9017CF12A9}" destId="{B6739EBB-93A9-44C3-92D1-750C388D076F}" srcOrd="7" destOrd="0" presId="urn:microsoft.com/office/officeart/2005/8/layout/vProcess5"/>
    <dgm:cxn modelId="{82579E98-8CDD-4269-B5F4-22D64F2EFB5E}" type="presParOf" srcId="{5BCA710B-B1FD-4717-B7C3-AD9017CF12A9}" destId="{6724399E-629F-4C54-A5DA-08AD147BDECD}"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5A550-5757-43FE-B98C-77612A4920F5}">
      <dsp:nvSpPr>
        <dsp:cNvPr id="0" name=""/>
        <dsp:cNvSpPr/>
      </dsp:nvSpPr>
      <dsp:spPr>
        <a:xfrm>
          <a:off x="822739" y="171351"/>
          <a:ext cx="2847353" cy="933087"/>
        </a:xfrm>
        <a:prstGeom prst="ellipse">
          <a:avLst/>
        </a:prstGeom>
        <a:solidFill>
          <a:schemeClr val="accent5">
            <a:tint val="50000"/>
            <a:alpha val="40000"/>
            <a:hueOff val="0"/>
            <a:satOff val="0"/>
            <a:lumOff val="0"/>
            <a:alphaOff val="0"/>
          </a:schemeClr>
        </a:solidFill>
        <a:ln>
          <a:noFill/>
        </a:ln>
        <a:effectLst/>
        <a:sp3d z="-152400" prstMaterial="matte"/>
      </dsp:spPr>
      <dsp:style>
        <a:lnRef idx="0">
          <a:scrgbClr r="0" g="0" b="0"/>
        </a:lnRef>
        <a:fillRef idx="1">
          <a:scrgbClr r="0" g="0" b="0"/>
        </a:fillRef>
        <a:effectRef idx="0">
          <a:scrgbClr r="0" g="0" b="0"/>
        </a:effectRef>
        <a:fontRef idx="minor"/>
      </dsp:style>
    </dsp:sp>
    <dsp:sp modelId="{D3CAD224-D242-4C8D-9E79-689E5A0E912B}">
      <dsp:nvSpPr>
        <dsp:cNvPr id="0" name=""/>
        <dsp:cNvSpPr/>
      </dsp:nvSpPr>
      <dsp:spPr>
        <a:xfrm>
          <a:off x="1974924" y="2564825"/>
          <a:ext cx="551812" cy="353160"/>
        </a:xfrm>
        <a:prstGeom prst="downArrow">
          <a:avLst/>
        </a:prstGeom>
        <a:solidFill>
          <a:schemeClr val="accent5">
            <a:tint val="4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E190703-D2ED-4CC6-A995-4D40FE208ACC}">
      <dsp:nvSpPr>
        <dsp:cNvPr id="0" name=""/>
        <dsp:cNvSpPr/>
      </dsp:nvSpPr>
      <dsp:spPr>
        <a:xfrm>
          <a:off x="926480" y="2847353"/>
          <a:ext cx="2648700" cy="662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pt-PT" sz="2300" kern="1200" dirty="0"/>
            <a:t>SAÚDE</a:t>
          </a:r>
        </a:p>
      </dsp:txBody>
      <dsp:txXfrm>
        <a:off x="926480" y="2847353"/>
        <a:ext cx="2648700" cy="662175"/>
      </dsp:txXfrm>
    </dsp:sp>
    <dsp:sp modelId="{CDBEECFD-C56C-4751-9A3A-05D9154EE7CB}">
      <dsp:nvSpPr>
        <dsp:cNvPr id="0" name=""/>
        <dsp:cNvSpPr/>
      </dsp:nvSpPr>
      <dsp:spPr>
        <a:xfrm>
          <a:off x="1246338" y="500533"/>
          <a:ext cx="993262" cy="993262"/>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t-PT" sz="1400" kern="1200" dirty="0"/>
            <a:t>DEVERES</a:t>
          </a:r>
        </a:p>
      </dsp:txBody>
      <dsp:txXfrm>
        <a:off x="1391798" y="645993"/>
        <a:ext cx="702342" cy="702342"/>
      </dsp:txXfrm>
    </dsp:sp>
    <dsp:sp modelId="{2ADD38A3-6829-4E9B-A363-51E1C345938D}">
      <dsp:nvSpPr>
        <dsp:cNvPr id="0" name=""/>
        <dsp:cNvSpPr/>
      </dsp:nvSpPr>
      <dsp:spPr>
        <a:xfrm>
          <a:off x="2182482" y="449557"/>
          <a:ext cx="993262" cy="993262"/>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t-PT" sz="1400" kern="1200" dirty="0"/>
            <a:t>DIREITOS</a:t>
          </a:r>
        </a:p>
      </dsp:txBody>
      <dsp:txXfrm>
        <a:off x="2327942" y="595017"/>
        <a:ext cx="702342" cy="702342"/>
      </dsp:txXfrm>
    </dsp:sp>
    <dsp:sp modelId="{3D440934-20FB-4FD0-A3C5-91E01DD78DAF}">
      <dsp:nvSpPr>
        <dsp:cNvPr id="0" name=""/>
        <dsp:cNvSpPr/>
      </dsp:nvSpPr>
      <dsp:spPr>
        <a:xfrm>
          <a:off x="736316" y="0"/>
          <a:ext cx="3090150" cy="2472120"/>
        </a:xfrm>
        <a:prstGeom prst="funnel">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71E33C-D66D-423C-9FF9-C44A9821692F}">
      <dsp:nvSpPr>
        <dsp:cNvPr id="0" name=""/>
        <dsp:cNvSpPr/>
      </dsp:nvSpPr>
      <dsp:spPr>
        <a:xfrm>
          <a:off x="1027195" y="409209"/>
          <a:ext cx="3057577" cy="3057577"/>
        </a:xfrm>
        <a:prstGeom prst="blockArc">
          <a:avLst>
            <a:gd name="adj1" fmla="val 10719397"/>
            <a:gd name="adj2" fmla="val 16799782"/>
            <a:gd name="adj3" fmla="val 4636"/>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965DC0C-1938-42B0-A47E-B32B90A204EB}">
      <dsp:nvSpPr>
        <dsp:cNvPr id="0" name=""/>
        <dsp:cNvSpPr/>
      </dsp:nvSpPr>
      <dsp:spPr>
        <a:xfrm>
          <a:off x="1027570" y="454485"/>
          <a:ext cx="3057577" cy="3057577"/>
        </a:xfrm>
        <a:prstGeom prst="blockArc">
          <a:avLst>
            <a:gd name="adj1" fmla="val 4801095"/>
            <a:gd name="adj2" fmla="val 10823631"/>
            <a:gd name="adj3" fmla="val 4636"/>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C8FD35-C65B-4262-88C6-323F8477138B}">
      <dsp:nvSpPr>
        <dsp:cNvPr id="0" name=""/>
        <dsp:cNvSpPr/>
      </dsp:nvSpPr>
      <dsp:spPr>
        <a:xfrm>
          <a:off x="1512612" y="449110"/>
          <a:ext cx="3057577" cy="3057577"/>
        </a:xfrm>
        <a:prstGeom prst="blockArc">
          <a:avLst>
            <a:gd name="adj1" fmla="val 21467264"/>
            <a:gd name="adj2" fmla="val 5922717"/>
            <a:gd name="adj3" fmla="val 4636"/>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B62D853-7ED3-40BA-87B0-148015F515F3}">
      <dsp:nvSpPr>
        <dsp:cNvPr id="0" name=""/>
        <dsp:cNvSpPr/>
      </dsp:nvSpPr>
      <dsp:spPr>
        <a:xfrm>
          <a:off x="1511681" y="414793"/>
          <a:ext cx="3057577" cy="3057577"/>
        </a:xfrm>
        <a:prstGeom prst="blockArc">
          <a:avLst>
            <a:gd name="adj1" fmla="val 15679450"/>
            <a:gd name="adj2" fmla="val 21546295"/>
            <a:gd name="adj3" fmla="val 4636"/>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04C0287-3F31-4776-B835-9294C884BFFB}">
      <dsp:nvSpPr>
        <dsp:cNvPr id="0" name=""/>
        <dsp:cNvSpPr/>
      </dsp:nvSpPr>
      <dsp:spPr>
        <a:xfrm>
          <a:off x="2112023" y="1257485"/>
          <a:ext cx="1406367" cy="140636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pt-PT" sz="1600" kern="1200" dirty="0"/>
            <a:t>Carta dos Direitos e Deveres do Doentes</a:t>
          </a:r>
        </a:p>
      </dsp:txBody>
      <dsp:txXfrm>
        <a:off x="2317981" y="1463443"/>
        <a:ext cx="994451" cy="994451"/>
      </dsp:txXfrm>
    </dsp:sp>
    <dsp:sp modelId="{A3E42D8D-A245-4F68-9EEC-764B5B5048D5}">
      <dsp:nvSpPr>
        <dsp:cNvPr id="0" name=""/>
        <dsp:cNvSpPr/>
      </dsp:nvSpPr>
      <dsp:spPr>
        <a:xfrm>
          <a:off x="1996567" y="-181313"/>
          <a:ext cx="1637280" cy="129726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t-PT" sz="1400" kern="1200" dirty="0"/>
            <a:t>Dignificação</a:t>
          </a:r>
        </a:p>
      </dsp:txBody>
      <dsp:txXfrm>
        <a:off x="2236341" y="8668"/>
        <a:ext cx="1157732" cy="917306"/>
      </dsp:txXfrm>
    </dsp:sp>
    <dsp:sp modelId="{BEC0D763-A4B3-466D-91FB-526AB4E4F24F}">
      <dsp:nvSpPr>
        <dsp:cNvPr id="0" name=""/>
        <dsp:cNvSpPr/>
      </dsp:nvSpPr>
      <dsp:spPr>
        <a:xfrm>
          <a:off x="3813648" y="1272061"/>
          <a:ext cx="1439975" cy="129638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pt-PT" sz="1800" kern="1200" dirty="0"/>
            <a:t>Respeito</a:t>
          </a:r>
        </a:p>
      </dsp:txBody>
      <dsp:txXfrm>
        <a:off x="4024527" y="1461912"/>
        <a:ext cx="1018217" cy="916680"/>
      </dsp:txXfrm>
    </dsp:sp>
    <dsp:sp modelId="{BFCC8E84-8CF5-4502-8F6D-1F85E2ED6A7B}">
      <dsp:nvSpPr>
        <dsp:cNvPr id="0" name=""/>
        <dsp:cNvSpPr/>
      </dsp:nvSpPr>
      <dsp:spPr>
        <a:xfrm>
          <a:off x="1996567" y="2752837"/>
          <a:ext cx="1637280" cy="140235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pt-PT" sz="1200" kern="1200" dirty="0"/>
            <a:t>Doentes </a:t>
          </a:r>
        </a:p>
        <a:p>
          <a:pPr marL="0" lvl="0" indent="0" algn="ctr" defTabSz="533400">
            <a:lnSpc>
              <a:spcPct val="90000"/>
            </a:lnSpc>
            <a:spcBef>
              <a:spcPct val="0"/>
            </a:spcBef>
            <a:spcAft>
              <a:spcPct val="35000"/>
            </a:spcAft>
            <a:buNone/>
          </a:pPr>
          <a:r>
            <a:rPr lang="pt-PT" sz="1200" kern="1200" dirty="0"/>
            <a:t>e Profissionais</a:t>
          </a:r>
        </a:p>
      </dsp:txBody>
      <dsp:txXfrm>
        <a:off x="2236341" y="2958208"/>
        <a:ext cx="1157732" cy="991617"/>
      </dsp:txXfrm>
    </dsp:sp>
    <dsp:sp modelId="{6227A72F-A6E4-4CBA-A76A-6985DFB3FE87}">
      <dsp:nvSpPr>
        <dsp:cNvPr id="0" name=""/>
        <dsp:cNvSpPr/>
      </dsp:nvSpPr>
      <dsp:spPr>
        <a:xfrm>
          <a:off x="349122" y="1324817"/>
          <a:ext cx="1427847" cy="129638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t-PT" sz="1400" kern="1200" dirty="0"/>
            <a:t>Humanização</a:t>
          </a:r>
        </a:p>
      </dsp:txBody>
      <dsp:txXfrm>
        <a:off x="558225" y="1514668"/>
        <a:ext cx="1009641" cy="9166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706CE-6836-44F6-89B2-A2973E377CC9}">
      <dsp:nvSpPr>
        <dsp:cNvPr id="0" name=""/>
        <dsp:cNvSpPr/>
      </dsp:nvSpPr>
      <dsp:spPr>
        <a:xfrm>
          <a:off x="1563757" y="2140142"/>
          <a:ext cx="1442369" cy="144236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pt-PT" sz="2300" kern="1200" dirty="0"/>
            <a:t>Saúde física e mental</a:t>
          </a:r>
        </a:p>
      </dsp:txBody>
      <dsp:txXfrm>
        <a:off x="1774987" y="2351372"/>
        <a:ext cx="1019909" cy="1019909"/>
      </dsp:txXfrm>
    </dsp:sp>
    <dsp:sp modelId="{9B248E11-68CB-4963-9094-F3E036E27500}">
      <dsp:nvSpPr>
        <dsp:cNvPr id="0" name=""/>
        <dsp:cNvSpPr/>
      </dsp:nvSpPr>
      <dsp:spPr>
        <a:xfrm rot="12900000">
          <a:off x="582510" y="1870315"/>
          <a:ext cx="1161315" cy="411075"/>
        </a:xfrm>
        <a:prstGeom prst="lef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600CA5D-0613-405F-8768-EEBD21A195F8}">
      <dsp:nvSpPr>
        <dsp:cNvPr id="0" name=""/>
        <dsp:cNvSpPr/>
      </dsp:nvSpPr>
      <dsp:spPr>
        <a:xfrm>
          <a:off x="2396" y="1194700"/>
          <a:ext cx="1370251" cy="109620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pt-PT" sz="2000" kern="1200" dirty="0"/>
            <a:t>Ser produtivo</a:t>
          </a:r>
        </a:p>
      </dsp:txBody>
      <dsp:txXfrm>
        <a:off x="34503" y="1226807"/>
        <a:ext cx="1306037" cy="1031986"/>
      </dsp:txXfrm>
    </dsp:sp>
    <dsp:sp modelId="{12CEC281-C1C9-4C21-9359-A7DAC68706C8}">
      <dsp:nvSpPr>
        <dsp:cNvPr id="0" name=""/>
        <dsp:cNvSpPr/>
      </dsp:nvSpPr>
      <dsp:spPr>
        <a:xfrm rot="16200000">
          <a:off x="1704284" y="1286356"/>
          <a:ext cx="1161315" cy="411075"/>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05A2AC-81E2-4C51-8BCC-E4AF58696733}">
      <dsp:nvSpPr>
        <dsp:cNvPr id="0" name=""/>
        <dsp:cNvSpPr/>
      </dsp:nvSpPr>
      <dsp:spPr>
        <a:xfrm>
          <a:off x="1599816" y="363136"/>
          <a:ext cx="1370251" cy="109620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pt-PT" sz="2000" kern="1200" dirty="0"/>
            <a:t>Capacidade de trabalhar</a:t>
          </a:r>
        </a:p>
      </dsp:txBody>
      <dsp:txXfrm>
        <a:off x="1631923" y="395243"/>
        <a:ext cx="1306037" cy="1031986"/>
      </dsp:txXfrm>
    </dsp:sp>
    <dsp:sp modelId="{60654C48-983A-4E3D-9CE3-CC76144C8B16}">
      <dsp:nvSpPr>
        <dsp:cNvPr id="0" name=""/>
        <dsp:cNvSpPr/>
      </dsp:nvSpPr>
      <dsp:spPr>
        <a:xfrm rot="19500000">
          <a:off x="2826057" y="1870315"/>
          <a:ext cx="1161315" cy="411075"/>
        </a:xfrm>
        <a:prstGeom prst="lef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8DD71B-9D36-4C12-AE4A-D67D312AF2DC}">
      <dsp:nvSpPr>
        <dsp:cNvPr id="0" name=""/>
        <dsp:cNvSpPr/>
      </dsp:nvSpPr>
      <dsp:spPr>
        <a:xfrm>
          <a:off x="3197236" y="1194700"/>
          <a:ext cx="1370251" cy="109620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pt-PT" sz="2000" kern="1200" dirty="0"/>
            <a:t>Amar e Divertir-se</a:t>
          </a:r>
        </a:p>
      </dsp:txBody>
      <dsp:txXfrm>
        <a:off x="3229343" y="1226807"/>
        <a:ext cx="1306037" cy="10319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676D8-882D-4C7F-96F2-37E5AA60DBC2}">
      <dsp:nvSpPr>
        <dsp:cNvPr id="0" name=""/>
        <dsp:cNvSpPr/>
      </dsp:nvSpPr>
      <dsp:spPr>
        <a:xfrm>
          <a:off x="0" y="157819"/>
          <a:ext cx="1663647" cy="1649215"/>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pt-PT" sz="1600" kern="1200" dirty="0"/>
            <a:t>DIREITO À PROTECÇÃO DA SAÚDE</a:t>
          </a:r>
        </a:p>
      </dsp:txBody>
      <dsp:txXfrm>
        <a:off x="243635" y="399341"/>
        <a:ext cx="1176377" cy="1166171"/>
      </dsp:txXfrm>
    </dsp:sp>
    <dsp:sp modelId="{58731854-4875-4C7E-800F-4DE8305D75AD}">
      <dsp:nvSpPr>
        <dsp:cNvPr id="0" name=""/>
        <dsp:cNvSpPr/>
      </dsp:nvSpPr>
      <dsp:spPr>
        <a:xfrm>
          <a:off x="537564" y="1794612"/>
          <a:ext cx="709356" cy="765341"/>
        </a:xfrm>
        <a:prstGeom prst="mathPlus">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pt-PT" sz="1100" kern="1200"/>
        </a:p>
      </dsp:txBody>
      <dsp:txXfrm>
        <a:off x="631589" y="2093862"/>
        <a:ext cx="521306" cy="166841"/>
      </dsp:txXfrm>
    </dsp:sp>
    <dsp:sp modelId="{CC53FB38-2D15-4911-8EFA-881F9DCFEEFB}">
      <dsp:nvSpPr>
        <dsp:cNvPr id="0" name=""/>
        <dsp:cNvSpPr/>
      </dsp:nvSpPr>
      <dsp:spPr>
        <a:xfrm>
          <a:off x="0" y="2609862"/>
          <a:ext cx="1527971" cy="1639971"/>
        </a:xfrm>
        <a:prstGeom prst="ellipse">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pt-PT" sz="1600" kern="1200" dirty="0"/>
            <a:t>PRESTAÇÕES OU SERVIÇOS DE SAÚDE</a:t>
          </a:r>
        </a:p>
      </dsp:txBody>
      <dsp:txXfrm>
        <a:off x="223766" y="2850030"/>
        <a:ext cx="1080439" cy="1159635"/>
      </dsp:txXfrm>
    </dsp:sp>
    <dsp:sp modelId="{D74FBBF1-4637-4CD0-8777-ECAEB6D5198D}">
      <dsp:nvSpPr>
        <dsp:cNvPr id="0" name=""/>
        <dsp:cNvSpPr/>
      </dsp:nvSpPr>
      <dsp:spPr>
        <a:xfrm rot="21565978">
          <a:off x="1598047" y="1867726"/>
          <a:ext cx="535125" cy="443220"/>
        </a:xfrm>
        <a:prstGeom prst="rightArrow">
          <a:avLst>
            <a:gd name="adj1" fmla="val 60000"/>
            <a:gd name="adj2" fmla="val 50000"/>
          </a:avLst>
        </a:prstGeom>
        <a:solidFill>
          <a:schemeClr val="accent3">
            <a:hueOff val="2710599"/>
            <a:satOff val="100000"/>
            <a:lumOff val="-1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pt-PT" sz="1300" kern="1200"/>
        </a:p>
      </dsp:txBody>
      <dsp:txXfrm rot="10800000">
        <a:off x="1598050" y="1957028"/>
        <a:ext cx="402159" cy="265932"/>
      </dsp:txXfrm>
    </dsp:sp>
    <dsp:sp modelId="{10D52299-8E54-4AD8-B673-1E5A07B01907}">
      <dsp:nvSpPr>
        <dsp:cNvPr id="0" name=""/>
        <dsp:cNvSpPr/>
      </dsp:nvSpPr>
      <dsp:spPr>
        <a:xfrm>
          <a:off x="2523354" y="601256"/>
          <a:ext cx="3381416" cy="3152817"/>
        </a:xfrm>
        <a:prstGeom prst="ellipse">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2222500">
            <a:lnSpc>
              <a:spcPct val="90000"/>
            </a:lnSpc>
            <a:spcBef>
              <a:spcPct val="0"/>
            </a:spcBef>
            <a:spcAft>
              <a:spcPct val="35000"/>
            </a:spcAft>
            <a:buNone/>
          </a:pPr>
          <a:r>
            <a:rPr lang="pt-PT" sz="5000" kern="1200" dirty="0"/>
            <a:t>DEVER DO ESTADO</a:t>
          </a:r>
        </a:p>
      </dsp:txBody>
      <dsp:txXfrm>
        <a:off x="3018551" y="1062975"/>
        <a:ext cx="2391022" cy="22293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D15928-B507-4835-9B3C-A38ED48C8647}">
      <dsp:nvSpPr>
        <dsp:cNvPr id="0" name=""/>
        <dsp:cNvSpPr/>
      </dsp:nvSpPr>
      <dsp:spPr>
        <a:xfrm>
          <a:off x="324599" y="536088"/>
          <a:ext cx="4503342" cy="2265103"/>
        </a:xfrm>
        <a:prstGeom prst="rightArrow">
          <a:avLst>
            <a:gd name="adj1" fmla="val 70000"/>
            <a:gd name="adj2" fmla="val 50000"/>
          </a:avLst>
        </a:prstGeom>
        <a:solidFill>
          <a:schemeClr val="accent4"/>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17145" rIns="34290" bIns="17145" numCol="1" spcCol="1270" anchor="ctr" anchorCtr="0">
          <a:noAutofit/>
        </a:bodyPr>
        <a:lstStyle/>
        <a:p>
          <a:pPr marL="0" lvl="0" indent="0" algn="ctr" defTabSz="1200150">
            <a:lnSpc>
              <a:spcPct val="90000"/>
            </a:lnSpc>
            <a:spcBef>
              <a:spcPct val="0"/>
            </a:spcBef>
            <a:spcAft>
              <a:spcPct val="35000"/>
            </a:spcAft>
            <a:buNone/>
          </a:pPr>
          <a:r>
            <a:rPr lang="pt-PT" sz="2700" kern="1200" dirty="0"/>
            <a:t>As politicas sociais passam de um modelo restritivo</a:t>
          </a:r>
        </a:p>
      </dsp:txBody>
      <dsp:txXfrm>
        <a:off x="1450434" y="875853"/>
        <a:ext cx="2584720" cy="1585573"/>
      </dsp:txXfrm>
    </dsp:sp>
    <dsp:sp modelId="{7C1484CB-FC67-492E-BFB3-04BE6F80EE73}">
      <dsp:nvSpPr>
        <dsp:cNvPr id="0" name=""/>
        <dsp:cNvSpPr/>
      </dsp:nvSpPr>
      <dsp:spPr>
        <a:xfrm>
          <a:off x="5590024" y="218734"/>
          <a:ext cx="3832568" cy="2928505"/>
        </a:xfrm>
        <a:prstGeom prst="ellipse">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pt-PT" sz="2900" kern="1200" dirty="0"/>
            <a:t>Modelo Universal que abrange todos os cidadãos de forma igual</a:t>
          </a:r>
        </a:p>
      </dsp:txBody>
      <dsp:txXfrm>
        <a:off x="6151291" y="647604"/>
        <a:ext cx="2710034" cy="20707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AFEEF-F574-4320-B690-49B0309D0728}">
      <dsp:nvSpPr>
        <dsp:cNvPr id="0" name=""/>
        <dsp:cNvSpPr/>
      </dsp:nvSpPr>
      <dsp:spPr>
        <a:xfrm>
          <a:off x="0" y="1128526"/>
          <a:ext cx="10207581" cy="151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6C6632-0A90-4018-BCD9-7AFBF52607A3}">
      <dsp:nvSpPr>
        <dsp:cNvPr id="0" name=""/>
        <dsp:cNvSpPr/>
      </dsp:nvSpPr>
      <dsp:spPr>
        <a:xfrm>
          <a:off x="410724" y="0"/>
          <a:ext cx="7138328" cy="104700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076" tIns="0" rIns="270076" bIns="0" numCol="1" spcCol="1270" anchor="ctr" anchorCtr="0">
          <a:noAutofit/>
        </a:bodyPr>
        <a:lstStyle/>
        <a:p>
          <a:pPr marL="0" lvl="0" indent="0" algn="l" defTabSz="889000">
            <a:lnSpc>
              <a:spcPct val="90000"/>
            </a:lnSpc>
            <a:spcBef>
              <a:spcPct val="0"/>
            </a:spcBef>
            <a:spcAft>
              <a:spcPct val="35000"/>
            </a:spcAft>
            <a:buNone/>
          </a:pPr>
          <a:r>
            <a:rPr lang="pt-PT" sz="2000" kern="1200" dirty="0">
              <a:latin typeface="Arial"/>
              <a:cs typeface="Arial"/>
            </a:rPr>
            <a:t>A promoção da saúde </a:t>
          </a:r>
          <a:r>
            <a:rPr lang="pt-PT" sz="2000" kern="1200" spc="-5" dirty="0">
              <a:latin typeface="Arial"/>
              <a:cs typeface="Arial"/>
            </a:rPr>
            <a:t>e a prevenção </a:t>
          </a:r>
          <a:r>
            <a:rPr lang="pt-PT" sz="2000" kern="1200" dirty="0">
              <a:latin typeface="Arial"/>
              <a:cs typeface="Arial"/>
            </a:rPr>
            <a:t>da doença</a:t>
          </a:r>
          <a:r>
            <a:rPr lang="pt-PT" sz="600" kern="1200" dirty="0">
              <a:latin typeface="Arial"/>
              <a:cs typeface="Arial"/>
            </a:rPr>
            <a:t>.</a:t>
          </a:r>
          <a:endParaRPr lang="pt-PT" sz="600" kern="1200" dirty="0"/>
        </a:p>
      </dsp:txBody>
      <dsp:txXfrm>
        <a:off x="461835" y="51111"/>
        <a:ext cx="7036106" cy="944787"/>
      </dsp:txXfrm>
    </dsp:sp>
    <dsp:sp modelId="{7FFA5BF9-A720-4FCE-BE09-681CC9E140D0}">
      <dsp:nvSpPr>
        <dsp:cNvPr id="0" name=""/>
        <dsp:cNvSpPr/>
      </dsp:nvSpPr>
      <dsp:spPr>
        <a:xfrm>
          <a:off x="0" y="2437740"/>
          <a:ext cx="10207581" cy="151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25E450-32A6-44FB-A360-C89A8B87472A}">
      <dsp:nvSpPr>
        <dsp:cNvPr id="0" name=""/>
        <dsp:cNvSpPr/>
      </dsp:nvSpPr>
      <dsp:spPr>
        <a:xfrm>
          <a:off x="358430" y="1187524"/>
          <a:ext cx="7138328" cy="121417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076" tIns="0" rIns="270076" bIns="0" numCol="1" spcCol="1270" anchor="ctr" anchorCtr="0">
          <a:noAutofit/>
        </a:bodyPr>
        <a:lstStyle/>
        <a:p>
          <a:pPr marL="0" lvl="0" indent="0" algn="l" defTabSz="889000">
            <a:lnSpc>
              <a:spcPct val="90000"/>
            </a:lnSpc>
            <a:spcBef>
              <a:spcPct val="0"/>
            </a:spcBef>
            <a:spcAft>
              <a:spcPct val="35000"/>
            </a:spcAft>
            <a:buNone/>
          </a:pPr>
          <a:r>
            <a:rPr lang="pt-PT" sz="2000" kern="1200" dirty="0">
              <a:latin typeface="Arial"/>
              <a:cs typeface="Arial"/>
            </a:rPr>
            <a:t>Igualdade dos </a:t>
          </a:r>
          <a:r>
            <a:rPr lang="pt-PT" sz="2000" kern="1200" spc="-5" dirty="0">
              <a:latin typeface="Arial"/>
              <a:cs typeface="Arial"/>
            </a:rPr>
            <a:t>cidadãos </a:t>
          </a:r>
          <a:r>
            <a:rPr lang="pt-PT" sz="2000" kern="1200" spc="5" dirty="0">
              <a:latin typeface="Arial"/>
              <a:cs typeface="Arial"/>
            </a:rPr>
            <a:t>no </a:t>
          </a:r>
          <a:r>
            <a:rPr lang="pt-PT" sz="2000" kern="1200" dirty="0">
              <a:latin typeface="Arial"/>
              <a:cs typeface="Arial"/>
            </a:rPr>
            <a:t>acesso aos  </a:t>
          </a:r>
          <a:r>
            <a:rPr lang="pt-PT" sz="2000" kern="1200" spc="-5" dirty="0">
              <a:latin typeface="Arial"/>
              <a:cs typeface="Arial"/>
            </a:rPr>
            <a:t>cuidados </a:t>
          </a:r>
          <a:r>
            <a:rPr lang="pt-PT" sz="2000" kern="1200" dirty="0">
              <a:latin typeface="Arial"/>
              <a:cs typeface="Arial"/>
            </a:rPr>
            <a:t>de saúde</a:t>
          </a:r>
          <a:endParaRPr lang="pt-PT" sz="2000" kern="1200" dirty="0"/>
        </a:p>
      </dsp:txBody>
      <dsp:txXfrm>
        <a:off x="417701" y="1246795"/>
        <a:ext cx="7019786" cy="1095631"/>
      </dsp:txXfrm>
    </dsp:sp>
    <dsp:sp modelId="{DFA230FA-C1B7-48DA-8738-782539DE360F}">
      <dsp:nvSpPr>
        <dsp:cNvPr id="0" name=""/>
        <dsp:cNvSpPr/>
      </dsp:nvSpPr>
      <dsp:spPr>
        <a:xfrm>
          <a:off x="0" y="3653083"/>
          <a:ext cx="10207581" cy="151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E4AEE1-9CBA-4A24-BF44-6FE663B68B92}">
      <dsp:nvSpPr>
        <dsp:cNvPr id="0" name=""/>
        <dsp:cNvSpPr/>
      </dsp:nvSpPr>
      <dsp:spPr>
        <a:xfrm>
          <a:off x="453610" y="2593856"/>
          <a:ext cx="7138328" cy="112030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076" tIns="0" rIns="270076" bIns="0" numCol="1" spcCol="1270" anchor="ctr" anchorCtr="0">
          <a:noAutofit/>
        </a:bodyPr>
        <a:lstStyle/>
        <a:p>
          <a:pPr marL="0" lvl="0" indent="0" algn="l" defTabSz="889000">
            <a:lnSpc>
              <a:spcPct val="90000"/>
            </a:lnSpc>
            <a:spcBef>
              <a:spcPct val="0"/>
            </a:spcBef>
            <a:spcAft>
              <a:spcPct val="35000"/>
            </a:spcAft>
            <a:buNone/>
          </a:pPr>
          <a:r>
            <a:rPr lang="pt-PT" sz="2000" kern="1200" dirty="0">
              <a:latin typeface="Arial"/>
              <a:cs typeface="Arial"/>
            </a:rPr>
            <a:t>Garantir </a:t>
          </a:r>
          <a:r>
            <a:rPr lang="pt-PT" sz="2000" kern="1200" spc="5" dirty="0">
              <a:latin typeface="Arial"/>
              <a:cs typeface="Arial"/>
            </a:rPr>
            <a:t>a </a:t>
          </a:r>
          <a:r>
            <a:rPr lang="pt-PT" sz="2000" kern="1200" dirty="0">
              <a:latin typeface="Arial"/>
              <a:cs typeface="Arial"/>
            </a:rPr>
            <a:t>equidade </a:t>
          </a:r>
          <a:r>
            <a:rPr lang="pt-PT" sz="2000" kern="1200" spc="5" dirty="0">
              <a:latin typeface="Arial"/>
              <a:cs typeface="Arial"/>
            </a:rPr>
            <a:t>na </a:t>
          </a:r>
          <a:r>
            <a:rPr lang="pt-PT" sz="2000" kern="1200" spc="-5" dirty="0">
              <a:latin typeface="Arial"/>
              <a:cs typeface="Arial"/>
            </a:rPr>
            <a:t>distribuição </a:t>
          </a:r>
          <a:r>
            <a:rPr lang="pt-PT" sz="2000" kern="1200" spc="5" dirty="0">
              <a:latin typeface="Arial"/>
              <a:cs typeface="Arial"/>
            </a:rPr>
            <a:t>de </a:t>
          </a:r>
          <a:r>
            <a:rPr lang="pt-PT" sz="2000" kern="1200" dirty="0">
              <a:latin typeface="Arial"/>
              <a:cs typeface="Arial"/>
            </a:rPr>
            <a:t>recursos </a:t>
          </a:r>
          <a:r>
            <a:rPr lang="pt-PT" sz="2000" kern="1200" spc="5" dirty="0">
              <a:latin typeface="Arial"/>
              <a:cs typeface="Arial"/>
            </a:rPr>
            <a:t>e</a:t>
          </a:r>
          <a:r>
            <a:rPr lang="pt-PT" sz="2000" kern="1200" spc="-204" dirty="0">
              <a:latin typeface="Arial"/>
              <a:cs typeface="Arial"/>
            </a:rPr>
            <a:t> </a:t>
          </a:r>
          <a:r>
            <a:rPr lang="pt-PT" sz="2000" kern="1200" spc="5" dirty="0">
              <a:latin typeface="Arial"/>
              <a:cs typeface="Arial"/>
            </a:rPr>
            <a:t>na  </a:t>
          </a:r>
          <a:r>
            <a:rPr lang="pt-PT" sz="2000" kern="1200" spc="-5" dirty="0">
              <a:latin typeface="Arial"/>
              <a:cs typeface="Arial"/>
            </a:rPr>
            <a:t>utilização </a:t>
          </a:r>
          <a:r>
            <a:rPr lang="pt-PT" sz="2000" kern="1200" dirty="0">
              <a:latin typeface="Arial"/>
              <a:cs typeface="Arial"/>
            </a:rPr>
            <a:t>de</a:t>
          </a:r>
          <a:r>
            <a:rPr lang="pt-PT" sz="2000" kern="1200" spc="10" dirty="0">
              <a:latin typeface="Arial"/>
              <a:cs typeface="Arial"/>
            </a:rPr>
            <a:t> </a:t>
          </a:r>
          <a:r>
            <a:rPr lang="pt-PT" sz="2000" kern="1200" spc="-5" dirty="0">
              <a:latin typeface="Arial"/>
              <a:cs typeface="Arial"/>
            </a:rPr>
            <a:t>serviços.</a:t>
          </a:r>
          <a:endParaRPr lang="pt-PT" sz="2000" kern="1200" dirty="0"/>
        </a:p>
      </dsp:txBody>
      <dsp:txXfrm>
        <a:off x="508299" y="2648545"/>
        <a:ext cx="7028950" cy="10109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AFEEF-F574-4320-B690-49B0309D0728}">
      <dsp:nvSpPr>
        <dsp:cNvPr id="0" name=""/>
        <dsp:cNvSpPr/>
      </dsp:nvSpPr>
      <dsp:spPr>
        <a:xfrm>
          <a:off x="0" y="1128526"/>
          <a:ext cx="10207581" cy="151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6C6632-0A90-4018-BCD9-7AFBF52607A3}">
      <dsp:nvSpPr>
        <dsp:cNvPr id="0" name=""/>
        <dsp:cNvSpPr/>
      </dsp:nvSpPr>
      <dsp:spPr>
        <a:xfrm>
          <a:off x="410724" y="0"/>
          <a:ext cx="7138328" cy="104700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076" tIns="0" rIns="270076" bIns="0" numCol="1" spcCol="1270" anchor="ctr" anchorCtr="0">
          <a:noAutofit/>
        </a:bodyPr>
        <a:lstStyle/>
        <a:p>
          <a:pPr marL="0" lvl="0" indent="0" algn="just" defTabSz="889000">
            <a:lnSpc>
              <a:spcPct val="90000"/>
            </a:lnSpc>
            <a:spcBef>
              <a:spcPct val="0"/>
            </a:spcBef>
            <a:spcAft>
              <a:spcPct val="35000"/>
            </a:spcAft>
            <a:buNone/>
          </a:pPr>
          <a:r>
            <a:rPr lang="pt-PT" sz="2000" kern="1200" spc="-5" dirty="0">
              <a:latin typeface="Arial"/>
              <a:cs typeface="Arial"/>
            </a:rPr>
            <a:t>Desenvolvimento </a:t>
          </a:r>
          <a:r>
            <a:rPr lang="pt-PT" sz="2000" kern="1200" dirty="0">
              <a:latin typeface="Arial"/>
              <a:cs typeface="Arial"/>
            </a:rPr>
            <a:t>do sector </a:t>
          </a:r>
          <a:r>
            <a:rPr lang="pt-PT" sz="2000" kern="1200" spc="-5" dirty="0">
              <a:latin typeface="Arial"/>
              <a:cs typeface="Arial"/>
            </a:rPr>
            <a:t>privado </a:t>
          </a:r>
          <a:r>
            <a:rPr lang="pt-PT" sz="2000" kern="1200" dirty="0">
              <a:latin typeface="Arial"/>
              <a:cs typeface="Arial"/>
            </a:rPr>
            <a:t>da saúde e, em  </a:t>
          </a:r>
          <a:r>
            <a:rPr lang="pt-PT" sz="2000" kern="1200" spc="-15" dirty="0">
              <a:latin typeface="Arial"/>
              <a:cs typeface="Arial"/>
            </a:rPr>
            <a:t>particular, </a:t>
          </a:r>
          <a:r>
            <a:rPr lang="pt-PT" sz="2000" kern="1200" dirty="0">
              <a:latin typeface="Arial"/>
              <a:cs typeface="Arial"/>
            </a:rPr>
            <a:t>as </a:t>
          </a:r>
          <a:r>
            <a:rPr lang="pt-PT" sz="2000" kern="1200" spc="-5" dirty="0">
              <a:latin typeface="Arial"/>
              <a:cs typeface="Arial"/>
            </a:rPr>
            <a:t>iniciativas </a:t>
          </a:r>
          <a:r>
            <a:rPr lang="pt-PT" sz="2000" kern="1200" dirty="0">
              <a:latin typeface="Arial"/>
              <a:cs typeface="Arial"/>
            </a:rPr>
            <a:t>das instituições </a:t>
          </a:r>
          <a:r>
            <a:rPr lang="pt-PT" sz="2000" kern="1200" spc="-5" dirty="0">
              <a:latin typeface="Arial"/>
              <a:cs typeface="Arial"/>
            </a:rPr>
            <a:t>particulares </a:t>
          </a:r>
          <a:r>
            <a:rPr lang="pt-PT" sz="2000" kern="1200" dirty="0">
              <a:latin typeface="Arial"/>
              <a:cs typeface="Arial"/>
            </a:rPr>
            <a:t>de solidariedade  social, em concorrência com </a:t>
          </a:r>
          <a:r>
            <a:rPr lang="pt-PT" sz="2000" kern="1200" spc="-5" dirty="0">
              <a:latin typeface="Arial"/>
              <a:cs typeface="Arial"/>
            </a:rPr>
            <a:t>o </a:t>
          </a:r>
          <a:r>
            <a:rPr lang="pt-PT" sz="2000" kern="1200" dirty="0">
              <a:latin typeface="Arial"/>
              <a:cs typeface="Arial"/>
            </a:rPr>
            <a:t>sector</a:t>
          </a:r>
          <a:r>
            <a:rPr lang="pt-PT" sz="2000" kern="1200" spc="-85" dirty="0">
              <a:latin typeface="Arial"/>
              <a:cs typeface="Arial"/>
            </a:rPr>
            <a:t> </a:t>
          </a:r>
          <a:r>
            <a:rPr lang="pt-PT" sz="2000" kern="1200" dirty="0">
              <a:latin typeface="Arial"/>
              <a:cs typeface="Arial"/>
            </a:rPr>
            <a:t>público.</a:t>
          </a:r>
          <a:r>
            <a:rPr lang="pt-PT" sz="600" kern="1200" dirty="0">
              <a:latin typeface="Arial"/>
              <a:cs typeface="Arial"/>
            </a:rPr>
            <a:t>.</a:t>
          </a:r>
          <a:endParaRPr lang="pt-PT" sz="600" kern="1200" dirty="0"/>
        </a:p>
      </dsp:txBody>
      <dsp:txXfrm>
        <a:off x="461835" y="51111"/>
        <a:ext cx="7036106" cy="944787"/>
      </dsp:txXfrm>
    </dsp:sp>
    <dsp:sp modelId="{7FFA5BF9-A720-4FCE-BE09-681CC9E140D0}">
      <dsp:nvSpPr>
        <dsp:cNvPr id="0" name=""/>
        <dsp:cNvSpPr/>
      </dsp:nvSpPr>
      <dsp:spPr>
        <a:xfrm>
          <a:off x="0" y="2437740"/>
          <a:ext cx="10207581" cy="151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25E450-32A6-44FB-A360-C89A8B87472A}">
      <dsp:nvSpPr>
        <dsp:cNvPr id="0" name=""/>
        <dsp:cNvSpPr/>
      </dsp:nvSpPr>
      <dsp:spPr>
        <a:xfrm>
          <a:off x="358430" y="1187524"/>
          <a:ext cx="7138328" cy="121417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076" tIns="0" rIns="270076" bIns="0" numCol="1" spcCol="1270" anchor="ctr" anchorCtr="0">
          <a:noAutofit/>
        </a:bodyPr>
        <a:lstStyle/>
        <a:p>
          <a:pPr marL="0" lvl="0" indent="0" algn="l" defTabSz="889000">
            <a:lnSpc>
              <a:spcPct val="90000"/>
            </a:lnSpc>
            <a:spcBef>
              <a:spcPct val="0"/>
            </a:spcBef>
            <a:spcAft>
              <a:spcPct val="35000"/>
            </a:spcAft>
            <a:buNone/>
          </a:pPr>
          <a:r>
            <a:rPr lang="pt-PT" sz="2000" kern="1200" dirty="0">
              <a:solidFill>
                <a:schemeClr val="bg1"/>
              </a:solidFill>
            </a:rPr>
            <a:t>Educação das populações para </a:t>
          </a:r>
          <a:r>
            <a:rPr lang="pt-PT" sz="2000" kern="1200" spc="-5" dirty="0">
              <a:solidFill>
                <a:schemeClr val="bg1"/>
              </a:solidFill>
            </a:rPr>
            <a:t>a </a:t>
          </a:r>
          <a:r>
            <a:rPr lang="pt-PT" sz="2000" kern="1200" dirty="0">
              <a:solidFill>
                <a:schemeClr val="bg1"/>
              </a:solidFill>
            </a:rPr>
            <a:t>saúde</a:t>
          </a:r>
          <a:r>
            <a:rPr lang="pt-PT" sz="2000" kern="1200" dirty="0">
              <a:solidFill>
                <a:srgbClr val="000000"/>
              </a:solidFill>
            </a:rPr>
            <a:t>.</a:t>
          </a:r>
          <a:endParaRPr lang="pt-PT" sz="2000" kern="1200" dirty="0"/>
        </a:p>
      </dsp:txBody>
      <dsp:txXfrm>
        <a:off x="417701" y="1246795"/>
        <a:ext cx="7019786" cy="1095631"/>
      </dsp:txXfrm>
    </dsp:sp>
    <dsp:sp modelId="{DFA230FA-C1B7-48DA-8738-782539DE360F}">
      <dsp:nvSpPr>
        <dsp:cNvPr id="0" name=""/>
        <dsp:cNvSpPr/>
      </dsp:nvSpPr>
      <dsp:spPr>
        <a:xfrm>
          <a:off x="0" y="3653083"/>
          <a:ext cx="10207581" cy="151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E4AEE1-9CBA-4A24-BF44-6FE663B68B92}">
      <dsp:nvSpPr>
        <dsp:cNvPr id="0" name=""/>
        <dsp:cNvSpPr/>
      </dsp:nvSpPr>
      <dsp:spPr>
        <a:xfrm>
          <a:off x="453610" y="2593856"/>
          <a:ext cx="7138328" cy="112030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076" tIns="0" rIns="270076" bIns="0" numCol="1" spcCol="1270" anchor="ctr" anchorCtr="0">
          <a:noAutofit/>
        </a:bodyPr>
        <a:lstStyle/>
        <a:p>
          <a:pPr marL="0" lvl="0" indent="0" algn="l" defTabSz="889000">
            <a:lnSpc>
              <a:spcPct val="90000"/>
            </a:lnSpc>
            <a:spcBef>
              <a:spcPct val="0"/>
            </a:spcBef>
            <a:spcAft>
              <a:spcPct val="35000"/>
            </a:spcAft>
            <a:buNone/>
          </a:pPr>
          <a:r>
            <a:rPr lang="pt-PT" sz="2000" kern="1200" dirty="0">
              <a:latin typeface="Arial"/>
              <a:cs typeface="Arial"/>
            </a:rPr>
            <a:t>Promover </a:t>
          </a:r>
          <a:r>
            <a:rPr lang="pt-PT" sz="2000" kern="1200" spc="-5" dirty="0">
              <a:latin typeface="Arial"/>
              <a:cs typeface="Arial"/>
            </a:rPr>
            <a:t>a </a:t>
          </a:r>
          <a:r>
            <a:rPr lang="pt-PT" sz="2000" kern="1200" dirty="0">
              <a:latin typeface="Arial"/>
              <a:cs typeface="Arial"/>
            </a:rPr>
            <a:t>participação dos </a:t>
          </a:r>
          <a:r>
            <a:rPr lang="pt-PT" sz="2000" kern="1200" spc="-5" dirty="0">
              <a:latin typeface="Arial"/>
              <a:cs typeface="Arial"/>
            </a:rPr>
            <a:t>indivíduos e </a:t>
          </a:r>
          <a:r>
            <a:rPr lang="pt-PT" sz="2000" kern="1200" dirty="0">
              <a:latin typeface="Arial"/>
              <a:cs typeface="Arial"/>
            </a:rPr>
            <a:t>da comunidade</a:t>
          </a:r>
          <a:r>
            <a:rPr lang="pt-PT" sz="2000" kern="1200" spc="-150" dirty="0">
              <a:latin typeface="Arial"/>
              <a:cs typeface="Arial"/>
            </a:rPr>
            <a:t> </a:t>
          </a:r>
          <a:r>
            <a:rPr lang="pt-PT" sz="2000" kern="1200" dirty="0">
              <a:latin typeface="Arial"/>
              <a:cs typeface="Arial"/>
            </a:rPr>
            <a:t>na  definição da </a:t>
          </a:r>
          <a:r>
            <a:rPr lang="pt-PT" sz="2000" kern="1200" spc="-5" dirty="0">
              <a:latin typeface="Arial"/>
              <a:cs typeface="Arial"/>
            </a:rPr>
            <a:t>política </a:t>
          </a:r>
          <a:r>
            <a:rPr lang="pt-PT" sz="2000" kern="1200" dirty="0">
              <a:latin typeface="Arial"/>
              <a:cs typeface="Arial"/>
            </a:rPr>
            <a:t>de saúde e planeamento e no controlo do  funcionamento dos</a:t>
          </a:r>
          <a:r>
            <a:rPr lang="pt-PT" sz="2000" kern="1200" spc="-85" dirty="0">
              <a:latin typeface="Arial"/>
              <a:cs typeface="Arial"/>
            </a:rPr>
            <a:t> </a:t>
          </a:r>
          <a:r>
            <a:rPr lang="pt-PT" sz="2000" kern="1200" spc="-5" dirty="0">
              <a:latin typeface="Arial"/>
              <a:cs typeface="Arial"/>
            </a:rPr>
            <a:t>serviços</a:t>
          </a:r>
          <a:endParaRPr lang="pt-PT" sz="2000" kern="1200" dirty="0"/>
        </a:p>
      </dsp:txBody>
      <dsp:txXfrm>
        <a:off x="508299" y="2648545"/>
        <a:ext cx="7028950" cy="10109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1145C-7FA9-47D8-A173-6FC7727F22DC}">
      <dsp:nvSpPr>
        <dsp:cNvPr id="0" name=""/>
        <dsp:cNvSpPr/>
      </dsp:nvSpPr>
      <dsp:spPr>
        <a:xfrm>
          <a:off x="1195753" y="1563"/>
          <a:ext cx="1449069" cy="144906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pt-PT" sz="2300" kern="1200" dirty="0"/>
            <a:t>Direitos</a:t>
          </a:r>
        </a:p>
      </dsp:txBody>
      <dsp:txXfrm>
        <a:off x="1407964" y="213774"/>
        <a:ext cx="1024647" cy="1024647"/>
      </dsp:txXfrm>
    </dsp:sp>
    <dsp:sp modelId="{27C8553E-ABA6-4CE4-AE5E-46E5D657A750}">
      <dsp:nvSpPr>
        <dsp:cNvPr id="0" name=""/>
        <dsp:cNvSpPr/>
      </dsp:nvSpPr>
      <dsp:spPr>
        <a:xfrm>
          <a:off x="1500058" y="1568298"/>
          <a:ext cx="840460" cy="840460"/>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pt-PT" sz="1400" kern="1200"/>
        </a:p>
      </dsp:txBody>
      <dsp:txXfrm>
        <a:off x="1611461" y="1889690"/>
        <a:ext cx="617654" cy="197676"/>
      </dsp:txXfrm>
    </dsp:sp>
    <dsp:sp modelId="{8DC753AD-8D04-4AA8-A774-073DD429253A}">
      <dsp:nvSpPr>
        <dsp:cNvPr id="0" name=""/>
        <dsp:cNvSpPr/>
      </dsp:nvSpPr>
      <dsp:spPr>
        <a:xfrm>
          <a:off x="1195753" y="2526423"/>
          <a:ext cx="1449069" cy="1449069"/>
        </a:xfrm>
        <a:prstGeom prst="ellipse">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pt-PT" sz="2300" kern="1200" dirty="0"/>
            <a:t>Deveres</a:t>
          </a:r>
        </a:p>
      </dsp:txBody>
      <dsp:txXfrm>
        <a:off x="1407964" y="2738634"/>
        <a:ext cx="1024647" cy="1024647"/>
      </dsp:txXfrm>
    </dsp:sp>
    <dsp:sp modelId="{A16726C3-5D0A-49F0-A24A-9C2B05AA5F3C}">
      <dsp:nvSpPr>
        <dsp:cNvPr id="0" name=""/>
        <dsp:cNvSpPr/>
      </dsp:nvSpPr>
      <dsp:spPr>
        <a:xfrm>
          <a:off x="2862183" y="1719001"/>
          <a:ext cx="460804" cy="539054"/>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pt-PT" sz="1900" kern="1200"/>
        </a:p>
      </dsp:txBody>
      <dsp:txXfrm>
        <a:off x="2862183" y="1826812"/>
        <a:ext cx="322563" cy="323432"/>
      </dsp:txXfrm>
    </dsp:sp>
    <dsp:sp modelId="{BA58A6EA-4262-4C72-AD4F-6003BBE2924F}">
      <dsp:nvSpPr>
        <dsp:cNvPr id="0" name=""/>
        <dsp:cNvSpPr/>
      </dsp:nvSpPr>
      <dsp:spPr>
        <a:xfrm>
          <a:off x="3514265" y="244297"/>
          <a:ext cx="3442990" cy="3488462"/>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pt-PT" sz="2400" kern="1200" dirty="0"/>
            <a:t>Potencia a sua capacidade de intervenção ativa na melhoria progressiva dos cuidados e serviços.</a:t>
          </a:r>
        </a:p>
      </dsp:txBody>
      <dsp:txXfrm>
        <a:off x="4018479" y="755170"/>
        <a:ext cx="2434562" cy="24667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410E1-DB49-40DF-AD72-62B7CC81AC87}">
      <dsp:nvSpPr>
        <dsp:cNvPr id="0" name=""/>
        <dsp:cNvSpPr/>
      </dsp:nvSpPr>
      <dsp:spPr>
        <a:xfrm>
          <a:off x="864159" y="2"/>
          <a:ext cx="3330364" cy="1465187"/>
        </a:xfrm>
        <a:prstGeom prst="ellipse">
          <a:avLst/>
        </a:prstGeom>
        <a:solidFill>
          <a:schemeClr val="accent2">
            <a:tint val="50000"/>
            <a:alpha val="40000"/>
            <a:hueOff val="0"/>
            <a:satOff val="0"/>
            <a:lumOff val="0"/>
            <a:alphaOff val="0"/>
          </a:schemeClr>
        </a:solidFill>
        <a:ln>
          <a:noFill/>
        </a:ln>
        <a:effectLst/>
        <a:scene3d>
          <a:camera prst="orthographicFront"/>
          <a:lightRig rig="flat" dir="t"/>
        </a:scene3d>
        <a:sp3d z="-190500" extrusionH="12700" prstMaterial="matte"/>
      </dsp:spPr>
      <dsp:style>
        <a:lnRef idx="0">
          <a:scrgbClr r="0" g="0" b="0"/>
        </a:lnRef>
        <a:fillRef idx="1">
          <a:scrgbClr r="0" g="0" b="0"/>
        </a:fillRef>
        <a:effectRef idx="0">
          <a:scrgbClr r="0" g="0" b="0"/>
        </a:effectRef>
        <a:fontRef idx="minor"/>
      </dsp:style>
    </dsp:sp>
    <dsp:sp modelId="{A758291C-531B-41CC-893C-493F3C689B41}">
      <dsp:nvSpPr>
        <dsp:cNvPr id="0" name=""/>
        <dsp:cNvSpPr/>
      </dsp:nvSpPr>
      <dsp:spPr>
        <a:xfrm>
          <a:off x="2265471" y="2605429"/>
          <a:ext cx="536321" cy="343245"/>
        </a:xfrm>
        <a:prstGeom prst="downArrow">
          <a:avLst/>
        </a:prstGeom>
        <a:solidFill>
          <a:schemeClr val="accent2">
            <a:tint val="4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E1288B91-60C1-4DDE-956D-EA739ECCCFA8}">
      <dsp:nvSpPr>
        <dsp:cNvPr id="0" name=""/>
        <dsp:cNvSpPr/>
      </dsp:nvSpPr>
      <dsp:spPr>
        <a:xfrm>
          <a:off x="1246461" y="2880026"/>
          <a:ext cx="2574341" cy="6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pt-PT" sz="2200" kern="1200" dirty="0"/>
            <a:t>Confidenciais</a:t>
          </a:r>
        </a:p>
      </dsp:txBody>
      <dsp:txXfrm>
        <a:off x="1246461" y="2880026"/>
        <a:ext cx="2574341" cy="643585"/>
      </dsp:txXfrm>
    </dsp:sp>
    <dsp:sp modelId="{F77B7D7F-6424-46F7-9C94-706B00EF117F}">
      <dsp:nvSpPr>
        <dsp:cNvPr id="0" name=""/>
        <dsp:cNvSpPr/>
      </dsp:nvSpPr>
      <dsp:spPr>
        <a:xfrm>
          <a:off x="2151771" y="1287367"/>
          <a:ext cx="965377" cy="965377"/>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pt-PT" sz="1000" kern="1200" dirty="0"/>
            <a:t>Prognóstico</a:t>
          </a:r>
        </a:p>
      </dsp:txBody>
      <dsp:txXfrm>
        <a:off x="2293147" y="1428743"/>
        <a:ext cx="682625" cy="682625"/>
      </dsp:txXfrm>
    </dsp:sp>
    <dsp:sp modelId="{32FEDBB4-0D21-4E4E-9314-DDC136374E1E}">
      <dsp:nvSpPr>
        <dsp:cNvPr id="0" name=""/>
        <dsp:cNvSpPr/>
      </dsp:nvSpPr>
      <dsp:spPr>
        <a:xfrm>
          <a:off x="1441556" y="739522"/>
          <a:ext cx="965377" cy="965377"/>
        </a:xfrm>
        <a:prstGeom prst="ellipse">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pt-PT" sz="1000" kern="1200" dirty="0"/>
            <a:t>Diagnóstico</a:t>
          </a:r>
        </a:p>
      </dsp:txBody>
      <dsp:txXfrm>
        <a:off x="1582932" y="880898"/>
        <a:ext cx="682625" cy="682625"/>
      </dsp:txXfrm>
    </dsp:sp>
    <dsp:sp modelId="{4969AF39-D270-4BF7-828F-48A3B011E4F6}">
      <dsp:nvSpPr>
        <dsp:cNvPr id="0" name=""/>
        <dsp:cNvSpPr/>
      </dsp:nvSpPr>
      <dsp:spPr>
        <a:xfrm>
          <a:off x="2447820" y="329712"/>
          <a:ext cx="965377" cy="965377"/>
        </a:xfrm>
        <a:prstGeom prst="ellips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pt-PT" sz="1000" kern="1200" dirty="0"/>
            <a:t>Situação Clínica</a:t>
          </a:r>
        </a:p>
      </dsp:txBody>
      <dsp:txXfrm>
        <a:off x="2589196" y="471088"/>
        <a:ext cx="682625" cy="682625"/>
      </dsp:txXfrm>
    </dsp:sp>
    <dsp:sp modelId="{408EDE42-A149-47F4-AF76-C66847909265}">
      <dsp:nvSpPr>
        <dsp:cNvPr id="0" name=""/>
        <dsp:cNvSpPr/>
      </dsp:nvSpPr>
      <dsp:spPr>
        <a:xfrm>
          <a:off x="807323" y="-91156"/>
          <a:ext cx="3452616" cy="2853156"/>
        </a:xfrm>
        <a:prstGeom prst="funnel">
          <a:avLst/>
        </a:prstGeom>
        <a:solidFill>
          <a:schemeClr val="lt1">
            <a:alpha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6763BC-85FB-4D93-B086-A69D6E978C30}">
      <dsp:nvSpPr>
        <dsp:cNvPr id="0" name=""/>
        <dsp:cNvSpPr/>
      </dsp:nvSpPr>
      <dsp:spPr>
        <a:xfrm>
          <a:off x="2706590" y="1234287"/>
          <a:ext cx="900251" cy="90025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pt-PT" sz="1300" kern="1200" dirty="0"/>
            <a:t>DOENTE</a:t>
          </a:r>
        </a:p>
      </dsp:txBody>
      <dsp:txXfrm>
        <a:off x="2838429" y="1366126"/>
        <a:ext cx="636573" cy="636573"/>
      </dsp:txXfrm>
    </dsp:sp>
    <dsp:sp modelId="{67444C4A-620D-41E6-8B79-21F4D473F2A9}">
      <dsp:nvSpPr>
        <dsp:cNvPr id="0" name=""/>
        <dsp:cNvSpPr/>
      </dsp:nvSpPr>
      <dsp:spPr>
        <a:xfrm rot="16200000">
          <a:off x="3072700" y="927478"/>
          <a:ext cx="168032" cy="30608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pt-PT" sz="1100" kern="1200"/>
        </a:p>
      </dsp:txBody>
      <dsp:txXfrm>
        <a:off x="3097905" y="1013900"/>
        <a:ext cx="117622" cy="183651"/>
      </dsp:txXfrm>
    </dsp:sp>
    <dsp:sp modelId="{A9DE6635-0EB3-453E-94B4-37015FD93DDE}">
      <dsp:nvSpPr>
        <dsp:cNvPr id="0" name=""/>
        <dsp:cNvSpPr/>
      </dsp:nvSpPr>
      <dsp:spPr>
        <a:xfrm>
          <a:off x="2562663" y="-73176"/>
          <a:ext cx="1188106" cy="99042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pt-PT" sz="1200" kern="1200" dirty="0"/>
            <a:t>Informação clara</a:t>
          </a:r>
        </a:p>
      </dsp:txBody>
      <dsp:txXfrm>
        <a:off x="2736657" y="71868"/>
        <a:ext cx="840118" cy="700332"/>
      </dsp:txXfrm>
    </dsp:sp>
    <dsp:sp modelId="{E29328C5-13E2-4A2D-9D86-B63C1D524DD4}">
      <dsp:nvSpPr>
        <dsp:cNvPr id="0" name=""/>
        <dsp:cNvSpPr/>
      </dsp:nvSpPr>
      <dsp:spPr>
        <a:xfrm>
          <a:off x="3656931" y="1531370"/>
          <a:ext cx="120670" cy="306085"/>
        </a:xfrm>
        <a:prstGeom prst="rightArrow">
          <a:avLst>
            <a:gd name="adj1" fmla="val 60000"/>
            <a:gd name="adj2" fmla="val 50000"/>
          </a:avLst>
        </a:prstGeom>
        <a:solidFill>
          <a:schemeClr val="accent3">
            <a:hueOff val="903533"/>
            <a:satOff val="33333"/>
            <a:lumOff val="-4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pt-PT" sz="1100" kern="1200"/>
        </a:p>
      </dsp:txBody>
      <dsp:txXfrm>
        <a:off x="3656931" y="1592587"/>
        <a:ext cx="84469" cy="183651"/>
      </dsp:txXfrm>
    </dsp:sp>
    <dsp:sp modelId="{B98C7B63-C084-44B5-9469-BBAC6EAF0549}">
      <dsp:nvSpPr>
        <dsp:cNvPr id="0" name=""/>
        <dsp:cNvSpPr/>
      </dsp:nvSpPr>
      <dsp:spPr>
        <a:xfrm>
          <a:off x="3834521" y="1139189"/>
          <a:ext cx="1169147" cy="1090447"/>
        </a:xfrm>
        <a:prstGeom prst="ellipse">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t-PT" sz="1400" kern="1200" dirty="0"/>
            <a:t>Grau de Instrução</a:t>
          </a:r>
        </a:p>
      </dsp:txBody>
      <dsp:txXfrm>
        <a:off x="4005739" y="1298881"/>
        <a:ext cx="826711" cy="771063"/>
      </dsp:txXfrm>
    </dsp:sp>
    <dsp:sp modelId="{6F3AA021-B844-48CE-85BB-8E9E9F2019A6}">
      <dsp:nvSpPr>
        <dsp:cNvPr id="0" name=""/>
        <dsp:cNvSpPr/>
      </dsp:nvSpPr>
      <dsp:spPr>
        <a:xfrm rot="5400000">
          <a:off x="3088555" y="2106244"/>
          <a:ext cx="136322" cy="306085"/>
        </a:xfrm>
        <a:prstGeom prst="rightArrow">
          <a:avLst>
            <a:gd name="adj1" fmla="val 60000"/>
            <a:gd name="adj2" fmla="val 50000"/>
          </a:avLst>
        </a:prstGeom>
        <a:solidFill>
          <a:schemeClr val="accent3">
            <a:hueOff val="1807066"/>
            <a:satOff val="66667"/>
            <a:lumOff val="-980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pt-PT" sz="1100" kern="1200"/>
        </a:p>
      </dsp:txBody>
      <dsp:txXfrm>
        <a:off x="3109004" y="2147013"/>
        <a:ext cx="95425" cy="183651"/>
      </dsp:txXfrm>
    </dsp:sp>
    <dsp:sp modelId="{3F2F6747-17C6-46C4-866B-C035675C29E9}">
      <dsp:nvSpPr>
        <dsp:cNvPr id="0" name=""/>
        <dsp:cNvSpPr/>
      </dsp:nvSpPr>
      <dsp:spPr>
        <a:xfrm>
          <a:off x="2570391" y="2391751"/>
          <a:ext cx="1172649" cy="1110081"/>
        </a:xfrm>
        <a:prstGeom prst="ellipse">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t-PT" sz="1400" kern="1200" dirty="0"/>
            <a:t>Condições Clínicas e </a:t>
          </a:r>
          <a:r>
            <a:rPr lang="pt-PT" sz="1400" kern="1200" dirty="0" err="1"/>
            <a:t>Psiquicas</a:t>
          </a:r>
          <a:endParaRPr lang="pt-PT" sz="1400" kern="1200" dirty="0"/>
        </a:p>
      </dsp:txBody>
      <dsp:txXfrm>
        <a:off x="2742121" y="2554319"/>
        <a:ext cx="829189" cy="784945"/>
      </dsp:txXfrm>
    </dsp:sp>
    <dsp:sp modelId="{2CFA5B19-25A3-47BC-8CE4-EAFB5F0F70B2}">
      <dsp:nvSpPr>
        <dsp:cNvPr id="0" name=""/>
        <dsp:cNvSpPr/>
      </dsp:nvSpPr>
      <dsp:spPr>
        <a:xfrm rot="10904301">
          <a:off x="2482181" y="1513308"/>
          <a:ext cx="158776" cy="306085"/>
        </a:xfrm>
        <a:prstGeom prst="rightArrow">
          <a:avLst>
            <a:gd name="adj1" fmla="val 60000"/>
            <a:gd name="adj2" fmla="val 50000"/>
          </a:avLst>
        </a:prstGeom>
        <a:solidFill>
          <a:schemeClr val="accent3">
            <a:hueOff val="2710599"/>
            <a:satOff val="100000"/>
            <a:lumOff val="-1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pt-PT" sz="1100" kern="1200"/>
        </a:p>
      </dsp:txBody>
      <dsp:txXfrm rot="10800000">
        <a:off x="2529803" y="1575247"/>
        <a:ext cx="111143" cy="183651"/>
      </dsp:txXfrm>
    </dsp:sp>
    <dsp:sp modelId="{5EC40379-56D2-48A7-B056-C065993A6EF9}">
      <dsp:nvSpPr>
        <dsp:cNvPr id="0" name=""/>
        <dsp:cNvSpPr/>
      </dsp:nvSpPr>
      <dsp:spPr>
        <a:xfrm>
          <a:off x="1111451" y="1040985"/>
          <a:ext cx="1296253" cy="1202051"/>
        </a:xfrm>
        <a:prstGeom prst="ellipse">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pt-PT" sz="1200" kern="1200" dirty="0"/>
            <a:t>Personalidade</a:t>
          </a:r>
        </a:p>
      </dsp:txBody>
      <dsp:txXfrm>
        <a:off x="1301283" y="1217021"/>
        <a:ext cx="916589" cy="84997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7CB58-FCD9-4C51-982C-D8749F956898}">
      <dsp:nvSpPr>
        <dsp:cNvPr id="0" name=""/>
        <dsp:cNvSpPr/>
      </dsp:nvSpPr>
      <dsp:spPr>
        <a:xfrm>
          <a:off x="2106" y="0"/>
          <a:ext cx="6380556" cy="118086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pt-PT" sz="3100" kern="1200" dirty="0"/>
            <a:t>Conhecimento dos direitos e deveres</a:t>
          </a:r>
        </a:p>
      </dsp:txBody>
      <dsp:txXfrm>
        <a:off x="36692" y="34586"/>
        <a:ext cx="5107109" cy="1111690"/>
      </dsp:txXfrm>
    </dsp:sp>
    <dsp:sp modelId="{CB405846-1B4F-485A-B2E8-FE4C3B1DCB70}">
      <dsp:nvSpPr>
        <dsp:cNvPr id="0" name=""/>
        <dsp:cNvSpPr/>
      </dsp:nvSpPr>
      <dsp:spPr>
        <a:xfrm>
          <a:off x="563362" y="1377673"/>
          <a:ext cx="6384770" cy="118086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pt-PT" sz="3100" kern="1200" dirty="0"/>
            <a:t>Capacidade de Intervenção ativa</a:t>
          </a:r>
        </a:p>
      </dsp:txBody>
      <dsp:txXfrm>
        <a:off x="597948" y="1412259"/>
        <a:ext cx="4984675" cy="1111690"/>
      </dsp:txXfrm>
    </dsp:sp>
    <dsp:sp modelId="{91309DD3-09BF-4889-9600-DCB6722CA1C3}">
      <dsp:nvSpPr>
        <dsp:cNvPr id="0" name=""/>
        <dsp:cNvSpPr/>
      </dsp:nvSpPr>
      <dsp:spPr>
        <a:xfrm>
          <a:off x="1126724" y="2755346"/>
          <a:ext cx="6384770" cy="118086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pt-PT" sz="3100" b="1" kern="1200" dirty="0"/>
            <a:t>MELHORIA PROGRESSIVA DOS CUIDADOS E SERVIÇOS</a:t>
          </a:r>
        </a:p>
      </dsp:txBody>
      <dsp:txXfrm>
        <a:off x="1161310" y="2789932"/>
        <a:ext cx="4984675" cy="1111690"/>
      </dsp:txXfrm>
    </dsp:sp>
    <dsp:sp modelId="{15D9CEDF-CA9F-4033-B0E7-EE966EB50470}">
      <dsp:nvSpPr>
        <dsp:cNvPr id="0" name=""/>
        <dsp:cNvSpPr/>
      </dsp:nvSpPr>
      <dsp:spPr>
        <a:xfrm>
          <a:off x="5617209" y="895487"/>
          <a:ext cx="767560" cy="76756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pt-PT" sz="3500" kern="1200"/>
        </a:p>
      </dsp:txBody>
      <dsp:txXfrm>
        <a:off x="5789910" y="895487"/>
        <a:ext cx="422158" cy="577589"/>
      </dsp:txXfrm>
    </dsp:sp>
    <dsp:sp modelId="{F1394524-1E9D-4391-B1D7-A918F73C471A}">
      <dsp:nvSpPr>
        <dsp:cNvPr id="0" name=""/>
        <dsp:cNvSpPr/>
      </dsp:nvSpPr>
      <dsp:spPr>
        <a:xfrm>
          <a:off x="6180572" y="2265288"/>
          <a:ext cx="767560" cy="76756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pt-PT" sz="3500" kern="1200"/>
        </a:p>
      </dsp:txBody>
      <dsp:txXfrm>
        <a:off x="6353273" y="2265288"/>
        <a:ext cx="422158" cy="577589"/>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0.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7.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8.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pt-PT"/>
          </a:p>
        </p:txBody>
      </p:sp>
      <p:sp>
        <p:nvSpPr>
          <p:cNvPr id="3" name="Espaço Reservado para Dat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84B6BC60-DB7B-4CC1-AADF-896D144C0BB3}" type="datetimeFigureOut">
              <a:rPr lang="pt-PT" smtClean="0"/>
              <a:t>13/07/2020</a:t>
            </a:fld>
            <a:endParaRPr lang="pt-PT"/>
          </a:p>
        </p:txBody>
      </p:sp>
      <p:sp>
        <p:nvSpPr>
          <p:cNvPr id="4" name="Espaço Reservado para Imagem de Slide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pt-PT"/>
          </a:p>
        </p:txBody>
      </p:sp>
      <p:sp>
        <p:nvSpPr>
          <p:cNvPr id="5" name="Espaço Reservado para Anotaçõ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6" name="Espaço Reservado para Rodapé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pt-PT"/>
          </a:p>
        </p:txBody>
      </p:sp>
      <p:sp>
        <p:nvSpPr>
          <p:cNvPr id="7" name="Espaço Reservado para Número de Slide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A62BB00C-83E4-4C70-89D1-65FB1E72D610}" type="slidenum">
              <a:rPr lang="pt-PT" smtClean="0"/>
              <a:t>‹nº›</a:t>
            </a:fld>
            <a:endParaRPr lang="pt-PT"/>
          </a:p>
        </p:txBody>
      </p:sp>
    </p:spTree>
    <p:extLst>
      <p:ext uri="{BB962C8B-B14F-4D97-AF65-F5344CB8AC3E}">
        <p14:creationId xmlns:p14="http://schemas.microsoft.com/office/powerpoint/2010/main" val="1760088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025B89-B7AB-4126-A76C-D6A7654081EC}"/>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pt-PT"/>
          </a:p>
        </p:txBody>
      </p:sp>
      <p:sp>
        <p:nvSpPr>
          <p:cNvPr id="3" name="Subtítulo 2">
            <a:extLst>
              <a:ext uri="{FF2B5EF4-FFF2-40B4-BE49-F238E27FC236}">
                <a16:creationId xmlns:a16="http://schemas.microsoft.com/office/drawing/2014/main" id="{029928F2-FCD6-4847-9F87-10BA6B202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pt-PT"/>
          </a:p>
        </p:txBody>
      </p:sp>
      <p:sp>
        <p:nvSpPr>
          <p:cNvPr id="4" name="Espaço Reservado para Data 3">
            <a:extLst>
              <a:ext uri="{FF2B5EF4-FFF2-40B4-BE49-F238E27FC236}">
                <a16:creationId xmlns:a16="http://schemas.microsoft.com/office/drawing/2014/main" id="{AAF0975C-E7D8-4D24-9AF3-CB363C29DD35}"/>
              </a:ext>
            </a:extLst>
          </p:cNvPr>
          <p:cNvSpPr>
            <a:spLocks noGrp="1"/>
          </p:cNvSpPr>
          <p:nvPr>
            <p:ph type="dt" sz="half" idx="10"/>
          </p:nvPr>
        </p:nvSpPr>
        <p:spPr/>
        <p:txBody>
          <a:bodyPr/>
          <a:lstStyle/>
          <a:p>
            <a:fld id="{68D981D0-2849-4501-96EB-287DBC9683A0}" type="datetime1">
              <a:rPr lang="pt-PT" smtClean="0"/>
              <a:t>13/07/2020</a:t>
            </a:fld>
            <a:endParaRPr lang="pt-PT"/>
          </a:p>
        </p:txBody>
      </p:sp>
      <p:sp>
        <p:nvSpPr>
          <p:cNvPr id="5" name="Espaço Reservado para Rodapé 4">
            <a:extLst>
              <a:ext uri="{FF2B5EF4-FFF2-40B4-BE49-F238E27FC236}">
                <a16:creationId xmlns:a16="http://schemas.microsoft.com/office/drawing/2014/main" id="{C5E041F2-14DF-4BBF-B1BF-0EE128D549FD}"/>
              </a:ext>
            </a:extLst>
          </p:cNvPr>
          <p:cNvSpPr>
            <a:spLocks noGrp="1"/>
          </p:cNvSpPr>
          <p:nvPr>
            <p:ph type="ftr" sz="quarter" idx="11"/>
          </p:nvPr>
        </p:nvSpPr>
        <p:spPr/>
        <p:txBody>
          <a:bodyPr/>
          <a:lstStyle/>
          <a:p>
            <a:r>
              <a:rPr lang="pt-PT"/>
              <a:t>UFCD – 6557 - REDE NACIONAL DE CUIDADOS DE SAÚDE</a:t>
            </a:r>
          </a:p>
        </p:txBody>
      </p:sp>
      <p:sp>
        <p:nvSpPr>
          <p:cNvPr id="6" name="Espaço Reservado para Número de Slide 5">
            <a:extLst>
              <a:ext uri="{FF2B5EF4-FFF2-40B4-BE49-F238E27FC236}">
                <a16:creationId xmlns:a16="http://schemas.microsoft.com/office/drawing/2014/main" id="{96AD2125-F40F-4FAB-BE1F-844DC184AB9C}"/>
              </a:ext>
            </a:extLst>
          </p:cNvPr>
          <p:cNvSpPr>
            <a:spLocks noGrp="1"/>
          </p:cNvSpPr>
          <p:nvPr>
            <p:ph type="sldNum" sz="quarter" idx="12"/>
          </p:nvPr>
        </p:nvSpPr>
        <p:spPr/>
        <p:txBody>
          <a:bodyPr/>
          <a:lstStyle/>
          <a:p>
            <a:fld id="{6A7738D9-5180-4B49-9A57-5BCB06F357DC}" type="slidenum">
              <a:rPr lang="pt-PT" smtClean="0"/>
              <a:t>‹nº›</a:t>
            </a:fld>
            <a:endParaRPr lang="pt-PT"/>
          </a:p>
        </p:txBody>
      </p:sp>
    </p:spTree>
    <p:extLst>
      <p:ext uri="{BB962C8B-B14F-4D97-AF65-F5344CB8AC3E}">
        <p14:creationId xmlns:p14="http://schemas.microsoft.com/office/powerpoint/2010/main" val="3135695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C771C-B97C-443E-B523-39B0F8B72522}"/>
              </a:ext>
            </a:extLst>
          </p:cNvPr>
          <p:cNvSpPr>
            <a:spLocks noGrp="1"/>
          </p:cNvSpPr>
          <p:nvPr>
            <p:ph type="title"/>
          </p:nvPr>
        </p:nvSpPr>
        <p:spPr/>
        <p:txBody>
          <a:bodyPr/>
          <a:lstStyle/>
          <a:p>
            <a:r>
              <a:rPr lang="pt-BR"/>
              <a:t>Clique para editar o título Mestre</a:t>
            </a:r>
            <a:endParaRPr lang="pt-PT"/>
          </a:p>
        </p:txBody>
      </p:sp>
      <p:sp>
        <p:nvSpPr>
          <p:cNvPr id="3" name="Espaço Reservado para Texto Vertical 2">
            <a:extLst>
              <a:ext uri="{FF2B5EF4-FFF2-40B4-BE49-F238E27FC236}">
                <a16:creationId xmlns:a16="http://schemas.microsoft.com/office/drawing/2014/main" id="{560B1379-E05C-4FEB-8D54-79E11132701A}"/>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769EC35B-6890-4634-800F-41BF72031E50}"/>
              </a:ext>
            </a:extLst>
          </p:cNvPr>
          <p:cNvSpPr>
            <a:spLocks noGrp="1"/>
          </p:cNvSpPr>
          <p:nvPr>
            <p:ph type="dt" sz="half" idx="10"/>
          </p:nvPr>
        </p:nvSpPr>
        <p:spPr/>
        <p:txBody>
          <a:bodyPr/>
          <a:lstStyle/>
          <a:p>
            <a:fld id="{0DA92FCA-D1FA-4475-8123-53D7092FD87F}" type="datetime1">
              <a:rPr lang="pt-PT" smtClean="0"/>
              <a:t>13/07/2020</a:t>
            </a:fld>
            <a:endParaRPr lang="pt-PT"/>
          </a:p>
        </p:txBody>
      </p:sp>
      <p:sp>
        <p:nvSpPr>
          <p:cNvPr id="5" name="Espaço Reservado para Rodapé 4">
            <a:extLst>
              <a:ext uri="{FF2B5EF4-FFF2-40B4-BE49-F238E27FC236}">
                <a16:creationId xmlns:a16="http://schemas.microsoft.com/office/drawing/2014/main" id="{9BC968C2-6D53-4CE8-9DC6-6023352E6758}"/>
              </a:ext>
            </a:extLst>
          </p:cNvPr>
          <p:cNvSpPr>
            <a:spLocks noGrp="1"/>
          </p:cNvSpPr>
          <p:nvPr>
            <p:ph type="ftr" sz="quarter" idx="11"/>
          </p:nvPr>
        </p:nvSpPr>
        <p:spPr/>
        <p:txBody>
          <a:bodyPr/>
          <a:lstStyle/>
          <a:p>
            <a:r>
              <a:rPr lang="pt-PT"/>
              <a:t>UFCD – 6557 - REDE NACIONAL DE CUIDADOS DE SAÚDE</a:t>
            </a:r>
          </a:p>
        </p:txBody>
      </p:sp>
      <p:sp>
        <p:nvSpPr>
          <p:cNvPr id="6" name="Espaço Reservado para Número de Slide 5">
            <a:extLst>
              <a:ext uri="{FF2B5EF4-FFF2-40B4-BE49-F238E27FC236}">
                <a16:creationId xmlns:a16="http://schemas.microsoft.com/office/drawing/2014/main" id="{06472F96-F728-4B15-969D-36FCC5342F4A}"/>
              </a:ext>
            </a:extLst>
          </p:cNvPr>
          <p:cNvSpPr>
            <a:spLocks noGrp="1"/>
          </p:cNvSpPr>
          <p:nvPr>
            <p:ph type="sldNum" sz="quarter" idx="12"/>
          </p:nvPr>
        </p:nvSpPr>
        <p:spPr/>
        <p:txBody>
          <a:bodyPr/>
          <a:lstStyle/>
          <a:p>
            <a:fld id="{6A7738D9-5180-4B49-9A57-5BCB06F357DC}" type="slidenum">
              <a:rPr lang="pt-PT" smtClean="0"/>
              <a:t>‹nº›</a:t>
            </a:fld>
            <a:endParaRPr lang="pt-PT"/>
          </a:p>
        </p:txBody>
      </p:sp>
    </p:spTree>
    <p:extLst>
      <p:ext uri="{BB962C8B-B14F-4D97-AF65-F5344CB8AC3E}">
        <p14:creationId xmlns:p14="http://schemas.microsoft.com/office/powerpoint/2010/main" val="2162312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8A6CADD-DB21-4EE7-80C5-4171FA04593F}"/>
              </a:ext>
            </a:extLst>
          </p:cNvPr>
          <p:cNvSpPr>
            <a:spLocks noGrp="1"/>
          </p:cNvSpPr>
          <p:nvPr>
            <p:ph type="title" orient="vert"/>
          </p:nvPr>
        </p:nvSpPr>
        <p:spPr>
          <a:xfrm>
            <a:off x="8724900" y="365125"/>
            <a:ext cx="2628900" cy="5811838"/>
          </a:xfrm>
        </p:spPr>
        <p:txBody>
          <a:bodyPr vert="eaVert"/>
          <a:lstStyle/>
          <a:p>
            <a:r>
              <a:rPr lang="pt-BR"/>
              <a:t>Clique para editar o título Mestre</a:t>
            </a:r>
            <a:endParaRPr lang="pt-PT"/>
          </a:p>
        </p:txBody>
      </p:sp>
      <p:sp>
        <p:nvSpPr>
          <p:cNvPr id="3" name="Espaço Reservado para Texto Vertical 2">
            <a:extLst>
              <a:ext uri="{FF2B5EF4-FFF2-40B4-BE49-F238E27FC236}">
                <a16:creationId xmlns:a16="http://schemas.microsoft.com/office/drawing/2014/main" id="{5A8C491C-8E9D-4221-A04B-43462F3F9E1B}"/>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110C7735-836C-4CEB-871E-39285D053684}"/>
              </a:ext>
            </a:extLst>
          </p:cNvPr>
          <p:cNvSpPr>
            <a:spLocks noGrp="1"/>
          </p:cNvSpPr>
          <p:nvPr>
            <p:ph type="dt" sz="half" idx="10"/>
          </p:nvPr>
        </p:nvSpPr>
        <p:spPr/>
        <p:txBody>
          <a:bodyPr/>
          <a:lstStyle/>
          <a:p>
            <a:fld id="{2068F383-2DF0-4AEA-9052-6FCD2A14AD17}" type="datetime1">
              <a:rPr lang="pt-PT" smtClean="0"/>
              <a:t>13/07/2020</a:t>
            </a:fld>
            <a:endParaRPr lang="pt-PT"/>
          </a:p>
        </p:txBody>
      </p:sp>
      <p:sp>
        <p:nvSpPr>
          <p:cNvPr id="5" name="Espaço Reservado para Rodapé 4">
            <a:extLst>
              <a:ext uri="{FF2B5EF4-FFF2-40B4-BE49-F238E27FC236}">
                <a16:creationId xmlns:a16="http://schemas.microsoft.com/office/drawing/2014/main" id="{140C487C-58E2-43EE-9CD4-287E7580DFA6}"/>
              </a:ext>
            </a:extLst>
          </p:cNvPr>
          <p:cNvSpPr>
            <a:spLocks noGrp="1"/>
          </p:cNvSpPr>
          <p:nvPr>
            <p:ph type="ftr" sz="quarter" idx="11"/>
          </p:nvPr>
        </p:nvSpPr>
        <p:spPr/>
        <p:txBody>
          <a:bodyPr/>
          <a:lstStyle/>
          <a:p>
            <a:r>
              <a:rPr lang="pt-PT"/>
              <a:t>UFCD – 6557 - REDE NACIONAL DE CUIDADOS DE SAÚDE</a:t>
            </a:r>
          </a:p>
        </p:txBody>
      </p:sp>
      <p:sp>
        <p:nvSpPr>
          <p:cNvPr id="6" name="Espaço Reservado para Número de Slide 5">
            <a:extLst>
              <a:ext uri="{FF2B5EF4-FFF2-40B4-BE49-F238E27FC236}">
                <a16:creationId xmlns:a16="http://schemas.microsoft.com/office/drawing/2014/main" id="{A3EE4366-FF06-4C3A-980C-49A632475894}"/>
              </a:ext>
            </a:extLst>
          </p:cNvPr>
          <p:cNvSpPr>
            <a:spLocks noGrp="1"/>
          </p:cNvSpPr>
          <p:nvPr>
            <p:ph type="sldNum" sz="quarter" idx="12"/>
          </p:nvPr>
        </p:nvSpPr>
        <p:spPr/>
        <p:txBody>
          <a:bodyPr/>
          <a:lstStyle/>
          <a:p>
            <a:fld id="{6A7738D9-5180-4B49-9A57-5BCB06F357DC}" type="slidenum">
              <a:rPr lang="pt-PT" smtClean="0"/>
              <a:t>‹nº›</a:t>
            </a:fld>
            <a:endParaRPr lang="pt-PT"/>
          </a:p>
        </p:txBody>
      </p:sp>
    </p:spTree>
    <p:extLst>
      <p:ext uri="{BB962C8B-B14F-4D97-AF65-F5344CB8AC3E}">
        <p14:creationId xmlns:p14="http://schemas.microsoft.com/office/powerpoint/2010/main" val="3680599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pt-PT"/>
              <a:t>UFCD – 6557 - REDE NACIONAL DE CUIDADOS DE SAÚDE</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E196334-6A7C-4B24-A95D-BC18DF075B72}" type="datetime1">
              <a:rPr lang="pt-PT" smtClean="0"/>
              <a:t>13/07/2020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408580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C1014E-1985-4B5D-9356-4FAED7913FEF}"/>
              </a:ext>
            </a:extLst>
          </p:cNvPr>
          <p:cNvSpPr>
            <a:spLocks noGrp="1"/>
          </p:cNvSpPr>
          <p:nvPr>
            <p:ph type="title"/>
          </p:nvPr>
        </p:nvSpPr>
        <p:spPr/>
        <p:txBody>
          <a:body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A7D3C39F-C9F0-43A9-AD3A-C395028BC58E}"/>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676032F0-F8A2-43FB-8E3A-1EA7CE2515C2}"/>
              </a:ext>
            </a:extLst>
          </p:cNvPr>
          <p:cNvSpPr>
            <a:spLocks noGrp="1"/>
          </p:cNvSpPr>
          <p:nvPr>
            <p:ph type="dt" sz="half" idx="10"/>
          </p:nvPr>
        </p:nvSpPr>
        <p:spPr/>
        <p:txBody>
          <a:bodyPr/>
          <a:lstStyle/>
          <a:p>
            <a:fld id="{71F7A716-44CC-4748-8A63-0A4FB81959EC}" type="datetime1">
              <a:rPr lang="pt-PT" smtClean="0"/>
              <a:t>13/07/2020</a:t>
            </a:fld>
            <a:endParaRPr lang="pt-PT"/>
          </a:p>
        </p:txBody>
      </p:sp>
      <p:sp>
        <p:nvSpPr>
          <p:cNvPr id="5" name="Espaço Reservado para Rodapé 4">
            <a:extLst>
              <a:ext uri="{FF2B5EF4-FFF2-40B4-BE49-F238E27FC236}">
                <a16:creationId xmlns:a16="http://schemas.microsoft.com/office/drawing/2014/main" id="{D1DC6A06-2F8C-4FCC-8AB6-72A22685F974}"/>
              </a:ext>
            </a:extLst>
          </p:cNvPr>
          <p:cNvSpPr>
            <a:spLocks noGrp="1"/>
          </p:cNvSpPr>
          <p:nvPr>
            <p:ph type="ftr" sz="quarter" idx="11"/>
          </p:nvPr>
        </p:nvSpPr>
        <p:spPr/>
        <p:txBody>
          <a:bodyPr/>
          <a:lstStyle/>
          <a:p>
            <a:r>
              <a:rPr lang="pt-PT"/>
              <a:t>UFCD – 6557 - REDE NACIONAL DE CUIDADOS DE SAÚDE</a:t>
            </a:r>
          </a:p>
        </p:txBody>
      </p:sp>
      <p:sp>
        <p:nvSpPr>
          <p:cNvPr id="6" name="Espaço Reservado para Número de Slide 5">
            <a:extLst>
              <a:ext uri="{FF2B5EF4-FFF2-40B4-BE49-F238E27FC236}">
                <a16:creationId xmlns:a16="http://schemas.microsoft.com/office/drawing/2014/main" id="{93755792-DC52-4952-949B-A82E1292CEA0}"/>
              </a:ext>
            </a:extLst>
          </p:cNvPr>
          <p:cNvSpPr>
            <a:spLocks noGrp="1"/>
          </p:cNvSpPr>
          <p:nvPr>
            <p:ph type="sldNum" sz="quarter" idx="12"/>
          </p:nvPr>
        </p:nvSpPr>
        <p:spPr/>
        <p:txBody>
          <a:bodyPr/>
          <a:lstStyle/>
          <a:p>
            <a:fld id="{6A7738D9-5180-4B49-9A57-5BCB06F357DC}" type="slidenum">
              <a:rPr lang="pt-PT" smtClean="0"/>
              <a:t>‹nº›</a:t>
            </a:fld>
            <a:endParaRPr lang="pt-PT"/>
          </a:p>
        </p:txBody>
      </p:sp>
    </p:spTree>
    <p:extLst>
      <p:ext uri="{BB962C8B-B14F-4D97-AF65-F5344CB8AC3E}">
        <p14:creationId xmlns:p14="http://schemas.microsoft.com/office/powerpoint/2010/main" val="1303855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F6A6AC-EC2C-43F3-9F76-E0C246D4D0F1}"/>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42124517-C634-4748-B0B0-E458EE99F4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69C9168D-6475-4427-8E37-2020BFFD16F0}"/>
              </a:ext>
            </a:extLst>
          </p:cNvPr>
          <p:cNvSpPr>
            <a:spLocks noGrp="1"/>
          </p:cNvSpPr>
          <p:nvPr>
            <p:ph type="dt" sz="half" idx="10"/>
          </p:nvPr>
        </p:nvSpPr>
        <p:spPr/>
        <p:txBody>
          <a:bodyPr/>
          <a:lstStyle/>
          <a:p>
            <a:fld id="{A90176C3-4E7A-4D23-BCE1-2697E1446E79}" type="datetime1">
              <a:rPr lang="pt-PT" smtClean="0"/>
              <a:t>13/07/2020</a:t>
            </a:fld>
            <a:endParaRPr lang="pt-PT"/>
          </a:p>
        </p:txBody>
      </p:sp>
      <p:sp>
        <p:nvSpPr>
          <p:cNvPr id="5" name="Espaço Reservado para Rodapé 4">
            <a:extLst>
              <a:ext uri="{FF2B5EF4-FFF2-40B4-BE49-F238E27FC236}">
                <a16:creationId xmlns:a16="http://schemas.microsoft.com/office/drawing/2014/main" id="{A9A2F607-C499-40D8-BB88-9F94FB2A2583}"/>
              </a:ext>
            </a:extLst>
          </p:cNvPr>
          <p:cNvSpPr>
            <a:spLocks noGrp="1"/>
          </p:cNvSpPr>
          <p:nvPr>
            <p:ph type="ftr" sz="quarter" idx="11"/>
          </p:nvPr>
        </p:nvSpPr>
        <p:spPr/>
        <p:txBody>
          <a:bodyPr/>
          <a:lstStyle/>
          <a:p>
            <a:r>
              <a:rPr lang="pt-PT"/>
              <a:t>UFCD – 6557 - REDE NACIONAL DE CUIDADOS DE SAÚDE</a:t>
            </a:r>
          </a:p>
        </p:txBody>
      </p:sp>
      <p:sp>
        <p:nvSpPr>
          <p:cNvPr id="6" name="Espaço Reservado para Número de Slide 5">
            <a:extLst>
              <a:ext uri="{FF2B5EF4-FFF2-40B4-BE49-F238E27FC236}">
                <a16:creationId xmlns:a16="http://schemas.microsoft.com/office/drawing/2014/main" id="{297C9B2D-7436-45B5-B589-ABE696DC7EE0}"/>
              </a:ext>
            </a:extLst>
          </p:cNvPr>
          <p:cNvSpPr>
            <a:spLocks noGrp="1"/>
          </p:cNvSpPr>
          <p:nvPr>
            <p:ph type="sldNum" sz="quarter" idx="12"/>
          </p:nvPr>
        </p:nvSpPr>
        <p:spPr/>
        <p:txBody>
          <a:bodyPr/>
          <a:lstStyle/>
          <a:p>
            <a:fld id="{6A7738D9-5180-4B49-9A57-5BCB06F357DC}" type="slidenum">
              <a:rPr lang="pt-PT" smtClean="0"/>
              <a:t>‹nº›</a:t>
            </a:fld>
            <a:endParaRPr lang="pt-PT"/>
          </a:p>
        </p:txBody>
      </p:sp>
    </p:spTree>
    <p:extLst>
      <p:ext uri="{BB962C8B-B14F-4D97-AF65-F5344CB8AC3E}">
        <p14:creationId xmlns:p14="http://schemas.microsoft.com/office/powerpoint/2010/main" val="91759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F1D833-0779-47DF-BCF9-3182A1C405E3}"/>
              </a:ext>
            </a:extLst>
          </p:cNvPr>
          <p:cNvSpPr>
            <a:spLocks noGrp="1"/>
          </p:cNvSpPr>
          <p:nvPr>
            <p:ph type="title"/>
          </p:nvPr>
        </p:nvSpPr>
        <p:spPr/>
        <p:txBody>
          <a:body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B1FFD2DC-A253-41B3-81CA-B52BFD62748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Conteúdo 3">
            <a:extLst>
              <a:ext uri="{FF2B5EF4-FFF2-40B4-BE49-F238E27FC236}">
                <a16:creationId xmlns:a16="http://schemas.microsoft.com/office/drawing/2014/main" id="{975F44D8-0E34-41D2-82C0-B3D7C124D953}"/>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5" name="Espaço Reservado para Data 4">
            <a:extLst>
              <a:ext uri="{FF2B5EF4-FFF2-40B4-BE49-F238E27FC236}">
                <a16:creationId xmlns:a16="http://schemas.microsoft.com/office/drawing/2014/main" id="{893FE33A-978B-4FBB-BE60-31629D08C940}"/>
              </a:ext>
            </a:extLst>
          </p:cNvPr>
          <p:cNvSpPr>
            <a:spLocks noGrp="1"/>
          </p:cNvSpPr>
          <p:nvPr>
            <p:ph type="dt" sz="half" idx="10"/>
          </p:nvPr>
        </p:nvSpPr>
        <p:spPr/>
        <p:txBody>
          <a:bodyPr/>
          <a:lstStyle/>
          <a:p>
            <a:fld id="{B5C4B7AE-0377-4380-A488-C023031F3965}" type="datetime1">
              <a:rPr lang="pt-PT" smtClean="0"/>
              <a:t>13/07/2020</a:t>
            </a:fld>
            <a:endParaRPr lang="pt-PT"/>
          </a:p>
        </p:txBody>
      </p:sp>
      <p:sp>
        <p:nvSpPr>
          <p:cNvPr id="6" name="Espaço Reservado para Rodapé 5">
            <a:extLst>
              <a:ext uri="{FF2B5EF4-FFF2-40B4-BE49-F238E27FC236}">
                <a16:creationId xmlns:a16="http://schemas.microsoft.com/office/drawing/2014/main" id="{36A17F3F-2A77-4972-9B81-E219EB80C454}"/>
              </a:ext>
            </a:extLst>
          </p:cNvPr>
          <p:cNvSpPr>
            <a:spLocks noGrp="1"/>
          </p:cNvSpPr>
          <p:nvPr>
            <p:ph type="ftr" sz="quarter" idx="11"/>
          </p:nvPr>
        </p:nvSpPr>
        <p:spPr/>
        <p:txBody>
          <a:bodyPr/>
          <a:lstStyle/>
          <a:p>
            <a:r>
              <a:rPr lang="pt-PT"/>
              <a:t>UFCD – 6557 - REDE NACIONAL DE CUIDADOS DE SAÚDE</a:t>
            </a:r>
          </a:p>
        </p:txBody>
      </p:sp>
      <p:sp>
        <p:nvSpPr>
          <p:cNvPr id="7" name="Espaço Reservado para Número de Slide 6">
            <a:extLst>
              <a:ext uri="{FF2B5EF4-FFF2-40B4-BE49-F238E27FC236}">
                <a16:creationId xmlns:a16="http://schemas.microsoft.com/office/drawing/2014/main" id="{2D0AB37D-21B8-46AA-A68D-1DE088038B6B}"/>
              </a:ext>
            </a:extLst>
          </p:cNvPr>
          <p:cNvSpPr>
            <a:spLocks noGrp="1"/>
          </p:cNvSpPr>
          <p:nvPr>
            <p:ph type="sldNum" sz="quarter" idx="12"/>
          </p:nvPr>
        </p:nvSpPr>
        <p:spPr/>
        <p:txBody>
          <a:bodyPr/>
          <a:lstStyle/>
          <a:p>
            <a:fld id="{6A7738D9-5180-4B49-9A57-5BCB06F357DC}" type="slidenum">
              <a:rPr lang="pt-PT" smtClean="0"/>
              <a:t>‹nº›</a:t>
            </a:fld>
            <a:endParaRPr lang="pt-PT"/>
          </a:p>
        </p:txBody>
      </p:sp>
    </p:spTree>
    <p:extLst>
      <p:ext uri="{BB962C8B-B14F-4D97-AF65-F5344CB8AC3E}">
        <p14:creationId xmlns:p14="http://schemas.microsoft.com/office/powerpoint/2010/main" val="3624436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EAB88B-51F2-4759-9BA9-1DA411EBE7F9}"/>
              </a:ext>
            </a:extLst>
          </p:cNvPr>
          <p:cNvSpPr>
            <a:spLocks noGrp="1"/>
          </p:cNvSpPr>
          <p:nvPr>
            <p:ph type="title"/>
          </p:nvPr>
        </p:nvSpPr>
        <p:spPr>
          <a:xfrm>
            <a:off x="839788" y="365125"/>
            <a:ext cx="10515600" cy="1325563"/>
          </a:xfrm>
        </p:spPr>
        <p:txBody>
          <a:body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6378EFC1-43D4-4A79-95E3-3AAF730040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5F9326E9-5035-4E06-BE31-D790DBB3835A}"/>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5" name="Espaço Reservado para Texto 4">
            <a:extLst>
              <a:ext uri="{FF2B5EF4-FFF2-40B4-BE49-F238E27FC236}">
                <a16:creationId xmlns:a16="http://schemas.microsoft.com/office/drawing/2014/main" id="{28A15438-8799-436A-880C-ABD8683149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7B809A1B-B1CF-4BAC-AD43-42FA2FB73B4E}"/>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7" name="Espaço Reservado para Data 6">
            <a:extLst>
              <a:ext uri="{FF2B5EF4-FFF2-40B4-BE49-F238E27FC236}">
                <a16:creationId xmlns:a16="http://schemas.microsoft.com/office/drawing/2014/main" id="{E3C60307-CF4D-4A16-8424-8CB9BAEBFE7E}"/>
              </a:ext>
            </a:extLst>
          </p:cNvPr>
          <p:cNvSpPr>
            <a:spLocks noGrp="1"/>
          </p:cNvSpPr>
          <p:nvPr>
            <p:ph type="dt" sz="half" idx="10"/>
          </p:nvPr>
        </p:nvSpPr>
        <p:spPr/>
        <p:txBody>
          <a:bodyPr/>
          <a:lstStyle/>
          <a:p>
            <a:fld id="{A2B5532E-AC7C-4201-9A16-A5E621E4A38A}" type="datetime1">
              <a:rPr lang="pt-PT" smtClean="0"/>
              <a:t>13/07/2020</a:t>
            </a:fld>
            <a:endParaRPr lang="pt-PT"/>
          </a:p>
        </p:txBody>
      </p:sp>
      <p:sp>
        <p:nvSpPr>
          <p:cNvPr id="8" name="Espaço Reservado para Rodapé 7">
            <a:extLst>
              <a:ext uri="{FF2B5EF4-FFF2-40B4-BE49-F238E27FC236}">
                <a16:creationId xmlns:a16="http://schemas.microsoft.com/office/drawing/2014/main" id="{909C3E4D-FAC1-432B-A86E-3AA34A8E9712}"/>
              </a:ext>
            </a:extLst>
          </p:cNvPr>
          <p:cNvSpPr>
            <a:spLocks noGrp="1"/>
          </p:cNvSpPr>
          <p:nvPr>
            <p:ph type="ftr" sz="quarter" idx="11"/>
          </p:nvPr>
        </p:nvSpPr>
        <p:spPr/>
        <p:txBody>
          <a:bodyPr/>
          <a:lstStyle/>
          <a:p>
            <a:r>
              <a:rPr lang="pt-PT"/>
              <a:t>UFCD – 6557 - REDE NACIONAL DE CUIDADOS DE SAÚDE</a:t>
            </a:r>
          </a:p>
        </p:txBody>
      </p:sp>
      <p:sp>
        <p:nvSpPr>
          <p:cNvPr id="9" name="Espaço Reservado para Número de Slide 8">
            <a:extLst>
              <a:ext uri="{FF2B5EF4-FFF2-40B4-BE49-F238E27FC236}">
                <a16:creationId xmlns:a16="http://schemas.microsoft.com/office/drawing/2014/main" id="{E2C8E876-3184-49CC-8AAC-BDE73FE2226C}"/>
              </a:ext>
            </a:extLst>
          </p:cNvPr>
          <p:cNvSpPr>
            <a:spLocks noGrp="1"/>
          </p:cNvSpPr>
          <p:nvPr>
            <p:ph type="sldNum" sz="quarter" idx="12"/>
          </p:nvPr>
        </p:nvSpPr>
        <p:spPr/>
        <p:txBody>
          <a:bodyPr/>
          <a:lstStyle/>
          <a:p>
            <a:fld id="{6A7738D9-5180-4B49-9A57-5BCB06F357DC}" type="slidenum">
              <a:rPr lang="pt-PT" smtClean="0"/>
              <a:t>‹nº›</a:t>
            </a:fld>
            <a:endParaRPr lang="pt-PT"/>
          </a:p>
        </p:txBody>
      </p:sp>
    </p:spTree>
    <p:extLst>
      <p:ext uri="{BB962C8B-B14F-4D97-AF65-F5344CB8AC3E}">
        <p14:creationId xmlns:p14="http://schemas.microsoft.com/office/powerpoint/2010/main" val="282411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739C5A-8BE2-4290-B2F6-653F6F0CB8FF}"/>
              </a:ext>
            </a:extLst>
          </p:cNvPr>
          <p:cNvSpPr>
            <a:spLocks noGrp="1"/>
          </p:cNvSpPr>
          <p:nvPr>
            <p:ph type="title"/>
          </p:nvPr>
        </p:nvSpPr>
        <p:spPr/>
        <p:txBody>
          <a:bodyPr/>
          <a:lstStyle/>
          <a:p>
            <a:r>
              <a:rPr lang="pt-BR"/>
              <a:t>Clique para editar o título Mestre</a:t>
            </a:r>
            <a:endParaRPr lang="pt-PT"/>
          </a:p>
        </p:txBody>
      </p:sp>
      <p:sp>
        <p:nvSpPr>
          <p:cNvPr id="3" name="Espaço Reservado para Data 2">
            <a:extLst>
              <a:ext uri="{FF2B5EF4-FFF2-40B4-BE49-F238E27FC236}">
                <a16:creationId xmlns:a16="http://schemas.microsoft.com/office/drawing/2014/main" id="{C7E699CB-5A38-48CF-ADD4-30B7F9E3AB51}"/>
              </a:ext>
            </a:extLst>
          </p:cNvPr>
          <p:cNvSpPr>
            <a:spLocks noGrp="1"/>
          </p:cNvSpPr>
          <p:nvPr>
            <p:ph type="dt" sz="half" idx="10"/>
          </p:nvPr>
        </p:nvSpPr>
        <p:spPr/>
        <p:txBody>
          <a:bodyPr/>
          <a:lstStyle/>
          <a:p>
            <a:fld id="{E37A9071-F5FA-4D25-8EB0-BB44555A5427}" type="datetime1">
              <a:rPr lang="pt-PT" smtClean="0"/>
              <a:t>13/07/2020</a:t>
            </a:fld>
            <a:endParaRPr lang="pt-PT"/>
          </a:p>
        </p:txBody>
      </p:sp>
      <p:sp>
        <p:nvSpPr>
          <p:cNvPr id="4" name="Espaço Reservado para Rodapé 3">
            <a:extLst>
              <a:ext uri="{FF2B5EF4-FFF2-40B4-BE49-F238E27FC236}">
                <a16:creationId xmlns:a16="http://schemas.microsoft.com/office/drawing/2014/main" id="{6F3E6DFF-2BDA-4F70-B45C-5E29912D329F}"/>
              </a:ext>
            </a:extLst>
          </p:cNvPr>
          <p:cNvSpPr>
            <a:spLocks noGrp="1"/>
          </p:cNvSpPr>
          <p:nvPr>
            <p:ph type="ftr" sz="quarter" idx="11"/>
          </p:nvPr>
        </p:nvSpPr>
        <p:spPr/>
        <p:txBody>
          <a:bodyPr/>
          <a:lstStyle/>
          <a:p>
            <a:r>
              <a:rPr lang="pt-PT"/>
              <a:t>UFCD – 6557 - REDE NACIONAL DE CUIDADOS DE SAÚDE</a:t>
            </a:r>
          </a:p>
        </p:txBody>
      </p:sp>
      <p:sp>
        <p:nvSpPr>
          <p:cNvPr id="5" name="Espaço Reservado para Número de Slide 4">
            <a:extLst>
              <a:ext uri="{FF2B5EF4-FFF2-40B4-BE49-F238E27FC236}">
                <a16:creationId xmlns:a16="http://schemas.microsoft.com/office/drawing/2014/main" id="{507A0145-4B6D-4396-9814-D93D3B5DCA96}"/>
              </a:ext>
            </a:extLst>
          </p:cNvPr>
          <p:cNvSpPr>
            <a:spLocks noGrp="1"/>
          </p:cNvSpPr>
          <p:nvPr>
            <p:ph type="sldNum" sz="quarter" idx="12"/>
          </p:nvPr>
        </p:nvSpPr>
        <p:spPr/>
        <p:txBody>
          <a:bodyPr/>
          <a:lstStyle/>
          <a:p>
            <a:fld id="{6A7738D9-5180-4B49-9A57-5BCB06F357DC}" type="slidenum">
              <a:rPr lang="pt-PT" smtClean="0"/>
              <a:t>‹nº›</a:t>
            </a:fld>
            <a:endParaRPr lang="pt-PT"/>
          </a:p>
        </p:txBody>
      </p:sp>
    </p:spTree>
    <p:extLst>
      <p:ext uri="{BB962C8B-B14F-4D97-AF65-F5344CB8AC3E}">
        <p14:creationId xmlns:p14="http://schemas.microsoft.com/office/powerpoint/2010/main" val="1277533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0F75664-A62C-46C8-AC25-D9C35FE54AAA}"/>
              </a:ext>
            </a:extLst>
          </p:cNvPr>
          <p:cNvSpPr>
            <a:spLocks noGrp="1"/>
          </p:cNvSpPr>
          <p:nvPr>
            <p:ph type="dt" sz="half" idx="10"/>
          </p:nvPr>
        </p:nvSpPr>
        <p:spPr/>
        <p:txBody>
          <a:bodyPr/>
          <a:lstStyle/>
          <a:p>
            <a:fld id="{85C342AD-C7FB-4D09-971E-5FC04EAE03BC}" type="datetime1">
              <a:rPr lang="pt-PT" smtClean="0"/>
              <a:t>13/07/2020</a:t>
            </a:fld>
            <a:endParaRPr lang="pt-PT"/>
          </a:p>
        </p:txBody>
      </p:sp>
      <p:sp>
        <p:nvSpPr>
          <p:cNvPr id="3" name="Espaço Reservado para Rodapé 2">
            <a:extLst>
              <a:ext uri="{FF2B5EF4-FFF2-40B4-BE49-F238E27FC236}">
                <a16:creationId xmlns:a16="http://schemas.microsoft.com/office/drawing/2014/main" id="{786DFA35-8B2E-4828-B1D9-579B5F03100C}"/>
              </a:ext>
            </a:extLst>
          </p:cNvPr>
          <p:cNvSpPr>
            <a:spLocks noGrp="1"/>
          </p:cNvSpPr>
          <p:nvPr>
            <p:ph type="ftr" sz="quarter" idx="11"/>
          </p:nvPr>
        </p:nvSpPr>
        <p:spPr/>
        <p:txBody>
          <a:bodyPr/>
          <a:lstStyle/>
          <a:p>
            <a:r>
              <a:rPr lang="pt-PT"/>
              <a:t>UFCD – 6557 - REDE NACIONAL DE CUIDADOS DE SAÚDE</a:t>
            </a:r>
          </a:p>
        </p:txBody>
      </p:sp>
      <p:sp>
        <p:nvSpPr>
          <p:cNvPr id="4" name="Espaço Reservado para Número de Slide 3">
            <a:extLst>
              <a:ext uri="{FF2B5EF4-FFF2-40B4-BE49-F238E27FC236}">
                <a16:creationId xmlns:a16="http://schemas.microsoft.com/office/drawing/2014/main" id="{C3A3C308-65B8-493D-B167-DE33A472AC95}"/>
              </a:ext>
            </a:extLst>
          </p:cNvPr>
          <p:cNvSpPr>
            <a:spLocks noGrp="1"/>
          </p:cNvSpPr>
          <p:nvPr>
            <p:ph type="sldNum" sz="quarter" idx="12"/>
          </p:nvPr>
        </p:nvSpPr>
        <p:spPr/>
        <p:txBody>
          <a:bodyPr/>
          <a:lstStyle/>
          <a:p>
            <a:fld id="{6A7738D9-5180-4B49-9A57-5BCB06F357DC}" type="slidenum">
              <a:rPr lang="pt-PT" smtClean="0"/>
              <a:t>‹nº›</a:t>
            </a:fld>
            <a:endParaRPr lang="pt-PT"/>
          </a:p>
        </p:txBody>
      </p:sp>
    </p:spTree>
    <p:extLst>
      <p:ext uri="{BB962C8B-B14F-4D97-AF65-F5344CB8AC3E}">
        <p14:creationId xmlns:p14="http://schemas.microsoft.com/office/powerpoint/2010/main" val="62788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18EE38-4F60-424C-96AA-6EAB1B2B593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4A49471E-F92A-4ECD-BB0A-1CF8D2F9B0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Texto 3">
            <a:extLst>
              <a:ext uri="{FF2B5EF4-FFF2-40B4-BE49-F238E27FC236}">
                <a16:creationId xmlns:a16="http://schemas.microsoft.com/office/drawing/2014/main" id="{51F9C99E-9D97-4E39-BE66-B06F5DFC40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841643B-FDAA-4130-8D7F-24868C66C723}"/>
              </a:ext>
            </a:extLst>
          </p:cNvPr>
          <p:cNvSpPr>
            <a:spLocks noGrp="1"/>
          </p:cNvSpPr>
          <p:nvPr>
            <p:ph type="dt" sz="half" idx="10"/>
          </p:nvPr>
        </p:nvSpPr>
        <p:spPr/>
        <p:txBody>
          <a:bodyPr/>
          <a:lstStyle/>
          <a:p>
            <a:fld id="{4EFD1710-1731-4CF5-A79B-A2EB64D05D16}" type="datetime1">
              <a:rPr lang="pt-PT" smtClean="0"/>
              <a:t>13/07/2020</a:t>
            </a:fld>
            <a:endParaRPr lang="pt-PT"/>
          </a:p>
        </p:txBody>
      </p:sp>
      <p:sp>
        <p:nvSpPr>
          <p:cNvPr id="6" name="Espaço Reservado para Rodapé 5">
            <a:extLst>
              <a:ext uri="{FF2B5EF4-FFF2-40B4-BE49-F238E27FC236}">
                <a16:creationId xmlns:a16="http://schemas.microsoft.com/office/drawing/2014/main" id="{3FCB58E4-6D5D-4A33-A282-3D4080A11D7E}"/>
              </a:ext>
            </a:extLst>
          </p:cNvPr>
          <p:cNvSpPr>
            <a:spLocks noGrp="1"/>
          </p:cNvSpPr>
          <p:nvPr>
            <p:ph type="ftr" sz="quarter" idx="11"/>
          </p:nvPr>
        </p:nvSpPr>
        <p:spPr/>
        <p:txBody>
          <a:bodyPr/>
          <a:lstStyle/>
          <a:p>
            <a:r>
              <a:rPr lang="pt-PT"/>
              <a:t>UFCD – 6557 - REDE NACIONAL DE CUIDADOS DE SAÚDE</a:t>
            </a:r>
          </a:p>
        </p:txBody>
      </p:sp>
      <p:sp>
        <p:nvSpPr>
          <p:cNvPr id="7" name="Espaço Reservado para Número de Slide 6">
            <a:extLst>
              <a:ext uri="{FF2B5EF4-FFF2-40B4-BE49-F238E27FC236}">
                <a16:creationId xmlns:a16="http://schemas.microsoft.com/office/drawing/2014/main" id="{4BAE3DBA-214B-4410-ABF3-998665E45D5B}"/>
              </a:ext>
            </a:extLst>
          </p:cNvPr>
          <p:cNvSpPr>
            <a:spLocks noGrp="1"/>
          </p:cNvSpPr>
          <p:nvPr>
            <p:ph type="sldNum" sz="quarter" idx="12"/>
          </p:nvPr>
        </p:nvSpPr>
        <p:spPr/>
        <p:txBody>
          <a:bodyPr/>
          <a:lstStyle/>
          <a:p>
            <a:fld id="{6A7738D9-5180-4B49-9A57-5BCB06F357DC}" type="slidenum">
              <a:rPr lang="pt-PT" smtClean="0"/>
              <a:t>‹nº›</a:t>
            </a:fld>
            <a:endParaRPr lang="pt-PT"/>
          </a:p>
        </p:txBody>
      </p:sp>
    </p:spTree>
    <p:extLst>
      <p:ext uri="{BB962C8B-B14F-4D97-AF65-F5344CB8AC3E}">
        <p14:creationId xmlns:p14="http://schemas.microsoft.com/office/powerpoint/2010/main" val="1293076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C01B58-D105-4752-977D-3A0B2E00661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pt-PT"/>
          </a:p>
        </p:txBody>
      </p:sp>
      <p:sp>
        <p:nvSpPr>
          <p:cNvPr id="3" name="Espaço Reservado para Imagem 2">
            <a:extLst>
              <a:ext uri="{FF2B5EF4-FFF2-40B4-BE49-F238E27FC236}">
                <a16:creationId xmlns:a16="http://schemas.microsoft.com/office/drawing/2014/main" id="{24E576FF-CF72-4767-8766-60B7A399FB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Espaço Reservado para Texto 3">
            <a:extLst>
              <a:ext uri="{FF2B5EF4-FFF2-40B4-BE49-F238E27FC236}">
                <a16:creationId xmlns:a16="http://schemas.microsoft.com/office/drawing/2014/main" id="{FEB37392-F84B-4675-9458-C23A03CE5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73466FF-BF95-487F-B8E2-16ADA873ED17}"/>
              </a:ext>
            </a:extLst>
          </p:cNvPr>
          <p:cNvSpPr>
            <a:spLocks noGrp="1"/>
          </p:cNvSpPr>
          <p:nvPr>
            <p:ph type="dt" sz="half" idx="10"/>
          </p:nvPr>
        </p:nvSpPr>
        <p:spPr/>
        <p:txBody>
          <a:bodyPr/>
          <a:lstStyle/>
          <a:p>
            <a:fld id="{23A9B785-3D7B-4A6D-BAC0-A8693CB61E5D}" type="datetime1">
              <a:rPr lang="pt-PT" smtClean="0"/>
              <a:t>13/07/2020</a:t>
            </a:fld>
            <a:endParaRPr lang="pt-PT"/>
          </a:p>
        </p:txBody>
      </p:sp>
      <p:sp>
        <p:nvSpPr>
          <p:cNvPr id="6" name="Espaço Reservado para Rodapé 5">
            <a:extLst>
              <a:ext uri="{FF2B5EF4-FFF2-40B4-BE49-F238E27FC236}">
                <a16:creationId xmlns:a16="http://schemas.microsoft.com/office/drawing/2014/main" id="{D1263A0C-118D-4975-B604-79515C108B8B}"/>
              </a:ext>
            </a:extLst>
          </p:cNvPr>
          <p:cNvSpPr>
            <a:spLocks noGrp="1"/>
          </p:cNvSpPr>
          <p:nvPr>
            <p:ph type="ftr" sz="quarter" idx="11"/>
          </p:nvPr>
        </p:nvSpPr>
        <p:spPr/>
        <p:txBody>
          <a:bodyPr/>
          <a:lstStyle/>
          <a:p>
            <a:r>
              <a:rPr lang="pt-PT"/>
              <a:t>UFCD – 6557 - REDE NACIONAL DE CUIDADOS DE SAÚDE</a:t>
            </a:r>
          </a:p>
        </p:txBody>
      </p:sp>
      <p:sp>
        <p:nvSpPr>
          <p:cNvPr id="7" name="Espaço Reservado para Número de Slide 6">
            <a:extLst>
              <a:ext uri="{FF2B5EF4-FFF2-40B4-BE49-F238E27FC236}">
                <a16:creationId xmlns:a16="http://schemas.microsoft.com/office/drawing/2014/main" id="{16DBD0EE-2DA7-4357-9D71-8015E852BA81}"/>
              </a:ext>
            </a:extLst>
          </p:cNvPr>
          <p:cNvSpPr>
            <a:spLocks noGrp="1"/>
          </p:cNvSpPr>
          <p:nvPr>
            <p:ph type="sldNum" sz="quarter" idx="12"/>
          </p:nvPr>
        </p:nvSpPr>
        <p:spPr/>
        <p:txBody>
          <a:bodyPr/>
          <a:lstStyle/>
          <a:p>
            <a:fld id="{6A7738D9-5180-4B49-9A57-5BCB06F357DC}" type="slidenum">
              <a:rPr lang="pt-PT" smtClean="0"/>
              <a:t>‹nº›</a:t>
            </a:fld>
            <a:endParaRPr lang="pt-PT"/>
          </a:p>
        </p:txBody>
      </p:sp>
    </p:spTree>
    <p:extLst>
      <p:ext uri="{BB962C8B-B14F-4D97-AF65-F5344CB8AC3E}">
        <p14:creationId xmlns:p14="http://schemas.microsoft.com/office/powerpoint/2010/main" val="2873243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70436F1C-9995-4CFE-A47B-B67CF99671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DD22293D-E9A9-4072-9F1E-ED3EDFF3E0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0FF46B04-BB0A-4B6A-80FC-955337890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EAEE1-4C8A-4DCA-AC80-EA04F192FF02}" type="datetime1">
              <a:rPr lang="pt-PT" smtClean="0"/>
              <a:t>13/07/2020</a:t>
            </a:fld>
            <a:endParaRPr lang="pt-PT"/>
          </a:p>
        </p:txBody>
      </p:sp>
      <p:sp>
        <p:nvSpPr>
          <p:cNvPr id="5" name="Espaço Reservado para Rodapé 4">
            <a:extLst>
              <a:ext uri="{FF2B5EF4-FFF2-40B4-BE49-F238E27FC236}">
                <a16:creationId xmlns:a16="http://schemas.microsoft.com/office/drawing/2014/main" id="{FE79636D-7A60-42C1-830A-B3A3B8AC91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PT"/>
              <a:t>UFCD – 6557 - REDE NACIONAL DE CUIDADOS DE SAÚDE</a:t>
            </a:r>
          </a:p>
        </p:txBody>
      </p:sp>
      <p:sp>
        <p:nvSpPr>
          <p:cNvPr id="6" name="Espaço Reservado para Número de Slide 5">
            <a:extLst>
              <a:ext uri="{FF2B5EF4-FFF2-40B4-BE49-F238E27FC236}">
                <a16:creationId xmlns:a16="http://schemas.microsoft.com/office/drawing/2014/main" id="{53A10DFA-30A3-4C9A-8B62-0A92F4BE4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7738D9-5180-4B49-9A57-5BCB06F357DC}" type="slidenum">
              <a:rPr lang="pt-PT" smtClean="0"/>
              <a:t>‹nº›</a:t>
            </a:fld>
            <a:endParaRPr lang="pt-PT"/>
          </a:p>
        </p:txBody>
      </p:sp>
    </p:spTree>
    <p:extLst>
      <p:ext uri="{BB962C8B-B14F-4D97-AF65-F5344CB8AC3E}">
        <p14:creationId xmlns:p14="http://schemas.microsoft.com/office/powerpoint/2010/main" val="25076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6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800599"/>
            <a:ext cx="12192000" cy="2057400"/>
          </a:xfrm>
          <a:custGeom>
            <a:avLst/>
            <a:gdLst/>
            <a:ahLst/>
            <a:cxnLst/>
            <a:rect l="l" t="t" r="r" b="b"/>
            <a:pathLst>
              <a:path w="12192000" h="2057400">
                <a:moveTo>
                  <a:pt x="12192000" y="0"/>
                </a:moveTo>
                <a:lnTo>
                  <a:pt x="0" y="0"/>
                </a:lnTo>
                <a:lnTo>
                  <a:pt x="0" y="2057400"/>
                </a:lnTo>
                <a:lnTo>
                  <a:pt x="12192000" y="2057400"/>
                </a:lnTo>
                <a:lnTo>
                  <a:pt x="12192000" y="0"/>
                </a:lnTo>
                <a:close/>
              </a:path>
            </a:pathLst>
          </a:custGeom>
          <a:solidFill>
            <a:schemeClr val="accent4"/>
          </a:solidFill>
        </p:spPr>
        <p:txBody>
          <a:bodyPr wrap="square" lIns="0" tIns="0" rIns="0" bIns="0" rtlCol="0"/>
          <a:lstStyle/>
          <a:p>
            <a:pPr algn="ctr"/>
            <a:endParaRPr lang="pt-PT" sz="4000" b="1" dirty="0">
              <a:solidFill>
                <a:schemeClr val="bg1"/>
              </a:solidFill>
            </a:endParaRPr>
          </a:p>
          <a:p>
            <a:pPr algn="r"/>
            <a:r>
              <a:rPr lang="pt-PT" b="1" i="1" dirty="0">
                <a:solidFill>
                  <a:schemeClr val="accent2">
                    <a:lumMod val="50000"/>
                  </a:schemeClr>
                </a:solidFill>
              </a:rPr>
              <a:t>Formadora: Susana Fernandes   </a:t>
            </a:r>
            <a:endParaRPr b="1" i="1" dirty="0">
              <a:solidFill>
                <a:schemeClr val="accent2">
                  <a:lumMod val="50000"/>
                </a:schemeClr>
              </a:solidFill>
            </a:endParaRPr>
          </a:p>
        </p:txBody>
      </p:sp>
      <p:sp>
        <p:nvSpPr>
          <p:cNvPr id="11" name="Título 10"/>
          <p:cNvSpPr>
            <a:spLocks noGrp="1"/>
          </p:cNvSpPr>
          <p:nvPr>
            <p:ph type="title"/>
          </p:nvPr>
        </p:nvSpPr>
        <p:spPr>
          <a:xfrm>
            <a:off x="564286" y="609600"/>
            <a:ext cx="11063427" cy="1723549"/>
          </a:xfrm>
        </p:spPr>
        <p:txBody>
          <a:bodyPr>
            <a:normAutofit/>
          </a:bodyPr>
          <a:lstStyle/>
          <a:p>
            <a:pPr algn="ctr"/>
            <a:r>
              <a:rPr lang="pt-PT" b="1" dirty="0">
                <a:solidFill>
                  <a:schemeClr val="accent2">
                    <a:lumMod val="75000"/>
                  </a:schemeClr>
                </a:solidFill>
              </a:rPr>
              <a:t>TÉCNICO AUXILIAR DE SAÚDE</a:t>
            </a:r>
            <a:br>
              <a:rPr lang="pt-PT" b="1" dirty="0">
                <a:solidFill>
                  <a:schemeClr val="accent2">
                    <a:lumMod val="75000"/>
                  </a:schemeClr>
                </a:solidFill>
              </a:rPr>
            </a:br>
            <a:br>
              <a:rPr lang="pt-PT" b="1" dirty="0">
                <a:solidFill>
                  <a:schemeClr val="accent2">
                    <a:lumMod val="75000"/>
                  </a:schemeClr>
                </a:solidFill>
              </a:rPr>
            </a:br>
            <a:r>
              <a:rPr lang="pt-PT" b="1" dirty="0">
                <a:solidFill>
                  <a:schemeClr val="accent2">
                    <a:lumMod val="75000"/>
                  </a:schemeClr>
                </a:solidFill>
              </a:rPr>
              <a:t>UFCD – 6557 - REDE NACIONAL DE CUIDADOS DE SAÚDE</a:t>
            </a:r>
            <a:br>
              <a:rPr lang="pt-PT" b="1" dirty="0">
                <a:solidFill>
                  <a:schemeClr val="accent2">
                    <a:lumMod val="75000"/>
                  </a:schemeClr>
                </a:solidFill>
              </a:rPr>
            </a:br>
            <a:endParaRPr lang="pt-PT" dirty="0">
              <a:solidFill>
                <a:schemeClr val="accent2">
                  <a:lumMod val="75000"/>
                </a:schemeClr>
              </a:solidFill>
            </a:endParaRPr>
          </a:p>
        </p:txBody>
      </p:sp>
      <p:pic>
        <p:nvPicPr>
          <p:cNvPr id="3" name="Imagem 2">
            <a:extLst>
              <a:ext uri="{FF2B5EF4-FFF2-40B4-BE49-F238E27FC236}">
                <a16:creationId xmlns:a16="http://schemas.microsoft.com/office/drawing/2014/main" id="{91852737-89CA-49B4-BA81-48AF01E3EB18}"/>
              </a:ext>
            </a:extLst>
          </p:cNvPr>
          <p:cNvPicPr>
            <a:picLocks noChangeAspect="1"/>
          </p:cNvPicPr>
          <p:nvPr/>
        </p:nvPicPr>
        <p:blipFill rotWithShape="1">
          <a:blip r:embed="rId2"/>
          <a:srcRect l="14375" t="29990" r="54375" b="42219"/>
          <a:stretch/>
        </p:blipFill>
        <p:spPr>
          <a:xfrm>
            <a:off x="3534250" y="2057401"/>
            <a:ext cx="5123499" cy="2561748"/>
          </a:xfrm>
          <a:prstGeom prst="rect">
            <a:avLst/>
          </a:prstGeom>
        </p:spPr>
      </p:pic>
      <p:sp>
        <p:nvSpPr>
          <p:cNvPr id="4" name="Espaço Reservado para Rodapé 3">
            <a:extLst>
              <a:ext uri="{FF2B5EF4-FFF2-40B4-BE49-F238E27FC236}">
                <a16:creationId xmlns:a16="http://schemas.microsoft.com/office/drawing/2014/main" id="{0416EF63-0918-476F-9CCA-ECD1E1E96FD3}"/>
              </a:ext>
            </a:extLst>
          </p:cNvPr>
          <p:cNvSpPr>
            <a:spLocks noGrp="1"/>
          </p:cNvSpPr>
          <p:nvPr>
            <p:ph type="ftr" sz="quarter" idx="5"/>
          </p:nvPr>
        </p:nvSpPr>
        <p:spPr/>
        <p:txBody>
          <a:bodyPr/>
          <a:lstStyle/>
          <a:p>
            <a:r>
              <a:rPr lang="pt-PT"/>
              <a:t>UFCD – 6557 - REDE NACIONAL DE CUIDADOS DE SAÚDE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1">
            <a:extLst>
              <a:ext uri="{FF2B5EF4-FFF2-40B4-BE49-F238E27FC236}">
                <a16:creationId xmlns:a16="http://schemas.microsoft.com/office/drawing/2014/main" id="{A6FE38C6-52C1-49F5-A6C8-B0AC7F956271}"/>
              </a:ext>
            </a:extLst>
          </p:cNvPr>
          <p:cNvSpPr>
            <a:spLocks noGrp="1"/>
          </p:cNvSpPr>
          <p:nvPr>
            <p:ph type="title"/>
          </p:nvPr>
        </p:nvSpPr>
        <p:spPr>
          <a:xfrm>
            <a:off x="793662" y="386930"/>
            <a:ext cx="10066122" cy="1298448"/>
          </a:xfrm>
        </p:spPr>
        <p:txBody>
          <a:bodyPr anchor="b">
            <a:normAutofit/>
          </a:bodyPr>
          <a:lstStyle/>
          <a:p>
            <a:br>
              <a:rPr lang="pt-PT" sz="2600" dirty="0"/>
            </a:br>
            <a:r>
              <a:rPr lang="pt-PT" sz="2600" dirty="0"/>
              <a:t>1. </a:t>
            </a:r>
            <a:r>
              <a:rPr lang="pt-PT" sz="2600" b="1" dirty="0"/>
              <a:t>Perspectiva histórica da Rede Nacional de Cuidados de Saúde</a:t>
            </a:r>
            <a:br>
              <a:rPr lang="pt-PT" sz="2600" dirty="0"/>
            </a:br>
            <a:endParaRPr lang="pt-PT" sz="2600" dirty="0"/>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71F9FEC0-4EF1-48A2-B44C-E070D88868E8}"/>
              </a:ext>
            </a:extLst>
          </p:cNvPr>
          <p:cNvSpPr>
            <a:spLocks noGrp="1"/>
          </p:cNvSpPr>
          <p:nvPr>
            <p:ph idx="1"/>
          </p:nvPr>
        </p:nvSpPr>
        <p:spPr>
          <a:xfrm>
            <a:off x="793661" y="2599509"/>
            <a:ext cx="4530898" cy="3639450"/>
          </a:xfrm>
        </p:spPr>
        <p:txBody>
          <a:bodyPr anchor="ctr">
            <a:normAutofit/>
          </a:bodyPr>
          <a:lstStyle/>
          <a:p>
            <a:pPr marL="0" indent="0">
              <a:buNone/>
            </a:pPr>
            <a:r>
              <a:rPr lang="pt-PT" sz="2000" b="1" dirty="0"/>
              <a:t>Constituição da Repúlica Portuguesa</a:t>
            </a:r>
          </a:p>
          <a:p>
            <a:pPr marL="0" indent="0" algn="ctr">
              <a:buNone/>
            </a:pPr>
            <a:r>
              <a:rPr lang="pt-PT" sz="2000" b="1" dirty="0"/>
              <a:t>Artigo nº64</a:t>
            </a:r>
          </a:p>
          <a:p>
            <a:pPr marL="0" indent="0">
              <a:buNone/>
            </a:pPr>
            <a:endParaRPr lang="pt-PT" sz="2000" b="1" dirty="0"/>
          </a:p>
          <a:p>
            <a:endParaRPr lang="pt-PT" sz="2000" dirty="0"/>
          </a:p>
        </p:txBody>
      </p:sp>
      <p:pic>
        <p:nvPicPr>
          <p:cNvPr id="6" name="Imagem 5">
            <a:extLst>
              <a:ext uri="{FF2B5EF4-FFF2-40B4-BE49-F238E27FC236}">
                <a16:creationId xmlns:a16="http://schemas.microsoft.com/office/drawing/2014/main" id="{391810F0-0992-44B4-87D3-53712DB9BE42}"/>
              </a:ext>
            </a:extLst>
          </p:cNvPr>
          <p:cNvPicPr>
            <a:picLocks noChangeAspect="1"/>
          </p:cNvPicPr>
          <p:nvPr/>
        </p:nvPicPr>
        <p:blipFill rotWithShape="1">
          <a:blip r:embed="rId2"/>
          <a:srcRect t="2531" r="2" b="2"/>
          <a:stretch/>
        </p:blipFill>
        <p:spPr>
          <a:xfrm>
            <a:off x="5911532" y="2484255"/>
            <a:ext cx="5150277"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376778D6-A84D-46A4-B827-8DA066F73980}"/>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Tree>
    <p:extLst>
      <p:ext uri="{BB962C8B-B14F-4D97-AF65-F5344CB8AC3E}">
        <p14:creationId xmlns:p14="http://schemas.microsoft.com/office/powerpoint/2010/main" val="3778871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808638" y="386930"/>
            <a:ext cx="9236700" cy="1188950"/>
          </a:xfrm>
        </p:spPr>
        <p:txBody>
          <a:bodyPr anchor="b">
            <a:normAutofit/>
          </a:bodyPr>
          <a:lstStyle/>
          <a:p>
            <a:r>
              <a:rPr lang="pt-PT" sz="3800" dirty="0"/>
              <a:t>1. </a:t>
            </a:r>
            <a:r>
              <a:rPr lang="pt-PT" sz="3800" b="1" dirty="0"/>
              <a:t>Perspectiva histórica da Rede Nacional de Cuidados de Saúde</a:t>
            </a:r>
            <a:endParaRPr lang="pt-PT" sz="3800"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5A659D56-344D-4AA7-8216-6710D52DACC0}"/>
              </a:ext>
            </a:extLst>
          </p:cNvPr>
          <p:cNvSpPr>
            <a:spLocks noGrp="1"/>
          </p:cNvSpPr>
          <p:nvPr>
            <p:ph idx="1"/>
          </p:nvPr>
        </p:nvSpPr>
        <p:spPr>
          <a:xfrm>
            <a:off x="793660" y="2203079"/>
            <a:ext cx="10143668" cy="3831961"/>
          </a:xfrm>
        </p:spPr>
        <p:txBody>
          <a:bodyPr anchor="ctr">
            <a:normAutofit/>
          </a:bodyPr>
          <a:lstStyle/>
          <a:p>
            <a:r>
              <a:rPr lang="pt-PT" sz="1700" u="sng" dirty="0"/>
              <a:t>Artigo 64º - Saúde</a:t>
            </a:r>
          </a:p>
          <a:p>
            <a:pPr marL="0" indent="0">
              <a:buNone/>
            </a:pPr>
            <a:endParaRPr lang="pt-PT" sz="1700" u="sng" dirty="0"/>
          </a:p>
          <a:p>
            <a:pPr marL="342900" indent="-342900">
              <a:buAutoNum type="arabicPeriod"/>
            </a:pPr>
            <a:r>
              <a:rPr lang="pt-PT" sz="1700" dirty="0"/>
              <a:t>Todos têm direito à proteção da saúde e o dever de a defender e promover.</a:t>
            </a:r>
          </a:p>
          <a:p>
            <a:pPr marL="342900" indent="-342900">
              <a:buAutoNum type="arabicPeriod"/>
            </a:pPr>
            <a:endParaRPr lang="pt-PT" sz="1700" dirty="0"/>
          </a:p>
          <a:p>
            <a:pPr marL="342900" indent="-342900">
              <a:buAutoNum type="arabicPeriod"/>
            </a:pPr>
            <a:r>
              <a:rPr lang="pt-PT" sz="1700" dirty="0"/>
              <a:t>O direito à proteção da saúde é realizado:</a:t>
            </a:r>
          </a:p>
          <a:p>
            <a:pPr marL="800100" lvl="1" indent="-342900">
              <a:buAutoNum type="alphaLcParenR"/>
            </a:pPr>
            <a:r>
              <a:rPr lang="pt-PT" sz="1700" dirty="0"/>
              <a:t>Através de um serviço nacional de saúde universal e geral e, tendo em conta as condições económicas e sociais dos cidadãos, tendencialmente gratuito;</a:t>
            </a:r>
          </a:p>
          <a:p>
            <a:pPr marL="800100" lvl="1" indent="-342900">
              <a:buAutoNum type="alphaLcParenR"/>
            </a:pPr>
            <a:r>
              <a:rPr lang="pt-PT" sz="1700" dirty="0"/>
              <a:t>Pela criação de condições económicas, sociais e culturais que garantam a proteção da infância, da juventude e da velhice, e pela maioria sistemática das condições de vida e de trabalho, bem como pela promoção da cultura física e desportiva, escolar e popular, e ainda pelo desenvolvimento da educação sanitária do povo.</a:t>
            </a:r>
          </a:p>
          <a:p>
            <a:pPr marL="457200" lvl="1" indent="0">
              <a:buNone/>
            </a:pPr>
            <a:endParaRPr lang="pt-PT" sz="1700" dirty="0"/>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Tree>
    <p:extLst>
      <p:ext uri="{BB962C8B-B14F-4D97-AF65-F5344CB8AC3E}">
        <p14:creationId xmlns:p14="http://schemas.microsoft.com/office/powerpoint/2010/main" val="3584283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808638" y="386930"/>
            <a:ext cx="9236700" cy="1188950"/>
          </a:xfrm>
        </p:spPr>
        <p:txBody>
          <a:bodyPr anchor="b">
            <a:normAutofit/>
          </a:bodyPr>
          <a:lstStyle/>
          <a:p>
            <a:r>
              <a:rPr lang="pt-PT" sz="3800"/>
              <a:t>1. </a:t>
            </a:r>
            <a:r>
              <a:rPr lang="pt-PT" sz="3800" b="1"/>
              <a:t>Perspectiva histórica da Rede Nacional de Cuidados de Saúde</a:t>
            </a:r>
            <a:endParaRPr lang="pt-PT" sz="380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5A659D56-344D-4AA7-8216-6710D52DACC0}"/>
              </a:ext>
            </a:extLst>
          </p:cNvPr>
          <p:cNvSpPr>
            <a:spLocks noGrp="1"/>
          </p:cNvSpPr>
          <p:nvPr>
            <p:ph idx="1"/>
          </p:nvPr>
        </p:nvSpPr>
        <p:spPr>
          <a:xfrm>
            <a:off x="793660" y="2203079"/>
            <a:ext cx="10143668" cy="3831961"/>
          </a:xfrm>
        </p:spPr>
        <p:txBody>
          <a:bodyPr anchor="ctr">
            <a:normAutofit fontScale="92500" lnSpcReduction="10000"/>
          </a:bodyPr>
          <a:lstStyle/>
          <a:p>
            <a:pPr marL="0" indent="0">
              <a:buNone/>
            </a:pPr>
            <a:endParaRPr lang="pt-PT" sz="1700" u="sng" dirty="0"/>
          </a:p>
          <a:p>
            <a:pPr marL="0" indent="0">
              <a:buNone/>
            </a:pPr>
            <a:r>
              <a:rPr lang="pt-PT" sz="1700" u="sng" dirty="0"/>
              <a:t>Artigo 64º - Saúde</a:t>
            </a:r>
          </a:p>
          <a:p>
            <a:pPr marL="0" lvl="0" indent="0">
              <a:buNone/>
            </a:pPr>
            <a:r>
              <a:rPr lang="pt-PT" sz="1800" dirty="0"/>
              <a:t>3. Para assegurar o direito à proteção da saúde, incumbe prioritariamente ao Estado:</a:t>
            </a:r>
          </a:p>
          <a:p>
            <a:pPr marL="800100" lvl="1" indent="-342900">
              <a:buAutoNum type="alphaLcParenR"/>
            </a:pPr>
            <a:r>
              <a:rPr lang="pt-PT" sz="1800" dirty="0"/>
              <a:t>Garantir o acesso de todos os cidadãos, independentemente da sua condição económica, aos cuidados da medicina preventiva, curativa e de reabilitação;</a:t>
            </a:r>
          </a:p>
          <a:p>
            <a:pPr marL="800100" lvl="1" indent="-342900">
              <a:buAutoNum type="alphaLcParenR"/>
            </a:pPr>
            <a:r>
              <a:rPr lang="pt-PT" sz="1800" dirty="0"/>
              <a:t>Garantir uma racional e eficiente cobertura médica e hospitalar de todo o país;</a:t>
            </a:r>
          </a:p>
          <a:p>
            <a:pPr marL="800100" lvl="1" indent="-342900">
              <a:buAutoNum type="alphaLcParenR"/>
            </a:pPr>
            <a:r>
              <a:rPr lang="pt-PT" sz="1800" dirty="0"/>
              <a:t>Orientar a ação para a socialização dos custos dos cuidados médicos e medicamentosos;</a:t>
            </a:r>
          </a:p>
          <a:p>
            <a:pPr marL="800100" lvl="1" indent="-342900">
              <a:buAutoNum type="alphaLcParenR"/>
            </a:pPr>
            <a:r>
              <a:rPr lang="pt-PT" sz="1800" dirty="0"/>
              <a:t>Disciplinar e controlar as formas empresariais e privadas da medicina, articulando-as com o serviço nacional de saúde;</a:t>
            </a:r>
          </a:p>
          <a:p>
            <a:pPr marL="800100" lvl="1" indent="-342900">
              <a:buAutoNum type="alphaLcParenR"/>
            </a:pPr>
            <a:r>
              <a:rPr lang="pt-PT" sz="1800" dirty="0"/>
              <a:t>Disciplinar e controlar a produção, a comercialização e o uso dos produtos químicos, biológicos e farmacêuticos e outros meios de tratamento e diagnóstico.</a:t>
            </a:r>
          </a:p>
          <a:p>
            <a:pPr marL="457200" lvl="1" indent="0">
              <a:buNone/>
            </a:pPr>
            <a:r>
              <a:rPr lang="pt-PT" sz="1700" dirty="0"/>
              <a:t>O serviço nacional de saúde tem gestão descentralizada e participada.</a:t>
            </a:r>
          </a:p>
          <a:p>
            <a:pPr marL="457200" lvl="1" indent="0">
              <a:buNone/>
            </a:pPr>
            <a:endParaRPr lang="pt-PT" sz="1700" dirty="0"/>
          </a:p>
          <a:p>
            <a:pPr marL="0" indent="0">
              <a:buNone/>
            </a:pPr>
            <a:r>
              <a:rPr lang="pt-PT" sz="1700" dirty="0"/>
              <a:t>4. </a:t>
            </a:r>
            <a:r>
              <a:rPr lang="pt-PT" sz="1800" dirty="0"/>
              <a:t>O serviço nacional de saúde tem gestão descentralizada e participada.</a:t>
            </a:r>
          </a:p>
          <a:p>
            <a:pPr marL="457200" lvl="1" indent="0">
              <a:buNone/>
            </a:pPr>
            <a:endParaRPr lang="pt-PT" sz="1700" dirty="0"/>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Tree>
    <p:extLst>
      <p:ext uri="{BB962C8B-B14F-4D97-AF65-F5344CB8AC3E}">
        <p14:creationId xmlns:p14="http://schemas.microsoft.com/office/powerpoint/2010/main" val="2789441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808638" y="386930"/>
            <a:ext cx="9236700" cy="1188950"/>
          </a:xfrm>
        </p:spPr>
        <p:txBody>
          <a:bodyPr anchor="b">
            <a:normAutofit/>
          </a:bodyPr>
          <a:lstStyle/>
          <a:p>
            <a:r>
              <a:rPr lang="pt-PT" sz="3800"/>
              <a:t>1. </a:t>
            </a:r>
            <a:r>
              <a:rPr lang="pt-PT" sz="3800" b="1"/>
              <a:t>Perspectiva histórica da Rede Nacional de Cuidados de Saúde</a:t>
            </a:r>
            <a:endParaRPr lang="pt-PT" sz="380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4">
            <a:extLst>
              <a:ext uri="{FF2B5EF4-FFF2-40B4-BE49-F238E27FC236}">
                <a16:creationId xmlns:a16="http://schemas.microsoft.com/office/drawing/2014/main" id="{C81AF734-E214-4DB5-B271-71B2A1EDBE18}"/>
              </a:ext>
            </a:extLst>
          </p:cNvPr>
          <p:cNvGraphicFramePr>
            <a:graphicFrameLocks noGrp="1"/>
          </p:cNvGraphicFramePr>
          <p:nvPr>
            <p:ph idx="1"/>
            <p:extLst>
              <p:ext uri="{D42A27DB-BD31-4B8C-83A1-F6EECF244321}">
                <p14:modId xmlns:p14="http://schemas.microsoft.com/office/powerpoint/2010/main" val="3120376600"/>
              </p:ext>
            </p:extLst>
          </p:nvPr>
        </p:nvGraphicFramePr>
        <p:xfrm>
          <a:off x="191213" y="1780114"/>
          <a:ext cx="11000936" cy="4409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cxnSp>
        <p:nvCxnSpPr>
          <p:cNvPr id="7" name="Conector de Seta Reta 6">
            <a:extLst>
              <a:ext uri="{FF2B5EF4-FFF2-40B4-BE49-F238E27FC236}">
                <a16:creationId xmlns:a16="http://schemas.microsoft.com/office/drawing/2014/main" id="{C99BDFCA-C840-4D3F-BB77-81E76D65727B}"/>
              </a:ext>
            </a:extLst>
          </p:cNvPr>
          <p:cNvCxnSpPr>
            <a:cxnSpLocks/>
          </p:cNvCxnSpPr>
          <p:nvPr/>
        </p:nvCxnSpPr>
        <p:spPr>
          <a:xfrm flipV="1">
            <a:off x="6287213" y="2984778"/>
            <a:ext cx="1817918" cy="11089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Conector de Seta Reta 12">
            <a:extLst>
              <a:ext uri="{FF2B5EF4-FFF2-40B4-BE49-F238E27FC236}">
                <a16:creationId xmlns:a16="http://schemas.microsoft.com/office/drawing/2014/main" id="{211ABF79-EFCC-4E5C-810E-4F3ED5F9F7F9}"/>
              </a:ext>
            </a:extLst>
          </p:cNvPr>
          <p:cNvCxnSpPr>
            <a:cxnSpLocks/>
          </p:cNvCxnSpPr>
          <p:nvPr/>
        </p:nvCxnSpPr>
        <p:spPr>
          <a:xfrm>
            <a:off x="6287213" y="4277001"/>
            <a:ext cx="1729812" cy="8968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Elipse 9">
            <a:extLst>
              <a:ext uri="{FF2B5EF4-FFF2-40B4-BE49-F238E27FC236}">
                <a16:creationId xmlns:a16="http://schemas.microsoft.com/office/drawing/2014/main" id="{9EB68C29-5CCB-4495-A3CF-66A64D1B3FAD}"/>
              </a:ext>
            </a:extLst>
          </p:cNvPr>
          <p:cNvSpPr/>
          <p:nvPr/>
        </p:nvSpPr>
        <p:spPr>
          <a:xfrm>
            <a:off x="8176362" y="2203079"/>
            <a:ext cx="2228557" cy="1834988"/>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Criar condições para a prtecção da Saúde</a:t>
            </a:r>
          </a:p>
        </p:txBody>
      </p:sp>
      <p:sp>
        <p:nvSpPr>
          <p:cNvPr id="17" name="Elipse 16">
            <a:extLst>
              <a:ext uri="{FF2B5EF4-FFF2-40B4-BE49-F238E27FC236}">
                <a16:creationId xmlns:a16="http://schemas.microsoft.com/office/drawing/2014/main" id="{C6E3BFC1-F895-48A3-AE0A-D1108A91FAE2}"/>
              </a:ext>
            </a:extLst>
          </p:cNvPr>
          <p:cNvSpPr/>
          <p:nvPr/>
        </p:nvSpPr>
        <p:spPr>
          <a:xfrm>
            <a:off x="8176362" y="4288646"/>
            <a:ext cx="2251520" cy="1770467"/>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Abester-se de atuar de forma a prejudicar/perigar a saúde dos cidadãos</a:t>
            </a:r>
          </a:p>
        </p:txBody>
      </p:sp>
    </p:spTree>
    <p:extLst>
      <p:ext uri="{BB962C8B-B14F-4D97-AF65-F5344CB8AC3E}">
        <p14:creationId xmlns:p14="http://schemas.microsoft.com/office/powerpoint/2010/main" val="2543165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808638" y="386930"/>
            <a:ext cx="9236700" cy="1188950"/>
          </a:xfrm>
        </p:spPr>
        <p:txBody>
          <a:bodyPr anchor="b">
            <a:normAutofit/>
          </a:bodyPr>
          <a:lstStyle/>
          <a:p>
            <a:r>
              <a:rPr lang="pt-PT" sz="3800" dirty="0"/>
              <a:t>1. </a:t>
            </a:r>
            <a:r>
              <a:rPr lang="pt-PT" sz="3800" b="1" dirty="0"/>
              <a:t>Perspectiva histórica da Rede Nacional de Cuidados de Saúde</a:t>
            </a:r>
            <a:endParaRPr lang="pt-PT" sz="3800"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6" name="Espaço Reservado para Conteúdo 5">
            <a:extLst>
              <a:ext uri="{FF2B5EF4-FFF2-40B4-BE49-F238E27FC236}">
                <a16:creationId xmlns:a16="http://schemas.microsoft.com/office/drawing/2014/main" id="{1DE27707-5A26-4A0D-8C5A-4FE1EF81C81F}"/>
              </a:ext>
            </a:extLst>
          </p:cNvPr>
          <p:cNvSpPr>
            <a:spLocks noGrp="1"/>
          </p:cNvSpPr>
          <p:nvPr>
            <p:ph idx="1"/>
          </p:nvPr>
        </p:nvSpPr>
        <p:spPr>
          <a:xfrm>
            <a:off x="838200" y="2203079"/>
            <a:ext cx="10515600" cy="3973884"/>
          </a:xfrm>
        </p:spPr>
        <p:txBody>
          <a:bodyPr>
            <a:normAutofit lnSpcReduction="10000"/>
          </a:bodyPr>
          <a:lstStyle/>
          <a:p>
            <a:r>
              <a:rPr lang="pt-PT" dirty="0"/>
              <a:t>Ao longo da história têm existido várias perspectivas e práticas no que diz respeito à protecção social.</a:t>
            </a:r>
          </a:p>
          <a:p>
            <a:endParaRPr lang="pt-PT" dirty="0"/>
          </a:p>
          <a:p>
            <a:pPr algn="just"/>
            <a:r>
              <a:rPr lang="pt-PT" dirty="0"/>
              <a:t>A organização dos serviços de saúde sofreu da influência das mais diversas: </a:t>
            </a:r>
            <a:r>
              <a:rPr lang="pt-PT" b="1" dirty="0"/>
              <a:t>sociais</a:t>
            </a:r>
            <a:r>
              <a:rPr lang="pt-PT" dirty="0"/>
              <a:t>, </a:t>
            </a:r>
            <a:r>
              <a:rPr lang="pt-PT" b="1" dirty="0"/>
              <a:t>políticas</a:t>
            </a:r>
            <a:r>
              <a:rPr lang="pt-PT" dirty="0"/>
              <a:t> e </a:t>
            </a:r>
            <a:r>
              <a:rPr lang="pt-PT" b="1" dirty="0"/>
              <a:t>religiosas</a:t>
            </a:r>
            <a:r>
              <a:rPr lang="pt-PT" dirty="0"/>
              <a:t>.</a:t>
            </a:r>
          </a:p>
          <a:p>
            <a:pPr algn="just"/>
            <a:endParaRPr lang="pt-PT" dirty="0"/>
          </a:p>
          <a:p>
            <a:pPr algn="just"/>
            <a:r>
              <a:rPr lang="pt-PT" dirty="0"/>
              <a:t>Em 1899 o Dr. Ricardo Jorge deu inicio à organização dos serviços de saúde pública, criando legislação adquada (Regulamento geral dos serviços de saúde e beneficiência pública).</a:t>
            </a:r>
          </a:p>
          <a:p>
            <a:endParaRPr lang="pt-PT" dirty="0"/>
          </a:p>
        </p:txBody>
      </p:sp>
      <p:pic>
        <p:nvPicPr>
          <p:cNvPr id="12" name="Imagem 11">
            <a:extLst>
              <a:ext uri="{FF2B5EF4-FFF2-40B4-BE49-F238E27FC236}">
                <a16:creationId xmlns:a16="http://schemas.microsoft.com/office/drawing/2014/main" id="{63147C99-275A-4BDD-B87B-4EACE8F217BE}"/>
              </a:ext>
            </a:extLst>
          </p:cNvPr>
          <p:cNvPicPr>
            <a:picLocks noChangeAspect="1"/>
          </p:cNvPicPr>
          <p:nvPr/>
        </p:nvPicPr>
        <p:blipFill>
          <a:blip r:embed="rId2"/>
          <a:stretch>
            <a:fillRect/>
          </a:stretch>
        </p:blipFill>
        <p:spPr>
          <a:xfrm>
            <a:off x="10579291" y="96437"/>
            <a:ext cx="1129055" cy="1600201"/>
          </a:xfrm>
          <a:prstGeom prst="rect">
            <a:avLst/>
          </a:prstGeom>
        </p:spPr>
      </p:pic>
    </p:spTree>
    <p:extLst>
      <p:ext uri="{BB962C8B-B14F-4D97-AF65-F5344CB8AC3E}">
        <p14:creationId xmlns:p14="http://schemas.microsoft.com/office/powerpoint/2010/main" val="3222743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808638" y="386930"/>
            <a:ext cx="9236700" cy="1188950"/>
          </a:xfrm>
        </p:spPr>
        <p:txBody>
          <a:bodyPr anchor="b">
            <a:normAutofit/>
          </a:bodyPr>
          <a:lstStyle/>
          <a:p>
            <a:r>
              <a:rPr lang="pt-PT" sz="3800" dirty="0"/>
              <a:t>1. </a:t>
            </a:r>
            <a:r>
              <a:rPr lang="pt-PT" sz="3800" b="1" dirty="0"/>
              <a:t>Perspectiva histórica da Rede Nacional de Cuidados de Saúde</a:t>
            </a:r>
            <a:endParaRPr lang="pt-PT" sz="3800"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6" name="Espaço Reservado para Conteúdo 5">
            <a:extLst>
              <a:ext uri="{FF2B5EF4-FFF2-40B4-BE49-F238E27FC236}">
                <a16:creationId xmlns:a16="http://schemas.microsoft.com/office/drawing/2014/main" id="{1DE27707-5A26-4A0D-8C5A-4FE1EF81C81F}"/>
              </a:ext>
            </a:extLst>
          </p:cNvPr>
          <p:cNvSpPr>
            <a:spLocks noGrp="1"/>
          </p:cNvSpPr>
          <p:nvPr>
            <p:ph idx="1"/>
          </p:nvPr>
        </p:nvSpPr>
        <p:spPr>
          <a:xfrm>
            <a:off x="838200" y="2203079"/>
            <a:ext cx="10515600" cy="3973884"/>
          </a:xfrm>
        </p:spPr>
        <p:txBody>
          <a:bodyPr>
            <a:normAutofit/>
          </a:bodyPr>
          <a:lstStyle/>
          <a:p>
            <a:pPr algn="just"/>
            <a:r>
              <a:rPr lang="pt-PT" dirty="0"/>
              <a:t>“Durante séculos” existiu a obediência a um dever de cariedade prestada a indigientes enfermos por entidades privadas e instituições públicas. </a:t>
            </a:r>
          </a:p>
          <a:p>
            <a:pPr algn="just"/>
            <a:endParaRPr lang="pt-PT" dirty="0"/>
          </a:p>
          <a:p>
            <a:pPr marL="0" indent="0" algn="just">
              <a:buNone/>
            </a:pPr>
            <a:r>
              <a:rPr lang="pt-PT" dirty="0"/>
              <a:t>Destacam-se as Misericórdias (que administravam a maior parte ds hospitais).</a:t>
            </a:r>
          </a:p>
        </p:txBody>
      </p:sp>
    </p:spTree>
    <p:extLst>
      <p:ext uri="{BB962C8B-B14F-4D97-AF65-F5344CB8AC3E}">
        <p14:creationId xmlns:p14="http://schemas.microsoft.com/office/powerpoint/2010/main" val="608742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808638" y="386930"/>
            <a:ext cx="9236700" cy="1188950"/>
          </a:xfrm>
        </p:spPr>
        <p:txBody>
          <a:bodyPr anchor="b">
            <a:normAutofit/>
          </a:bodyPr>
          <a:lstStyle/>
          <a:p>
            <a:r>
              <a:rPr lang="pt-PT" sz="3800" dirty="0"/>
              <a:t>1. </a:t>
            </a:r>
            <a:r>
              <a:rPr lang="pt-PT" sz="3800" b="1" dirty="0"/>
              <a:t>Perspectiva histórica da Rede Nacional de Cuidados de Saúde</a:t>
            </a:r>
            <a:endParaRPr lang="pt-PT" sz="3800"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6" name="Espaço Reservado para Conteúdo 5">
            <a:extLst>
              <a:ext uri="{FF2B5EF4-FFF2-40B4-BE49-F238E27FC236}">
                <a16:creationId xmlns:a16="http://schemas.microsoft.com/office/drawing/2014/main" id="{1DE27707-5A26-4A0D-8C5A-4FE1EF81C81F}"/>
              </a:ext>
            </a:extLst>
          </p:cNvPr>
          <p:cNvSpPr>
            <a:spLocks noGrp="1"/>
          </p:cNvSpPr>
          <p:nvPr>
            <p:ph idx="1"/>
          </p:nvPr>
        </p:nvSpPr>
        <p:spPr>
          <a:xfrm>
            <a:off x="838200" y="2203079"/>
            <a:ext cx="10515600" cy="3973884"/>
          </a:xfrm>
        </p:spPr>
        <p:txBody>
          <a:bodyPr>
            <a:normAutofit/>
          </a:bodyPr>
          <a:lstStyle/>
          <a:p>
            <a:pPr algn="just"/>
            <a:r>
              <a:rPr lang="pt-PT" dirty="0"/>
              <a:t>A partir de 1945 (pós-guerra) instala-se na Europa o conceito e  expansão do direito universal à saúde, com igualdade nas oportuniddes.</a:t>
            </a:r>
          </a:p>
          <a:p>
            <a:pPr algn="just"/>
            <a:endParaRPr lang="pt-PT" dirty="0"/>
          </a:p>
        </p:txBody>
      </p:sp>
      <p:graphicFrame>
        <p:nvGraphicFramePr>
          <p:cNvPr id="3" name="Diagrama 2">
            <a:extLst>
              <a:ext uri="{FF2B5EF4-FFF2-40B4-BE49-F238E27FC236}">
                <a16:creationId xmlns:a16="http://schemas.microsoft.com/office/drawing/2014/main" id="{2883742A-6CB6-4BE9-808A-51FD95F834F7}"/>
              </a:ext>
            </a:extLst>
          </p:cNvPr>
          <p:cNvGraphicFramePr/>
          <p:nvPr>
            <p:extLst>
              <p:ext uri="{D42A27DB-BD31-4B8C-83A1-F6EECF244321}">
                <p14:modId xmlns:p14="http://schemas.microsoft.com/office/powerpoint/2010/main" val="679622570"/>
              </p:ext>
            </p:extLst>
          </p:nvPr>
        </p:nvGraphicFramePr>
        <p:xfrm>
          <a:off x="2031999" y="2984778"/>
          <a:ext cx="9422593" cy="31535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3376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808638" y="386930"/>
            <a:ext cx="9236700" cy="1188950"/>
          </a:xfrm>
        </p:spPr>
        <p:txBody>
          <a:bodyPr anchor="b">
            <a:normAutofit/>
          </a:bodyPr>
          <a:lstStyle/>
          <a:p>
            <a:r>
              <a:rPr lang="pt-PT" sz="3800" dirty="0"/>
              <a:t>1. </a:t>
            </a:r>
            <a:r>
              <a:rPr lang="pt-PT" sz="3800" b="1" dirty="0"/>
              <a:t>Perspectiva histórica da Rede Nacional de Cuidados de Saúde</a:t>
            </a:r>
            <a:endParaRPr lang="pt-PT" sz="3800"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6" name="Espaço Reservado para Conteúdo 5">
            <a:extLst>
              <a:ext uri="{FF2B5EF4-FFF2-40B4-BE49-F238E27FC236}">
                <a16:creationId xmlns:a16="http://schemas.microsoft.com/office/drawing/2014/main" id="{1DE27707-5A26-4A0D-8C5A-4FE1EF81C81F}"/>
              </a:ext>
            </a:extLst>
          </p:cNvPr>
          <p:cNvSpPr>
            <a:spLocks noGrp="1"/>
          </p:cNvSpPr>
          <p:nvPr>
            <p:ph idx="1"/>
          </p:nvPr>
        </p:nvSpPr>
        <p:spPr>
          <a:xfrm>
            <a:off x="838200" y="2203079"/>
            <a:ext cx="10515600" cy="3973884"/>
          </a:xfrm>
        </p:spPr>
        <p:txBody>
          <a:bodyPr>
            <a:normAutofit/>
          </a:bodyPr>
          <a:lstStyle/>
          <a:p>
            <a:pPr algn="just">
              <a:lnSpc>
                <a:spcPct val="100000"/>
              </a:lnSpc>
            </a:pPr>
            <a:r>
              <a:rPr lang="pt-PT" b="1" i="1" u="sng" dirty="0"/>
              <a:t>Portugal </a:t>
            </a:r>
            <a:r>
              <a:rPr lang="pt-PT" dirty="0"/>
              <a:t>(na década de 50) estava isolado da Europa e mantinha-se à margem do direito à saúde e do movimento de institucionlização de politicas sociais.</a:t>
            </a:r>
          </a:p>
          <a:p>
            <a:pPr algn="just">
              <a:lnSpc>
                <a:spcPct val="100000"/>
              </a:lnSpc>
            </a:pPr>
            <a:endParaRPr lang="pt-PT" dirty="0"/>
          </a:p>
          <a:p>
            <a:pPr algn="just">
              <a:lnSpc>
                <a:spcPct val="100000"/>
              </a:lnSpc>
            </a:pPr>
            <a:r>
              <a:rPr lang="pt-PT" dirty="0"/>
              <a:t>Estado Novo – acentava, reletivamente à Segurança Social e à Saúde, numa visão paternalista.</a:t>
            </a:r>
          </a:p>
          <a:p>
            <a:pPr algn="just"/>
            <a:endParaRPr lang="pt-PT" dirty="0"/>
          </a:p>
        </p:txBody>
      </p:sp>
    </p:spTree>
    <p:extLst>
      <p:ext uri="{BB962C8B-B14F-4D97-AF65-F5344CB8AC3E}">
        <p14:creationId xmlns:p14="http://schemas.microsoft.com/office/powerpoint/2010/main" val="3370879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808638" y="386930"/>
            <a:ext cx="9236700" cy="1188950"/>
          </a:xfrm>
        </p:spPr>
        <p:txBody>
          <a:bodyPr anchor="b">
            <a:normAutofit/>
          </a:bodyPr>
          <a:lstStyle/>
          <a:p>
            <a:r>
              <a:rPr lang="pt-PT" sz="3800" dirty="0"/>
              <a:t>1. </a:t>
            </a:r>
            <a:r>
              <a:rPr lang="pt-PT" sz="3800" b="1" dirty="0"/>
              <a:t>Perspectiva histórica da Rede Nacional de Cuidados de Saúde</a:t>
            </a:r>
            <a:endParaRPr lang="pt-PT" sz="3800"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6" name="Espaço Reservado para Conteúdo 5">
            <a:extLst>
              <a:ext uri="{FF2B5EF4-FFF2-40B4-BE49-F238E27FC236}">
                <a16:creationId xmlns:a16="http://schemas.microsoft.com/office/drawing/2014/main" id="{1DE27707-5A26-4A0D-8C5A-4FE1EF81C81F}"/>
              </a:ext>
            </a:extLst>
          </p:cNvPr>
          <p:cNvSpPr>
            <a:spLocks noGrp="1"/>
          </p:cNvSpPr>
          <p:nvPr>
            <p:ph idx="1"/>
          </p:nvPr>
        </p:nvSpPr>
        <p:spPr>
          <a:xfrm>
            <a:off x="838200" y="2203079"/>
            <a:ext cx="10515600" cy="3973884"/>
          </a:xfrm>
        </p:spPr>
        <p:txBody>
          <a:bodyPr>
            <a:normAutofit fontScale="85000" lnSpcReduction="20000"/>
          </a:bodyPr>
          <a:lstStyle/>
          <a:p>
            <a:pPr algn="just">
              <a:lnSpc>
                <a:spcPct val="100000"/>
              </a:lnSpc>
              <a:buFont typeface="Wingdings" panose="05000000000000000000" pitchFamily="2" charset="2"/>
              <a:buChar char="q"/>
            </a:pPr>
            <a:r>
              <a:rPr lang="pt-PT" b="1" i="1" u="sng" dirty="0"/>
              <a:t>Síntese histórica</a:t>
            </a:r>
            <a:r>
              <a:rPr lang="pt-PT" dirty="0"/>
              <a:t>:</a:t>
            </a:r>
          </a:p>
          <a:p>
            <a:pPr algn="just">
              <a:lnSpc>
                <a:spcPct val="100000"/>
              </a:lnSpc>
              <a:buFont typeface="Wingdings" panose="05000000000000000000" pitchFamily="2" charset="2"/>
              <a:buChar char="ü"/>
            </a:pPr>
            <a:r>
              <a:rPr lang="pt-PT" dirty="0"/>
              <a:t>1911 – Estrutura-se a Direcção Geral de Saúde. São constituídos vários hospitais, entregues à gestão das Misericórdias, tendo o Estado uma função complementar.</a:t>
            </a:r>
          </a:p>
          <a:p>
            <a:pPr marL="0" indent="0" algn="just">
              <a:lnSpc>
                <a:spcPct val="100000"/>
              </a:lnSpc>
              <a:buNone/>
            </a:pPr>
            <a:endParaRPr lang="pt-PT" dirty="0"/>
          </a:p>
          <a:p>
            <a:pPr algn="just">
              <a:lnSpc>
                <a:spcPct val="100000"/>
              </a:lnSpc>
              <a:buFont typeface="Wingdings" panose="05000000000000000000" pitchFamily="2" charset="2"/>
              <a:buChar char="ü"/>
            </a:pPr>
            <a:r>
              <a:rPr lang="pt-PT" dirty="0"/>
              <a:t>1946 – Estabelece-se a organização legal dos serviços prestadores de cuidados de saúde existentes com a Lei nº 2011 de Abril de 2 de Abril. Iniciando-se a construção de Hospitais que foram entregues às Misericórdiaas.</a:t>
            </a:r>
          </a:p>
          <a:p>
            <a:pPr marL="0" indent="0" algn="just">
              <a:lnSpc>
                <a:spcPct val="100000"/>
              </a:lnSpc>
              <a:buNone/>
            </a:pPr>
            <a:endParaRPr lang="pt-PT" dirty="0"/>
          </a:p>
          <a:p>
            <a:pPr marL="0" indent="0" algn="just">
              <a:lnSpc>
                <a:spcPct val="100000"/>
              </a:lnSpc>
              <a:buNone/>
            </a:pPr>
            <a:r>
              <a:rPr lang="pt-PT" dirty="0"/>
              <a:t>São estabelecidas as bases legais para a criação de um padrão de organização dos serviços de saúde regionalizados, com hierarquia técnica.</a:t>
            </a:r>
          </a:p>
        </p:txBody>
      </p:sp>
      <p:pic>
        <p:nvPicPr>
          <p:cNvPr id="10" name="Imagem 9">
            <a:extLst>
              <a:ext uri="{FF2B5EF4-FFF2-40B4-BE49-F238E27FC236}">
                <a16:creationId xmlns:a16="http://schemas.microsoft.com/office/drawing/2014/main" id="{14BFA5BE-CEC7-4E0A-B597-E3CCC7762E7B}"/>
              </a:ext>
            </a:extLst>
          </p:cNvPr>
          <p:cNvPicPr>
            <a:picLocks noChangeAspect="1"/>
          </p:cNvPicPr>
          <p:nvPr/>
        </p:nvPicPr>
        <p:blipFill rotWithShape="1">
          <a:blip r:embed="rId2"/>
          <a:srcRect l="69375" t="27767" r="15625" b="53335"/>
          <a:stretch/>
        </p:blipFill>
        <p:spPr>
          <a:xfrm>
            <a:off x="9475661" y="380955"/>
            <a:ext cx="2067038" cy="1464152"/>
          </a:xfrm>
          <a:prstGeom prst="rect">
            <a:avLst/>
          </a:prstGeom>
        </p:spPr>
      </p:pic>
    </p:spTree>
    <p:extLst>
      <p:ext uri="{BB962C8B-B14F-4D97-AF65-F5344CB8AC3E}">
        <p14:creationId xmlns:p14="http://schemas.microsoft.com/office/powerpoint/2010/main" val="2720004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808638" y="386930"/>
            <a:ext cx="9236700" cy="1188950"/>
          </a:xfrm>
        </p:spPr>
        <p:txBody>
          <a:bodyPr anchor="b">
            <a:normAutofit/>
          </a:bodyPr>
          <a:lstStyle/>
          <a:p>
            <a:r>
              <a:rPr lang="pt-PT" sz="3800" dirty="0"/>
              <a:t>1. </a:t>
            </a:r>
            <a:r>
              <a:rPr lang="pt-PT" sz="3800" b="1" dirty="0"/>
              <a:t>Perspectiva histórica da Rede Nacional de Cuidados de Saúde</a:t>
            </a:r>
            <a:endParaRPr lang="pt-PT" sz="3800"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6" name="Espaço Reservado para Conteúdo 5">
            <a:extLst>
              <a:ext uri="{FF2B5EF4-FFF2-40B4-BE49-F238E27FC236}">
                <a16:creationId xmlns:a16="http://schemas.microsoft.com/office/drawing/2014/main" id="{1DE27707-5A26-4A0D-8C5A-4FE1EF81C81F}"/>
              </a:ext>
            </a:extLst>
          </p:cNvPr>
          <p:cNvSpPr>
            <a:spLocks noGrp="1"/>
          </p:cNvSpPr>
          <p:nvPr>
            <p:ph idx="1"/>
          </p:nvPr>
        </p:nvSpPr>
        <p:spPr>
          <a:xfrm>
            <a:off x="838200" y="2203079"/>
            <a:ext cx="10515600" cy="3973884"/>
          </a:xfrm>
        </p:spPr>
        <p:txBody>
          <a:bodyPr>
            <a:normAutofit fontScale="70000" lnSpcReduction="20000"/>
          </a:bodyPr>
          <a:lstStyle/>
          <a:p>
            <a:pPr algn="just">
              <a:buFont typeface="Wingdings" panose="05000000000000000000" pitchFamily="2" charset="2"/>
              <a:buChar char="q"/>
            </a:pPr>
            <a:r>
              <a:rPr lang="pt-PT" b="1" i="1" u="sng" dirty="0"/>
              <a:t>Síntese histórica</a:t>
            </a:r>
            <a:r>
              <a:rPr lang="pt-PT" dirty="0"/>
              <a:t>:</a:t>
            </a:r>
          </a:p>
          <a:p>
            <a:pPr algn="just">
              <a:lnSpc>
                <a:spcPct val="120000"/>
              </a:lnSpc>
              <a:buFont typeface="Wingdings" panose="05000000000000000000" pitchFamily="2" charset="2"/>
              <a:buChar char="ü"/>
            </a:pPr>
            <a:r>
              <a:rPr lang="pt-PT" dirty="0"/>
              <a:t>1958 - é criado o Ministério da Saúde e da Assitência (Decreto-Lei nº41825, de 13 Agosto;</a:t>
            </a:r>
          </a:p>
          <a:p>
            <a:pPr algn="just">
              <a:lnSpc>
                <a:spcPct val="120000"/>
              </a:lnSpc>
              <a:buFont typeface="Wingdings" panose="05000000000000000000" pitchFamily="2" charset="2"/>
              <a:buChar char="ü"/>
            </a:pPr>
            <a:endParaRPr lang="pt-PT" dirty="0"/>
          </a:p>
          <a:p>
            <a:pPr algn="just">
              <a:lnSpc>
                <a:spcPct val="120000"/>
              </a:lnSpc>
              <a:buFont typeface="Wingdings" panose="05000000000000000000" pitchFamily="2" charset="2"/>
              <a:buChar char="ü"/>
            </a:pPr>
            <a:r>
              <a:rPr lang="pt-PT" dirty="0"/>
              <a:t>1963 – São regulamentadas as bases da política de saúde e da assistência (Decreto-Lei nº 2120, de 19 de Julho)</a:t>
            </a:r>
          </a:p>
          <a:p>
            <a:pPr marL="0" indent="0" algn="just">
              <a:lnSpc>
                <a:spcPct val="120000"/>
              </a:lnSpc>
              <a:buNone/>
            </a:pPr>
            <a:endParaRPr lang="pt-PT" dirty="0"/>
          </a:p>
          <a:p>
            <a:pPr algn="just">
              <a:lnSpc>
                <a:spcPct val="120000"/>
              </a:lnSpc>
              <a:buFont typeface="Wingdings" panose="05000000000000000000" pitchFamily="2" charset="2"/>
              <a:buChar char="ü"/>
            </a:pPr>
            <a:r>
              <a:rPr lang="pt-PT" dirty="0"/>
              <a:t>1968 – surge o Estatuto Hositalar com a finalidade de disciplinar o funcionamento dos Hospitais e das Misericórdias. Hospitais e rofissionais de saúde passam a ser regulamentados.</a:t>
            </a:r>
          </a:p>
        </p:txBody>
      </p:sp>
      <p:pic>
        <p:nvPicPr>
          <p:cNvPr id="11" name="Imagem 10">
            <a:extLst>
              <a:ext uri="{FF2B5EF4-FFF2-40B4-BE49-F238E27FC236}">
                <a16:creationId xmlns:a16="http://schemas.microsoft.com/office/drawing/2014/main" id="{24273DD7-CF5F-4842-AAA7-01FA3CCCEF2F}"/>
              </a:ext>
            </a:extLst>
          </p:cNvPr>
          <p:cNvPicPr>
            <a:picLocks noChangeAspect="1"/>
          </p:cNvPicPr>
          <p:nvPr/>
        </p:nvPicPr>
        <p:blipFill>
          <a:blip r:embed="rId2"/>
          <a:stretch>
            <a:fillRect/>
          </a:stretch>
        </p:blipFill>
        <p:spPr>
          <a:xfrm>
            <a:off x="10094881" y="386930"/>
            <a:ext cx="1600200" cy="1183987"/>
          </a:xfrm>
          <a:prstGeom prst="rect">
            <a:avLst/>
          </a:prstGeom>
        </p:spPr>
      </p:pic>
    </p:spTree>
    <p:extLst>
      <p:ext uri="{BB962C8B-B14F-4D97-AF65-F5344CB8AC3E}">
        <p14:creationId xmlns:p14="http://schemas.microsoft.com/office/powerpoint/2010/main" val="882682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5FFA6D-E16D-4DBF-B885-0BA4BB6E9A78}"/>
              </a:ext>
            </a:extLst>
          </p:cNvPr>
          <p:cNvSpPr>
            <a:spLocks noGrp="1"/>
          </p:cNvSpPr>
          <p:nvPr>
            <p:ph type="title"/>
          </p:nvPr>
        </p:nvSpPr>
        <p:spPr>
          <a:xfrm>
            <a:off x="838200" y="365125"/>
            <a:ext cx="10515600" cy="844697"/>
          </a:xfrm>
        </p:spPr>
        <p:txBody>
          <a:bodyPr/>
          <a:lstStyle/>
          <a:p>
            <a:r>
              <a:rPr lang="pt-PT" b="1" u="sng" dirty="0"/>
              <a:t>Temas a abordar na UFCD - 6557</a:t>
            </a:r>
          </a:p>
        </p:txBody>
      </p:sp>
      <p:sp>
        <p:nvSpPr>
          <p:cNvPr id="3" name="Espaço Reservado para Conteúdo 2">
            <a:extLst>
              <a:ext uri="{FF2B5EF4-FFF2-40B4-BE49-F238E27FC236}">
                <a16:creationId xmlns:a16="http://schemas.microsoft.com/office/drawing/2014/main" id="{717E9167-2274-48DD-BF60-E2BB3768B8E6}"/>
              </a:ext>
            </a:extLst>
          </p:cNvPr>
          <p:cNvSpPr>
            <a:spLocks noGrp="1"/>
          </p:cNvSpPr>
          <p:nvPr>
            <p:ph idx="1"/>
          </p:nvPr>
        </p:nvSpPr>
        <p:spPr>
          <a:xfrm>
            <a:off x="838200" y="1209821"/>
            <a:ext cx="10515600" cy="5022167"/>
          </a:xfrm>
        </p:spPr>
        <p:txBody>
          <a:bodyPr>
            <a:normAutofit fontScale="92500" lnSpcReduction="20000"/>
          </a:bodyPr>
          <a:lstStyle/>
          <a:p>
            <a:pPr marL="514350" indent="-514350">
              <a:lnSpc>
                <a:spcPct val="150000"/>
              </a:lnSpc>
              <a:buAutoNum type="arabicPeriod"/>
            </a:pPr>
            <a:endParaRPr lang="pt-PT" dirty="0"/>
          </a:p>
          <a:p>
            <a:pPr marL="514350" indent="-514350">
              <a:lnSpc>
                <a:spcPct val="150000"/>
              </a:lnSpc>
              <a:buAutoNum type="arabicPeriod"/>
            </a:pPr>
            <a:r>
              <a:rPr lang="pt-PT" dirty="0"/>
              <a:t>Perspectiva histórica da Rede Nacional de Cuidados de Saúde</a:t>
            </a:r>
          </a:p>
          <a:p>
            <a:pPr marL="514350" indent="-514350">
              <a:lnSpc>
                <a:spcPct val="150000"/>
              </a:lnSpc>
              <a:buAutoNum type="arabicPeriod"/>
            </a:pPr>
            <a:r>
              <a:rPr lang="pt-PT" dirty="0"/>
              <a:t>A política de Saúde</a:t>
            </a:r>
          </a:p>
          <a:p>
            <a:pPr marL="514350" indent="-514350">
              <a:lnSpc>
                <a:spcPct val="150000"/>
              </a:lnSpc>
              <a:buAutoNum type="arabicPeriod"/>
            </a:pPr>
            <a:r>
              <a:rPr lang="pt-PT" dirty="0"/>
              <a:t>Sistema, subsistemas e seguros de saúde</a:t>
            </a:r>
          </a:p>
          <a:p>
            <a:pPr marL="514350" indent="-514350">
              <a:lnSpc>
                <a:spcPct val="150000"/>
              </a:lnSpc>
              <a:buAutoNum type="arabicPeriod"/>
            </a:pPr>
            <a:r>
              <a:rPr lang="pt-PT" dirty="0"/>
              <a:t>Serviços e estabelecimentos do Sistema Nacional de Saúde em Portugal</a:t>
            </a:r>
          </a:p>
          <a:p>
            <a:pPr marL="514350" indent="-514350">
              <a:lnSpc>
                <a:spcPct val="150000"/>
              </a:lnSpc>
              <a:buAutoNum type="arabicPeriod"/>
            </a:pPr>
            <a:r>
              <a:rPr lang="pt-PT" dirty="0"/>
              <a:t>Outros prestadores que intervêm no domínio da Saúde</a:t>
            </a:r>
          </a:p>
          <a:p>
            <a:pPr marL="514350" indent="-514350">
              <a:lnSpc>
                <a:spcPct val="150000"/>
              </a:lnSpc>
              <a:buAutoNum type="arabicPeriod"/>
            </a:pPr>
            <a:r>
              <a:rPr lang="pt-PT" dirty="0"/>
              <a:t>Ambiente e cultura organizacional: noções gerais nas instituições de saúde </a:t>
            </a:r>
          </a:p>
          <a:p>
            <a:pPr marL="514350" indent="-514350">
              <a:buAutoNum type="arabicPeriod"/>
            </a:pPr>
            <a:endParaRPr lang="pt-PT" dirty="0"/>
          </a:p>
          <a:p>
            <a:pPr marL="514350" indent="-514350">
              <a:buAutoNum type="arabicPeriod"/>
            </a:pPr>
            <a:endParaRPr lang="pt-PT" dirty="0"/>
          </a:p>
          <a:p>
            <a:pPr marL="514350" indent="-514350">
              <a:buAutoNum type="arabicPeriod"/>
            </a:pPr>
            <a:endParaRPr lang="pt-PT" dirty="0"/>
          </a:p>
          <a:p>
            <a:pPr marL="0" indent="0">
              <a:buNone/>
            </a:pPr>
            <a:endParaRPr lang="pt-PT" dirty="0"/>
          </a:p>
          <a:p>
            <a:pPr marL="514350" indent="-514350">
              <a:buAutoNum type="arabicPeriod"/>
            </a:pPr>
            <a:endParaRPr lang="pt-PT" dirty="0"/>
          </a:p>
          <a:p>
            <a:pPr marL="514350" indent="-514350">
              <a:buAutoNum type="arabicPeriod"/>
            </a:pPr>
            <a:endParaRPr lang="pt-PT" dirty="0"/>
          </a:p>
        </p:txBody>
      </p:sp>
      <p:sp>
        <p:nvSpPr>
          <p:cNvPr id="4" name="Espaço Reservado para Rodapé 3">
            <a:extLst>
              <a:ext uri="{FF2B5EF4-FFF2-40B4-BE49-F238E27FC236}">
                <a16:creationId xmlns:a16="http://schemas.microsoft.com/office/drawing/2014/main" id="{E2D4C0C3-851C-40B4-821D-2A31FF0DBAD2}"/>
              </a:ext>
            </a:extLst>
          </p:cNvPr>
          <p:cNvSpPr>
            <a:spLocks noGrp="1"/>
          </p:cNvSpPr>
          <p:nvPr>
            <p:ph type="ftr" sz="quarter" idx="11"/>
          </p:nvPr>
        </p:nvSpPr>
        <p:spPr/>
        <p:txBody>
          <a:bodyPr/>
          <a:lstStyle/>
          <a:p>
            <a:r>
              <a:rPr lang="pt-PT"/>
              <a:t>UFCD – 6557 - REDE NACIONAL DE CUIDADOS DE SAÚDE</a:t>
            </a:r>
          </a:p>
        </p:txBody>
      </p:sp>
    </p:spTree>
    <p:extLst>
      <p:ext uri="{BB962C8B-B14F-4D97-AF65-F5344CB8AC3E}">
        <p14:creationId xmlns:p14="http://schemas.microsoft.com/office/powerpoint/2010/main" val="1931231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808638" y="386930"/>
            <a:ext cx="9236700" cy="1188950"/>
          </a:xfrm>
        </p:spPr>
        <p:txBody>
          <a:bodyPr anchor="b">
            <a:normAutofit/>
          </a:bodyPr>
          <a:lstStyle/>
          <a:p>
            <a:r>
              <a:rPr lang="pt-PT" sz="3800" dirty="0"/>
              <a:t>1. </a:t>
            </a:r>
            <a:r>
              <a:rPr lang="pt-PT" sz="3800" b="1" dirty="0"/>
              <a:t>Perspectiva histórica da Rede Nacional de Cuidados de Saúde</a:t>
            </a:r>
            <a:endParaRPr lang="pt-PT" sz="3800"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6" name="Espaço Reservado para Conteúdo 5">
            <a:extLst>
              <a:ext uri="{FF2B5EF4-FFF2-40B4-BE49-F238E27FC236}">
                <a16:creationId xmlns:a16="http://schemas.microsoft.com/office/drawing/2014/main" id="{1DE27707-5A26-4A0D-8C5A-4FE1EF81C81F}"/>
              </a:ext>
            </a:extLst>
          </p:cNvPr>
          <p:cNvSpPr>
            <a:spLocks noGrp="1"/>
          </p:cNvSpPr>
          <p:nvPr>
            <p:ph idx="1"/>
          </p:nvPr>
        </p:nvSpPr>
        <p:spPr>
          <a:xfrm>
            <a:off x="838200" y="2203079"/>
            <a:ext cx="10515600" cy="3973884"/>
          </a:xfrm>
        </p:spPr>
        <p:txBody>
          <a:bodyPr>
            <a:normAutofit fontScale="85000" lnSpcReduction="10000"/>
          </a:bodyPr>
          <a:lstStyle/>
          <a:p>
            <a:pPr algn="just">
              <a:buFont typeface="Wingdings" panose="05000000000000000000" pitchFamily="2" charset="2"/>
              <a:buChar char="q"/>
            </a:pPr>
            <a:r>
              <a:rPr lang="pt-PT" b="1" i="1" u="sng" dirty="0"/>
              <a:t>Síntese histórica</a:t>
            </a:r>
            <a:r>
              <a:rPr lang="pt-PT" dirty="0"/>
              <a:t>:</a:t>
            </a:r>
          </a:p>
          <a:p>
            <a:pPr algn="just">
              <a:lnSpc>
                <a:spcPct val="120000"/>
              </a:lnSpc>
              <a:buFont typeface="Wingdings" panose="05000000000000000000" pitchFamily="2" charset="2"/>
              <a:buChar char="ü"/>
            </a:pPr>
            <a:r>
              <a:rPr lang="pt-PT" dirty="0"/>
              <a:t>1971 – Reforma da Saúde e da assitência (decreto-lei nº 413/71);</a:t>
            </a:r>
          </a:p>
          <a:p>
            <a:pPr marL="0" indent="0" algn="just">
              <a:lnSpc>
                <a:spcPct val="120000"/>
              </a:lnSpc>
              <a:buNone/>
            </a:pPr>
            <a:r>
              <a:rPr lang="pt-PT" dirty="0"/>
              <a:t>São criadas estruturas funcionais: os </a:t>
            </a:r>
            <a:r>
              <a:rPr lang="pt-PT" b="1" i="1" u="sng" dirty="0"/>
              <a:t>centros de saúde</a:t>
            </a:r>
            <a:r>
              <a:rPr lang="pt-PT" dirty="0"/>
              <a:t> (instalados junto às populações) e os </a:t>
            </a:r>
            <a:r>
              <a:rPr lang="pt-PT" b="1" i="1" u="sng" dirty="0"/>
              <a:t>Hospitais</a:t>
            </a:r>
            <a:r>
              <a:rPr lang="pt-PT" dirty="0"/>
              <a:t>.</a:t>
            </a:r>
          </a:p>
          <a:p>
            <a:pPr marL="0" indent="0" algn="just">
              <a:lnSpc>
                <a:spcPct val="120000"/>
              </a:lnSpc>
              <a:buNone/>
            </a:pPr>
            <a:r>
              <a:rPr lang="pt-PT" dirty="0"/>
              <a:t>Assiste-se  uma restruturação conceptual e organizacional a nível dos serviços centrais, regionais e locais.</a:t>
            </a:r>
          </a:p>
          <a:p>
            <a:pPr marL="0" indent="0" algn="just">
              <a:lnSpc>
                <a:spcPct val="120000"/>
              </a:lnSpc>
              <a:buNone/>
            </a:pPr>
            <a:r>
              <a:rPr lang="pt-PT" dirty="0"/>
              <a:t>É estabelecido o regime legal que permitirá a struturação progressiva e o funcionamento regular das carreiras profisinais dos diversos grupos profissionais.</a:t>
            </a:r>
          </a:p>
          <a:p>
            <a:pPr marL="0" indent="0" algn="just">
              <a:lnSpc>
                <a:spcPct val="120000"/>
              </a:lnSpc>
              <a:buNone/>
            </a:pPr>
            <a:endParaRPr lang="pt-PT" dirty="0"/>
          </a:p>
          <a:p>
            <a:pPr marL="0" indent="0" algn="just">
              <a:lnSpc>
                <a:spcPct val="120000"/>
              </a:lnSpc>
              <a:buNone/>
            </a:pPr>
            <a:endParaRPr lang="pt-PT" dirty="0"/>
          </a:p>
          <a:p>
            <a:pPr marL="0" indent="0" algn="just">
              <a:buNone/>
            </a:pPr>
            <a:endParaRPr lang="pt-PT" i="1" u="sng" dirty="0"/>
          </a:p>
        </p:txBody>
      </p:sp>
    </p:spTree>
    <p:extLst>
      <p:ext uri="{BB962C8B-B14F-4D97-AF65-F5344CB8AC3E}">
        <p14:creationId xmlns:p14="http://schemas.microsoft.com/office/powerpoint/2010/main" val="1059705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808638" y="386930"/>
            <a:ext cx="9236700" cy="1188950"/>
          </a:xfrm>
        </p:spPr>
        <p:txBody>
          <a:bodyPr anchor="b">
            <a:normAutofit/>
          </a:bodyPr>
          <a:lstStyle/>
          <a:p>
            <a:r>
              <a:rPr lang="pt-PT" sz="3800" dirty="0"/>
              <a:t>1. </a:t>
            </a:r>
            <a:r>
              <a:rPr lang="pt-PT" sz="3800" b="1" dirty="0"/>
              <a:t>Perspectiva histórica da Rede Nacional de Cuidados de Saúde</a:t>
            </a:r>
            <a:endParaRPr lang="pt-PT" sz="3800"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6" name="Espaço Reservado para Conteúdo 5">
            <a:extLst>
              <a:ext uri="{FF2B5EF4-FFF2-40B4-BE49-F238E27FC236}">
                <a16:creationId xmlns:a16="http://schemas.microsoft.com/office/drawing/2014/main" id="{1DE27707-5A26-4A0D-8C5A-4FE1EF81C81F}"/>
              </a:ext>
            </a:extLst>
          </p:cNvPr>
          <p:cNvSpPr>
            <a:spLocks noGrp="1"/>
          </p:cNvSpPr>
          <p:nvPr>
            <p:ph idx="1"/>
          </p:nvPr>
        </p:nvSpPr>
        <p:spPr>
          <a:xfrm>
            <a:off x="838200" y="2203079"/>
            <a:ext cx="10515600" cy="3973884"/>
          </a:xfrm>
        </p:spPr>
        <p:txBody>
          <a:bodyPr>
            <a:normAutofit fontScale="47500" lnSpcReduction="20000"/>
          </a:bodyPr>
          <a:lstStyle/>
          <a:p>
            <a:pPr algn="just">
              <a:buFont typeface="Wingdings" panose="05000000000000000000" pitchFamily="2" charset="2"/>
              <a:buChar char="q"/>
            </a:pPr>
            <a:r>
              <a:rPr lang="pt-PT" sz="4200" b="1" i="1" u="sng" dirty="0"/>
              <a:t>Síntese histórica</a:t>
            </a:r>
            <a:r>
              <a:rPr lang="pt-PT" sz="4200" dirty="0"/>
              <a:t>:</a:t>
            </a:r>
          </a:p>
          <a:p>
            <a:pPr algn="just">
              <a:lnSpc>
                <a:spcPct val="120000"/>
              </a:lnSpc>
              <a:buFont typeface="Wingdings" panose="05000000000000000000" pitchFamily="2" charset="2"/>
              <a:buChar char="ü"/>
            </a:pPr>
            <a:r>
              <a:rPr lang="pt-PT" sz="4200" dirty="0"/>
              <a:t>1974 – Após o 25 de Abril, começam a surgir as condições ideiais para a criação do </a:t>
            </a:r>
            <a:r>
              <a:rPr lang="pt-PT" sz="4200" b="1" dirty="0"/>
              <a:t>Serviço Nacional de Saúde</a:t>
            </a:r>
            <a:r>
              <a:rPr lang="pt-PT" sz="4200" dirty="0"/>
              <a:t>.</a:t>
            </a:r>
          </a:p>
          <a:p>
            <a:pPr marL="0" indent="0" algn="just">
              <a:lnSpc>
                <a:spcPct val="120000"/>
              </a:lnSpc>
              <a:buNone/>
            </a:pPr>
            <a:endParaRPr lang="pt-PT" sz="4200" b="1" i="1" u="sng" dirty="0"/>
          </a:p>
          <a:p>
            <a:pPr algn="just">
              <a:lnSpc>
                <a:spcPct val="120000"/>
              </a:lnSpc>
              <a:buFont typeface="Wingdings" panose="05000000000000000000" pitchFamily="2" charset="2"/>
              <a:buChar char="ü"/>
            </a:pPr>
            <a:r>
              <a:rPr lang="pt-PT" sz="4200" dirty="0"/>
              <a:t>1978 – o “despacho de Arnault” abriu acesso aos postos de Providência Social (Segurança Social) a todos os cidadãos. É aprovada nova Constituição, cujo o artigo nº 64, dita que todos os cidadãos têm direito à protecção da saúde e dever de a defender e promover.</a:t>
            </a:r>
          </a:p>
          <a:p>
            <a:pPr algn="just">
              <a:lnSpc>
                <a:spcPct val="120000"/>
              </a:lnSpc>
            </a:pPr>
            <a:endParaRPr lang="pt-PT" dirty="0"/>
          </a:p>
          <a:p>
            <a:pPr algn="just">
              <a:lnSpc>
                <a:spcPct val="120000"/>
              </a:lnSpc>
              <a:buFont typeface="Wingdings" panose="05000000000000000000" pitchFamily="2" charset="2"/>
              <a:buChar char="ü"/>
            </a:pPr>
            <a:r>
              <a:rPr lang="pt-PT" sz="4200" dirty="0"/>
              <a:t>1979 – </a:t>
            </a:r>
            <a:r>
              <a:rPr lang="pt-PT" sz="4200" b="1" dirty="0"/>
              <a:t>Lei nº56/79, de 15 de Setembro – surge legalmente o SNS </a:t>
            </a:r>
            <a:r>
              <a:rPr lang="pt-PT" sz="4200" i="1" dirty="0"/>
              <a:t>com o objectivo de assegurar o direito aos serviços de saúde a todos os portugueses e estrangeiros, idependentemente da sua condição económica</a:t>
            </a:r>
            <a:r>
              <a:rPr lang="pt-PT" sz="4200" dirty="0"/>
              <a:t>. (artigo nº64). </a:t>
            </a:r>
          </a:p>
          <a:p>
            <a:pPr marL="0" indent="0" algn="just">
              <a:buNone/>
            </a:pPr>
            <a:endParaRPr lang="pt-PT" dirty="0"/>
          </a:p>
        </p:txBody>
      </p:sp>
    </p:spTree>
    <p:extLst>
      <p:ext uri="{BB962C8B-B14F-4D97-AF65-F5344CB8AC3E}">
        <p14:creationId xmlns:p14="http://schemas.microsoft.com/office/powerpoint/2010/main" val="1847228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808638" y="386930"/>
            <a:ext cx="9236700" cy="1188950"/>
          </a:xfrm>
        </p:spPr>
        <p:txBody>
          <a:bodyPr anchor="b">
            <a:normAutofit/>
          </a:bodyPr>
          <a:lstStyle/>
          <a:p>
            <a:r>
              <a:rPr lang="pt-PT" sz="3800" dirty="0"/>
              <a:t>1. </a:t>
            </a:r>
            <a:r>
              <a:rPr lang="pt-PT" sz="3800" b="1" dirty="0"/>
              <a:t>Perspectiva histórica da Rede Nacional de Cuidados de Saúde</a:t>
            </a:r>
            <a:endParaRPr lang="pt-PT" sz="3800"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6" name="Espaço Reservado para Conteúdo 5">
            <a:extLst>
              <a:ext uri="{FF2B5EF4-FFF2-40B4-BE49-F238E27FC236}">
                <a16:creationId xmlns:a16="http://schemas.microsoft.com/office/drawing/2014/main" id="{1DE27707-5A26-4A0D-8C5A-4FE1EF81C81F}"/>
              </a:ext>
            </a:extLst>
          </p:cNvPr>
          <p:cNvSpPr>
            <a:spLocks noGrp="1"/>
          </p:cNvSpPr>
          <p:nvPr>
            <p:ph idx="1"/>
          </p:nvPr>
        </p:nvSpPr>
        <p:spPr>
          <a:xfrm>
            <a:off x="838200" y="2203079"/>
            <a:ext cx="10515600" cy="3973884"/>
          </a:xfrm>
        </p:spPr>
        <p:txBody>
          <a:bodyPr>
            <a:normAutofit/>
          </a:bodyPr>
          <a:lstStyle/>
          <a:p>
            <a:pPr algn="just">
              <a:buFont typeface="Wingdings" panose="05000000000000000000" pitchFamily="2" charset="2"/>
              <a:buChar char="q"/>
            </a:pPr>
            <a:r>
              <a:rPr lang="pt-PT" sz="2000" b="1" i="1" u="sng" dirty="0"/>
              <a:t>Síntese histórica</a:t>
            </a:r>
            <a:r>
              <a:rPr lang="pt-PT" sz="2000" dirty="0"/>
              <a:t>:</a:t>
            </a:r>
          </a:p>
          <a:p>
            <a:pPr marL="0" indent="0" algn="just">
              <a:buNone/>
            </a:pPr>
            <a:r>
              <a:rPr lang="pt-PT" dirty="0"/>
              <a:t>O SNS envolve todos os cuidados integrados de saúde, compreendendo a promoção e vigilância da saúde, a prevenção da doença, o dignóstico e tratamento dos doentes, e a reabilitação médica e social.</a:t>
            </a:r>
          </a:p>
          <a:p>
            <a:pPr marL="0" indent="0" algn="just">
              <a:buNone/>
            </a:pPr>
            <a:endParaRPr lang="pt-PT" dirty="0"/>
          </a:p>
          <a:p>
            <a:pPr marL="0" indent="0" algn="just">
              <a:buNone/>
            </a:pPr>
            <a:r>
              <a:rPr lang="pt-PT" dirty="0"/>
              <a:t>Define que o acesso é gratuito, mas contempla a criação de taxas moderadoras, a fim de racionalizar a utilização das prestações.</a:t>
            </a:r>
          </a:p>
        </p:txBody>
      </p:sp>
    </p:spTree>
    <p:extLst>
      <p:ext uri="{BB962C8B-B14F-4D97-AF65-F5344CB8AC3E}">
        <p14:creationId xmlns:p14="http://schemas.microsoft.com/office/powerpoint/2010/main" val="2254785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808638" y="386930"/>
            <a:ext cx="9236700" cy="1188950"/>
          </a:xfrm>
        </p:spPr>
        <p:txBody>
          <a:bodyPr anchor="b">
            <a:normAutofit/>
          </a:bodyPr>
          <a:lstStyle/>
          <a:p>
            <a:r>
              <a:rPr lang="pt-PT" sz="3800" dirty="0"/>
              <a:t>1. </a:t>
            </a:r>
            <a:r>
              <a:rPr lang="pt-PT" sz="3800" b="1" dirty="0"/>
              <a:t>Perspectiva histórica da Rede Nacional de Cuidados de Saúde</a:t>
            </a:r>
            <a:endParaRPr lang="pt-PT" sz="3800"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6" name="Espaço Reservado para Conteúdo 5">
            <a:extLst>
              <a:ext uri="{FF2B5EF4-FFF2-40B4-BE49-F238E27FC236}">
                <a16:creationId xmlns:a16="http://schemas.microsoft.com/office/drawing/2014/main" id="{1DE27707-5A26-4A0D-8C5A-4FE1EF81C81F}"/>
              </a:ext>
            </a:extLst>
          </p:cNvPr>
          <p:cNvSpPr>
            <a:spLocks noGrp="1"/>
          </p:cNvSpPr>
          <p:nvPr>
            <p:ph idx="1"/>
          </p:nvPr>
        </p:nvSpPr>
        <p:spPr>
          <a:xfrm>
            <a:off x="838200" y="2203079"/>
            <a:ext cx="10515600" cy="3973884"/>
          </a:xfrm>
        </p:spPr>
        <p:txBody>
          <a:bodyPr>
            <a:normAutofit fontScale="47500" lnSpcReduction="20000"/>
          </a:bodyPr>
          <a:lstStyle/>
          <a:p>
            <a:pPr algn="just">
              <a:buFont typeface="Wingdings" panose="05000000000000000000" pitchFamily="2" charset="2"/>
              <a:buChar char="q"/>
            </a:pPr>
            <a:r>
              <a:rPr lang="pt-PT" sz="4200" b="1" i="1" u="sng" dirty="0"/>
              <a:t>Síntese histórica</a:t>
            </a:r>
            <a:r>
              <a:rPr lang="pt-PT" sz="4200" dirty="0"/>
              <a:t>:</a:t>
            </a:r>
          </a:p>
          <a:p>
            <a:pPr algn="just">
              <a:lnSpc>
                <a:spcPct val="120000"/>
              </a:lnSpc>
              <a:buFont typeface="Wingdings" panose="05000000000000000000" pitchFamily="2" charset="2"/>
              <a:buChar char="ü"/>
            </a:pPr>
            <a:r>
              <a:rPr lang="pt-PT" sz="4200" dirty="0"/>
              <a:t>1983 – criado o Ministério da Saúde.</a:t>
            </a:r>
          </a:p>
          <a:p>
            <a:pPr algn="just">
              <a:lnSpc>
                <a:spcPct val="120000"/>
              </a:lnSpc>
              <a:buFont typeface="Wingdings" panose="05000000000000000000" pitchFamily="2" charset="2"/>
              <a:buChar char="ü"/>
            </a:pPr>
            <a:r>
              <a:rPr lang="pt-PT" sz="4200" dirty="0"/>
              <a:t>1988 – aprovada a Lei de Gestão Hospitalar, no seguimento do aumento das despesas de saúde no orçamento de Estado.</a:t>
            </a:r>
          </a:p>
          <a:p>
            <a:pPr algn="just">
              <a:lnSpc>
                <a:spcPct val="120000"/>
              </a:lnSpc>
              <a:buFont typeface="Wingdings" panose="05000000000000000000" pitchFamily="2" charset="2"/>
              <a:buChar char="ü"/>
            </a:pPr>
            <a:r>
              <a:rPr lang="pt-PT" sz="4200" dirty="0"/>
              <a:t>1989 – começa-se a dar ênfase ao principio da justiça social e de racionalização dos recursos, protegendo os grupos populacionais sujeitos a maiores riscos e financeiramente mais desfavorecidos.</a:t>
            </a:r>
          </a:p>
          <a:p>
            <a:pPr marL="0" indent="0" algn="just">
              <a:lnSpc>
                <a:spcPct val="120000"/>
              </a:lnSpc>
              <a:buNone/>
            </a:pPr>
            <a:r>
              <a:rPr lang="pt-PT" sz="4200" dirty="0"/>
              <a:t>Estabelece-se que o direito à protecção da saúde é realizado através de um SNS “universal e geral e, tendo em conta as condições económicas e sociais dos cidadãos, tendencialmente gratuito”.</a:t>
            </a:r>
          </a:p>
          <a:p>
            <a:pPr marL="0" indent="0" algn="just">
              <a:buNone/>
            </a:pPr>
            <a:endParaRPr lang="pt-PT" dirty="0"/>
          </a:p>
        </p:txBody>
      </p:sp>
    </p:spTree>
    <p:extLst>
      <p:ext uri="{BB962C8B-B14F-4D97-AF65-F5344CB8AC3E}">
        <p14:creationId xmlns:p14="http://schemas.microsoft.com/office/powerpoint/2010/main" val="1790689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808638" y="386930"/>
            <a:ext cx="9236700" cy="1188950"/>
          </a:xfrm>
        </p:spPr>
        <p:txBody>
          <a:bodyPr anchor="b">
            <a:normAutofit/>
          </a:bodyPr>
          <a:lstStyle/>
          <a:p>
            <a:r>
              <a:rPr lang="pt-PT" sz="3800" dirty="0"/>
              <a:t>1. </a:t>
            </a:r>
            <a:r>
              <a:rPr lang="pt-PT" sz="3800" b="1" dirty="0"/>
              <a:t>Perspectiva histórica da Rede Nacional de Cuidados de Saúde</a:t>
            </a:r>
            <a:endParaRPr lang="pt-PT" sz="3800"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6" name="Espaço Reservado para Conteúdo 5">
            <a:extLst>
              <a:ext uri="{FF2B5EF4-FFF2-40B4-BE49-F238E27FC236}">
                <a16:creationId xmlns:a16="http://schemas.microsoft.com/office/drawing/2014/main" id="{1DE27707-5A26-4A0D-8C5A-4FE1EF81C81F}"/>
              </a:ext>
            </a:extLst>
          </p:cNvPr>
          <p:cNvSpPr>
            <a:spLocks noGrp="1"/>
          </p:cNvSpPr>
          <p:nvPr>
            <p:ph idx="1"/>
          </p:nvPr>
        </p:nvSpPr>
        <p:spPr>
          <a:xfrm>
            <a:off x="838200" y="2203079"/>
            <a:ext cx="10515600" cy="3973884"/>
          </a:xfrm>
        </p:spPr>
        <p:txBody>
          <a:bodyPr>
            <a:normAutofit fontScale="92500" lnSpcReduction="20000"/>
          </a:bodyPr>
          <a:lstStyle/>
          <a:p>
            <a:pPr algn="just">
              <a:buFont typeface="Wingdings" panose="05000000000000000000" pitchFamily="2" charset="2"/>
              <a:buChar char="q"/>
            </a:pPr>
            <a:r>
              <a:rPr lang="pt-PT" b="1" u="sng" dirty="0"/>
              <a:t>A Reforma do Serviço Nacional de Saúde De 1990 à Atualidade</a:t>
            </a:r>
          </a:p>
          <a:p>
            <a:pPr algn="just">
              <a:buFont typeface="Wingdings" panose="05000000000000000000" pitchFamily="2" charset="2"/>
              <a:buChar char="ü"/>
            </a:pPr>
            <a:r>
              <a:rPr lang="pt-PT" sz="2600" dirty="0"/>
              <a:t>1990 – Lei de Bases da Saúde aprovada pela publicação da Lei nº48/90.</a:t>
            </a:r>
          </a:p>
          <a:p>
            <a:pPr algn="just">
              <a:buFont typeface="Wingdings" panose="05000000000000000000" pitchFamily="2" charset="2"/>
              <a:buChar char="ü"/>
            </a:pPr>
            <a:r>
              <a:rPr lang="pt-PT" sz="2600" dirty="0"/>
              <a:t>1992-É regulamentado o regime das taxas moderadoras.</a:t>
            </a:r>
          </a:p>
          <a:p>
            <a:pPr algn="just">
              <a:buFont typeface="Wingdings" panose="05000000000000000000" pitchFamily="2" charset="2"/>
              <a:buChar char="ü"/>
            </a:pPr>
            <a:r>
              <a:rPr lang="pt-PT" sz="2600" spc="-5" dirty="0">
                <a:latin typeface="Carlito"/>
                <a:cs typeface="Carlito"/>
              </a:rPr>
              <a:t>1993- </a:t>
            </a:r>
            <a:r>
              <a:rPr lang="pt-PT" sz="2600" dirty="0">
                <a:latin typeface="Carlito"/>
                <a:cs typeface="Carlito"/>
              </a:rPr>
              <a:t>o SNS passa a usufruir de um </a:t>
            </a:r>
            <a:r>
              <a:rPr lang="pt-PT" sz="2600" spc="-10" dirty="0">
                <a:latin typeface="Carlito"/>
                <a:cs typeface="Carlito"/>
              </a:rPr>
              <a:t>novo </a:t>
            </a:r>
            <a:r>
              <a:rPr lang="pt-PT" sz="2600" spc="-15" dirty="0">
                <a:latin typeface="Carlito"/>
                <a:cs typeface="Carlito"/>
              </a:rPr>
              <a:t>estatuto, </a:t>
            </a:r>
            <a:r>
              <a:rPr lang="pt-PT" sz="2600" dirty="0">
                <a:latin typeface="Carlito"/>
                <a:cs typeface="Carlito"/>
              </a:rPr>
              <a:t>passando a </a:t>
            </a:r>
            <a:r>
              <a:rPr lang="pt-PT" sz="2600" spc="-5" dirty="0">
                <a:latin typeface="Carlito"/>
                <a:cs typeface="Carlito"/>
              </a:rPr>
              <a:t>ser </a:t>
            </a:r>
            <a:r>
              <a:rPr lang="pt-PT" sz="2600" spc="-15" dirty="0">
                <a:latin typeface="Carlito"/>
                <a:cs typeface="Carlito"/>
              </a:rPr>
              <a:t>feita</a:t>
            </a:r>
            <a:r>
              <a:rPr lang="pt-PT" sz="2600" spc="-245" dirty="0">
                <a:latin typeface="Carlito"/>
                <a:cs typeface="Carlito"/>
              </a:rPr>
              <a:t> </a:t>
            </a:r>
            <a:r>
              <a:rPr lang="pt-PT" sz="2600" dirty="0">
                <a:latin typeface="Carlito"/>
                <a:cs typeface="Carlito"/>
              </a:rPr>
              <a:t>uma  </a:t>
            </a:r>
            <a:r>
              <a:rPr lang="pt-PT" sz="2600" spc="-10" dirty="0">
                <a:latin typeface="Carlito"/>
                <a:cs typeface="Carlito"/>
              </a:rPr>
              <a:t>diferenciação </a:t>
            </a:r>
            <a:r>
              <a:rPr lang="pt-PT" sz="2600" spc="-5" dirty="0">
                <a:latin typeface="Carlito"/>
                <a:cs typeface="Carlito"/>
              </a:rPr>
              <a:t>entre </a:t>
            </a:r>
            <a:r>
              <a:rPr lang="pt-PT" sz="2600" u="heavy" dirty="0">
                <a:uFill>
                  <a:solidFill>
                    <a:srgbClr val="FFFFFF"/>
                  </a:solidFill>
                </a:uFill>
                <a:latin typeface="Carlito"/>
                <a:cs typeface="Carlito"/>
              </a:rPr>
              <a:t>cuidados primários</a:t>
            </a:r>
            <a:r>
              <a:rPr lang="pt-PT" sz="2600" dirty="0">
                <a:latin typeface="Carlito"/>
                <a:cs typeface="Carlito"/>
              </a:rPr>
              <a:t> e </a:t>
            </a:r>
            <a:r>
              <a:rPr lang="pt-PT" sz="2600" u="heavy" dirty="0">
                <a:uFill>
                  <a:solidFill>
                    <a:srgbClr val="FFFFFF"/>
                  </a:solidFill>
                </a:uFill>
                <a:latin typeface="Carlito"/>
                <a:cs typeface="Carlito"/>
              </a:rPr>
              <a:t>cuidados</a:t>
            </a:r>
            <a:r>
              <a:rPr lang="pt-PT" sz="2600" u="heavy" spc="-175" dirty="0">
                <a:uFill>
                  <a:solidFill>
                    <a:srgbClr val="FFFFFF"/>
                  </a:solidFill>
                </a:uFill>
                <a:latin typeface="Carlito"/>
                <a:cs typeface="Carlito"/>
              </a:rPr>
              <a:t> </a:t>
            </a:r>
            <a:r>
              <a:rPr lang="pt-PT" sz="2600" u="heavy" spc="-5" dirty="0">
                <a:uFill>
                  <a:solidFill>
                    <a:srgbClr val="FFFFFF"/>
                  </a:solidFill>
                </a:uFill>
                <a:latin typeface="Carlito"/>
                <a:cs typeface="Carlito"/>
              </a:rPr>
              <a:t>diferenciados</a:t>
            </a:r>
            <a:r>
              <a:rPr lang="pt-PT" sz="2600" spc="-5" dirty="0">
                <a:latin typeface="Carlito"/>
                <a:cs typeface="Carlito"/>
              </a:rPr>
              <a:t>.</a:t>
            </a:r>
          </a:p>
          <a:p>
            <a:pPr algn="just">
              <a:buFont typeface="Wingdings" panose="05000000000000000000" pitchFamily="2" charset="2"/>
              <a:buChar char="ü"/>
            </a:pPr>
            <a:r>
              <a:rPr lang="pt-PT" sz="2600" dirty="0">
                <a:latin typeface="Carlito"/>
                <a:cs typeface="Carlito"/>
              </a:rPr>
              <a:t>1999 – São estruturados os serviços de Saúde Pública.</a:t>
            </a:r>
          </a:p>
          <a:p>
            <a:pPr marL="1582420">
              <a:lnSpc>
                <a:spcPct val="100000"/>
              </a:lnSpc>
            </a:pPr>
            <a:r>
              <a:rPr lang="pt-PT" sz="2600" dirty="0">
                <a:latin typeface="Carlito"/>
                <a:cs typeface="Carlito"/>
              </a:rPr>
              <a:t>É criado o </a:t>
            </a:r>
            <a:r>
              <a:rPr lang="pt-PT" sz="2600" spc="-10" dirty="0">
                <a:latin typeface="Carlito"/>
                <a:cs typeface="Carlito"/>
              </a:rPr>
              <a:t>cartão </a:t>
            </a:r>
            <a:r>
              <a:rPr lang="pt-PT" sz="2600" dirty="0">
                <a:latin typeface="Carlito"/>
                <a:cs typeface="Carlito"/>
              </a:rPr>
              <a:t>de </a:t>
            </a:r>
            <a:r>
              <a:rPr lang="pt-PT" sz="2600" spc="-10" dirty="0">
                <a:latin typeface="Carlito"/>
                <a:cs typeface="Carlito"/>
              </a:rPr>
              <a:t>utente </a:t>
            </a:r>
            <a:r>
              <a:rPr lang="pt-PT" sz="2600" dirty="0">
                <a:latin typeface="Carlito"/>
                <a:cs typeface="Carlito"/>
              </a:rPr>
              <a:t>do</a:t>
            </a:r>
            <a:r>
              <a:rPr lang="pt-PT" sz="2600" spc="-120" dirty="0">
                <a:latin typeface="Carlito"/>
                <a:cs typeface="Carlito"/>
              </a:rPr>
              <a:t> </a:t>
            </a:r>
            <a:r>
              <a:rPr lang="pt-PT" sz="2600" spc="-5" dirty="0">
                <a:latin typeface="Carlito"/>
                <a:cs typeface="Carlito"/>
              </a:rPr>
              <a:t>SNS.</a:t>
            </a:r>
            <a:endParaRPr lang="pt-PT" sz="2600" dirty="0">
              <a:latin typeface="Carlito"/>
              <a:cs typeface="Carlito"/>
            </a:endParaRPr>
          </a:p>
          <a:p>
            <a:pPr>
              <a:lnSpc>
                <a:spcPct val="100000"/>
              </a:lnSpc>
            </a:pPr>
            <a:endParaRPr lang="pt-PT" sz="2600" dirty="0">
              <a:latin typeface="Carlito"/>
              <a:cs typeface="Carlito"/>
            </a:endParaRPr>
          </a:p>
          <a:p>
            <a:pPr>
              <a:lnSpc>
                <a:spcPct val="100000"/>
              </a:lnSpc>
              <a:buFont typeface="Wingdings" panose="05000000000000000000" pitchFamily="2" charset="2"/>
              <a:buChar char="ü"/>
            </a:pPr>
            <a:r>
              <a:rPr lang="pt-PT" sz="2600" spc="-5" dirty="0">
                <a:latin typeface="Carlito"/>
                <a:cs typeface="Carlito"/>
              </a:rPr>
              <a:t>2002- </a:t>
            </a:r>
            <a:r>
              <a:rPr lang="pt-PT" sz="2600" dirty="0">
                <a:latin typeface="Carlito"/>
                <a:cs typeface="Carlito"/>
              </a:rPr>
              <a:t>a </a:t>
            </a:r>
            <a:r>
              <a:rPr lang="pt-PT" sz="2600" spc="-5" dirty="0">
                <a:latin typeface="Carlito"/>
                <a:cs typeface="Carlito"/>
              </a:rPr>
              <a:t>Lei </a:t>
            </a:r>
            <a:r>
              <a:rPr lang="pt-PT" sz="2600" dirty="0">
                <a:latin typeface="Carlito"/>
                <a:cs typeface="Carlito"/>
              </a:rPr>
              <a:t>de </a:t>
            </a:r>
            <a:r>
              <a:rPr lang="pt-PT" sz="2600" spc="-5" dirty="0">
                <a:latin typeface="Carlito"/>
                <a:cs typeface="Carlito"/>
              </a:rPr>
              <a:t>Bases </a:t>
            </a:r>
            <a:r>
              <a:rPr lang="pt-PT" sz="2600" dirty="0">
                <a:latin typeface="Carlito"/>
                <a:cs typeface="Carlito"/>
              </a:rPr>
              <a:t>da Saúde passa por </a:t>
            </a:r>
            <a:r>
              <a:rPr lang="pt-PT" sz="2600" spc="-5" dirty="0">
                <a:latin typeface="Carlito"/>
                <a:cs typeface="Carlito"/>
              </a:rPr>
              <a:t>profundas</a:t>
            </a:r>
            <a:r>
              <a:rPr lang="pt-PT" sz="2600" spc="-130" dirty="0">
                <a:latin typeface="Carlito"/>
                <a:cs typeface="Carlito"/>
              </a:rPr>
              <a:t> </a:t>
            </a:r>
            <a:r>
              <a:rPr lang="pt-PT" sz="2600" dirty="0">
                <a:latin typeface="Carlito"/>
                <a:cs typeface="Carlito"/>
              </a:rPr>
              <a:t>modificações,  sendo definido um </a:t>
            </a:r>
            <a:r>
              <a:rPr lang="pt-PT" sz="2600" spc="-5" dirty="0">
                <a:latin typeface="Carlito"/>
                <a:cs typeface="Carlito"/>
              </a:rPr>
              <a:t>novo </a:t>
            </a:r>
            <a:r>
              <a:rPr lang="pt-PT" sz="2600" dirty="0">
                <a:latin typeface="Carlito"/>
                <a:cs typeface="Carlito"/>
              </a:rPr>
              <a:t>modelo de </a:t>
            </a:r>
            <a:r>
              <a:rPr lang="pt-PT" sz="2600" spc="-15" dirty="0">
                <a:latin typeface="Carlito"/>
                <a:cs typeface="Carlito"/>
              </a:rPr>
              <a:t>gestão </a:t>
            </a:r>
            <a:r>
              <a:rPr lang="pt-PT" sz="2600" spc="-5" dirty="0">
                <a:latin typeface="Carlito"/>
                <a:cs typeface="Carlito"/>
              </a:rPr>
              <a:t>Hospitalar  </a:t>
            </a:r>
            <a:r>
              <a:rPr lang="pt-PT" sz="2600" dirty="0">
                <a:latin typeface="Carlito"/>
                <a:cs typeface="Carlito"/>
              </a:rPr>
              <a:t>modelos de </a:t>
            </a:r>
            <a:r>
              <a:rPr lang="pt-PT" sz="2600" spc="-15" dirty="0">
                <a:latin typeface="Carlito"/>
                <a:cs typeface="Carlito"/>
              </a:rPr>
              <a:t>gestão </a:t>
            </a:r>
            <a:r>
              <a:rPr lang="pt-PT" sz="2600" spc="-5" dirty="0">
                <a:latin typeface="Carlito"/>
                <a:cs typeface="Carlito"/>
              </a:rPr>
              <a:t>empresarial</a:t>
            </a:r>
            <a:r>
              <a:rPr lang="pt-PT" sz="2600" spc="-110" dirty="0">
                <a:latin typeface="Carlito"/>
                <a:cs typeface="Carlito"/>
              </a:rPr>
              <a:t> </a:t>
            </a:r>
            <a:r>
              <a:rPr lang="pt-PT" sz="2600" spc="-5" dirty="0">
                <a:latin typeface="Carlito"/>
                <a:cs typeface="Carlito"/>
              </a:rPr>
              <a:t>(EPE).</a:t>
            </a:r>
          </a:p>
          <a:p>
            <a:pPr marL="356870" marR="1291590" indent="-356870">
              <a:lnSpc>
                <a:spcPct val="100600"/>
              </a:lnSpc>
              <a:buFont typeface="Arial"/>
              <a:buChar char="•"/>
              <a:tabLst>
                <a:tab pos="356870" algn="l"/>
                <a:tab pos="357505" algn="l"/>
              </a:tabLst>
            </a:pPr>
            <a:endParaRPr lang="pt-PT" spc="-5" dirty="0">
              <a:latin typeface="Carlito"/>
              <a:cs typeface="Carlito"/>
            </a:endParaRPr>
          </a:p>
          <a:p>
            <a:pPr marL="0" indent="0" algn="just">
              <a:buNone/>
            </a:pPr>
            <a:endParaRPr lang="pt-PT" dirty="0"/>
          </a:p>
        </p:txBody>
      </p:sp>
      <p:grpSp>
        <p:nvGrpSpPr>
          <p:cNvPr id="10" name="object 6">
            <a:extLst>
              <a:ext uri="{FF2B5EF4-FFF2-40B4-BE49-F238E27FC236}">
                <a16:creationId xmlns:a16="http://schemas.microsoft.com/office/drawing/2014/main" id="{5ADD7A7A-ECE2-4B7F-B68C-656A51BF70FE}"/>
              </a:ext>
            </a:extLst>
          </p:cNvPr>
          <p:cNvGrpSpPr/>
          <p:nvPr/>
        </p:nvGrpSpPr>
        <p:grpSpPr>
          <a:xfrm>
            <a:off x="9396376" y="225319"/>
            <a:ext cx="2298705" cy="2701121"/>
            <a:chOff x="6961631" y="2298192"/>
            <a:chExt cx="4590415" cy="4218940"/>
          </a:xfrm>
        </p:grpSpPr>
        <p:sp>
          <p:nvSpPr>
            <p:cNvPr id="11" name="object 7">
              <a:extLst>
                <a:ext uri="{FF2B5EF4-FFF2-40B4-BE49-F238E27FC236}">
                  <a16:creationId xmlns:a16="http://schemas.microsoft.com/office/drawing/2014/main" id="{5A354278-BB2A-4A16-8FEF-4BF3F7078414}"/>
                </a:ext>
              </a:extLst>
            </p:cNvPr>
            <p:cNvSpPr/>
            <p:nvPr/>
          </p:nvSpPr>
          <p:spPr>
            <a:xfrm>
              <a:off x="6961631" y="2298192"/>
              <a:ext cx="2602992" cy="1667255"/>
            </a:xfrm>
            <a:prstGeom prst="rect">
              <a:avLst/>
            </a:prstGeom>
            <a:blipFill>
              <a:blip r:embed="rId2" cstate="print"/>
              <a:stretch>
                <a:fillRect/>
              </a:stretch>
            </a:blipFill>
          </p:spPr>
          <p:txBody>
            <a:bodyPr wrap="square" lIns="0" tIns="0" rIns="0" bIns="0" rtlCol="0"/>
            <a:lstStyle/>
            <a:p>
              <a:endParaRPr/>
            </a:p>
          </p:txBody>
        </p:sp>
        <p:sp>
          <p:nvSpPr>
            <p:cNvPr id="12" name="object 8">
              <a:extLst>
                <a:ext uri="{FF2B5EF4-FFF2-40B4-BE49-F238E27FC236}">
                  <a16:creationId xmlns:a16="http://schemas.microsoft.com/office/drawing/2014/main" id="{B1195ECF-C4AC-4D21-B0A3-B5453C6E7131}"/>
                </a:ext>
              </a:extLst>
            </p:cNvPr>
            <p:cNvSpPr/>
            <p:nvPr/>
          </p:nvSpPr>
          <p:spPr>
            <a:xfrm>
              <a:off x="8708135" y="4462272"/>
              <a:ext cx="2843783" cy="2054352"/>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2238895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808638" y="386930"/>
            <a:ext cx="9236700" cy="1188950"/>
          </a:xfrm>
        </p:spPr>
        <p:txBody>
          <a:bodyPr anchor="b">
            <a:normAutofit/>
          </a:bodyPr>
          <a:lstStyle/>
          <a:p>
            <a:r>
              <a:rPr lang="pt-PT" sz="3800" dirty="0"/>
              <a:t>1. </a:t>
            </a:r>
            <a:r>
              <a:rPr lang="pt-PT" sz="3800" b="1" dirty="0"/>
              <a:t>Perspectiva histórica da Rede Nacional de Cuidados de Saúde</a:t>
            </a:r>
            <a:endParaRPr lang="pt-PT" sz="3800"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6" name="Espaço Reservado para Conteúdo 5">
            <a:extLst>
              <a:ext uri="{FF2B5EF4-FFF2-40B4-BE49-F238E27FC236}">
                <a16:creationId xmlns:a16="http://schemas.microsoft.com/office/drawing/2014/main" id="{1DE27707-5A26-4A0D-8C5A-4FE1EF81C81F}"/>
              </a:ext>
            </a:extLst>
          </p:cNvPr>
          <p:cNvSpPr>
            <a:spLocks noGrp="1"/>
          </p:cNvSpPr>
          <p:nvPr>
            <p:ph idx="1"/>
          </p:nvPr>
        </p:nvSpPr>
        <p:spPr>
          <a:xfrm>
            <a:off x="838200" y="2203079"/>
            <a:ext cx="10515600" cy="3973884"/>
          </a:xfrm>
        </p:spPr>
        <p:txBody>
          <a:bodyPr>
            <a:normAutofit/>
          </a:bodyPr>
          <a:lstStyle/>
          <a:p>
            <a:pPr algn="just">
              <a:buFont typeface="Wingdings" panose="05000000000000000000" pitchFamily="2" charset="2"/>
              <a:buChar char="ü"/>
            </a:pPr>
            <a:r>
              <a:rPr lang="pt-PT" sz="3200" spc="35" dirty="0">
                <a:latin typeface="Carlito"/>
                <a:cs typeface="Carlito"/>
              </a:rPr>
              <a:t>2006 – Surge a Rede Nacioanal de Cuidados Continuados Integrados.</a:t>
            </a:r>
          </a:p>
          <a:p>
            <a:pPr algn="just">
              <a:buFont typeface="Wingdings" panose="05000000000000000000" pitchFamily="2" charset="2"/>
              <a:buChar char="ü"/>
            </a:pPr>
            <a:r>
              <a:rPr lang="pt-PT" sz="3200" spc="35" dirty="0">
                <a:latin typeface="Carlito"/>
                <a:cs typeface="Carlito"/>
              </a:rPr>
              <a:t>2007- </a:t>
            </a:r>
            <a:r>
              <a:rPr lang="pt-PT" spc="30" dirty="0">
                <a:latin typeface="Carlito"/>
                <a:cs typeface="Carlito"/>
              </a:rPr>
              <a:t>começam </a:t>
            </a:r>
            <a:r>
              <a:rPr lang="pt-PT" dirty="0">
                <a:latin typeface="Carlito"/>
                <a:cs typeface="Carlito"/>
              </a:rPr>
              <a:t>a </a:t>
            </a:r>
            <a:r>
              <a:rPr lang="pt-PT" spc="35" dirty="0">
                <a:latin typeface="Carlito"/>
                <a:cs typeface="Carlito"/>
              </a:rPr>
              <a:t>surgir </a:t>
            </a:r>
            <a:r>
              <a:rPr lang="pt-PT" spc="25" dirty="0">
                <a:latin typeface="Carlito"/>
                <a:cs typeface="Carlito"/>
              </a:rPr>
              <a:t>as </a:t>
            </a:r>
            <a:r>
              <a:rPr lang="pt-PT" spc="35" dirty="0">
                <a:latin typeface="Carlito"/>
                <a:cs typeface="Carlito"/>
              </a:rPr>
              <a:t>primeiras Unidades </a:t>
            </a:r>
            <a:r>
              <a:rPr lang="pt-PT" spc="25" dirty="0">
                <a:latin typeface="Carlito"/>
                <a:cs typeface="Carlito"/>
              </a:rPr>
              <a:t>de </a:t>
            </a:r>
            <a:r>
              <a:rPr lang="pt-PT" spc="40" dirty="0">
                <a:latin typeface="Carlito"/>
                <a:cs typeface="Carlito"/>
              </a:rPr>
              <a:t>Saúde </a:t>
            </a:r>
            <a:r>
              <a:rPr lang="pt-PT" spc="30" dirty="0">
                <a:latin typeface="Carlito"/>
                <a:cs typeface="Carlito"/>
              </a:rPr>
              <a:t>Familiar (USF), </a:t>
            </a:r>
            <a:r>
              <a:rPr lang="pt-PT" spc="55" dirty="0">
                <a:latin typeface="Carlito"/>
                <a:cs typeface="Carlito"/>
              </a:rPr>
              <a:t>que  </a:t>
            </a:r>
            <a:r>
              <a:rPr lang="pt-PT" spc="35" dirty="0">
                <a:latin typeface="Carlito"/>
                <a:cs typeface="Carlito"/>
              </a:rPr>
              <a:t>passam </a:t>
            </a:r>
            <a:r>
              <a:rPr lang="pt-PT" dirty="0">
                <a:latin typeface="Carlito"/>
                <a:cs typeface="Carlito"/>
              </a:rPr>
              <a:t>a </a:t>
            </a:r>
            <a:r>
              <a:rPr lang="pt-PT" spc="30" dirty="0">
                <a:latin typeface="Carlito"/>
                <a:cs typeface="Carlito"/>
              </a:rPr>
              <a:t>apostar </a:t>
            </a:r>
            <a:r>
              <a:rPr lang="pt-PT" spc="25" dirty="0">
                <a:latin typeface="Carlito"/>
                <a:cs typeface="Carlito"/>
              </a:rPr>
              <a:t>na </a:t>
            </a:r>
            <a:r>
              <a:rPr lang="pt-PT" spc="35" dirty="0">
                <a:latin typeface="Carlito"/>
                <a:cs typeface="Carlito"/>
              </a:rPr>
              <a:t>continuidade, </a:t>
            </a:r>
            <a:r>
              <a:rPr lang="pt-PT" spc="30" dirty="0">
                <a:latin typeface="Carlito"/>
                <a:cs typeface="Carlito"/>
              </a:rPr>
              <a:t>globalização </a:t>
            </a:r>
            <a:r>
              <a:rPr lang="pt-PT" dirty="0">
                <a:latin typeface="Carlito"/>
                <a:cs typeface="Carlito"/>
              </a:rPr>
              <a:t>e </a:t>
            </a:r>
            <a:r>
              <a:rPr lang="pt-PT" spc="40" dirty="0">
                <a:latin typeface="Carlito"/>
                <a:cs typeface="Carlito"/>
              </a:rPr>
              <a:t>acessibilidade </a:t>
            </a:r>
            <a:r>
              <a:rPr lang="pt-PT" spc="30" dirty="0">
                <a:latin typeface="Carlito"/>
                <a:cs typeface="Carlito"/>
              </a:rPr>
              <a:t>dos </a:t>
            </a:r>
            <a:r>
              <a:rPr lang="pt-PT" spc="35" dirty="0">
                <a:latin typeface="Carlito"/>
                <a:cs typeface="Carlito"/>
              </a:rPr>
              <a:t>cuidados  </a:t>
            </a:r>
            <a:r>
              <a:rPr lang="pt-PT" spc="25" dirty="0">
                <a:latin typeface="Carlito"/>
                <a:cs typeface="Carlito"/>
              </a:rPr>
              <a:t>de </a:t>
            </a:r>
            <a:r>
              <a:rPr lang="pt-PT" spc="35" dirty="0">
                <a:latin typeface="Carlito"/>
                <a:cs typeface="Carlito"/>
              </a:rPr>
              <a:t>saúde</a:t>
            </a:r>
            <a:r>
              <a:rPr lang="pt-PT" spc="150" dirty="0">
                <a:latin typeface="Carlito"/>
                <a:cs typeface="Carlito"/>
              </a:rPr>
              <a:t> </a:t>
            </a:r>
            <a:r>
              <a:rPr lang="pt-PT" spc="35" dirty="0">
                <a:latin typeface="Carlito"/>
                <a:cs typeface="Carlito"/>
              </a:rPr>
              <a:t>prestados</a:t>
            </a:r>
            <a:r>
              <a:rPr lang="pt-PT" sz="3200" spc="35" dirty="0">
                <a:latin typeface="Carlito"/>
                <a:cs typeface="Carlito"/>
              </a:rPr>
              <a:t>.</a:t>
            </a:r>
          </a:p>
          <a:p>
            <a:pPr algn="just">
              <a:buFont typeface="Wingdings" panose="05000000000000000000" pitchFamily="2" charset="2"/>
              <a:buChar char="ü"/>
            </a:pPr>
            <a:r>
              <a:rPr lang="pt-PT" sz="3200" spc="35" dirty="0">
                <a:latin typeface="Carlito"/>
                <a:cs typeface="Carlito"/>
              </a:rPr>
              <a:t>2011 – alteração do SNS no seguimento da alteraçao do contexto socio económico.</a:t>
            </a:r>
          </a:p>
          <a:p>
            <a:pPr algn="just">
              <a:buFont typeface="Wingdings" panose="05000000000000000000" pitchFamily="2" charset="2"/>
              <a:buChar char="ü"/>
            </a:pPr>
            <a:r>
              <a:rPr lang="pt-PT" sz="3200" spc="35" dirty="0">
                <a:latin typeface="Carlito"/>
                <a:cs typeface="Carlito"/>
              </a:rPr>
              <a:t>2019 – Nova Lei de Bases da Saúde</a:t>
            </a:r>
          </a:p>
          <a:p>
            <a:pPr algn="just">
              <a:buFont typeface="Wingdings" panose="05000000000000000000" pitchFamily="2" charset="2"/>
              <a:buChar char="ü"/>
            </a:pPr>
            <a:endParaRPr lang="pt-PT" sz="3200" spc="35" dirty="0">
              <a:latin typeface="Carlito"/>
              <a:cs typeface="Carlito"/>
            </a:endParaRPr>
          </a:p>
          <a:p>
            <a:pPr algn="just">
              <a:buFont typeface="Wingdings" panose="05000000000000000000" pitchFamily="2" charset="2"/>
              <a:buChar char="ü"/>
            </a:pPr>
            <a:endParaRPr lang="pt-PT" sz="3200" spc="35" dirty="0">
              <a:latin typeface="Carlito"/>
              <a:cs typeface="Carlito"/>
            </a:endParaRPr>
          </a:p>
          <a:p>
            <a:pPr algn="just">
              <a:buFont typeface="Wingdings" panose="05000000000000000000" pitchFamily="2" charset="2"/>
              <a:buChar char="ü"/>
            </a:pPr>
            <a:endParaRPr lang="pt-PT" sz="3200" spc="35" dirty="0">
              <a:latin typeface="Carlito"/>
              <a:cs typeface="Carlito"/>
            </a:endParaRPr>
          </a:p>
          <a:p>
            <a:pPr algn="just"/>
            <a:endParaRPr lang="pt-PT" sz="3200" spc="35" dirty="0">
              <a:latin typeface="Carlito"/>
              <a:cs typeface="Carlito"/>
            </a:endParaRPr>
          </a:p>
          <a:p>
            <a:pPr algn="just"/>
            <a:endParaRPr lang="pt-PT" sz="3200" dirty="0">
              <a:latin typeface="Carlito"/>
              <a:cs typeface="Carlito"/>
            </a:endParaRPr>
          </a:p>
          <a:p>
            <a:pPr marL="0" indent="0" algn="just">
              <a:buNone/>
            </a:pPr>
            <a:endParaRPr lang="pt-PT" dirty="0"/>
          </a:p>
        </p:txBody>
      </p:sp>
    </p:spTree>
    <p:extLst>
      <p:ext uri="{BB962C8B-B14F-4D97-AF65-F5344CB8AC3E}">
        <p14:creationId xmlns:p14="http://schemas.microsoft.com/office/powerpoint/2010/main" val="910235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236700" cy="1188950"/>
          </a:xfrm>
          <a:solidFill>
            <a:schemeClr val="accent4"/>
          </a:solidFill>
        </p:spPr>
        <p:txBody>
          <a:bodyPr anchor="t" anchorCtr="0">
            <a:normAutofit/>
          </a:bodyPr>
          <a:lstStyle/>
          <a:p>
            <a:pPr algn="ctr"/>
            <a:r>
              <a:rPr lang="pt-PT" sz="3800" dirty="0"/>
              <a:t>2. </a:t>
            </a:r>
            <a:r>
              <a:rPr lang="pt-PT" sz="3800" b="1" dirty="0"/>
              <a:t>A Política de Saúde</a:t>
            </a:r>
            <a:endParaRPr lang="pt-PT" sz="3800"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pic>
        <p:nvPicPr>
          <p:cNvPr id="1026" name="Picture 2" descr="Covid-19 | Alerta da OMS – SNS">
            <a:extLst>
              <a:ext uri="{FF2B5EF4-FFF2-40B4-BE49-F238E27FC236}">
                <a16:creationId xmlns:a16="http://schemas.microsoft.com/office/drawing/2014/main" id="{AA631224-A2E0-4DC2-BBB0-E7F56E3F75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9708" y="2490281"/>
            <a:ext cx="5949688" cy="3686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572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236700" cy="1491292"/>
          </a:xfrm>
        </p:spPr>
        <p:txBody>
          <a:bodyPr anchor="t" anchorCtr="0">
            <a:normAutofit fontScale="90000"/>
          </a:bodyPr>
          <a:lstStyle/>
          <a:p>
            <a:r>
              <a:rPr lang="pt-PT" sz="2700" dirty="0"/>
              <a:t>2. </a:t>
            </a:r>
            <a:r>
              <a:rPr lang="pt-PT" sz="2700" b="1" dirty="0"/>
              <a:t>A Política de Saúde</a:t>
            </a:r>
            <a:br>
              <a:rPr lang="pt-PT" sz="2700" b="1" dirty="0"/>
            </a:br>
            <a:br>
              <a:rPr lang="pt-PT" sz="2700" b="1" dirty="0"/>
            </a:br>
            <a:r>
              <a:rPr lang="pt-PT" sz="2700" dirty="0"/>
              <a:t>2.1.Principais orientações europeias em matéria de saúde: estratégias e orientações da Organização Mundial de Saúde</a:t>
            </a:r>
            <a:endParaRPr lang="pt-PT" sz="3800"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3" name="Espaço Reservado para Conteúdo 2">
            <a:extLst>
              <a:ext uri="{FF2B5EF4-FFF2-40B4-BE49-F238E27FC236}">
                <a16:creationId xmlns:a16="http://schemas.microsoft.com/office/drawing/2014/main" id="{F8152862-4AFA-42A4-BB19-28FD85AC6EFC}"/>
              </a:ext>
            </a:extLst>
          </p:cNvPr>
          <p:cNvSpPr>
            <a:spLocks noGrp="1"/>
          </p:cNvSpPr>
          <p:nvPr>
            <p:ph idx="1"/>
          </p:nvPr>
        </p:nvSpPr>
        <p:spPr>
          <a:xfrm>
            <a:off x="838200" y="2203079"/>
            <a:ext cx="10207581" cy="3973884"/>
          </a:xfrm>
        </p:spPr>
        <p:txBody>
          <a:bodyPr>
            <a:normAutofit/>
          </a:bodyPr>
          <a:lstStyle/>
          <a:p>
            <a:pPr marL="0" indent="0" algn="just">
              <a:lnSpc>
                <a:spcPct val="100000"/>
              </a:lnSpc>
              <a:spcBef>
                <a:spcPts val="100"/>
              </a:spcBef>
              <a:buNone/>
            </a:pPr>
            <a:r>
              <a:rPr lang="pt-PT" dirty="0"/>
              <a:t>A Estratégia de Saúde pretende situar-nos na inevitável complexidade de um "sistema de saúde" e das suas tendências evolutivas e contribui assim para aumentar a coerência das iniciativas individuais e coletivas.</a:t>
            </a:r>
          </a:p>
          <a:p>
            <a:pPr marL="0" indent="0" algn="just">
              <a:lnSpc>
                <a:spcPct val="100000"/>
              </a:lnSpc>
              <a:spcBef>
                <a:spcPts val="100"/>
              </a:spcBef>
              <a:buNone/>
            </a:pPr>
            <a:endParaRPr lang="pt-PT" dirty="0"/>
          </a:p>
          <a:p>
            <a:pPr marL="12700">
              <a:lnSpc>
                <a:spcPct val="100000"/>
              </a:lnSpc>
              <a:spcBef>
                <a:spcPts val="100"/>
              </a:spcBef>
            </a:pPr>
            <a:endParaRPr lang="pt-PT" sz="2200" dirty="0">
              <a:latin typeface="Arial"/>
              <a:cs typeface="Arial"/>
            </a:endParaRPr>
          </a:p>
          <a:p>
            <a:pPr>
              <a:lnSpc>
                <a:spcPct val="100000"/>
              </a:lnSpc>
            </a:pPr>
            <a:r>
              <a:rPr lang="pt-PT" spc="40" dirty="0">
                <a:solidFill>
                  <a:srgbClr val="FFFFFF"/>
                </a:solidFill>
                <a:latin typeface="Arial"/>
                <a:cs typeface="Arial"/>
              </a:rPr>
              <a:t>consulta </a:t>
            </a:r>
            <a:r>
              <a:rPr lang="pt-PT" spc="35" dirty="0">
                <a:solidFill>
                  <a:srgbClr val="FFFFFF"/>
                </a:solidFill>
                <a:latin typeface="Arial"/>
                <a:cs typeface="Arial"/>
              </a:rPr>
              <a:t>alargada </a:t>
            </a:r>
            <a:r>
              <a:rPr lang="pt-PT" dirty="0">
                <a:solidFill>
                  <a:srgbClr val="FFFFFF"/>
                </a:solidFill>
                <a:latin typeface="Arial"/>
                <a:cs typeface="Arial"/>
              </a:rPr>
              <a:t>e a </a:t>
            </a:r>
            <a:r>
              <a:rPr lang="pt-PT" spc="35" dirty="0">
                <a:solidFill>
                  <a:srgbClr val="FFFFFF"/>
                </a:solidFill>
                <a:latin typeface="Arial"/>
                <a:cs typeface="Arial"/>
              </a:rPr>
              <a:t>uma  </a:t>
            </a:r>
            <a:r>
              <a:rPr lang="pt-PT" spc="40" dirty="0">
                <a:solidFill>
                  <a:srgbClr val="FFFFFF"/>
                </a:solidFill>
                <a:latin typeface="Arial"/>
                <a:cs typeface="Arial"/>
              </a:rPr>
              <a:t>disposição </a:t>
            </a:r>
            <a:r>
              <a:rPr lang="pt-PT" spc="45" dirty="0">
                <a:solidFill>
                  <a:srgbClr val="FFFFFF"/>
                </a:solidFill>
                <a:latin typeface="Arial"/>
                <a:cs typeface="Arial"/>
              </a:rPr>
              <a:t>continuamente reforçada </a:t>
            </a:r>
            <a:r>
              <a:rPr lang="pt-PT" spc="25" dirty="0">
                <a:solidFill>
                  <a:srgbClr val="FFFFFF"/>
                </a:solidFill>
                <a:latin typeface="Arial"/>
                <a:cs typeface="Arial"/>
              </a:rPr>
              <a:t>de </a:t>
            </a:r>
            <a:r>
              <a:rPr lang="pt-PT" spc="35" dirty="0">
                <a:solidFill>
                  <a:srgbClr val="FFFFFF"/>
                </a:solidFill>
                <a:latin typeface="Arial"/>
                <a:cs typeface="Arial"/>
              </a:rPr>
              <a:t>diálogo </a:t>
            </a:r>
            <a:r>
              <a:rPr lang="pt-PT" spc="-5" dirty="0">
                <a:solidFill>
                  <a:srgbClr val="FFFFFF"/>
                </a:solidFill>
                <a:latin typeface="Arial"/>
                <a:cs typeface="Arial"/>
              </a:rPr>
              <a:t>e </a:t>
            </a:r>
            <a:r>
              <a:rPr lang="pt-PT" spc="25" dirty="0">
                <a:solidFill>
                  <a:srgbClr val="FFFFFF"/>
                </a:solidFill>
                <a:latin typeface="Arial"/>
                <a:cs typeface="Arial"/>
              </a:rPr>
              <a:t>de</a:t>
            </a:r>
            <a:r>
              <a:rPr lang="pt-PT" spc="470" dirty="0">
                <a:solidFill>
                  <a:srgbClr val="FFFFFF"/>
                </a:solidFill>
                <a:latin typeface="Arial"/>
                <a:cs typeface="Arial"/>
              </a:rPr>
              <a:t> </a:t>
            </a:r>
            <a:r>
              <a:rPr lang="pt-PT" spc="40" dirty="0">
                <a:solidFill>
                  <a:srgbClr val="FFFFFF"/>
                </a:solidFill>
                <a:latin typeface="Arial"/>
                <a:cs typeface="Arial"/>
              </a:rPr>
              <a:t>participação.</a:t>
            </a:r>
            <a:endParaRPr lang="pt-PT" dirty="0">
              <a:latin typeface="Arial"/>
              <a:cs typeface="Arial"/>
            </a:endParaRPr>
          </a:p>
          <a:p>
            <a:endParaRPr lang="pt-PT" dirty="0"/>
          </a:p>
        </p:txBody>
      </p:sp>
    </p:spTree>
    <p:extLst>
      <p:ext uri="{BB962C8B-B14F-4D97-AF65-F5344CB8AC3E}">
        <p14:creationId xmlns:p14="http://schemas.microsoft.com/office/powerpoint/2010/main" val="2108765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236700" cy="1491292"/>
          </a:xfrm>
        </p:spPr>
        <p:txBody>
          <a:bodyPr anchor="t" anchorCtr="0">
            <a:normAutofit fontScale="90000"/>
          </a:bodyPr>
          <a:lstStyle/>
          <a:p>
            <a:r>
              <a:rPr lang="pt-PT" sz="2700" dirty="0"/>
              <a:t>2. </a:t>
            </a:r>
            <a:r>
              <a:rPr lang="pt-PT" sz="2700" b="1" dirty="0"/>
              <a:t>A Política de Saúde</a:t>
            </a:r>
            <a:br>
              <a:rPr lang="pt-PT" sz="2700" b="1" dirty="0"/>
            </a:br>
            <a:br>
              <a:rPr lang="pt-PT" sz="2700" b="1" dirty="0"/>
            </a:br>
            <a:r>
              <a:rPr lang="pt-PT" sz="2700" dirty="0"/>
              <a:t>2.1.Principais orientações europeias em matéria de saúde: estratégias e orientações da Organização Mundial de Saúde</a:t>
            </a:r>
            <a:endParaRPr lang="pt-PT" sz="3800"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3" name="Espaço Reservado para Conteúdo 2">
            <a:extLst>
              <a:ext uri="{FF2B5EF4-FFF2-40B4-BE49-F238E27FC236}">
                <a16:creationId xmlns:a16="http://schemas.microsoft.com/office/drawing/2014/main" id="{F8152862-4AFA-42A4-BB19-28FD85AC6EFC}"/>
              </a:ext>
            </a:extLst>
          </p:cNvPr>
          <p:cNvSpPr>
            <a:spLocks noGrp="1"/>
          </p:cNvSpPr>
          <p:nvPr>
            <p:ph idx="1"/>
          </p:nvPr>
        </p:nvSpPr>
        <p:spPr>
          <a:xfrm>
            <a:off x="838200" y="2203079"/>
            <a:ext cx="10207581" cy="3973884"/>
          </a:xfrm>
        </p:spPr>
        <p:txBody>
          <a:bodyPr>
            <a:normAutofit/>
          </a:bodyPr>
          <a:lstStyle/>
          <a:p>
            <a:pPr marL="12700">
              <a:lnSpc>
                <a:spcPct val="100000"/>
              </a:lnSpc>
              <a:spcBef>
                <a:spcPts val="100"/>
              </a:spcBef>
            </a:pPr>
            <a:r>
              <a:rPr lang="pt-PT" sz="2200" b="1" dirty="0">
                <a:latin typeface="Arial"/>
                <a:cs typeface="Arial"/>
              </a:rPr>
              <a:t>A </a:t>
            </a:r>
            <a:r>
              <a:rPr lang="pt-PT" sz="2200" b="1" spc="20" dirty="0">
                <a:latin typeface="Arial"/>
                <a:cs typeface="Arial"/>
              </a:rPr>
              <a:t>ESTRATÉGIA DE</a:t>
            </a:r>
            <a:r>
              <a:rPr lang="pt-PT" sz="2200" b="1" spc="114" dirty="0">
                <a:latin typeface="Arial"/>
                <a:cs typeface="Arial"/>
              </a:rPr>
              <a:t> </a:t>
            </a:r>
            <a:r>
              <a:rPr lang="pt-PT" sz="2200" b="1" spc="20" dirty="0">
                <a:latin typeface="Arial"/>
                <a:cs typeface="Arial"/>
              </a:rPr>
              <a:t>SAÚDE</a:t>
            </a:r>
            <a:endParaRPr lang="pt-PT" sz="2200" dirty="0">
              <a:latin typeface="Arial"/>
              <a:cs typeface="Arial"/>
            </a:endParaRPr>
          </a:p>
          <a:p>
            <a:pPr marL="384810" marR="15875" indent="-384810">
              <a:lnSpc>
                <a:spcPct val="132500"/>
              </a:lnSpc>
              <a:buSzPct val="118750"/>
              <a:buFont typeface="Wingdings"/>
              <a:buChar char=""/>
              <a:tabLst>
                <a:tab pos="384810" algn="l"/>
                <a:tab pos="2212975" algn="l"/>
              </a:tabLst>
            </a:pPr>
            <a:r>
              <a:rPr lang="pt-PT" sz="2400" dirty="0">
                <a:latin typeface="Arial"/>
                <a:cs typeface="Arial"/>
              </a:rPr>
              <a:t>situa-nos</a:t>
            </a:r>
            <a:r>
              <a:rPr lang="pt-PT" sz="2400" spc="-35" dirty="0">
                <a:latin typeface="Arial"/>
                <a:cs typeface="Arial"/>
              </a:rPr>
              <a:t> </a:t>
            </a:r>
            <a:r>
              <a:rPr lang="pt-PT" sz="2400" dirty="0">
                <a:latin typeface="Arial"/>
                <a:cs typeface="Arial"/>
              </a:rPr>
              <a:t>na	complexidade de um "sistema de saúde" </a:t>
            </a:r>
            <a:r>
              <a:rPr lang="pt-PT" sz="2400" spc="-5" dirty="0">
                <a:latin typeface="Arial"/>
                <a:cs typeface="Arial"/>
              </a:rPr>
              <a:t>e </a:t>
            </a:r>
            <a:r>
              <a:rPr lang="pt-PT" sz="2400" dirty="0">
                <a:latin typeface="Arial"/>
                <a:cs typeface="Arial"/>
              </a:rPr>
              <a:t>das suas  tendências</a:t>
            </a:r>
            <a:r>
              <a:rPr lang="pt-PT" sz="2400" spc="-30" dirty="0">
                <a:latin typeface="Arial"/>
                <a:cs typeface="Arial"/>
              </a:rPr>
              <a:t> </a:t>
            </a:r>
            <a:r>
              <a:rPr lang="pt-PT" sz="2400" spc="-5" dirty="0">
                <a:latin typeface="Arial"/>
                <a:cs typeface="Arial"/>
              </a:rPr>
              <a:t>evolutivas</a:t>
            </a:r>
            <a:endParaRPr lang="pt-PT" sz="2400" dirty="0">
              <a:latin typeface="Arial"/>
              <a:cs typeface="Arial"/>
            </a:endParaRPr>
          </a:p>
          <a:p>
            <a:pPr marL="2357120" lvl="1" indent="-553085">
              <a:lnSpc>
                <a:spcPct val="100000"/>
              </a:lnSpc>
              <a:spcBef>
                <a:spcPts val="940"/>
              </a:spcBef>
              <a:buSzPct val="118750"/>
              <a:buFont typeface="Wingdings"/>
              <a:buChar char=""/>
              <a:tabLst>
                <a:tab pos="2343785" algn="l"/>
                <a:tab pos="2357755" algn="l"/>
                <a:tab pos="3665220" algn="l"/>
              </a:tabLst>
            </a:pPr>
            <a:r>
              <a:rPr lang="pt-PT" dirty="0">
                <a:latin typeface="Arial"/>
                <a:cs typeface="Arial"/>
              </a:rPr>
              <a:t>contribui	</a:t>
            </a:r>
            <a:r>
              <a:rPr lang="pt-PT" spc="-5" dirty="0">
                <a:latin typeface="Arial"/>
                <a:cs typeface="Arial"/>
              </a:rPr>
              <a:t>para </a:t>
            </a:r>
            <a:r>
              <a:rPr lang="pt-PT" dirty="0">
                <a:latin typeface="Arial"/>
                <a:cs typeface="Arial"/>
              </a:rPr>
              <a:t>aumentar a coerência das</a:t>
            </a:r>
            <a:r>
              <a:rPr lang="pt-PT" spc="-150" dirty="0">
                <a:latin typeface="Arial"/>
                <a:cs typeface="Arial"/>
              </a:rPr>
              <a:t> </a:t>
            </a:r>
            <a:r>
              <a:rPr lang="pt-PT" spc="-5" dirty="0">
                <a:latin typeface="Arial"/>
                <a:cs typeface="Arial"/>
              </a:rPr>
              <a:t>iniciativas</a:t>
            </a:r>
            <a:endParaRPr lang="pt-PT" dirty="0">
              <a:latin typeface="Arial"/>
              <a:cs typeface="Arial"/>
            </a:endParaRPr>
          </a:p>
          <a:p>
            <a:pPr marL="1807845" algn="ctr">
              <a:lnSpc>
                <a:spcPct val="100000"/>
              </a:lnSpc>
              <a:spcBef>
                <a:spcPts val="940"/>
              </a:spcBef>
            </a:pPr>
            <a:r>
              <a:rPr lang="pt-PT" sz="2400" spc="-5" dirty="0">
                <a:latin typeface="Arial"/>
                <a:cs typeface="Arial"/>
              </a:rPr>
              <a:t>individuais e</a:t>
            </a:r>
            <a:r>
              <a:rPr lang="pt-PT" sz="2400" spc="5" dirty="0">
                <a:latin typeface="Arial"/>
                <a:cs typeface="Arial"/>
              </a:rPr>
              <a:t> </a:t>
            </a:r>
            <a:r>
              <a:rPr lang="pt-PT" sz="2400" spc="-5" dirty="0">
                <a:latin typeface="Arial"/>
                <a:cs typeface="Arial"/>
              </a:rPr>
              <a:t>coletivas.</a:t>
            </a:r>
            <a:endParaRPr lang="pt-PT" sz="2400" dirty="0">
              <a:latin typeface="Arial"/>
              <a:cs typeface="Arial"/>
            </a:endParaRPr>
          </a:p>
          <a:p>
            <a:pPr>
              <a:lnSpc>
                <a:spcPts val="2735"/>
              </a:lnSpc>
              <a:spcBef>
                <a:spcPts val="2310"/>
              </a:spcBef>
              <a:buFont typeface="Wingdings" panose="05000000000000000000" pitchFamily="2" charset="2"/>
              <a:buChar char="ü"/>
            </a:pPr>
            <a:r>
              <a:rPr lang="pt-PT" dirty="0">
                <a:solidFill>
                  <a:srgbClr val="FFFFFF"/>
                </a:solidFill>
                <a:latin typeface="Arial"/>
                <a:cs typeface="Arial"/>
              </a:rPr>
              <a:t>e a </a:t>
            </a:r>
            <a:r>
              <a:rPr lang="pt-PT" spc="35" dirty="0">
                <a:solidFill>
                  <a:srgbClr val="FFFFFF"/>
                </a:solidFill>
                <a:latin typeface="Arial"/>
                <a:cs typeface="Arial"/>
              </a:rPr>
              <a:t>uma  </a:t>
            </a:r>
            <a:r>
              <a:rPr lang="pt-PT" spc="40" dirty="0">
                <a:solidFill>
                  <a:srgbClr val="FFFFFF"/>
                </a:solidFill>
                <a:latin typeface="Arial"/>
                <a:cs typeface="Arial"/>
              </a:rPr>
              <a:t>disposição </a:t>
            </a:r>
            <a:r>
              <a:rPr lang="pt-PT" spc="45" dirty="0">
                <a:solidFill>
                  <a:srgbClr val="FFFFFF"/>
                </a:solidFill>
                <a:latin typeface="Arial"/>
                <a:cs typeface="Arial"/>
              </a:rPr>
              <a:t>continuamente reforçada </a:t>
            </a:r>
            <a:r>
              <a:rPr lang="pt-PT" spc="25" dirty="0">
                <a:solidFill>
                  <a:srgbClr val="FFFFFF"/>
                </a:solidFill>
                <a:latin typeface="Arial"/>
                <a:cs typeface="Arial"/>
              </a:rPr>
              <a:t>de </a:t>
            </a:r>
            <a:r>
              <a:rPr lang="pt-PT" spc="35" dirty="0">
                <a:solidFill>
                  <a:srgbClr val="FFFFFF"/>
                </a:solidFill>
                <a:latin typeface="Arial"/>
                <a:cs typeface="Arial"/>
              </a:rPr>
              <a:t>diálogo </a:t>
            </a:r>
            <a:r>
              <a:rPr lang="pt-PT" spc="-5" dirty="0">
                <a:solidFill>
                  <a:srgbClr val="FFFFFF"/>
                </a:solidFill>
                <a:latin typeface="Arial"/>
                <a:cs typeface="Arial"/>
              </a:rPr>
              <a:t>e </a:t>
            </a:r>
            <a:r>
              <a:rPr lang="pt-PT" spc="25" dirty="0">
                <a:solidFill>
                  <a:srgbClr val="FFFFFF"/>
                </a:solidFill>
                <a:latin typeface="Arial"/>
                <a:cs typeface="Arial"/>
              </a:rPr>
              <a:t>de</a:t>
            </a:r>
            <a:r>
              <a:rPr lang="pt-PT" spc="470" dirty="0">
                <a:solidFill>
                  <a:srgbClr val="FFFFFF"/>
                </a:solidFill>
                <a:latin typeface="Arial"/>
                <a:cs typeface="Arial"/>
              </a:rPr>
              <a:t> </a:t>
            </a:r>
            <a:r>
              <a:rPr lang="pt-PT" spc="40" dirty="0">
                <a:solidFill>
                  <a:srgbClr val="FFFFFF"/>
                </a:solidFill>
                <a:latin typeface="Arial"/>
                <a:cs typeface="Arial"/>
              </a:rPr>
              <a:t>participação.</a:t>
            </a:r>
            <a:endParaRPr lang="pt-PT" dirty="0">
              <a:latin typeface="Arial"/>
              <a:cs typeface="Arial"/>
            </a:endParaRPr>
          </a:p>
          <a:p>
            <a:endParaRPr lang="pt-PT" dirty="0"/>
          </a:p>
        </p:txBody>
      </p:sp>
      <p:sp>
        <p:nvSpPr>
          <p:cNvPr id="10" name="object 6">
            <a:extLst>
              <a:ext uri="{FF2B5EF4-FFF2-40B4-BE49-F238E27FC236}">
                <a16:creationId xmlns:a16="http://schemas.microsoft.com/office/drawing/2014/main" id="{731AF229-40C1-4969-AA79-56C5ECAA93CF}"/>
              </a:ext>
            </a:extLst>
          </p:cNvPr>
          <p:cNvSpPr/>
          <p:nvPr/>
        </p:nvSpPr>
        <p:spPr>
          <a:xfrm>
            <a:off x="6660945" y="4636312"/>
            <a:ext cx="5126736" cy="162763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61748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236700" cy="1491292"/>
          </a:xfrm>
        </p:spPr>
        <p:txBody>
          <a:bodyPr anchor="t" anchorCtr="0">
            <a:normAutofit fontScale="90000"/>
          </a:bodyPr>
          <a:lstStyle/>
          <a:p>
            <a:r>
              <a:rPr lang="pt-PT" sz="2700" dirty="0"/>
              <a:t>2. </a:t>
            </a:r>
            <a:r>
              <a:rPr lang="pt-PT" sz="2700" b="1" dirty="0"/>
              <a:t>A Política de Saúde</a:t>
            </a:r>
            <a:br>
              <a:rPr lang="pt-PT" sz="2700" b="1" dirty="0"/>
            </a:br>
            <a:br>
              <a:rPr lang="pt-PT" sz="2700" b="1" dirty="0"/>
            </a:br>
            <a:r>
              <a:rPr lang="pt-PT" sz="2700" dirty="0"/>
              <a:t>2.1.Principais orientações europeias em matéria de saúde: estratégias e orientações da Organização Mundial de Saúde</a:t>
            </a:r>
            <a:endParaRPr lang="pt-PT" sz="3800"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3" name="Espaço Reservado para Conteúdo 2">
            <a:extLst>
              <a:ext uri="{FF2B5EF4-FFF2-40B4-BE49-F238E27FC236}">
                <a16:creationId xmlns:a16="http://schemas.microsoft.com/office/drawing/2014/main" id="{F8152862-4AFA-42A4-BB19-28FD85AC6EFC}"/>
              </a:ext>
            </a:extLst>
          </p:cNvPr>
          <p:cNvSpPr>
            <a:spLocks noGrp="1"/>
          </p:cNvSpPr>
          <p:nvPr>
            <p:ph idx="1"/>
          </p:nvPr>
        </p:nvSpPr>
        <p:spPr>
          <a:xfrm>
            <a:off x="838200" y="2203079"/>
            <a:ext cx="10207581" cy="3973884"/>
          </a:xfrm>
        </p:spPr>
        <p:txBody>
          <a:bodyPr>
            <a:normAutofit/>
          </a:bodyPr>
          <a:lstStyle/>
          <a:p>
            <a:pPr marL="12700">
              <a:lnSpc>
                <a:spcPct val="100000"/>
              </a:lnSpc>
              <a:spcBef>
                <a:spcPts val="100"/>
              </a:spcBef>
            </a:pPr>
            <a:r>
              <a:rPr lang="pt-PT" sz="2200" b="1" dirty="0">
                <a:latin typeface="Arial"/>
                <a:cs typeface="Arial"/>
              </a:rPr>
              <a:t>A </a:t>
            </a:r>
            <a:r>
              <a:rPr lang="pt-PT" sz="2200" b="1" spc="20" dirty="0">
                <a:latin typeface="Arial"/>
                <a:cs typeface="Arial"/>
              </a:rPr>
              <a:t>ESTRATÉGIA DE</a:t>
            </a:r>
            <a:r>
              <a:rPr lang="pt-PT" sz="2200" b="1" spc="114" dirty="0">
                <a:latin typeface="Arial"/>
                <a:cs typeface="Arial"/>
              </a:rPr>
              <a:t> </a:t>
            </a:r>
            <a:r>
              <a:rPr lang="pt-PT" sz="2200" b="1" spc="20" dirty="0">
                <a:latin typeface="Arial"/>
                <a:cs typeface="Arial"/>
              </a:rPr>
              <a:t>SAÚDE</a:t>
            </a:r>
            <a:endParaRPr lang="pt-PT" sz="2200" dirty="0">
              <a:latin typeface="Arial"/>
              <a:cs typeface="Arial"/>
            </a:endParaRPr>
          </a:p>
          <a:p>
            <a:pPr algn="just">
              <a:lnSpc>
                <a:spcPts val="2735"/>
              </a:lnSpc>
              <a:spcBef>
                <a:spcPts val="2310"/>
              </a:spcBef>
              <a:buFont typeface="Wingdings" panose="05000000000000000000" pitchFamily="2" charset="2"/>
              <a:buChar char="ü"/>
            </a:pPr>
            <a:r>
              <a:rPr lang="pt-PT" sz="2400" spc="-5" dirty="0">
                <a:latin typeface="Arial"/>
                <a:cs typeface="Arial"/>
              </a:rPr>
              <a:t>Promove o </a:t>
            </a:r>
            <a:r>
              <a:rPr lang="pt-PT" sz="2400" b="1" dirty="0">
                <a:latin typeface="Arial"/>
                <a:cs typeface="Arial"/>
              </a:rPr>
              <a:t>investimento  na saúde</a:t>
            </a:r>
            <a:r>
              <a:rPr lang="pt-PT" sz="2400" dirty="0">
                <a:latin typeface="Arial"/>
                <a:cs typeface="Arial"/>
              </a:rPr>
              <a:t>, identificando  </a:t>
            </a:r>
            <a:r>
              <a:rPr lang="pt-PT" sz="2400" spc="5" dirty="0">
                <a:latin typeface="Arial"/>
                <a:cs typeface="Arial"/>
              </a:rPr>
              <a:t>formas </a:t>
            </a:r>
            <a:r>
              <a:rPr lang="pt-PT" sz="2400" dirty="0">
                <a:latin typeface="Arial"/>
                <a:cs typeface="Arial"/>
              </a:rPr>
              <a:t>concretas para  relacionar os objetivos</a:t>
            </a:r>
            <a:r>
              <a:rPr lang="pt-PT" sz="2400" spc="-70" dirty="0">
                <a:latin typeface="Arial"/>
                <a:cs typeface="Arial"/>
              </a:rPr>
              <a:t> </a:t>
            </a:r>
            <a:r>
              <a:rPr lang="pt-PT" sz="2400" dirty="0">
                <a:latin typeface="Arial"/>
                <a:cs typeface="Arial"/>
              </a:rPr>
              <a:t>de  </a:t>
            </a:r>
            <a:r>
              <a:rPr lang="pt-PT" sz="2400" spc="-5" dirty="0">
                <a:latin typeface="Arial"/>
                <a:cs typeface="Arial"/>
              </a:rPr>
              <a:t>desenvolvimento </a:t>
            </a:r>
            <a:r>
              <a:rPr lang="pt-PT" sz="2400" dirty="0">
                <a:latin typeface="Arial"/>
                <a:cs typeface="Arial"/>
              </a:rPr>
              <a:t>dos  </a:t>
            </a:r>
            <a:r>
              <a:rPr lang="pt-PT" sz="2400" spc="-5" dirty="0">
                <a:latin typeface="Arial"/>
                <a:cs typeface="Arial"/>
              </a:rPr>
              <a:t>serviços </a:t>
            </a:r>
            <a:r>
              <a:rPr lang="pt-PT" sz="2400" dirty="0">
                <a:latin typeface="Arial"/>
                <a:cs typeface="Arial"/>
              </a:rPr>
              <a:t>de saúde, com  melhorias </a:t>
            </a:r>
            <a:r>
              <a:rPr lang="pt-PT" sz="2400" spc="-5" dirty="0">
                <a:latin typeface="Arial"/>
                <a:cs typeface="Arial"/>
              </a:rPr>
              <a:t>expressas </a:t>
            </a:r>
            <a:r>
              <a:rPr lang="pt-PT" sz="2400" dirty="0">
                <a:latin typeface="Arial"/>
                <a:cs typeface="Arial"/>
              </a:rPr>
              <a:t>nas  </a:t>
            </a:r>
            <a:r>
              <a:rPr lang="pt-PT" sz="2400" spc="5" dirty="0">
                <a:latin typeface="Arial"/>
                <a:cs typeface="Arial"/>
              </a:rPr>
              <a:t>metas </a:t>
            </a:r>
            <a:r>
              <a:rPr lang="pt-PT" sz="2400" dirty="0">
                <a:latin typeface="Arial"/>
                <a:cs typeface="Arial"/>
              </a:rPr>
              <a:t>de</a:t>
            </a:r>
            <a:r>
              <a:rPr lang="pt-PT" sz="2400" spc="-65" dirty="0">
                <a:latin typeface="Arial"/>
                <a:cs typeface="Arial"/>
              </a:rPr>
              <a:t> </a:t>
            </a:r>
            <a:r>
              <a:rPr lang="pt-PT" sz="2400" dirty="0">
                <a:latin typeface="Arial"/>
                <a:cs typeface="Arial"/>
              </a:rPr>
              <a:t>saúde.</a:t>
            </a:r>
          </a:p>
          <a:p>
            <a:pPr algn="just">
              <a:lnSpc>
                <a:spcPts val="2735"/>
              </a:lnSpc>
              <a:spcBef>
                <a:spcPts val="2310"/>
              </a:spcBef>
              <a:buFont typeface="Wingdings" panose="05000000000000000000" pitchFamily="2" charset="2"/>
              <a:buChar char="ü"/>
            </a:pPr>
            <a:r>
              <a:rPr lang="pt-PT" spc="45" dirty="0">
                <a:solidFill>
                  <a:srgbClr val="FFFFFF"/>
                </a:solidFill>
                <a:latin typeface="Arial"/>
                <a:cs typeface="Arial"/>
              </a:rPr>
              <a:t>reforçada </a:t>
            </a:r>
            <a:r>
              <a:rPr lang="pt-PT" spc="25" dirty="0">
                <a:solidFill>
                  <a:srgbClr val="FFFFFF"/>
                </a:solidFill>
                <a:latin typeface="Arial"/>
                <a:cs typeface="Arial"/>
              </a:rPr>
              <a:t>de </a:t>
            </a:r>
            <a:r>
              <a:rPr lang="pt-PT" spc="35" dirty="0">
                <a:solidFill>
                  <a:srgbClr val="FFFFFF"/>
                </a:solidFill>
                <a:latin typeface="Arial"/>
                <a:cs typeface="Arial"/>
              </a:rPr>
              <a:t>diálogo </a:t>
            </a:r>
            <a:r>
              <a:rPr lang="pt-PT" spc="-5" dirty="0">
                <a:solidFill>
                  <a:srgbClr val="FFFFFF"/>
                </a:solidFill>
                <a:latin typeface="Arial"/>
                <a:cs typeface="Arial"/>
              </a:rPr>
              <a:t>e </a:t>
            </a:r>
            <a:r>
              <a:rPr lang="pt-PT" spc="25" dirty="0">
                <a:solidFill>
                  <a:srgbClr val="FFFFFF"/>
                </a:solidFill>
                <a:latin typeface="Arial"/>
                <a:cs typeface="Arial"/>
              </a:rPr>
              <a:t>de</a:t>
            </a:r>
            <a:r>
              <a:rPr lang="pt-PT" spc="470" dirty="0">
                <a:solidFill>
                  <a:srgbClr val="FFFFFF"/>
                </a:solidFill>
                <a:latin typeface="Arial"/>
                <a:cs typeface="Arial"/>
              </a:rPr>
              <a:t> </a:t>
            </a:r>
            <a:r>
              <a:rPr lang="pt-PT" spc="40" dirty="0">
                <a:solidFill>
                  <a:srgbClr val="FFFFFF"/>
                </a:solidFill>
                <a:latin typeface="Arial"/>
                <a:cs typeface="Arial"/>
              </a:rPr>
              <a:t>participação.</a:t>
            </a:r>
            <a:endParaRPr lang="pt-PT" dirty="0">
              <a:latin typeface="Arial"/>
              <a:cs typeface="Arial"/>
            </a:endParaRPr>
          </a:p>
          <a:p>
            <a:endParaRPr lang="pt-PT" dirty="0"/>
          </a:p>
        </p:txBody>
      </p:sp>
      <p:sp>
        <p:nvSpPr>
          <p:cNvPr id="11" name="object 6">
            <a:extLst>
              <a:ext uri="{FF2B5EF4-FFF2-40B4-BE49-F238E27FC236}">
                <a16:creationId xmlns:a16="http://schemas.microsoft.com/office/drawing/2014/main" id="{F4EE0B8A-C1C2-4AF9-B80C-5417354A2C2D}"/>
              </a:ext>
            </a:extLst>
          </p:cNvPr>
          <p:cNvSpPr/>
          <p:nvPr/>
        </p:nvSpPr>
        <p:spPr>
          <a:xfrm>
            <a:off x="7731028" y="4130063"/>
            <a:ext cx="3483543" cy="211755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8667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AD3A6-3855-4E03-A07A-935084106FE3}"/>
              </a:ext>
            </a:extLst>
          </p:cNvPr>
          <p:cNvSpPr>
            <a:spLocks noGrp="1"/>
          </p:cNvSpPr>
          <p:nvPr>
            <p:ph type="title"/>
          </p:nvPr>
        </p:nvSpPr>
        <p:spPr>
          <a:xfrm>
            <a:off x="838200" y="365126"/>
            <a:ext cx="10515600" cy="1140118"/>
          </a:xfrm>
          <a:solidFill>
            <a:schemeClr val="accent4"/>
          </a:solidFill>
        </p:spPr>
        <p:txBody>
          <a:bodyPr>
            <a:normAutofit fontScale="90000"/>
          </a:bodyPr>
          <a:lstStyle/>
          <a:p>
            <a:pPr algn="ctr"/>
            <a:br>
              <a:rPr lang="pt-PT" dirty="0"/>
            </a:br>
            <a:r>
              <a:rPr lang="pt-PT" b="1" dirty="0"/>
              <a:t>Saúde</a:t>
            </a:r>
            <a:br>
              <a:rPr lang="pt-PT" dirty="0"/>
            </a:br>
            <a:endParaRPr lang="pt-PT" dirty="0"/>
          </a:p>
        </p:txBody>
      </p:sp>
      <p:sp>
        <p:nvSpPr>
          <p:cNvPr id="3" name="Espaço Reservado para Conteúdo 2">
            <a:extLst>
              <a:ext uri="{FF2B5EF4-FFF2-40B4-BE49-F238E27FC236}">
                <a16:creationId xmlns:a16="http://schemas.microsoft.com/office/drawing/2014/main" id="{30A06D45-3C5A-43A7-BA92-5FA49830E456}"/>
              </a:ext>
            </a:extLst>
          </p:cNvPr>
          <p:cNvSpPr>
            <a:spLocks noGrp="1"/>
          </p:cNvSpPr>
          <p:nvPr>
            <p:ph idx="1"/>
          </p:nvPr>
        </p:nvSpPr>
        <p:spPr>
          <a:xfrm>
            <a:off x="838200" y="1505244"/>
            <a:ext cx="10515600" cy="4671719"/>
          </a:xfrm>
        </p:spPr>
        <p:txBody>
          <a:bodyPr/>
          <a:lstStyle/>
          <a:p>
            <a:pPr marL="0" indent="0">
              <a:buNone/>
            </a:pPr>
            <a:r>
              <a:rPr lang="pt-PT" dirty="0"/>
              <a:t>O que é a Saúde????</a:t>
            </a:r>
          </a:p>
          <a:p>
            <a:pPr marL="0" indent="0">
              <a:buNone/>
            </a:pPr>
            <a:endParaRPr lang="pt-PT" dirty="0"/>
          </a:p>
          <a:p>
            <a:pPr>
              <a:buFont typeface="Wingdings" panose="05000000000000000000" pitchFamily="2" charset="2"/>
              <a:buChar char="q"/>
            </a:pPr>
            <a:r>
              <a:rPr lang="pt-PT" dirty="0"/>
              <a:t>Bem ou recurso?</a:t>
            </a:r>
          </a:p>
          <a:p>
            <a:pPr>
              <a:buFont typeface="Wingdings" panose="05000000000000000000" pitchFamily="2" charset="2"/>
              <a:buChar char="q"/>
            </a:pPr>
            <a:r>
              <a:rPr lang="pt-PT" dirty="0"/>
              <a:t>Activo ou um passivo?</a:t>
            </a:r>
          </a:p>
          <a:p>
            <a:pPr>
              <a:buFont typeface="Wingdings" panose="05000000000000000000" pitchFamily="2" charset="2"/>
              <a:buChar char="q"/>
            </a:pPr>
            <a:r>
              <a:rPr lang="pt-PT" dirty="0"/>
              <a:t>Liberdade de opção – sem limites impostos pela doença?</a:t>
            </a:r>
          </a:p>
          <a:p>
            <a:pPr>
              <a:buFont typeface="Wingdings" panose="05000000000000000000" pitchFamily="2" charset="2"/>
              <a:buChar char="q"/>
            </a:pPr>
            <a:r>
              <a:rPr lang="pt-PT" dirty="0"/>
              <a:t>Ausência de doença?</a:t>
            </a:r>
          </a:p>
          <a:p>
            <a:pPr>
              <a:buFont typeface="Wingdings" panose="05000000000000000000" pitchFamily="2" charset="2"/>
              <a:buChar char="q"/>
            </a:pPr>
            <a:r>
              <a:rPr lang="pt-PT" dirty="0"/>
              <a:t>Bem vital não comprável? Qual o valor da saúde?</a:t>
            </a:r>
          </a:p>
          <a:p>
            <a:pPr>
              <a:buFont typeface="Wingdings" panose="05000000000000000000" pitchFamily="2" charset="2"/>
              <a:buChar char="q"/>
            </a:pPr>
            <a:r>
              <a:rPr lang="pt-PT" dirty="0"/>
              <a:t>A Sáude como um completo bem-estar físico, psíquico, económico, social e espiritual é utópica?</a:t>
            </a:r>
          </a:p>
          <a:p>
            <a:pPr>
              <a:buFont typeface="Wingdings" panose="05000000000000000000" pitchFamily="2" charset="2"/>
              <a:buChar char="q"/>
            </a:pPr>
            <a:endParaRPr lang="pt-PT" dirty="0"/>
          </a:p>
        </p:txBody>
      </p:sp>
      <p:sp>
        <p:nvSpPr>
          <p:cNvPr id="4" name="Espaço Reservado para Rodapé 3">
            <a:extLst>
              <a:ext uri="{FF2B5EF4-FFF2-40B4-BE49-F238E27FC236}">
                <a16:creationId xmlns:a16="http://schemas.microsoft.com/office/drawing/2014/main" id="{E2430935-50D3-484D-957D-A92B361A089B}"/>
              </a:ext>
            </a:extLst>
          </p:cNvPr>
          <p:cNvSpPr>
            <a:spLocks noGrp="1"/>
          </p:cNvSpPr>
          <p:nvPr>
            <p:ph type="ftr" sz="quarter" idx="11"/>
          </p:nvPr>
        </p:nvSpPr>
        <p:spPr/>
        <p:txBody>
          <a:bodyPr/>
          <a:lstStyle/>
          <a:p>
            <a:r>
              <a:rPr lang="pt-PT"/>
              <a:t>UFCD – 6557 - REDE NACIONAL DE CUIDADOS DE SAÚDE</a:t>
            </a:r>
          </a:p>
        </p:txBody>
      </p:sp>
    </p:spTree>
    <p:extLst>
      <p:ext uri="{BB962C8B-B14F-4D97-AF65-F5344CB8AC3E}">
        <p14:creationId xmlns:p14="http://schemas.microsoft.com/office/powerpoint/2010/main" val="1768776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236700" cy="1491292"/>
          </a:xfrm>
        </p:spPr>
        <p:txBody>
          <a:bodyPr anchor="t" anchorCtr="0">
            <a:normAutofit fontScale="90000"/>
          </a:bodyPr>
          <a:lstStyle/>
          <a:p>
            <a:r>
              <a:rPr lang="pt-PT" sz="2700" dirty="0"/>
              <a:t>2. </a:t>
            </a:r>
            <a:r>
              <a:rPr lang="pt-PT" sz="2700" b="1" dirty="0"/>
              <a:t>A Política de Saúde</a:t>
            </a:r>
            <a:br>
              <a:rPr lang="pt-PT" sz="2700" b="1" dirty="0"/>
            </a:br>
            <a:br>
              <a:rPr lang="pt-PT" sz="2700" b="1" dirty="0"/>
            </a:br>
            <a:r>
              <a:rPr lang="pt-PT" sz="2700" dirty="0"/>
              <a:t>2.1.Principais orientações europeias em matéria de saúde: estratégias e orientações da Organização Mundial de Saúde</a:t>
            </a:r>
            <a:endParaRPr lang="pt-PT" sz="3800"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3" name="Espaço Reservado para Conteúdo 2">
            <a:extLst>
              <a:ext uri="{FF2B5EF4-FFF2-40B4-BE49-F238E27FC236}">
                <a16:creationId xmlns:a16="http://schemas.microsoft.com/office/drawing/2014/main" id="{F8152862-4AFA-42A4-BB19-28FD85AC6EFC}"/>
              </a:ext>
            </a:extLst>
          </p:cNvPr>
          <p:cNvSpPr>
            <a:spLocks noGrp="1"/>
          </p:cNvSpPr>
          <p:nvPr>
            <p:ph idx="1"/>
          </p:nvPr>
        </p:nvSpPr>
        <p:spPr>
          <a:xfrm>
            <a:off x="838200" y="2203079"/>
            <a:ext cx="10207581" cy="3973884"/>
          </a:xfrm>
        </p:spPr>
        <p:txBody>
          <a:bodyPr>
            <a:normAutofit/>
          </a:bodyPr>
          <a:lstStyle/>
          <a:p>
            <a:pPr algn="just">
              <a:lnSpc>
                <a:spcPts val="2735"/>
              </a:lnSpc>
              <a:spcBef>
                <a:spcPts val="2310"/>
              </a:spcBef>
              <a:buFont typeface="Wingdings" panose="05000000000000000000" pitchFamily="2" charset="2"/>
              <a:buChar char="ü"/>
            </a:pPr>
            <a:r>
              <a:rPr lang="pt-PT" spc="45" dirty="0">
                <a:solidFill>
                  <a:srgbClr val="FFFFFF"/>
                </a:solidFill>
                <a:latin typeface="Arial"/>
                <a:cs typeface="Arial"/>
              </a:rPr>
              <a:t>reforçada </a:t>
            </a:r>
            <a:r>
              <a:rPr lang="pt-PT" spc="25" dirty="0">
                <a:solidFill>
                  <a:srgbClr val="FFFFFF"/>
                </a:solidFill>
                <a:latin typeface="Arial"/>
                <a:cs typeface="Arial"/>
              </a:rPr>
              <a:t>de </a:t>
            </a:r>
            <a:r>
              <a:rPr lang="pt-PT" spc="35" dirty="0">
                <a:solidFill>
                  <a:srgbClr val="FFFFFF"/>
                </a:solidFill>
                <a:latin typeface="Arial"/>
                <a:cs typeface="Arial"/>
              </a:rPr>
              <a:t>diálogo </a:t>
            </a:r>
            <a:r>
              <a:rPr lang="pt-PT" spc="-5" dirty="0">
                <a:solidFill>
                  <a:srgbClr val="FFFFFF"/>
                </a:solidFill>
                <a:latin typeface="Arial"/>
                <a:cs typeface="Arial"/>
              </a:rPr>
              <a:t>e </a:t>
            </a:r>
            <a:r>
              <a:rPr lang="pt-PT" spc="25" dirty="0">
                <a:solidFill>
                  <a:srgbClr val="FFFFFF"/>
                </a:solidFill>
                <a:latin typeface="Arial"/>
                <a:cs typeface="Arial"/>
              </a:rPr>
              <a:t>de</a:t>
            </a:r>
            <a:r>
              <a:rPr lang="pt-PT" spc="470" dirty="0">
                <a:solidFill>
                  <a:srgbClr val="FFFFFF"/>
                </a:solidFill>
                <a:latin typeface="Arial"/>
                <a:cs typeface="Arial"/>
              </a:rPr>
              <a:t> </a:t>
            </a:r>
            <a:r>
              <a:rPr lang="pt-PT" spc="40" dirty="0">
                <a:solidFill>
                  <a:srgbClr val="FFFFFF"/>
                </a:solidFill>
                <a:latin typeface="Arial"/>
                <a:cs typeface="Arial"/>
              </a:rPr>
              <a:t>participação.</a:t>
            </a:r>
            <a:endParaRPr lang="pt-PT" dirty="0">
              <a:latin typeface="Arial"/>
              <a:cs typeface="Arial"/>
            </a:endParaRPr>
          </a:p>
          <a:p>
            <a:endParaRPr lang="pt-PT" dirty="0"/>
          </a:p>
        </p:txBody>
      </p:sp>
      <p:sp>
        <p:nvSpPr>
          <p:cNvPr id="12" name="object 4">
            <a:extLst>
              <a:ext uri="{FF2B5EF4-FFF2-40B4-BE49-F238E27FC236}">
                <a16:creationId xmlns:a16="http://schemas.microsoft.com/office/drawing/2014/main" id="{5391DD2F-A470-486F-8E61-A3210D5E970C}"/>
              </a:ext>
            </a:extLst>
          </p:cNvPr>
          <p:cNvSpPr/>
          <p:nvPr/>
        </p:nvSpPr>
        <p:spPr>
          <a:xfrm>
            <a:off x="3711642" y="2203079"/>
            <a:ext cx="4715417" cy="397388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76616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236700" cy="1491292"/>
          </a:xfrm>
        </p:spPr>
        <p:txBody>
          <a:bodyPr anchor="t" anchorCtr="0">
            <a:normAutofit fontScale="90000"/>
          </a:bodyPr>
          <a:lstStyle/>
          <a:p>
            <a:r>
              <a:rPr lang="pt-PT" sz="2700" dirty="0"/>
              <a:t>2. </a:t>
            </a:r>
            <a:r>
              <a:rPr lang="pt-PT" sz="2700" b="1" dirty="0"/>
              <a:t>A Política de Saúde</a:t>
            </a:r>
            <a:br>
              <a:rPr lang="pt-PT" sz="2700" b="1" dirty="0"/>
            </a:br>
            <a:br>
              <a:rPr lang="pt-PT" sz="2700" b="1" dirty="0"/>
            </a:br>
            <a:r>
              <a:rPr lang="pt-PT" sz="2700" dirty="0"/>
              <a:t>2.1.Principais orientações europeias em matéria de saúde: estratégias e orientações da Organização Mundial de Saúde</a:t>
            </a:r>
            <a:endParaRPr lang="pt-PT" sz="3800"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3" name="Espaço Reservado para Conteúdo 2">
            <a:extLst>
              <a:ext uri="{FF2B5EF4-FFF2-40B4-BE49-F238E27FC236}">
                <a16:creationId xmlns:a16="http://schemas.microsoft.com/office/drawing/2014/main" id="{F8152862-4AFA-42A4-BB19-28FD85AC6EFC}"/>
              </a:ext>
            </a:extLst>
          </p:cNvPr>
          <p:cNvSpPr>
            <a:spLocks noGrp="1"/>
          </p:cNvSpPr>
          <p:nvPr>
            <p:ph idx="1"/>
          </p:nvPr>
        </p:nvSpPr>
        <p:spPr>
          <a:xfrm>
            <a:off x="838200" y="2203079"/>
            <a:ext cx="10207581" cy="3973884"/>
          </a:xfrm>
        </p:spPr>
        <p:txBody>
          <a:bodyPr>
            <a:normAutofit/>
          </a:bodyPr>
          <a:lstStyle/>
          <a:p>
            <a:pPr marL="0" indent="0">
              <a:lnSpc>
                <a:spcPct val="100000"/>
              </a:lnSpc>
              <a:spcBef>
                <a:spcPts val="100"/>
              </a:spcBef>
              <a:buNone/>
            </a:pPr>
            <a:r>
              <a:rPr lang="pt-PT" sz="2400" b="1" spc="-10" dirty="0">
                <a:latin typeface="Arial"/>
                <a:cs typeface="Arial"/>
              </a:rPr>
              <a:t>PORTUGAL </a:t>
            </a:r>
            <a:r>
              <a:rPr lang="pt-PT" sz="2400" b="1" dirty="0">
                <a:latin typeface="Arial"/>
                <a:cs typeface="Arial"/>
              </a:rPr>
              <a:t>TEM UM </a:t>
            </a:r>
            <a:r>
              <a:rPr lang="pt-PT" sz="2400" b="1" spc="-15" dirty="0">
                <a:latin typeface="Arial"/>
                <a:cs typeface="Arial"/>
              </a:rPr>
              <a:t>PLANO NACIONAL </a:t>
            </a:r>
            <a:r>
              <a:rPr lang="pt-PT" sz="2400" b="1" dirty="0">
                <a:latin typeface="Arial"/>
                <a:cs typeface="Arial"/>
              </a:rPr>
              <a:t>DE</a:t>
            </a:r>
            <a:r>
              <a:rPr lang="pt-PT" sz="2400" b="1" spc="160" dirty="0">
                <a:latin typeface="Arial"/>
                <a:cs typeface="Arial"/>
              </a:rPr>
              <a:t> </a:t>
            </a:r>
            <a:r>
              <a:rPr lang="pt-PT" sz="2400" b="1" spc="-15" dirty="0">
                <a:latin typeface="Arial"/>
                <a:cs typeface="Arial"/>
              </a:rPr>
              <a:t>SAÚDE?</a:t>
            </a:r>
          </a:p>
          <a:p>
            <a:pPr marL="0" indent="0" algn="just">
              <a:lnSpc>
                <a:spcPct val="100000"/>
              </a:lnSpc>
              <a:spcBef>
                <a:spcPts val="100"/>
              </a:spcBef>
              <a:buNone/>
            </a:pPr>
            <a:endParaRPr lang="pt-PT" sz="2400" b="1" spc="-15" dirty="0">
              <a:latin typeface="Arial"/>
              <a:cs typeface="Arial"/>
            </a:endParaRPr>
          </a:p>
          <a:p>
            <a:pPr marL="365760" indent="-229235" algn="just">
              <a:lnSpc>
                <a:spcPct val="100000"/>
              </a:lnSpc>
              <a:spcBef>
                <a:spcPts val="20"/>
              </a:spcBef>
              <a:buClr>
                <a:srgbClr val="43540D"/>
              </a:buClr>
              <a:buChar char="▪"/>
              <a:tabLst>
                <a:tab pos="366395" algn="l"/>
              </a:tabLst>
            </a:pPr>
            <a:r>
              <a:rPr lang="pt-PT" spc="-5" dirty="0">
                <a:latin typeface="Arial"/>
                <a:cs typeface="Arial"/>
              </a:rPr>
              <a:t>Portugal é </a:t>
            </a:r>
            <a:r>
              <a:rPr lang="pt-PT" dirty="0">
                <a:latin typeface="Arial"/>
                <a:cs typeface="Arial"/>
              </a:rPr>
              <a:t>um dos </a:t>
            </a:r>
            <a:r>
              <a:rPr lang="pt-PT" spc="-5" dirty="0">
                <a:latin typeface="Arial"/>
                <a:cs typeface="Arial"/>
              </a:rPr>
              <a:t>países que </a:t>
            </a:r>
            <a:r>
              <a:rPr lang="pt-PT" b="1" spc="-5" dirty="0">
                <a:latin typeface="Arial"/>
                <a:cs typeface="Arial"/>
              </a:rPr>
              <a:t>tem um</a:t>
            </a:r>
            <a:r>
              <a:rPr lang="pt-PT" b="1" spc="-30" dirty="0">
                <a:latin typeface="Arial"/>
                <a:cs typeface="Arial"/>
              </a:rPr>
              <a:t> </a:t>
            </a:r>
            <a:r>
              <a:rPr lang="pt-PT" b="1" dirty="0">
                <a:latin typeface="Arial"/>
                <a:cs typeface="Arial"/>
              </a:rPr>
              <a:t>PNS</a:t>
            </a:r>
            <a:r>
              <a:rPr lang="pt-PT" dirty="0">
                <a:latin typeface="Arial"/>
                <a:cs typeface="Arial"/>
              </a:rPr>
              <a:t>.</a:t>
            </a:r>
          </a:p>
          <a:p>
            <a:pPr marL="0" indent="0" algn="just">
              <a:lnSpc>
                <a:spcPct val="100000"/>
              </a:lnSpc>
              <a:spcBef>
                <a:spcPts val="40"/>
              </a:spcBef>
              <a:buClr>
                <a:srgbClr val="43540D"/>
              </a:buClr>
              <a:buNone/>
            </a:pPr>
            <a:endParaRPr lang="pt-PT" sz="3200" dirty="0">
              <a:latin typeface="Arial"/>
              <a:cs typeface="Arial"/>
            </a:endParaRPr>
          </a:p>
          <a:p>
            <a:pPr marL="365760" marR="158115" algn="just">
              <a:spcBef>
                <a:spcPts val="5"/>
              </a:spcBef>
              <a:buClr>
                <a:srgbClr val="43540D"/>
              </a:buClr>
              <a:buChar char="▪"/>
              <a:tabLst>
                <a:tab pos="366395" algn="l"/>
              </a:tabLst>
            </a:pPr>
            <a:r>
              <a:rPr lang="pt-PT" spc="-5" dirty="0">
                <a:latin typeface="Arial"/>
                <a:cs typeface="Arial"/>
              </a:rPr>
              <a:t>De </a:t>
            </a:r>
            <a:r>
              <a:rPr lang="pt-PT" dirty="0">
                <a:latin typeface="Arial"/>
                <a:cs typeface="Arial"/>
              </a:rPr>
              <a:t>acordo com o </a:t>
            </a:r>
            <a:r>
              <a:rPr lang="pt-PT" spc="-5" dirty="0">
                <a:latin typeface="Arial"/>
                <a:cs typeface="Arial"/>
              </a:rPr>
              <a:t>Ministério </a:t>
            </a:r>
            <a:r>
              <a:rPr lang="pt-PT" spc="5" dirty="0">
                <a:latin typeface="Arial"/>
                <a:cs typeface="Arial"/>
              </a:rPr>
              <a:t>da </a:t>
            </a:r>
            <a:r>
              <a:rPr lang="pt-PT" dirty="0">
                <a:latin typeface="Arial"/>
                <a:cs typeface="Arial"/>
              </a:rPr>
              <a:t>Saúde, o Plano </a:t>
            </a:r>
            <a:r>
              <a:rPr lang="pt-PT" spc="-5" dirty="0">
                <a:latin typeface="Arial"/>
                <a:cs typeface="Arial"/>
              </a:rPr>
              <a:t>Nacional </a:t>
            </a:r>
            <a:r>
              <a:rPr lang="pt-PT" dirty="0">
                <a:latin typeface="Arial"/>
                <a:cs typeface="Arial"/>
              </a:rPr>
              <a:t>de Saúde </a:t>
            </a:r>
            <a:r>
              <a:rPr lang="pt-PT" i="1" dirty="0">
                <a:latin typeface="Arial"/>
                <a:cs typeface="Arial"/>
              </a:rPr>
              <a:t>“é </a:t>
            </a:r>
            <a:r>
              <a:rPr lang="pt-PT" i="1" spc="5" dirty="0">
                <a:latin typeface="Arial"/>
                <a:cs typeface="Arial"/>
              </a:rPr>
              <a:t>um  </a:t>
            </a:r>
            <a:r>
              <a:rPr lang="pt-PT" i="1" dirty="0">
                <a:latin typeface="Arial"/>
                <a:cs typeface="Arial"/>
              </a:rPr>
              <a:t>conjunto de orientações, recomendações </a:t>
            </a:r>
            <a:r>
              <a:rPr lang="pt-PT" i="1" spc="-5" dirty="0">
                <a:latin typeface="Arial"/>
                <a:cs typeface="Arial"/>
              </a:rPr>
              <a:t>e </a:t>
            </a:r>
            <a:r>
              <a:rPr lang="pt-PT" i="1" dirty="0">
                <a:latin typeface="Arial"/>
                <a:cs typeface="Arial"/>
              </a:rPr>
              <a:t>ações concretas, de caráter  </a:t>
            </a:r>
            <a:r>
              <a:rPr lang="pt-PT" i="1" spc="-5" dirty="0">
                <a:latin typeface="Arial"/>
                <a:cs typeface="Arial"/>
              </a:rPr>
              <a:t>estratégico, </a:t>
            </a:r>
            <a:r>
              <a:rPr lang="pt-PT" i="1" dirty="0">
                <a:latin typeface="Arial"/>
                <a:cs typeface="Arial"/>
              </a:rPr>
              <a:t>destinadas a capacitar e </a:t>
            </a:r>
            <a:r>
              <a:rPr lang="pt-PT" i="1" spc="-5" dirty="0">
                <a:latin typeface="Arial"/>
                <a:cs typeface="Arial"/>
              </a:rPr>
              <a:t>promover </a:t>
            </a:r>
            <a:r>
              <a:rPr lang="pt-PT" i="1" dirty="0">
                <a:latin typeface="Arial"/>
                <a:cs typeface="Arial"/>
              </a:rPr>
              <a:t>o Sistema de Saúde</a:t>
            </a:r>
            <a:r>
              <a:rPr lang="pt-PT" i="1" spc="-160" dirty="0">
                <a:latin typeface="Arial"/>
                <a:cs typeface="Arial"/>
              </a:rPr>
              <a:t> </a:t>
            </a:r>
            <a:r>
              <a:rPr lang="pt-PT" i="1" spc="-5" dirty="0">
                <a:latin typeface="Arial"/>
                <a:cs typeface="Arial"/>
              </a:rPr>
              <a:t>para  </a:t>
            </a:r>
            <a:r>
              <a:rPr lang="pt-PT" i="1" dirty="0">
                <a:latin typeface="Arial"/>
                <a:cs typeface="Arial"/>
              </a:rPr>
              <a:t>cumprir o seu</a:t>
            </a:r>
            <a:r>
              <a:rPr lang="pt-PT" i="1" spc="-45" dirty="0">
                <a:latin typeface="Arial"/>
                <a:cs typeface="Arial"/>
              </a:rPr>
              <a:t> </a:t>
            </a:r>
            <a:r>
              <a:rPr lang="pt-PT" i="1" dirty="0">
                <a:latin typeface="Arial"/>
                <a:cs typeface="Arial"/>
              </a:rPr>
              <a:t>potencial”</a:t>
            </a:r>
            <a:r>
              <a:rPr lang="pt-PT" dirty="0">
                <a:latin typeface="Arial"/>
                <a:cs typeface="Arial"/>
              </a:rPr>
              <a:t>.</a:t>
            </a:r>
          </a:p>
          <a:p>
            <a:pPr marL="12700">
              <a:lnSpc>
                <a:spcPct val="100000"/>
              </a:lnSpc>
              <a:spcBef>
                <a:spcPts val="100"/>
              </a:spcBef>
            </a:pPr>
            <a:endParaRPr lang="pt-PT" dirty="0"/>
          </a:p>
        </p:txBody>
      </p:sp>
      <p:sp>
        <p:nvSpPr>
          <p:cNvPr id="12" name="object 7">
            <a:extLst>
              <a:ext uri="{FF2B5EF4-FFF2-40B4-BE49-F238E27FC236}">
                <a16:creationId xmlns:a16="http://schemas.microsoft.com/office/drawing/2014/main" id="{E912B332-C461-464B-94BF-811B170A60FB}"/>
              </a:ext>
            </a:extLst>
          </p:cNvPr>
          <p:cNvSpPr/>
          <p:nvPr/>
        </p:nvSpPr>
        <p:spPr>
          <a:xfrm>
            <a:off x="5928349" y="5549846"/>
            <a:ext cx="5117432" cy="7817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7621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236700" cy="1491292"/>
          </a:xfrm>
        </p:spPr>
        <p:txBody>
          <a:bodyPr anchor="t" anchorCtr="0">
            <a:normAutofit fontScale="90000"/>
          </a:bodyPr>
          <a:lstStyle/>
          <a:p>
            <a:r>
              <a:rPr lang="pt-PT" sz="2700" dirty="0"/>
              <a:t>2. </a:t>
            </a:r>
            <a:r>
              <a:rPr lang="pt-PT" sz="2700" b="1" dirty="0"/>
              <a:t>A Política de Saúde</a:t>
            </a:r>
            <a:br>
              <a:rPr lang="pt-PT" sz="2700" b="1" dirty="0"/>
            </a:br>
            <a:br>
              <a:rPr lang="pt-PT" sz="2700" b="1" dirty="0"/>
            </a:br>
            <a:r>
              <a:rPr lang="pt-PT" sz="2700" dirty="0"/>
              <a:t>2.1.Principais orientações europeias em matéria de saúde: estratégias e orientações da Organização Mundial de Saúde</a:t>
            </a:r>
            <a:endParaRPr lang="pt-PT" sz="3800"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3" name="Espaço Reservado para Conteúdo 2">
            <a:extLst>
              <a:ext uri="{FF2B5EF4-FFF2-40B4-BE49-F238E27FC236}">
                <a16:creationId xmlns:a16="http://schemas.microsoft.com/office/drawing/2014/main" id="{F8152862-4AFA-42A4-BB19-28FD85AC6EFC}"/>
              </a:ext>
            </a:extLst>
          </p:cNvPr>
          <p:cNvSpPr>
            <a:spLocks noGrp="1"/>
          </p:cNvSpPr>
          <p:nvPr>
            <p:ph idx="1"/>
          </p:nvPr>
        </p:nvSpPr>
        <p:spPr>
          <a:xfrm>
            <a:off x="838200" y="2203079"/>
            <a:ext cx="10207581" cy="3973884"/>
          </a:xfrm>
        </p:spPr>
        <p:txBody>
          <a:bodyPr>
            <a:normAutofit/>
          </a:bodyPr>
          <a:lstStyle/>
          <a:p>
            <a:pPr algn="just">
              <a:lnSpc>
                <a:spcPts val="2735"/>
              </a:lnSpc>
              <a:spcBef>
                <a:spcPts val="2310"/>
              </a:spcBef>
              <a:buFont typeface="Wingdings" panose="05000000000000000000" pitchFamily="2" charset="2"/>
              <a:buChar char="ü"/>
            </a:pPr>
            <a:r>
              <a:rPr lang="pt-PT" spc="45" dirty="0">
                <a:solidFill>
                  <a:srgbClr val="FFFFFF"/>
                </a:solidFill>
                <a:latin typeface="Arial"/>
                <a:cs typeface="Arial"/>
              </a:rPr>
              <a:t>reforçada </a:t>
            </a:r>
            <a:r>
              <a:rPr lang="pt-PT" spc="25" dirty="0">
                <a:solidFill>
                  <a:srgbClr val="FFFFFF"/>
                </a:solidFill>
                <a:latin typeface="Arial"/>
                <a:cs typeface="Arial"/>
              </a:rPr>
              <a:t>de </a:t>
            </a:r>
            <a:r>
              <a:rPr lang="pt-PT" spc="35" dirty="0">
                <a:solidFill>
                  <a:srgbClr val="FFFFFF"/>
                </a:solidFill>
                <a:latin typeface="Arial"/>
                <a:cs typeface="Arial"/>
              </a:rPr>
              <a:t>diálogo </a:t>
            </a:r>
            <a:r>
              <a:rPr lang="pt-PT" spc="-5" dirty="0">
                <a:solidFill>
                  <a:srgbClr val="FFFFFF"/>
                </a:solidFill>
                <a:latin typeface="Arial"/>
                <a:cs typeface="Arial"/>
              </a:rPr>
              <a:t>e </a:t>
            </a:r>
            <a:r>
              <a:rPr lang="pt-PT" spc="25" dirty="0">
                <a:solidFill>
                  <a:srgbClr val="FFFFFF"/>
                </a:solidFill>
                <a:latin typeface="Arial"/>
                <a:cs typeface="Arial"/>
              </a:rPr>
              <a:t>de</a:t>
            </a:r>
            <a:r>
              <a:rPr lang="pt-PT" spc="470" dirty="0">
                <a:solidFill>
                  <a:srgbClr val="FFFFFF"/>
                </a:solidFill>
                <a:latin typeface="Arial"/>
                <a:cs typeface="Arial"/>
              </a:rPr>
              <a:t> </a:t>
            </a:r>
            <a:r>
              <a:rPr lang="pt-PT" spc="40" dirty="0">
                <a:solidFill>
                  <a:srgbClr val="FFFFFF"/>
                </a:solidFill>
                <a:latin typeface="Arial"/>
                <a:cs typeface="Arial"/>
              </a:rPr>
              <a:t>participação.</a:t>
            </a:r>
            <a:endParaRPr lang="pt-PT" dirty="0">
              <a:latin typeface="Arial"/>
              <a:cs typeface="Arial"/>
            </a:endParaRPr>
          </a:p>
          <a:p>
            <a:endParaRPr lang="pt-PT" dirty="0"/>
          </a:p>
        </p:txBody>
      </p:sp>
      <p:sp>
        <p:nvSpPr>
          <p:cNvPr id="11" name="Espaço Reservado para Conteúdo 2">
            <a:extLst>
              <a:ext uri="{FF2B5EF4-FFF2-40B4-BE49-F238E27FC236}">
                <a16:creationId xmlns:a16="http://schemas.microsoft.com/office/drawing/2014/main" id="{EAD79F3A-D668-471F-BE7C-B58803D82702}"/>
              </a:ext>
            </a:extLst>
          </p:cNvPr>
          <p:cNvSpPr txBox="1">
            <a:spLocks/>
          </p:cNvSpPr>
          <p:nvPr/>
        </p:nvSpPr>
        <p:spPr>
          <a:xfrm>
            <a:off x="873815"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a:lnSpc>
                <a:spcPct val="100000"/>
              </a:lnSpc>
              <a:spcBef>
                <a:spcPts val="100"/>
              </a:spcBef>
            </a:pPr>
            <a:endParaRPr lang="pt-PT" dirty="0"/>
          </a:p>
        </p:txBody>
      </p:sp>
      <p:pic>
        <p:nvPicPr>
          <p:cNvPr id="5" name="Imagem 4">
            <a:extLst>
              <a:ext uri="{FF2B5EF4-FFF2-40B4-BE49-F238E27FC236}">
                <a16:creationId xmlns:a16="http://schemas.microsoft.com/office/drawing/2014/main" id="{CD424A48-B2A9-4FF1-8342-A9075B091675}"/>
              </a:ext>
            </a:extLst>
          </p:cNvPr>
          <p:cNvPicPr>
            <a:picLocks noChangeAspect="1"/>
          </p:cNvPicPr>
          <p:nvPr/>
        </p:nvPicPr>
        <p:blipFill rotWithShape="1">
          <a:blip r:embed="rId2"/>
          <a:srcRect l="26908" t="11092" r="28092" b="17294"/>
          <a:stretch/>
        </p:blipFill>
        <p:spPr>
          <a:xfrm>
            <a:off x="3584983" y="2113663"/>
            <a:ext cx="4799856" cy="4294608"/>
          </a:xfrm>
          <a:prstGeom prst="rect">
            <a:avLst/>
          </a:prstGeom>
        </p:spPr>
      </p:pic>
    </p:spTree>
    <p:extLst>
      <p:ext uri="{BB962C8B-B14F-4D97-AF65-F5344CB8AC3E}">
        <p14:creationId xmlns:p14="http://schemas.microsoft.com/office/powerpoint/2010/main" val="356395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236700" cy="1491292"/>
          </a:xfrm>
        </p:spPr>
        <p:txBody>
          <a:bodyPr anchor="t" anchorCtr="0">
            <a:normAutofit fontScale="90000"/>
          </a:bodyPr>
          <a:lstStyle/>
          <a:p>
            <a:r>
              <a:rPr lang="pt-PT" sz="2700" dirty="0"/>
              <a:t>2. </a:t>
            </a:r>
            <a:r>
              <a:rPr lang="pt-PT" sz="2700" b="1" dirty="0"/>
              <a:t>A Política de Saúde</a:t>
            </a:r>
            <a:br>
              <a:rPr lang="pt-PT" sz="2700" b="1" dirty="0"/>
            </a:br>
            <a:br>
              <a:rPr lang="pt-PT" sz="2700" b="1" dirty="0"/>
            </a:br>
            <a:r>
              <a:rPr lang="pt-PT" sz="2700" dirty="0"/>
              <a:t>2.1.Principais orientações europeias em matéria de saúde: estratégias e orientações da Organização Mundial de Saúde</a:t>
            </a:r>
            <a:endParaRPr lang="pt-PT" sz="3800"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3" name="Espaço Reservado para Conteúdo 2">
            <a:extLst>
              <a:ext uri="{FF2B5EF4-FFF2-40B4-BE49-F238E27FC236}">
                <a16:creationId xmlns:a16="http://schemas.microsoft.com/office/drawing/2014/main" id="{F8152862-4AFA-42A4-BB19-28FD85AC6EFC}"/>
              </a:ext>
            </a:extLst>
          </p:cNvPr>
          <p:cNvSpPr>
            <a:spLocks noGrp="1"/>
          </p:cNvSpPr>
          <p:nvPr>
            <p:ph idx="1"/>
          </p:nvPr>
        </p:nvSpPr>
        <p:spPr>
          <a:xfrm>
            <a:off x="838200" y="2203079"/>
            <a:ext cx="10207581" cy="3973884"/>
          </a:xfrm>
        </p:spPr>
        <p:txBody>
          <a:bodyPr>
            <a:normAutofit fontScale="77500" lnSpcReduction="20000"/>
          </a:bodyPr>
          <a:lstStyle/>
          <a:p>
            <a:pPr marL="12700">
              <a:lnSpc>
                <a:spcPct val="100000"/>
              </a:lnSpc>
              <a:spcBef>
                <a:spcPts val="100"/>
              </a:spcBef>
            </a:pPr>
            <a:r>
              <a:rPr lang="pt-PT" b="1" i="1" u="sng" dirty="0"/>
              <a:t>Plano Nacional de Saúde</a:t>
            </a:r>
          </a:p>
          <a:p>
            <a:pPr marL="356870" indent="-344805" algn="just">
              <a:lnSpc>
                <a:spcPct val="120000"/>
              </a:lnSpc>
              <a:buSzPct val="129166"/>
              <a:buFont typeface="Wingdings"/>
              <a:buChar char=""/>
              <a:tabLst>
                <a:tab pos="357505" algn="l"/>
              </a:tabLst>
            </a:pPr>
            <a:r>
              <a:rPr lang="pt-PT" b="1" spc="30" dirty="0">
                <a:latin typeface="Arial"/>
                <a:cs typeface="Arial"/>
              </a:rPr>
              <a:t>Maximizar </a:t>
            </a:r>
            <a:r>
              <a:rPr lang="pt-PT" b="1" spc="25" dirty="0">
                <a:latin typeface="Arial"/>
                <a:cs typeface="Arial"/>
              </a:rPr>
              <a:t>os </a:t>
            </a:r>
            <a:r>
              <a:rPr lang="pt-PT" b="1" spc="35" dirty="0">
                <a:latin typeface="Arial"/>
                <a:cs typeface="Arial"/>
              </a:rPr>
              <a:t>ganhos </a:t>
            </a:r>
            <a:r>
              <a:rPr lang="pt-PT" b="1" spc="25" dirty="0">
                <a:latin typeface="Arial"/>
                <a:cs typeface="Arial"/>
              </a:rPr>
              <a:t>em </a:t>
            </a:r>
            <a:r>
              <a:rPr lang="pt-PT" b="1" spc="35" dirty="0">
                <a:latin typeface="Arial"/>
                <a:cs typeface="Arial"/>
              </a:rPr>
              <a:t>saúde </a:t>
            </a:r>
            <a:r>
              <a:rPr lang="pt-PT" spc="40" dirty="0">
                <a:latin typeface="Arial"/>
                <a:cs typeface="Arial"/>
              </a:rPr>
              <a:t>admitindo </a:t>
            </a:r>
            <a:r>
              <a:rPr lang="pt-PT" spc="25" dirty="0">
                <a:latin typeface="Arial"/>
                <a:cs typeface="Arial"/>
              </a:rPr>
              <a:t>que </a:t>
            </a:r>
            <a:r>
              <a:rPr lang="pt-PT" spc="30" dirty="0">
                <a:latin typeface="Arial"/>
                <a:cs typeface="Arial"/>
              </a:rPr>
              <a:t>são </a:t>
            </a:r>
            <a:r>
              <a:rPr lang="pt-PT" spc="35" dirty="0">
                <a:latin typeface="Arial"/>
                <a:cs typeface="Arial"/>
              </a:rPr>
              <a:t>relativos, através</a:t>
            </a:r>
            <a:r>
              <a:rPr lang="pt-PT" spc="55" dirty="0">
                <a:latin typeface="Arial"/>
                <a:cs typeface="Arial"/>
              </a:rPr>
              <a:t> </a:t>
            </a:r>
            <a:r>
              <a:rPr lang="pt-PT" spc="25" dirty="0">
                <a:latin typeface="Arial"/>
                <a:cs typeface="Arial"/>
              </a:rPr>
              <a:t>de</a:t>
            </a:r>
            <a:r>
              <a:rPr lang="pt-PT" dirty="0">
                <a:latin typeface="Arial"/>
                <a:cs typeface="Arial"/>
              </a:rPr>
              <a:t> </a:t>
            </a:r>
            <a:r>
              <a:rPr lang="pt-PT" spc="40" dirty="0">
                <a:latin typeface="Arial"/>
                <a:cs typeface="Arial"/>
              </a:rPr>
              <a:t>resultados </a:t>
            </a:r>
            <a:r>
              <a:rPr lang="pt-PT" spc="25" dirty="0">
                <a:latin typeface="Arial"/>
                <a:cs typeface="Arial"/>
              </a:rPr>
              <a:t>de </a:t>
            </a:r>
            <a:r>
              <a:rPr lang="pt-PT" spc="40" dirty="0">
                <a:latin typeface="Arial"/>
                <a:cs typeface="Arial"/>
              </a:rPr>
              <a:t>saúde </a:t>
            </a:r>
            <a:r>
              <a:rPr lang="pt-PT" spc="45" dirty="0">
                <a:latin typeface="Arial"/>
                <a:cs typeface="Arial"/>
              </a:rPr>
              <a:t>complementares </a:t>
            </a:r>
            <a:r>
              <a:rPr lang="pt-PT" spc="35" dirty="0">
                <a:latin typeface="Arial"/>
                <a:cs typeface="Arial"/>
              </a:rPr>
              <a:t>para </a:t>
            </a:r>
            <a:r>
              <a:rPr lang="pt-PT" spc="-5" dirty="0">
                <a:latin typeface="Arial"/>
                <a:cs typeface="Arial"/>
              </a:rPr>
              <a:t>a </a:t>
            </a:r>
            <a:r>
              <a:rPr lang="pt-PT" spc="45" dirty="0">
                <a:latin typeface="Arial"/>
                <a:cs typeface="Arial"/>
              </a:rPr>
              <a:t>população, globalmente </a:t>
            </a:r>
            <a:r>
              <a:rPr lang="pt-PT" spc="-5" dirty="0">
                <a:latin typeface="Arial"/>
                <a:cs typeface="Arial"/>
              </a:rPr>
              <a:t>e  </a:t>
            </a:r>
            <a:r>
              <a:rPr lang="pt-PT" spc="30" dirty="0">
                <a:latin typeface="Arial"/>
                <a:cs typeface="Arial"/>
              </a:rPr>
              <a:t>por grupo </a:t>
            </a:r>
            <a:r>
              <a:rPr lang="pt-PT" spc="40" dirty="0">
                <a:latin typeface="Arial"/>
                <a:cs typeface="Arial"/>
              </a:rPr>
              <a:t>etário, </a:t>
            </a:r>
            <a:r>
              <a:rPr lang="pt-PT" spc="30" dirty="0">
                <a:latin typeface="Arial"/>
                <a:cs typeface="Arial"/>
              </a:rPr>
              <a:t>sexo, </a:t>
            </a:r>
            <a:r>
              <a:rPr lang="pt-PT" spc="35" dirty="0">
                <a:latin typeface="Arial"/>
                <a:cs typeface="Arial"/>
              </a:rPr>
              <a:t>região, </a:t>
            </a:r>
            <a:r>
              <a:rPr lang="pt-PT" spc="25" dirty="0">
                <a:latin typeface="Arial"/>
                <a:cs typeface="Arial"/>
              </a:rPr>
              <a:t>nível </a:t>
            </a:r>
            <a:r>
              <a:rPr lang="pt-PT" spc="40" dirty="0">
                <a:latin typeface="Arial"/>
                <a:cs typeface="Arial"/>
              </a:rPr>
              <a:t>socioeconómico </a:t>
            </a:r>
            <a:r>
              <a:rPr lang="pt-PT" dirty="0">
                <a:latin typeface="Arial"/>
                <a:cs typeface="Arial"/>
              </a:rPr>
              <a:t>e </a:t>
            </a:r>
            <a:r>
              <a:rPr lang="pt-PT" spc="40" dirty="0">
                <a:latin typeface="Arial"/>
                <a:cs typeface="Arial"/>
              </a:rPr>
              <a:t>fatores </a:t>
            </a:r>
            <a:r>
              <a:rPr lang="pt-PT" spc="25" dirty="0">
                <a:latin typeface="Arial"/>
                <a:cs typeface="Arial"/>
              </a:rPr>
              <a:t>de  </a:t>
            </a:r>
            <a:r>
              <a:rPr lang="pt-PT" spc="40" dirty="0">
                <a:latin typeface="Arial"/>
                <a:cs typeface="Arial"/>
              </a:rPr>
              <a:t>vulnerabilidade.</a:t>
            </a:r>
            <a:endParaRPr lang="pt-PT" dirty="0">
              <a:latin typeface="Arial"/>
              <a:cs typeface="Arial"/>
            </a:endParaRPr>
          </a:p>
          <a:p>
            <a:pPr algn="just">
              <a:lnSpc>
                <a:spcPct val="120000"/>
              </a:lnSpc>
              <a:spcBef>
                <a:spcPts val="20"/>
              </a:spcBef>
            </a:pPr>
            <a:endParaRPr lang="pt-PT" sz="3600" dirty="0">
              <a:latin typeface="Arial"/>
              <a:cs typeface="Arial"/>
            </a:endParaRPr>
          </a:p>
          <a:p>
            <a:pPr marL="356870" marR="5080" indent="-344805" algn="just">
              <a:lnSpc>
                <a:spcPct val="120000"/>
              </a:lnSpc>
              <a:buSzPct val="129166"/>
              <a:buFont typeface="Wingdings"/>
              <a:buChar char=""/>
              <a:tabLst>
                <a:tab pos="357505" algn="l"/>
              </a:tabLst>
            </a:pPr>
            <a:r>
              <a:rPr lang="pt-PT" spc="40" dirty="0">
                <a:latin typeface="Arial"/>
                <a:cs typeface="Arial"/>
              </a:rPr>
              <a:t>Reforçar </a:t>
            </a:r>
            <a:r>
              <a:rPr lang="pt-PT" spc="-5" dirty="0">
                <a:latin typeface="Arial"/>
                <a:cs typeface="Arial"/>
              </a:rPr>
              <a:t>o </a:t>
            </a:r>
            <a:r>
              <a:rPr lang="pt-PT" spc="40" dirty="0">
                <a:latin typeface="Arial"/>
                <a:cs typeface="Arial"/>
              </a:rPr>
              <a:t>sistema </a:t>
            </a:r>
            <a:r>
              <a:rPr lang="pt-PT" spc="25" dirty="0">
                <a:latin typeface="Arial"/>
                <a:cs typeface="Arial"/>
              </a:rPr>
              <a:t>de </a:t>
            </a:r>
            <a:r>
              <a:rPr lang="pt-PT" spc="40" dirty="0">
                <a:latin typeface="Arial"/>
                <a:cs typeface="Arial"/>
              </a:rPr>
              <a:t>saúde </a:t>
            </a:r>
            <a:r>
              <a:rPr lang="pt-PT" spc="35" dirty="0">
                <a:latin typeface="Arial"/>
                <a:cs typeface="Arial"/>
              </a:rPr>
              <a:t>como </a:t>
            </a:r>
            <a:r>
              <a:rPr lang="pt-PT" spc="-5" dirty="0">
                <a:latin typeface="Arial"/>
                <a:cs typeface="Arial"/>
              </a:rPr>
              <a:t>a </a:t>
            </a:r>
            <a:r>
              <a:rPr lang="pt-PT" spc="40" dirty="0">
                <a:latin typeface="Arial"/>
                <a:cs typeface="Arial"/>
              </a:rPr>
              <a:t>opção estratégica </a:t>
            </a:r>
            <a:r>
              <a:rPr lang="pt-PT" spc="30" dirty="0">
                <a:latin typeface="Arial"/>
                <a:cs typeface="Arial"/>
              </a:rPr>
              <a:t>com </a:t>
            </a:r>
            <a:r>
              <a:rPr lang="pt-PT" spc="40" dirty="0">
                <a:latin typeface="Arial"/>
                <a:cs typeface="Arial"/>
              </a:rPr>
              <a:t>maior retorno  </a:t>
            </a:r>
            <a:r>
              <a:rPr lang="pt-PT" spc="25" dirty="0">
                <a:latin typeface="Arial"/>
                <a:cs typeface="Arial"/>
              </a:rPr>
              <a:t>de </a:t>
            </a:r>
            <a:r>
              <a:rPr lang="pt-PT" spc="40" dirty="0">
                <a:latin typeface="Arial"/>
                <a:cs typeface="Arial"/>
              </a:rPr>
              <a:t>saúde, </a:t>
            </a:r>
            <a:r>
              <a:rPr lang="pt-PT" spc="35" dirty="0">
                <a:latin typeface="Arial"/>
                <a:cs typeface="Arial"/>
              </a:rPr>
              <a:t>social </a:t>
            </a:r>
            <a:r>
              <a:rPr lang="pt-PT" dirty="0">
                <a:latin typeface="Arial"/>
                <a:cs typeface="Arial"/>
              </a:rPr>
              <a:t>e </a:t>
            </a:r>
            <a:r>
              <a:rPr lang="pt-PT" spc="40" dirty="0">
                <a:latin typeface="Arial"/>
                <a:cs typeface="Arial"/>
              </a:rPr>
              <a:t>económico, considerando </a:t>
            </a:r>
            <a:r>
              <a:rPr lang="pt-PT" dirty="0">
                <a:latin typeface="Arial"/>
                <a:cs typeface="Arial"/>
              </a:rPr>
              <a:t>o </a:t>
            </a:r>
            <a:r>
              <a:rPr lang="pt-PT" spc="35" dirty="0">
                <a:latin typeface="Arial"/>
                <a:cs typeface="Arial"/>
              </a:rPr>
              <a:t>contexto </a:t>
            </a:r>
            <a:r>
              <a:rPr lang="pt-PT" spc="40" dirty="0">
                <a:latin typeface="Arial"/>
                <a:cs typeface="Arial"/>
              </a:rPr>
              <a:t>nacional </a:t>
            </a:r>
            <a:r>
              <a:rPr lang="pt-PT" dirty="0">
                <a:latin typeface="Arial"/>
                <a:cs typeface="Arial"/>
              </a:rPr>
              <a:t>e  </a:t>
            </a:r>
            <a:r>
              <a:rPr lang="pt-PT" spc="45" dirty="0">
                <a:latin typeface="Arial"/>
                <a:cs typeface="Arial"/>
              </a:rPr>
              <a:t>internacional </a:t>
            </a:r>
            <a:r>
              <a:rPr lang="pt-PT" spc="30" dirty="0">
                <a:latin typeface="Arial"/>
                <a:cs typeface="Arial"/>
              </a:rPr>
              <a:t>(OMS, </a:t>
            </a:r>
            <a:r>
              <a:rPr lang="pt-PT" spc="40" dirty="0">
                <a:latin typeface="Arial"/>
                <a:cs typeface="Arial"/>
              </a:rPr>
              <a:t>2008), promovendo </a:t>
            </a:r>
            <a:r>
              <a:rPr lang="pt-PT" spc="25" dirty="0">
                <a:latin typeface="Arial"/>
                <a:cs typeface="Arial"/>
              </a:rPr>
              <a:t>as </a:t>
            </a:r>
            <a:r>
              <a:rPr lang="pt-PT" spc="40" dirty="0">
                <a:latin typeface="Arial"/>
                <a:cs typeface="Arial"/>
              </a:rPr>
              <a:t>condições </a:t>
            </a:r>
            <a:r>
              <a:rPr lang="pt-PT" spc="35" dirty="0">
                <a:latin typeface="Arial"/>
                <a:cs typeface="Arial"/>
              </a:rPr>
              <a:t>para </a:t>
            </a:r>
            <a:r>
              <a:rPr lang="pt-PT" spc="25" dirty="0">
                <a:latin typeface="Arial"/>
                <a:cs typeface="Arial"/>
              </a:rPr>
              <a:t>que </a:t>
            </a:r>
            <a:r>
              <a:rPr lang="pt-PT" spc="40" dirty="0">
                <a:latin typeface="Arial"/>
                <a:cs typeface="Arial"/>
              </a:rPr>
              <a:t>todos </a:t>
            </a:r>
            <a:r>
              <a:rPr lang="pt-PT" spc="25" dirty="0">
                <a:latin typeface="Arial"/>
                <a:cs typeface="Arial"/>
              </a:rPr>
              <a:t>os  </a:t>
            </a:r>
            <a:r>
              <a:rPr lang="pt-PT" spc="40" dirty="0">
                <a:latin typeface="Arial"/>
                <a:cs typeface="Arial"/>
              </a:rPr>
              <a:t>intervenientes </a:t>
            </a:r>
            <a:r>
              <a:rPr lang="pt-PT" spc="45" dirty="0">
                <a:latin typeface="Arial"/>
                <a:cs typeface="Arial"/>
              </a:rPr>
              <a:t>desempenhem </a:t>
            </a:r>
            <a:r>
              <a:rPr lang="pt-PT" spc="40" dirty="0">
                <a:latin typeface="Arial"/>
                <a:cs typeface="Arial"/>
              </a:rPr>
              <a:t>melhor </a:t>
            </a:r>
            <a:r>
              <a:rPr lang="pt-PT" dirty="0">
                <a:latin typeface="Arial"/>
                <a:cs typeface="Arial"/>
              </a:rPr>
              <a:t>a </a:t>
            </a:r>
            <a:r>
              <a:rPr lang="pt-PT" spc="30" dirty="0">
                <a:latin typeface="Arial"/>
                <a:cs typeface="Arial"/>
              </a:rPr>
              <a:t>sua missão.</a:t>
            </a:r>
            <a:r>
              <a:rPr lang="pt-PT" spc="270" dirty="0">
                <a:latin typeface="Arial"/>
                <a:cs typeface="Arial"/>
              </a:rPr>
              <a:t> </a:t>
            </a:r>
            <a:r>
              <a:rPr lang="pt-PT" spc="40" dirty="0">
                <a:solidFill>
                  <a:srgbClr val="FFFFFF"/>
                </a:solidFill>
                <a:latin typeface="Arial"/>
                <a:cs typeface="Arial"/>
              </a:rPr>
              <a:t>missão.</a:t>
            </a:r>
            <a:endParaRPr lang="pt-PT" dirty="0">
              <a:latin typeface="Arial"/>
              <a:cs typeface="Arial"/>
            </a:endParaRPr>
          </a:p>
          <a:p>
            <a:pPr marL="0" indent="0">
              <a:lnSpc>
                <a:spcPct val="100000"/>
              </a:lnSpc>
              <a:spcBef>
                <a:spcPts val="100"/>
              </a:spcBef>
              <a:buNone/>
            </a:pPr>
            <a:endParaRPr lang="pt-PT" dirty="0"/>
          </a:p>
        </p:txBody>
      </p:sp>
    </p:spTree>
    <p:extLst>
      <p:ext uri="{BB962C8B-B14F-4D97-AF65-F5344CB8AC3E}">
        <p14:creationId xmlns:p14="http://schemas.microsoft.com/office/powerpoint/2010/main" val="1928758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236700" cy="1491292"/>
          </a:xfrm>
        </p:spPr>
        <p:txBody>
          <a:bodyPr anchor="t" anchorCtr="0">
            <a:normAutofit fontScale="90000"/>
          </a:bodyPr>
          <a:lstStyle/>
          <a:p>
            <a:r>
              <a:rPr lang="pt-PT" sz="2700" dirty="0"/>
              <a:t>2. </a:t>
            </a:r>
            <a:r>
              <a:rPr lang="pt-PT" sz="2700" b="1" dirty="0"/>
              <a:t>A Política de Saúde</a:t>
            </a:r>
            <a:br>
              <a:rPr lang="pt-PT" sz="2700" b="1" dirty="0"/>
            </a:br>
            <a:br>
              <a:rPr lang="pt-PT" sz="2700" b="1" dirty="0"/>
            </a:br>
            <a:r>
              <a:rPr lang="pt-PT" sz="2700" dirty="0"/>
              <a:t>2.1.Principais orientações europeias em matéria de saúde: estratégias e orientações da Organização Mundial de Saúde</a:t>
            </a:r>
            <a:endParaRPr lang="pt-PT" sz="3800"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3" name="Espaço Reservado para Conteúdo 2">
            <a:extLst>
              <a:ext uri="{FF2B5EF4-FFF2-40B4-BE49-F238E27FC236}">
                <a16:creationId xmlns:a16="http://schemas.microsoft.com/office/drawing/2014/main" id="{F8152862-4AFA-42A4-BB19-28FD85AC6EFC}"/>
              </a:ext>
            </a:extLst>
          </p:cNvPr>
          <p:cNvSpPr>
            <a:spLocks noGrp="1"/>
          </p:cNvSpPr>
          <p:nvPr>
            <p:ph idx="1"/>
          </p:nvPr>
        </p:nvSpPr>
        <p:spPr>
          <a:xfrm>
            <a:off x="838201" y="2174841"/>
            <a:ext cx="4922670" cy="4002122"/>
          </a:xfrm>
        </p:spPr>
        <p:txBody>
          <a:bodyPr>
            <a:normAutofit fontScale="92500" lnSpcReduction="20000"/>
          </a:bodyPr>
          <a:lstStyle/>
          <a:p>
            <a:pPr marL="12700">
              <a:lnSpc>
                <a:spcPct val="100000"/>
              </a:lnSpc>
              <a:spcBef>
                <a:spcPts val="100"/>
              </a:spcBef>
            </a:pPr>
            <a:r>
              <a:rPr lang="pt-PT" b="1" i="1" u="sng" dirty="0"/>
              <a:t>Exemplo 1</a:t>
            </a:r>
          </a:p>
          <a:p>
            <a:pPr marL="12700">
              <a:lnSpc>
                <a:spcPct val="100000"/>
              </a:lnSpc>
              <a:spcBef>
                <a:spcPts val="100"/>
              </a:spcBef>
            </a:pPr>
            <a:endParaRPr lang="pt-PT" b="1" i="1" u="sng" dirty="0"/>
          </a:p>
          <a:p>
            <a:pPr marL="12700" marR="5080">
              <a:lnSpc>
                <a:spcPct val="150100"/>
              </a:lnSpc>
              <a:spcBef>
                <a:spcPts val="100"/>
              </a:spcBef>
            </a:pPr>
            <a:r>
              <a:rPr lang="pt-PT" spc="-5" dirty="0">
                <a:latin typeface="Arial"/>
                <a:cs typeface="Arial"/>
              </a:rPr>
              <a:t>Reduzir a prevalência </a:t>
            </a:r>
            <a:r>
              <a:rPr lang="pt-PT" dirty="0">
                <a:latin typeface="Arial"/>
                <a:cs typeface="Arial"/>
              </a:rPr>
              <a:t>do consumo de tabaco  na população com ≥ 15</a:t>
            </a:r>
            <a:r>
              <a:rPr lang="pt-PT" spc="-100" dirty="0">
                <a:latin typeface="Arial"/>
                <a:cs typeface="Arial"/>
              </a:rPr>
              <a:t> </a:t>
            </a:r>
            <a:r>
              <a:rPr lang="pt-PT" dirty="0">
                <a:latin typeface="Arial"/>
                <a:cs typeface="Arial"/>
              </a:rPr>
              <a:t>anos</a:t>
            </a:r>
          </a:p>
          <a:p>
            <a:pPr marL="0" indent="0">
              <a:lnSpc>
                <a:spcPct val="100000"/>
              </a:lnSpc>
              <a:spcBef>
                <a:spcPts val="1440"/>
              </a:spcBef>
              <a:buNone/>
            </a:pPr>
            <a:r>
              <a:rPr lang="pt-PT" dirty="0">
                <a:latin typeface="Arial"/>
                <a:cs typeface="Arial"/>
              </a:rPr>
              <a:t>e eliminar a </a:t>
            </a:r>
            <a:r>
              <a:rPr lang="pt-PT" spc="-5" dirty="0">
                <a:latin typeface="Arial"/>
                <a:cs typeface="Arial"/>
              </a:rPr>
              <a:t>exposição </a:t>
            </a:r>
            <a:r>
              <a:rPr lang="pt-PT" dirty="0">
                <a:latin typeface="Arial"/>
                <a:cs typeface="Arial"/>
              </a:rPr>
              <a:t>ao </a:t>
            </a:r>
            <a:r>
              <a:rPr lang="pt-PT" spc="10" dirty="0">
                <a:latin typeface="Arial"/>
                <a:cs typeface="Arial"/>
              </a:rPr>
              <a:t>fumo</a:t>
            </a:r>
            <a:r>
              <a:rPr lang="pt-PT" spc="-125" dirty="0">
                <a:latin typeface="Arial"/>
                <a:cs typeface="Arial"/>
              </a:rPr>
              <a:t> </a:t>
            </a:r>
            <a:r>
              <a:rPr lang="pt-PT" dirty="0">
                <a:latin typeface="Arial"/>
                <a:cs typeface="Arial"/>
              </a:rPr>
              <a:t>ambiental.</a:t>
            </a:r>
          </a:p>
          <a:p>
            <a:pPr marL="0" indent="0">
              <a:lnSpc>
                <a:spcPct val="100000"/>
              </a:lnSpc>
              <a:spcBef>
                <a:spcPts val="100"/>
              </a:spcBef>
              <a:buNone/>
            </a:pPr>
            <a:endParaRPr lang="pt-PT" dirty="0"/>
          </a:p>
          <a:p>
            <a:pPr marL="356870" indent="-344805" algn="just">
              <a:lnSpc>
                <a:spcPct val="120000"/>
              </a:lnSpc>
              <a:buSzPct val="129166"/>
              <a:buFont typeface="Wingdings"/>
              <a:buChar char=""/>
              <a:tabLst>
                <a:tab pos="357505" algn="l"/>
              </a:tabLst>
            </a:pPr>
            <a:r>
              <a:rPr lang="pt-PT" spc="40" dirty="0">
                <a:solidFill>
                  <a:srgbClr val="FFFFFF"/>
                </a:solidFill>
                <a:latin typeface="Arial"/>
                <a:cs typeface="Arial"/>
              </a:rPr>
              <a:t>.</a:t>
            </a:r>
            <a:endParaRPr lang="pt-PT" dirty="0">
              <a:latin typeface="Arial"/>
              <a:cs typeface="Arial"/>
            </a:endParaRPr>
          </a:p>
          <a:p>
            <a:pPr marL="0" indent="0">
              <a:lnSpc>
                <a:spcPct val="100000"/>
              </a:lnSpc>
              <a:spcBef>
                <a:spcPts val="100"/>
              </a:spcBef>
              <a:buNone/>
            </a:pPr>
            <a:endParaRPr lang="pt-PT" dirty="0"/>
          </a:p>
        </p:txBody>
      </p:sp>
      <p:sp>
        <p:nvSpPr>
          <p:cNvPr id="10" name="object 7">
            <a:extLst>
              <a:ext uri="{FF2B5EF4-FFF2-40B4-BE49-F238E27FC236}">
                <a16:creationId xmlns:a16="http://schemas.microsoft.com/office/drawing/2014/main" id="{BD5636A5-E03F-41C8-A654-29DDB88D392D}"/>
              </a:ext>
            </a:extLst>
          </p:cNvPr>
          <p:cNvSpPr/>
          <p:nvPr/>
        </p:nvSpPr>
        <p:spPr>
          <a:xfrm>
            <a:off x="5647965" y="2174841"/>
            <a:ext cx="5919535" cy="396696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9624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236700" cy="1491292"/>
          </a:xfrm>
        </p:spPr>
        <p:txBody>
          <a:bodyPr anchor="t" anchorCtr="0">
            <a:normAutofit fontScale="90000"/>
          </a:bodyPr>
          <a:lstStyle/>
          <a:p>
            <a:r>
              <a:rPr lang="pt-PT" sz="2700" dirty="0"/>
              <a:t>2. </a:t>
            </a:r>
            <a:r>
              <a:rPr lang="pt-PT" sz="2700" b="1" dirty="0"/>
              <a:t>A Política de Saúde</a:t>
            </a:r>
            <a:br>
              <a:rPr lang="pt-PT" sz="2700" b="1" dirty="0"/>
            </a:br>
            <a:br>
              <a:rPr lang="pt-PT" sz="2700" b="1" dirty="0"/>
            </a:br>
            <a:r>
              <a:rPr lang="pt-PT" sz="2700" dirty="0"/>
              <a:t>2.1.Principais orientações europeias em matéria de saúde: estratégias e orientações da Organização Mundial de Saúde</a:t>
            </a:r>
            <a:endParaRPr lang="pt-PT" sz="3800"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3" name="Espaço Reservado para Conteúdo 2">
            <a:extLst>
              <a:ext uri="{FF2B5EF4-FFF2-40B4-BE49-F238E27FC236}">
                <a16:creationId xmlns:a16="http://schemas.microsoft.com/office/drawing/2014/main" id="{F8152862-4AFA-42A4-BB19-28FD85AC6EFC}"/>
              </a:ext>
            </a:extLst>
          </p:cNvPr>
          <p:cNvSpPr>
            <a:spLocks noGrp="1"/>
          </p:cNvSpPr>
          <p:nvPr>
            <p:ph idx="1"/>
          </p:nvPr>
        </p:nvSpPr>
        <p:spPr>
          <a:xfrm>
            <a:off x="838200" y="2202602"/>
            <a:ext cx="10545161" cy="3974361"/>
          </a:xfrm>
        </p:spPr>
        <p:txBody>
          <a:bodyPr>
            <a:normAutofit/>
          </a:bodyPr>
          <a:lstStyle/>
          <a:p>
            <a:pPr marL="0" indent="0">
              <a:lnSpc>
                <a:spcPct val="100000"/>
              </a:lnSpc>
              <a:spcBef>
                <a:spcPts val="100"/>
              </a:spcBef>
              <a:buNone/>
            </a:pPr>
            <a:endParaRPr lang="pt-PT" dirty="0"/>
          </a:p>
          <a:p>
            <a:pPr marL="356870" indent="-344805" algn="just">
              <a:lnSpc>
                <a:spcPct val="120000"/>
              </a:lnSpc>
              <a:buSzPct val="129166"/>
              <a:buFont typeface="Wingdings"/>
              <a:buChar char=""/>
              <a:tabLst>
                <a:tab pos="357505" algn="l"/>
              </a:tabLst>
            </a:pPr>
            <a:r>
              <a:rPr lang="pt-PT" spc="40" dirty="0">
                <a:solidFill>
                  <a:srgbClr val="FFFFFF"/>
                </a:solidFill>
                <a:latin typeface="Arial"/>
                <a:cs typeface="Arial"/>
              </a:rPr>
              <a:t>.</a:t>
            </a:r>
            <a:endParaRPr lang="pt-PT" dirty="0">
              <a:latin typeface="Arial"/>
              <a:cs typeface="Arial"/>
            </a:endParaRPr>
          </a:p>
          <a:p>
            <a:pPr marL="0" indent="0">
              <a:lnSpc>
                <a:spcPct val="100000"/>
              </a:lnSpc>
              <a:spcBef>
                <a:spcPts val="100"/>
              </a:spcBef>
              <a:buNone/>
            </a:pPr>
            <a:endParaRPr lang="pt-PT" dirty="0"/>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1" y="2174841"/>
            <a:ext cx="4922670" cy="400212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a:lnSpc>
                <a:spcPct val="100000"/>
              </a:lnSpc>
              <a:spcBef>
                <a:spcPts val="100"/>
              </a:spcBef>
            </a:pPr>
            <a:r>
              <a:rPr lang="pt-PT" b="1" i="1" u="sng" dirty="0"/>
              <a:t>Exemplo 2</a:t>
            </a:r>
          </a:p>
          <a:p>
            <a:pPr marL="12700">
              <a:lnSpc>
                <a:spcPct val="120000"/>
              </a:lnSpc>
              <a:spcBef>
                <a:spcPts val="100"/>
              </a:spcBef>
            </a:pPr>
            <a:endParaRPr lang="pt-PT" b="1" i="1" u="sng" dirty="0"/>
          </a:p>
          <a:p>
            <a:pPr marL="12700" marR="5080" indent="85090">
              <a:lnSpc>
                <a:spcPct val="120000"/>
              </a:lnSpc>
              <a:spcBef>
                <a:spcPts val="95"/>
              </a:spcBef>
            </a:pPr>
            <a:r>
              <a:rPr lang="pt-PT" dirty="0">
                <a:latin typeface="Arial"/>
                <a:cs typeface="Arial"/>
              </a:rPr>
              <a:t>Controlar a incidência e a  </a:t>
            </a:r>
            <a:r>
              <a:rPr lang="pt-PT" spc="-5" dirty="0">
                <a:latin typeface="Arial"/>
                <a:cs typeface="Arial"/>
              </a:rPr>
              <a:t>prevalência </a:t>
            </a:r>
            <a:r>
              <a:rPr lang="pt-PT" spc="5" dirty="0">
                <a:latin typeface="Arial"/>
                <a:cs typeface="Arial"/>
              </a:rPr>
              <a:t>de </a:t>
            </a:r>
            <a:r>
              <a:rPr lang="pt-PT" spc="-5" dirty="0">
                <a:latin typeface="Arial"/>
                <a:cs typeface="Arial"/>
              </a:rPr>
              <a:t>excesso </a:t>
            </a:r>
            <a:r>
              <a:rPr lang="pt-PT" dirty="0">
                <a:latin typeface="Arial"/>
                <a:cs typeface="Arial"/>
              </a:rPr>
              <a:t>de peso  </a:t>
            </a:r>
            <a:r>
              <a:rPr lang="pt-PT" spc="-5" dirty="0">
                <a:latin typeface="Arial"/>
                <a:cs typeface="Arial"/>
              </a:rPr>
              <a:t>e </a:t>
            </a:r>
            <a:r>
              <a:rPr lang="pt-PT" dirty="0">
                <a:latin typeface="Arial"/>
                <a:cs typeface="Arial"/>
              </a:rPr>
              <a:t>obesidade na população</a:t>
            </a:r>
            <a:r>
              <a:rPr lang="pt-PT" spc="-80" dirty="0">
                <a:latin typeface="Arial"/>
                <a:cs typeface="Arial"/>
              </a:rPr>
              <a:t> </a:t>
            </a:r>
            <a:r>
              <a:rPr lang="pt-PT" dirty="0">
                <a:latin typeface="Arial"/>
                <a:cs typeface="Arial"/>
              </a:rPr>
              <a:t>infantil  </a:t>
            </a:r>
            <a:r>
              <a:rPr lang="pt-PT" spc="-5" dirty="0">
                <a:latin typeface="Arial"/>
                <a:cs typeface="Arial"/>
              </a:rPr>
              <a:t>e </a:t>
            </a:r>
            <a:r>
              <a:rPr lang="pt-PT" spc="-20" dirty="0">
                <a:latin typeface="Arial"/>
                <a:cs typeface="Arial"/>
              </a:rPr>
              <a:t>escolar, </a:t>
            </a:r>
            <a:r>
              <a:rPr lang="pt-PT" dirty="0">
                <a:latin typeface="Arial"/>
                <a:cs typeface="Arial"/>
              </a:rPr>
              <a:t>limitando </a:t>
            </a:r>
            <a:r>
              <a:rPr lang="pt-PT" spc="-5" dirty="0">
                <a:latin typeface="Arial"/>
                <a:cs typeface="Arial"/>
              </a:rPr>
              <a:t>o  </a:t>
            </a:r>
            <a:r>
              <a:rPr lang="pt-PT" dirty="0">
                <a:latin typeface="Arial"/>
                <a:cs typeface="Arial"/>
              </a:rPr>
              <a:t>crescimento até</a:t>
            </a:r>
            <a:r>
              <a:rPr lang="pt-PT" spc="-55" dirty="0">
                <a:latin typeface="Arial"/>
                <a:cs typeface="Arial"/>
              </a:rPr>
              <a:t> </a:t>
            </a:r>
            <a:r>
              <a:rPr lang="pt-PT" dirty="0">
                <a:latin typeface="Arial"/>
                <a:cs typeface="Arial"/>
              </a:rPr>
              <a:t>2020.</a:t>
            </a:r>
          </a:p>
        </p:txBody>
      </p:sp>
      <p:sp>
        <p:nvSpPr>
          <p:cNvPr id="12" name="object 6">
            <a:extLst>
              <a:ext uri="{FF2B5EF4-FFF2-40B4-BE49-F238E27FC236}">
                <a16:creationId xmlns:a16="http://schemas.microsoft.com/office/drawing/2014/main" id="{39CC118C-7ECC-414F-9475-292E82D5F533}"/>
              </a:ext>
            </a:extLst>
          </p:cNvPr>
          <p:cNvSpPr/>
          <p:nvPr/>
        </p:nvSpPr>
        <p:spPr>
          <a:xfrm>
            <a:off x="6650735" y="2329154"/>
            <a:ext cx="4257897" cy="414784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837698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236700" cy="1491292"/>
          </a:xfrm>
        </p:spPr>
        <p:txBody>
          <a:bodyPr anchor="t" anchorCtr="0">
            <a:normAutofit fontScale="90000"/>
          </a:bodyPr>
          <a:lstStyle/>
          <a:p>
            <a:r>
              <a:rPr lang="pt-PT" sz="2700" dirty="0"/>
              <a:t>2. </a:t>
            </a:r>
            <a:r>
              <a:rPr lang="pt-PT" sz="2700" b="1" dirty="0"/>
              <a:t>A Política de Saúde</a:t>
            </a:r>
            <a:br>
              <a:rPr lang="pt-PT" sz="2700" b="1" dirty="0"/>
            </a:br>
            <a:br>
              <a:rPr lang="pt-PT" sz="2700" b="1" dirty="0"/>
            </a:br>
            <a:r>
              <a:rPr lang="pt-PT" sz="2700" dirty="0"/>
              <a:t>2.1.Principais orientações europeias em matéria de saúde: estratégias e orientações da Organização Mundial de Saúde</a:t>
            </a:r>
            <a:endParaRPr lang="pt-PT" sz="3800"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3" name="Espaço Reservado para Conteúdo 2">
            <a:extLst>
              <a:ext uri="{FF2B5EF4-FFF2-40B4-BE49-F238E27FC236}">
                <a16:creationId xmlns:a16="http://schemas.microsoft.com/office/drawing/2014/main" id="{F8152862-4AFA-42A4-BB19-28FD85AC6EFC}"/>
              </a:ext>
            </a:extLst>
          </p:cNvPr>
          <p:cNvSpPr>
            <a:spLocks noGrp="1"/>
          </p:cNvSpPr>
          <p:nvPr>
            <p:ph idx="1"/>
          </p:nvPr>
        </p:nvSpPr>
        <p:spPr>
          <a:xfrm>
            <a:off x="838200" y="2202602"/>
            <a:ext cx="10545161" cy="3974361"/>
          </a:xfrm>
        </p:spPr>
        <p:txBody>
          <a:bodyPr>
            <a:normAutofit/>
          </a:bodyPr>
          <a:lstStyle/>
          <a:p>
            <a:pPr marL="0" indent="0">
              <a:lnSpc>
                <a:spcPct val="100000"/>
              </a:lnSpc>
              <a:spcBef>
                <a:spcPts val="100"/>
              </a:spcBef>
              <a:buNone/>
            </a:pPr>
            <a:endParaRPr lang="pt-PT" dirty="0"/>
          </a:p>
          <a:p>
            <a:pPr marL="356870" indent="-344805" algn="just">
              <a:lnSpc>
                <a:spcPct val="120000"/>
              </a:lnSpc>
              <a:buSzPct val="129166"/>
              <a:buFont typeface="Wingdings"/>
              <a:buChar char=""/>
              <a:tabLst>
                <a:tab pos="357505" algn="l"/>
              </a:tabLst>
            </a:pPr>
            <a:r>
              <a:rPr lang="pt-PT" spc="40" dirty="0">
                <a:solidFill>
                  <a:srgbClr val="FFFFFF"/>
                </a:solidFill>
                <a:latin typeface="Arial"/>
                <a:cs typeface="Arial"/>
              </a:rPr>
              <a:t>.</a:t>
            </a:r>
            <a:endParaRPr lang="pt-PT" dirty="0">
              <a:latin typeface="Arial"/>
              <a:cs typeface="Arial"/>
            </a:endParaRPr>
          </a:p>
          <a:p>
            <a:pPr marL="0" indent="0">
              <a:lnSpc>
                <a:spcPct val="100000"/>
              </a:lnSpc>
              <a:spcBef>
                <a:spcPts val="100"/>
              </a:spcBef>
              <a:buNone/>
            </a:pPr>
            <a:endParaRPr lang="pt-PT" dirty="0"/>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3" name="object 4">
            <a:extLst>
              <a:ext uri="{FF2B5EF4-FFF2-40B4-BE49-F238E27FC236}">
                <a16:creationId xmlns:a16="http://schemas.microsoft.com/office/drawing/2014/main" id="{25157826-B51D-45DF-AFEE-25CE1E1C3FB5}"/>
              </a:ext>
            </a:extLst>
          </p:cNvPr>
          <p:cNvSpPr/>
          <p:nvPr/>
        </p:nvSpPr>
        <p:spPr>
          <a:xfrm>
            <a:off x="234695" y="2202124"/>
            <a:ext cx="11119104" cy="411615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50085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236700" cy="1491292"/>
          </a:xfrm>
        </p:spPr>
        <p:txBody>
          <a:bodyPr anchor="t" anchorCtr="0">
            <a:normAutofit fontScale="90000"/>
          </a:bodyPr>
          <a:lstStyle/>
          <a:p>
            <a:r>
              <a:rPr lang="pt-PT" sz="2700" dirty="0"/>
              <a:t>2. </a:t>
            </a:r>
            <a:r>
              <a:rPr lang="pt-PT" sz="2700" b="1" dirty="0"/>
              <a:t>A Política de Saúde</a:t>
            </a:r>
            <a:br>
              <a:rPr lang="pt-PT" sz="2700" b="1" dirty="0"/>
            </a:br>
            <a:br>
              <a:rPr lang="pt-PT" sz="2700" b="1" dirty="0"/>
            </a:br>
            <a:r>
              <a:rPr lang="pt-PT" sz="2700" dirty="0"/>
              <a:t>2.1.Principais orientações europeias em matéria de saúde: estratégias e orientações da Organização Mundial de Saúde</a:t>
            </a:r>
            <a:endParaRPr lang="pt-PT" sz="3800"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3" name="Espaço Reservado para Conteúdo 2">
            <a:extLst>
              <a:ext uri="{FF2B5EF4-FFF2-40B4-BE49-F238E27FC236}">
                <a16:creationId xmlns:a16="http://schemas.microsoft.com/office/drawing/2014/main" id="{F8152862-4AFA-42A4-BB19-28FD85AC6EFC}"/>
              </a:ext>
            </a:extLst>
          </p:cNvPr>
          <p:cNvSpPr>
            <a:spLocks noGrp="1"/>
          </p:cNvSpPr>
          <p:nvPr>
            <p:ph idx="1"/>
          </p:nvPr>
        </p:nvSpPr>
        <p:spPr>
          <a:xfrm>
            <a:off x="838200" y="2202602"/>
            <a:ext cx="10545161" cy="3974361"/>
          </a:xfrm>
        </p:spPr>
        <p:txBody>
          <a:bodyPr>
            <a:normAutofit/>
          </a:bodyPr>
          <a:lstStyle/>
          <a:p>
            <a:pPr marL="0" indent="0">
              <a:lnSpc>
                <a:spcPct val="100000"/>
              </a:lnSpc>
              <a:spcBef>
                <a:spcPts val="100"/>
              </a:spcBef>
              <a:buNone/>
            </a:pPr>
            <a:endParaRPr lang="pt-PT" dirty="0"/>
          </a:p>
          <a:p>
            <a:pPr marL="356870" indent="-344805" algn="just">
              <a:lnSpc>
                <a:spcPct val="120000"/>
              </a:lnSpc>
              <a:buSzPct val="129166"/>
              <a:buFont typeface="Wingdings"/>
              <a:buChar char=""/>
              <a:tabLst>
                <a:tab pos="357505" algn="l"/>
              </a:tabLst>
            </a:pPr>
            <a:r>
              <a:rPr lang="pt-PT" spc="40" dirty="0">
                <a:solidFill>
                  <a:srgbClr val="FFFFFF"/>
                </a:solidFill>
                <a:latin typeface="Arial"/>
                <a:cs typeface="Arial"/>
              </a:rPr>
              <a:t>.</a:t>
            </a:r>
            <a:endParaRPr lang="pt-PT" dirty="0">
              <a:latin typeface="Arial"/>
              <a:cs typeface="Arial"/>
            </a:endParaRPr>
          </a:p>
          <a:p>
            <a:pPr marL="0" indent="0">
              <a:lnSpc>
                <a:spcPct val="100000"/>
              </a:lnSpc>
              <a:spcBef>
                <a:spcPts val="100"/>
              </a:spcBef>
              <a:buNone/>
            </a:pPr>
            <a:endParaRPr lang="pt-PT" dirty="0"/>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a:lnSpc>
                <a:spcPct val="100000"/>
              </a:lnSpc>
              <a:spcBef>
                <a:spcPts val="100"/>
              </a:spcBef>
            </a:pPr>
            <a:r>
              <a:rPr lang="pt-PT" sz="4400" b="1" i="1" u="sng" dirty="0"/>
              <a:t>Valores Fundamentais do Plano Nacional de Saúde</a:t>
            </a:r>
          </a:p>
          <a:p>
            <a:pPr marL="366395" indent="-354330">
              <a:lnSpc>
                <a:spcPts val="2910"/>
              </a:lnSpc>
              <a:buClr>
                <a:srgbClr val="FF6600"/>
              </a:buClr>
              <a:buSzPct val="125000"/>
              <a:buFont typeface="Wingdings"/>
              <a:buChar char=""/>
              <a:tabLst>
                <a:tab pos="367030" algn="l"/>
              </a:tabLst>
            </a:pPr>
            <a:r>
              <a:rPr lang="pt-PT" sz="3600" spc="-65" dirty="0">
                <a:latin typeface="Arial"/>
                <a:cs typeface="Arial"/>
              </a:rPr>
              <a:t>UNIVERSALIDADE- </a:t>
            </a:r>
            <a:r>
              <a:rPr lang="pt-PT" sz="3600" spc="-55" dirty="0">
                <a:latin typeface="Arial"/>
                <a:cs typeface="Arial"/>
              </a:rPr>
              <a:t>que </a:t>
            </a:r>
            <a:r>
              <a:rPr lang="pt-PT" sz="3600" spc="-65" dirty="0">
                <a:latin typeface="Arial"/>
                <a:cs typeface="Arial"/>
              </a:rPr>
              <a:t>significa </a:t>
            </a:r>
            <a:r>
              <a:rPr lang="pt-PT" sz="3600" spc="-55" dirty="0">
                <a:latin typeface="Arial"/>
                <a:cs typeface="Arial"/>
              </a:rPr>
              <a:t>que </a:t>
            </a:r>
            <a:r>
              <a:rPr lang="pt-PT" sz="3600" spc="-65" dirty="0">
                <a:latin typeface="Arial"/>
                <a:cs typeface="Arial"/>
              </a:rPr>
              <a:t>ninguém </a:t>
            </a:r>
            <a:r>
              <a:rPr lang="pt-PT" sz="3600" spc="-50" dirty="0">
                <a:latin typeface="Arial"/>
                <a:cs typeface="Arial"/>
              </a:rPr>
              <a:t>pode ser </a:t>
            </a:r>
            <a:r>
              <a:rPr lang="pt-PT" sz="3600" spc="-70" dirty="0">
                <a:latin typeface="Arial"/>
                <a:cs typeface="Arial"/>
              </a:rPr>
              <a:t>excluído</a:t>
            </a:r>
            <a:r>
              <a:rPr lang="pt-PT" sz="3600" spc="-100" dirty="0">
                <a:latin typeface="Arial"/>
                <a:cs typeface="Arial"/>
              </a:rPr>
              <a:t> </a:t>
            </a:r>
            <a:r>
              <a:rPr lang="pt-PT" sz="3600" spc="-35" dirty="0">
                <a:latin typeface="Arial"/>
                <a:cs typeface="Arial"/>
              </a:rPr>
              <a:t>do </a:t>
            </a:r>
            <a:r>
              <a:rPr lang="pt-PT" sz="3600" spc="-60" dirty="0">
                <a:latin typeface="Arial"/>
                <a:cs typeface="Arial"/>
              </a:rPr>
              <a:t>acesso </a:t>
            </a:r>
            <a:r>
              <a:rPr lang="pt-PT" sz="3600" spc="-45" dirty="0">
                <a:latin typeface="Arial"/>
                <a:cs typeface="Arial"/>
              </a:rPr>
              <a:t>aos </a:t>
            </a:r>
            <a:r>
              <a:rPr lang="pt-PT" sz="3600" spc="-65" dirty="0">
                <a:latin typeface="Arial"/>
                <a:cs typeface="Arial"/>
              </a:rPr>
              <a:t>cuidados </a:t>
            </a:r>
            <a:r>
              <a:rPr lang="pt-PT" sz="3600" spc="-35" dirty="0">
                <a:latin typeface="Arial"/>
                <a:cs typeface="Arial"/>
              </a:rPr>
              <a:t>de</a:t>
            </a:r>
            <a:r>
              <a:rPr lang="pt-PT" sz="3600" spc="-215" dirty="0">
                <a:latin typeface="Arial"/>
                <a:cs typeface="Arial"/>
              </a:rPr>
              <a:t> </a:t>
            </a:r>
            <a:r>
              <a:rPr lang="pt-PT" sz="3600" spc="-55" dirty="0">
                <a:latin typeface="Arial"/>
                <a:cs typeface="Arial"/>
              </a:rPr>
              <a:t>saúde.</a:t>
            </a:r>
            <a:endParaRPr lang="pt-PT" sz="3600" dirty="0">
              <a:latin typeface="Arial"/>
              <a:cs typeface="Arial"/>
            </a:endParaRPr>
          </a:p>
          <a:p>
            <a:pPr>
              <a:lnSpc>
                <a:spcPct val="100000"/>
              </a:lnSpc>
            </a:pPr>
            <a:endParaRPr lang="pt-PT" sz="3600" dirty="0">
              <a:latin typeface="Arial"/>
              <a:cs typeface="Arial"/>
            </a:endParaRPr>
          </a:p>
          <a:p>
            <a:pPr marL="439420" indent="-427355">
              <a:lnSpc>
                <a:spcPct val="100000"/>
              </a:lnSpc>
              <a:spcBef>
                <a:spcPts val="5"/>
              </a:spcBef>
              <a:buClr>
                <a:srgbClr val="D50092"/>
              </a:buClr>
              <a:buSzPct val="129166"/>
              <a:buFont typeface="Wingdings"/>
              <a:buChar char=""/>
              <a:tabLst>
                <a:tab pos="440055" algn="l"/>
              </a:tabLst>
            </a:pPr>
            <a:r>
              <a:rPr lang="pt-PT" sz="3600" spc="35" dirty="0">
                <a:latin typeface="Arial"/>
                <a:cs typeface="Arial"/>
              </a:rPr>
              <a:t>Acesso </a:t>
            </a:r>
            <a:r>
              <a:rPr lang="pt-PT" sz="3600" dirty="0">
                <a:latin typeface="Arial"/>
                <a:cs typeface="Arial"/>
              </a:rPr>
              <a:t>a </a:t>
            </a:r>
            <a:r>
              <a:rPr lang="pt-PT" sz="3600" spc="35" dirty="0">
                <a:latin typeface="Arial"/>
                <a:cs typeface="Arial"/>
              </a:rPr>
              <a:t>CUIDADOS </a:t>
            </a:r>
            <a:r>
              <a:rPr lang="pt-PT" sz="3600" spc="15" dirty="0">
                <a:latin typeface="Arial"/>
                <a:cs typeface="Arial"/>
              </a:rPr>
              <a:t>DE</a:t>
            </a:r>
            <a:r>
              <a:rPr lang="pt-PT" sz="3600" spc="365" dirty="0">
                <a:latin typeface="Arial"/>
                <a:cs typeface="Arial"/>
              </a:rPr>
              <a:t> </a:t>
            </a:r>
            <a:r>
              <a:rPr lang="pt-PT" sz="3600" spc="40" dirty="0">
                <a:latin typeface="Arial"/>
                <a:cs typeface="Arial"/>
              </a:rPr>
              <a:t>QUALIDADE.</a:t>
            </a:r>
            <a:endParaRPr lang="pt-PT" sz="3600" dirty="0">
              <a:latin typeface="Arial"/>
              <a:cs typeface="Arial"/>
            </a:endParaRPr>
          </a:p>
          <a:p>
            <a:pPr>
              <a:lnSpc>
                <a:spcPct val="100000"/>
              </a:lnSpc>
              <a:spcBef>
                <a:spcPts val="15"/>
              </a:spcBef>
              <a:buChar char=""/>
            </a:pPr>
            <a:endParaRPr lang="pt-PT" sz="3600" dirty="0">
              <a:latin typeface="Arial"/>
              <a:cs typeface="Arial"/>
            </a:endParaRPr>
          </a:p>
          <a:p>
            <a:pPr marL="356870" marR="5080" indent="-344805" algn="just">
              <a:lnSpc>
                <a:spcPct val="88600"/>
              </a:lnSpc>
              <a:buClr>
                <a:srgbClr val="FF6600"/>
              </a:buClr>
              <a:buSzPct val="125000"/>
              <a:buFont typeface="Wingdings"/>
              <a:buChar char=""/>
              <a:tabLst>
                <a:tab pos="367030" algn="l"/>
              </a:tabLst>
            </a:pPr>
            <a:r>
              <a:rPr lang="pt-PT" sz="3600" spc="35" dirty="0">
                <a:latin typeface="Arial"/>
                <a:cs typeface="Arial"/>
              </a:rPr>
              <a:t>EQUIDADE </a:t>
            </a:r>
            <a:r>
              <a:rPr lang="pt-PT" sz="3600" dirty="0">
                <a:latin typeface="Arial"/>
                <a:cs typeface="Arial"/>
              </a:rPr>
              <a:t>- </a:t>
            </a:r>
            <a:r>
              <a:rPr lang="pt-PT" sz="3600" spc="40" dirty="0">
                <a:latin typeface="Arial"/>
                <a:cs typeface="Arial"/>
              </a:rPr>
              <a:t>todos </a:t>
            </a:r>
            <a:r>
              <a:rPr lang="pt-PT" sz="3600" spc="30" dirty="0">
                <a:latin typeface="Arial"/>
                <a:cs typeface="Arial"/>
              </a:rPr>
              <a:t>têm </a:t>
            </a:r>
            <a:r>
              <a:rPr lang="pt-PT" sz="3600" spc="40" dirty="0">
                <a:latin typeface="Arial"/>
                <a:cs typeface="Arial"/>
              </a:rPr>
              <a:t>idêntico </a:t>
            </a:r>
            <a:r>
              <a:rPr lang="pt-PT" sz="3600" spc="35" dirty="0">
                <a:latin typeface="Arial"/>
                <a:cs typeface="Arial"/>
              </a:rPr>
              <a:t>acesso </a:t>
            </a:r>
            <a:r>
              <a:rPr lang="pt-PT" sz="3600" spc="30" dirty="0">
                <a:latin typeface="Arial"/>
                <a:cs typeface="Arial"/>
              </a:rPr>
              <a:t>aos </a:t>
            </a:r>
            <a:r>
              <a:rPr lang="pt-PT" sz="3600" spc="40" dirty="0">
                <a:latin typeface="Arial"/>
                <a:cs typeface="Arial"/>
              </a:rPr>
              <a:t>cuidados </a:t>
            </a:r>
            <a:r>
              <a:rPr lang="pt-PT" sz="3600" dirty="0">
                <a:latin typeface="Arial"/>
                <a:cs typeface="Arial"/>
              </a:rPr>
              <a:t>e </a:t>
            </a:r>
            <a:r>
              <a:rPr lang="pt-PT" sz="3600" spc="35" dirty="0">
                <a:latin typeface="Arial"/>
                <a:cs typeface="Arial"/>
              </a:rPr>
              <a:t>direito </a:t>
            </a:r>
            <a:r>
              <a:rPr lang="pt-PT" sz="3600" dirty="0">
                <a:latin typeface="Arial"/>
                <a:cs typeface="Arial"/>
              </a:rPr>
              <a:t>à  </a:t>
            </a:r>
            <a:r>
              <a:rPr lang="pt-PT" sz="3600" spc="45" dirty="0">
                <a:latin typeface="Arial"/>
                <a:cs typeface="Arial"/>
              </a:rPr>
              <a:t>obtenção </a:t>
            </a:r>
            <a:r>
              <a:rPr lang="pt-PT" sz="3600" spc="25" dirty="0">
                <a:latin typeface="Arial"/>
                <a:cs typeface="Arial"/>
              </a:rPr>
              <a:t>de </a:t>
            </a:r>
            <a:r>
              <a:rPr lang="pt-PT" sz="3600" spc="40" dirty="0">
                <a:latin typeface="Arial"/>
                <a:cs typeface="Arial"/>
              </a:rPr>
              <a:t>resultados </a:t>
            </a:r>
            <a:r>
              <a:rPr lang="pt-PT" sz="3600" spc="25" dirty="0">
                <a:latin typeface="Arial"/>
                <a:cs typeface="Arial"/>
              </a:rPr>
              <a:t>em </a:t>
            </a:r>
            <a:r>
              <a:rPr lang="pt-PT" sz="3600" spc="40" dirty="0">
                <a:latin typeface="Arial"/>
                <a:cs typeface="Arial"/>
              </a:rPr>
              <a:t>saúde, </a:t>
            </a:r>
            <a:r>
              <a:rPr lang="pt-PT" sz="3600" spc="25" dirty="0">
                <a:latin typeface="Arial"/>
                <a:cs typeface="Arial"/>
              </a:rPr>
              <a:t>de </a:t>
            </a:r>
            <a:r>
              <a:rPr lang="pt-PT" sz="3600" spc="40" dirty="0">
                <a:latin typeface="Arial"/>
                <a:cs typeface="Arial"/>
              </a:rPr>
              <a:t>acordo </a:t>
            </a:r>
            <a:r>
              <a:rPr lang="pt-PT" sz="3600" spc="30" dirty="0">
                <a:latin typeface="Arial"/>
                <a:cs typeface="Arial"/>
              </a:rPr>
              <a:t>com </a:t>
            </a:r>
            <a:r>
              <a:rPr lang="pt-PT" sz="3600" spc="25" dirty="0">
                <a:latin typeface="Arial"/>
                <a:cs typeface="Arial"/>
              </a:rPr>
              <a:t>as </a:t>
            </a:r>
            <a:r>
              <a:rPr lang="pt-PT" sz="3600" spc="45" dirty="0">
                <a:latin typeface="Arial"/>
                <a:cs typeface="Arial"/>
              </a:rPr>
              <a:t>necessidades,  independentemente </a:t>
            </a:r>
            <a:r>
              <a:rPr lang="pt-PT" sz="3600" spc="25" dirty="0">
                <a:latin typeface="Arial"/>
                <a:cs typeface="Arial"/>
              </a:rPr>
              <a:t>do </a:t>
            </a:r>
            <a:r>
              <a:rPr lang="pt-PT" sz="3600" spc="30" dirty="0">
                <a:latin typeface="Arial"/>
                <a:cs typeface="Arial"/>
              </a:rPr>
              <a:t>sexo, </a:t>
            </a:r>
            <a:r>
              <a:rPr lang="pt-PT" sz="3600" spc="35" dirty="0">
                <a:latin typeface="Arial"/>
                <a:cs typeface="Arial"/>
              </a:rPr>
              <a:t>religião, </a:t>
            </a:r>
            <a:r>
              <a:rPr lang="pt-PT" sz="3600" spc="30" dirty="0">
                <a:latin typeface="Arial"/>
                <a:cs typeface="Arial"/>
              </a:rPr>
              <a:t>origem </a:t>
            </a:r>
            <a:r>
              <a:rPr lang="pt-PT" sz="3600" spc="40" dirty="0">
                <a:latin typeface="Arial"/>
                <a:cs typeface="Arial"/>
              </a:rPr>
              <a:t>étnica, idade, estatuto  </a:t>
            </a:r>
            <a:r>
              <a:rPr lang="pt-PT" sz="3600" spc="35" dirty="0">
                <a:latin typeface="Arial"/>
                <a:cs typeface="Arial"/>
              </a:rPr>
              <a:t>social </a:t>
            </a:r>
            <a:r>
              <a:rPr lang="pt-PT" sz="3600" spc="25" dirty="0">
                <a:latin typeface="Arial"/>
                <a:cs typeface="Arial"/>
              </a:rPr>
              <a:t>ou </a:t>
            </a:r>
            <a:r>
              <a:rPr lang="pt-PT" sz="3600" spc="45" dirty="0">
                <a:latin typeface="Arial"/>
                <a:cs typeface="Arial"/>
              </a:rPr>
              <a:t>capacidade </a:t>
            </a:r>
            <a:r>
              <a:rPr lang="pt-PT" sz="3600" spc="25" dirty="0">
                <a:latin typeface="Arial"/>
                <a:cs typeface="Arial"/>
              </a:rPr>
              <a:t>de </a:t>
            </a:r>
            <a:r>
              <a:rPr lang="pt-PT" sz="3600" spc="35" dirty="0">
                <a:latin typeface="Arial"/>
                <a:cs typeface="Arial"/>
              </a:rPr>
              <a:t>pagar esses</a:t>
            </a:r>
            <a:r>
              <a:rPr lang="pt-PT" sz="3600" spc="370" dirty="0">
                <a:latin typeface="Arial"/>
                <a:cs typeface="Arial"/>
              </a:rPr>
              <a:t> </a:t>
            </a:r>
            <a:r>
              <a:rPr lang="pt-PT" sz="3600" spc="40" dirty="0">
                <a:latin typeface="Arial"/>
                <a:cs typeface="Arial"/>
              </a:rPr>
              <a:t>cuidados.</a:t>
            </a:r>
            <a:endParaRPr lang="pt-PT" sz="3600" dirty="0">
              <a:latin typeface="Arial"/>
              <a:cs typeface="Arial"/>
            </a:endParaRPr>
          </a:p>
          <a:p>
            <a:pPr>
              <a:lnSpc>
                <a:spcPct val="100000"/>
              </a:lnSpc>
              <a:spcBef>
                <a:spcPts val="35"/>
              </a:spcBef>
              <a:buChar char=""/>
            </a:pPr>
            <a:endParaRPr lang="pt-PT" sz="3600" dirty="0">
              <a:latin typeface="Arial"/>
              <a:cs typeface="Arial"/>
            </a:endParaRPr>
          </a:p>
          <a:p>
            <a:pPr marL="356870" marR="242570" indent="-344805" algn="just">
              <a:lnSpc>
                <a:spcPct val="85900"/>
              </a:lnSpc>
              <a:buClr>
                <a:srgbClr val="CC0066"/>
              </a:buClr>
              <a:buSzPct val="125000"/>
              <a:buFont typeface="Wingdings"/>
              <a:buChar char=""/>
              <a:tabLst>
                <a:tab pos="367030" algn="l"/>
              </a:tabLst>
            </a:pPr>
            <a:r>
              <a:rPr lang="pt-PT" sz="3600" spc="45" dirty="0">
                <a:latin typeface="Arial"/>
                <a:cs typeface="Arial"/>
              </a:rPr>
              <a:t>SOLIDARIEDADE- </a:t>
            </a:r>
            <a:r>
              <a:rPr lang="pt-PT" sz="3600" spc="25" dirty="0">
                <a:latin typeface="Arial"/>
                <a:cs typeface="Arial"/>
              </a:rPr>
              <a:t>ou </a:t>
            </a:r>
            <a:r>
              <a:rPr lang="pt-PT" sz="3600" spc="35" dirty="0">
                <a:latin typeface="Arial"/>
                <a:cs typeface="Arial"/>
              </a:rPr>
              <a:t>seja, </a:t>
            </a:r>
            <a:r>
              <a:rPr lang="pt-PT" sz="3600" spc="25" dirty="0">
                <a:latin typeface="Arial"/>
                <a:cs typeface="Arial"/>
              </a:rPr>
              <a:t>que </a:t>
            </a:r>
            <a:r>
              <a:rPr lang="pt-PT" sz="3600" spc="-5" dirty="0">
                <a:latin typeface="Arial"/>
                <a:cs typeface="Arial"/>
              </a:rPr>
              <a:t>o </a:t>
            </a:r>
            <a:r>
              <a:rPr lang="pt-PT" sz="3600" spc="35" dirty="0">
                <a:latin typeface="Arial"/>
                <a:cs typeface="Arial"/>
              </a:rPr>
              <a:t>regime </a:t>
            </a:r>
            <a:r>
              <a:rPr lang="pt-PT" sz="3600" spc="40" dirty="0">
                <a:latin typeface="Arial"/>
                <a:cs typeface="Arial"/>
              </a:rPr>
              <a:t>financeiro </a:t>
            </a:r>
            <a:r>
              <a:rPr lang="pt-PT" sz="3600" spc="25" dirty="0">
                <a:latin typeface="Arial"/>
                <a:cs typeface="Arial"/>
              </a:rPr>
              <a:t>do </a:t>
            </a:r>
            <a:r>
              <a:rPr lang="pt-PT" sz="3600" spc="40" dirty="0">
                <a:latin typeface="Arial"/>
                <a:cs typeface="Arial"/>
              </a:rPr>
              <a:t>sistema </a:t>
            </a:r>
            <a:r>
              <a:rPr lang="pt-PT" sz="3600" spc="25" dirty="0">
                <a:latin typeface="Arial"/>
                <a:cs typeface="Arial"/>
              </a:rPr>
              <a:t>de  </a:t>
            </a:r>
            <a:r>
              <a:rPr lang="pt-PT" sz="3600" spc="40" dirty="0">
                <a:latin typeface="Arial"/>
                <a:cs typeface="Arial"/>
              </a:rPr>
              <a:t>saúde </a:t>
            </a:r>
            <a:r>
              <a:rPr lang="pt-PT" sz="3600" spc="35" dirty="0">
                <a:latin typeface="Arial"/>
                <a:cs typeface="Arial"/>
              </a:rPr>
              <a:t>garanta </a:t>
            </a:r>
            <a:r>
              <a:rPr lang="pt-PT" sz="3600" spc="-5" dirty="0">
                <a:latin typeface="Arial"/>
                <a:cs typeface="Arial"/>
              </a:rPr>
              <a:t>a </a:t>
            </a:r>
            <a:r>
              <a:rPr lang="pt-PT" sz="3600" spc="40" dirty="0">
                <a:latin typeface="Arial"/>
                <a:cs typeface="Arial"/>
              </a:rPr>
              <a:t>todos </a:t>
            </a:r>
            <a:r>
              <a:rPr lang="pt-PT" sz="3600" spc="-5" dirty="0">
                <a:latin typeface="Arial"/>
                <a:cs typeface="Arial"/>
              </a:rPr>
              <a:t>o </a:t>
            </a:r>
            <a:r>
              <a:rPr lang="pt-PT" sz="3600" spc="40" dirty="0">
                <a:latin typeface="Arial"/>
                <a:cs typeface="Arial"/>
              </a:rPr>
              <a:t>acesso </a:t>
            </a:r>
            <a:r>
              <a:rPr lang="pt-PT" sz="3600" spc="35" dirty="0">
                <a:latin typeface="Arial"/>
                <a:cs typeface="Arial"/>
              </a:rPr>
              <a:t>aos </a:t>
            </a:r>
            <a:r>
              <a:rPr lang="pt-PT" sz="3600" spc="40" dirty="0">
                <a:latin typeface="Arial"/>
                <a:cs typeface="Arial"/>
              </a:rPr>
              <a:t>cuidados </a:t>
            </a:r>
            <a:r>
              <a:rPr lang="pt-PT" sz="3600" spc="25" dirty="0">
                <a:latin typeface="Arial"/>
                <a:cs typeface="Arial"/>
              </a:rPr>
              <a:t>de</a:t>
            </a:r>
            <a:r>
              <a:rPr lang="pt-PT" sz="3600" spc="560" dirty="0">
                <a:latin typeface="Arial"/>
                <a:cs typeface="Arial"/>
              </a:rPr>
              <a:t> </a:t>
            </a:r>
            <a:r>
              <a:rPr lang="pt-PT" sz="3600" spc="40" dirty="0">
                <a:latin typeface="Arial"/>
                <a:cs typeface="Arial"/>
              </a:rPr>
              <a:t>saúde.</a:t>
            </a:r>
            <a:r>
              <a:rPr lang="pt-PT" spc="40" dirty="0">
                <a:solidFill>
                  <a:srgbClr val="FFFFFF"/>
                </a:solidFill>
                <a:latin typeface="Arial"/>
                <a:cs typeface="Arial"/>
              </a:rPr>
              <a:t>missão.</a:t>
            </a:r>
            <a:endParaRPr lang="pt-PT" dirty="0">
              <a:latin typeface="Arial"/>
              <a:cs typeface="Arial"/>
            </a:endParaRPr>
          </a:p>
          <a:p>
            <a:pPr marL="0" indent="0">
              <a:lnSpc>
                <a:spcPct val="100000"/>
              </a:lnSpc>
              <a:spcBef>
                <a:spcPts val="100"/>
              </a:spcBef>
              <a:buFont typeface="Arial" panose="020B0604020202020204" pitchFamily="34" charset="0"/>
              <a:buNone/>
            </a:pPr>
            <a:endParaRPr lang="pt-PT" dirty="0"/>
          </a:p>
        </p:txBody>
      </p:sp>
    </p:spTree>
    <p:extLst>
      <p:ext uri="{BB962C8B-B14F-4D97-AF65-F5344CB8AC3E}">
        <p14:creationId xmlns:p14="http://schemas.microsoft.com/office/powerpoint/2010/main" val="1957686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236700" cy="1491292"/>
          </a:xfrm>
        </p:spPr>
        <p:txBody>
          <a:bodyPr anchor="t" anchorCtr="0">
            <a:normAutofit/>
          </a:bodyPr>
          <a:lstStyle/>
          <a:p>
            <a:r>
              <a:rPr lang="pt-PT" sz="2700" dirty="0"/>
              <a:t>2. </a:t>
            </a:r>
            <a:r>
              <a:rPr lang="pt-PT" sz="2700" b="1" dirty="0"/>
              <a:t>A Política de Saúde</a:t>
            </a:r>
            <a:br>
              <a:rPr lang="pt-PT" sz="2700" b="1" dirty="0"/>
            </a:br>
            <a:br>
              <a:rPr lang="pt-PT" sz="2200" b="1" dirty="0"/>
            </a:br>
            <a:r>
              <a:rPr lang="pt-PT" sz="2200" dirty="0"/>
              <a:t>2.2. A Política Nacional de Saúde: estratégias e orientações</a:t>
            </a:r>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3" name="Espaço Reservado para Conteúdo 2">
            <a:extLst>
              <a:ext uri="{FF2B5EF4-FFF2-40B4-BE49-F238E27FC236}">
                <a16:creationId xmlns:a16="http://schemas.microsoft.com/office/drawing/2014/main" id="{F8152862-4AFA-42A4-BB19-28FD85AC6EFC}"/>
              </a:ext>
            </a:extLst>
          </p:cNvPr>
          <p:cNvSpPr>
            <a:spLocks noGrp="1"/>
          </p:cNvSpPr>
          <p:nvPr>
            <p:ph idx="1"/>
          </p:nvPr>
        </p:nvSpPr>
        <p:spPr>
          <a:xfrm>
            <a:off x="838200" y="2202602"/>
            <a:ext cx="10545161" cy="3974361"/>
          </a:xfrm>
        </p:spPr>
        <p:txBody>
          <a:bodyPr>
            <a:normAutofit lnSpcReduction="10000"/>
          </a:bodyPr>
          <a:lstStyle/>
          <a:p>
            <a:pPr marL="0" indent="0">
              <a:lnSpc>
                <a:spcPct val="100000"/>
              </a:lnSpc>
              <a:spcBef>
                <a:spcPts val="100"/>
              </a:spcBef>
              <a:buNone/>
            </a:pPr>
            <a:r>
              <a:rPr lang="pt-PT" dirty="0"/>
              <a:t>2.2.1. – </a:t>
            </a:r>
            <a:r>
              <a:rPr lang="pt-PT" u="sng" dirty="0"/>
              <a:t>Indicadores de Saúde</a:t>
            </a:r>
          </a:p>
          <a:p>
            <a:pPr algn="just">
              <a:lnSpc>
                <a:spcPct val="100000"/>
              </a:lnSpc>
              <a:spcBef>
                <a:spcPts val="100"/>
              </a:spcBef>
              <a:buFont typeface="Wingdings" panose="05000000000000000000" pitchFamily="2" charset="2"/>
              <a:buChar char="ü"/>
            </a:pPr>
            <a:r>
              <a:rPr lang="pt-PT" dirty="0"/>
              <a:t>A </a:t>
            </a:r>
            <a:r>
              <a:rPr lang="pt-PT" u="sng" dirty="0"/>
              <a:t>protecção social</a:t>
            </a:r>
            <a:r>
              <a:rPr lang="pt-PT" dirty="0"/>
              <a:t> constitui um direito dos individuos e da comunidade</a:t>
            </a:r>
            <a:r>
              <a:rPr lang="pt-PT" spc="-5" dirty="0">
                <a:latin typeface="Arial"/>
                <a:cs typeface="Arial"/>
              </a:rPr>
              <a:t> </a:t>
            </a:r>
            <a:r>
              <a:rPr lang="pt-PT" spc="10" dirty="0">
                <a:latin typeface="Arial"/>
                <a:cs typeface="Arial"/>
              </a:rPr>
              <a:t>que </a:t>
            </a:r>
            <a:r>
              <a:rPr lang="pt-PT" spc="5" dirty="0">
                <a:latin typeface="Arial"/>
                <a:cs typeface="Arial"/>
              </a:rPr>
              <a:t>se</a:t>
            </a:r>
            <a:r>
              <a:rPr lang="pt-PT" spc="-235" dirty="0">
                <a:latin typeface="Arial"/>
                <a:cs typeface="Arial"/>
              </a:rPr>
              <a:t> </a:t>
            </a:r>
            <a:r>
              <a:rPr lang="pt-PT" dirty="0">
                <a:latin typeface="Arial"/>
                <a:cs typeface="Arial"/>
              </a:rPr>
              <a:t>efetiva  </a:t>
            </a:r>
            <a:r>
              <a:rPr lang="pt-PT" spc="-5" dirty="0">
                <a:latin typeface="Arial"/>
                <a:cs typeface="Arial"/>
              </a:rPr>
              <a:t>pela responsabilidade </a:t>
            </a:r>
            <a:r>
              <a:rPr lang="pt-PT" dirty="0">
                <a:latin typeface="Arial"/>
                <a:cs typeface="Arial"/>
              </a:rPr>
              <a:t>conjunta dos </a:t>
            </a:r>
            <a:r>
              <a:rPr lang="pt-PT" spc="-5" dirty="0">
                <a:latin typeface="Arial"/>
                <a:cs typeface="Arial"/>
              </a:rPr>
              <a:t>cidadãos, </a:t>
            </a:r>
            <a:r>
              <a:rPr lang="pt-PT" dirty="0">
                <a:latin typeface="Arial"/>
                <a:cs typeface="Arial"/>
              </a:rPr>
              <a:t>da sociedade e do Estado, </a:t>
            </a:r>
            <a:r>
              <a:rPr lang="pt-PT" spc="5" dirty="0">
                <a:latin typeface="Arial"/>
                <a:cs typeface="Arial"/>
              </a:rPr>
              <a:t>em </a:t>
            </a:r>
            <a:r>
              <a:rPr lang="pt-PT" spc="-5" dirty="0">
                <a:latin typeface="Arial"/>
                <a:cs typeface="Arial"/>
              </a:rPr>
              <a:t>liberdade  </a:t>
            </a:r>
            <a:r>
              <a:rPr lang="pt-PT" dirty="0">
                <a:latin typeface="Arial"/>
                <a:cs typeface="Arial"/>
              </a:rPr>
              <a:t>de procura e de prestação de </a:t>
            </a:r>
            <a:r>
              <a:rPr lang="pt-PT" spc="-5" dirty="0">
                <a:latin typeface="Arial"/>
                <a:cs typeface="Arial"/>
              </a:rPr>
              <a:t>cuidados, </a:t>
            </a:r>
            <a:r>
              <a:rPr lang="pt-PT" dirty="0">
                <a:latin typeface="Arial"/>
                <a:cs typeface="Arial"/>
              </a:rPr>
              <a:t>nos </a:t>
            </a:r>
            <a:r>
              <a:rPr lang="pt-PT" spc="5" dirty="0">
                <a:latin typeface="Arial"/>
                <a:cs typeface="Arial"/>
              </a:rPr>
              <a:t>termos </a:t>
            </a:r>
            <a:r>
              <a:rPr lang="pt-PT" dirty="0">
                <a:latin typeface="Arial"/>
                <a:cs typeface="Arial"/>
              </a:rPr>
              <a:t>da </a:t>
            </a:r>
            <a:r>
              <a:rPr lang="pt-PT" spc="-5" dirty="0">
                <a:latin typeface="Arial"/>
                <a:cs typeface="Arial"/>
              </a:rPr>
              <a:t>Constituição </a:t>
            </a:r>
            <a:r>
              <a:rPr lang="pt-PT" dirty="0">
                <a:latin typeface="Arial"/>
                <a:cs typeface="Arial"/>
              </a:rPr>
              <a:t>e da</a:t>
            </a:r>
            <a:r>
              <a:rPr lang="pt-PT" spc="-90" dirty="0">
                <a:latin typeface="Arial"/>
                <a:cs typeface="Arial"/>
              </a:rPr>
              <a:t> </a:t>
            </a:r>
            <a:r>
              <a:rPr lang="pt-PT" spc="-10" dirty="0">
                <a:latin typeface="Arial"/>
                <a:cs typeface="Arial"/>
              </a:rPr>
              <a:t>lei.</a:t>
            </a:r>
          </a:p>
          <a:p>
            <a:pPr marL="0" indent="0" algn="just">
              <a:lnSpc>
                <a:spcPct val="100000"/>
              </a:lnSpc>
              <a:spcBef>
                <a:spcPts val="100"/>
              </a:spcBef>
              <a:buNone/>
            </a:pPr>
            <a:endParaRPr lang="pt-PT" spc="-10" dirty="0">
              <a:latin typeface="Arial"/>
              <a:cs typeface="Arial"/>
            </a:endParaRPr>
          </a:p>
          <a:p>
            <a:pPr algn="just">
              <a:lnSpc>
                <a:spcPct val="100000"/>
              </a:lnSpc>
              <a:spcBef>
                <a:spcPts val="100"/>
              </a:spcBef>
              <a:buFont typeface="Wingdings" panose="05000000000000000000" pitchFamily="2" charset="2"/>
              <a:buChar char="ü"/>
            </a:pPr>
            <a:r>
              <a:rPr lang="pt-PT" dirty="0">
                <a:latin typeface="Arial"/>
                <a:cs typeface="Arial"/>
              </a:rPr>
              <a:t>O Estado </a:t>
            </a:r>
            <a:r>
              <a:rPr lang="pt-PT" spc="-5" dirty="0">
                <a:latin typeface="Arial"/>
                <a:cs typeface="Arial"/>
              </a:rPr>
              <a:t>promove e garante o </a:t>
            </a:r>
            <a:r>
              <a:rPr lang="pt-PT" dirty="0">
                <a:latin typeface="Arial"/>
                <a:cs typeface="Arial"/>
              </a:rPr>
              <a:t>acesso de todos os cidadãos aos cuidados</a:t>
            </a:r>
            <a:r>
              <a:rPr lang="pt-PT" spc="-140" dirty="0">
                <a:latin typeface="Arial"/>
                <a:cs typeface="Arial"/>
              </a:rPr>
              <a:t> </a:t>
            </a:r>
            <a:r>
              <a:rPr lang="pt-PT" dirty="0">
                <a:latin typeface="Arial"/>
                <a:cs typeface="Arial"/>
              </a:rPr>
              <a:t>de  saúde nos limites dos </a:t>
            </a:r>
            <a:r>
              <a:rPr lang="pt-PT" spc="-5" dirty="0">
                <a:latin typeface="Arial"/>
                <a:cs typeface="Arial"/>
              </a:rPr>
              <a:t>recursos </a:t>
            </a:r>
            <a:r>
              <a:rPr lang="pt-PT" dirty="0">
                <a:latin typeface="Arial"/>
                <a:cs typeface="Arial"/>
              </a:rPr>
              <a:t>humanos, técnicos e financeiros</a:t>
            </a:r>
            <a:r>
              <a:rPr lang="pt-PT" spc="-165" dirty="0">
                <a:latin typeface="Arial"/>
                <a:cs typeface="Arial"/>
              </a:rPr>
              <a:t> </a:t>
            </a:r>
            <a:r>
              <a:rPr lang="pt-PT" spc="-5" dirty="0">
                <a:latin typeface="Arial"/>
                <a:cs typeface="Arial"/>
              </a:rPr>
              <a:t>disponíveis.</a:t>
            </a:r>
            <a:r>
              <a:rPr lang="pt-PT" spc="40" dirty="0">
                <a:solidFill>
                  <a:srgbClr val="FFFFFF"/>
                </a:solidFill>
                <a:latin typeface="Arial"/>
                <a:cs typeface="Arial"/>
              </a:rPr>
              <a:t>.</a:t>
            </a:r>
            <a:endParaRPr lang="pt-PT" dirty="0">
              <a:latin typeface="Arial"/>
              <a:cs typeface="Arial"/>
            </a:endParaRPr>
          </a:p>
          <a:p>
            <a:pPr marL="0" indent="0">
              <a:lnSpc>
                <a:spcPct val="100000"/>
              </a:lnSpc>
              <a:spcBef>
                <a:spcPts val="100"/>
              </a:spcBef>
              <a:buNone/>
            </a:pPr>
            <a:endParaRPr lang="pt-PT" dirty="0"/>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Tree>
    <p:extLst>
      <p:ext uri="{BB962C8B-B14F-4D97-AF65-F5344CB8AC3E}">
        <p14:creationId xmlns:p14="http://schemas.microsoft.com/office/powerpoint/2010/main" val="2392439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236700" cy="1491292"/>
          </a:xfrm>
        </p:spPr>
        <p:txBody>
          <a:bodyPr anchor="t" anchorCtr="0">
            <a:normAutofit/>
          </a:bodyPr>
          <a:lstStyle/>
          <a:p>
            <a:r>
              <a:rPr lang="pt-PT" sz="2700" dirty="0"/>
              <a:t>2. </a:t>
            </a:r>
            <a:r>
              <a:rPr lang="pt-PT" sz="2700" b="1" dirty="0"/>
              <a:t>A Política de Saúde</a:t>
            </a:r>
            <a:br>
              <a:rPr lang="pt-PT" sz="2700" b="1" dirty="0"/>
            </a:br>
            <a:br>
              <a:rPr lang="pt-PT" sz="2200" b="1" dirty="0"/>
            </a:br>
            <a:r>
              <a:rPr lang="pt-PT" sz="2200" dirty="0"/>
              <a:t>2.2. A Política Nacional de Saúde: estratégias e orientações</a:t>
            </a:r>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3" name="Espaço Reservado para Conteúdo 2">
            <a:extLst>
              <a:ext uri="{FF2B5EF4-FFF2-40B4-BE49-F238E27FC236}">
                <a16:creationId xmlns:a16="http://schemas.microsoft.com/office/drawing/2014/main" id="{F8152862-4AFA-42A4-BB19-28FD85AC6EFC}"/>
              </a:ext>
            </a:extLst>
          </p:cNvPr>
          <p:cNvSpPr>
            <a:spLocks noGrp="1"/>
          </p:cNvSpPr>
          <p:nvPr>
            <p:ph idx="1"/>
          </p:nvPr>
        </p:nvSpPr>
        <p:spPr>
          <a:xfrm>
            <a:off x="838200" y="2202602"/>
            <a:ext cx="10545161" cy="3974361"/>
          </a:xfrm>
        </p:spPr>
        <p:txBody>
          <a:bodyPr>
            <a:normAutofit lnSpcReduction="10000"/>
          </a:bodyPr>
          <a:lstStyle/>
          <a:p>
            <a:pPr marL="0" indent="0">
              <a:lnSpc>
                <a:spcPct val="100000"/>
              </a:lnSpc>
              <a:spcBef>
                <a:spcPts val="100"/>
              </a:spcBef>
              <a:buNone/>
            </a:pPr>
            <a:r>
              <a:rPr lang="pt-PT" dirty="0"/>
              <a:t>2.2.1. – </a:t>
            </a:r>
            <a:r>
              <a:rPr lang="pt-PT" u="sng" dirty="0"/>
              <a:t>Indicadores de Saúde</a:t>
            </a:r>
          </a:p>
          <a:p>
            <a:pPr algn="just">
              <a:lnSpc>
                <a:spcPct val="100000"/>
              </a:lnSpc>
              <a:spcBef>
                <a:spcPts val="100"/>
              </a:spcBef>
              <a:buFont typeface="Wingdings" panose="05000000000000000000" pitchFamily="2" charset="2"/>
              <a:buChar char="ü"/>
            </a:pPr>
            <a:r>
              <a:rPr lang="pt-PT" dirty="0">
                <a:solidFill>
                  <a:srgbClr val="000000"/>
                </a:solidFill>
              </a:rPr>
              <a:t>A </a:t>
            </a:r>
            <a:r>
              <a:rPr lang="pt-PT" spc="-40" dirty="0">
                <a:solidFill>
                  <a:srgbClr val="000000"/>
                </a:solidFill>
              </a:rPr>
              <a:t>promoção </a:t>
            </a:r>
            <a:r>
              <a:rPr lang="pt-PT" spc="-5" dirty="0">
                <a:solidFill>
                  <a:srgbClr val="000000"/>
                </a:solidFill>
              </a:rPr>
              <a:t>e a </a:t>
            </a:r>
            <a:r>
              <a:rPr lang="pt-PT" spc="-35" dirty="0">
                <a:solidFill>
                  <a:srgbClr val="000000"/>
                </a:solidFill>
              </a:rPr>
              <a:t>defesa </a:t>
            </a:r>
            <a:r>
              <a:rPr lang="pt-PT" spc="-25" dirty="0">
                <a:solidFill>
                  <a:srgbClr val="000000"/>
                </a:solidFill>
              </a:rPr>
              <a:t>da </a:t>
            </a:r>
            <a:r>
              <a:rPr lang="pt-PT" spc="-35" dirty="0">
                <a:solidFill>
                  <a:srgbClr val="000000"/>
                </a:solidFill>
              </a:rPr>
              <a:t>saúde </a:t>
            </a:r>
            <a:r>
              <a:rPr lang="pt-PT" spc="-45" dirty="0">
                <a:solidFill>
                  <a:srgbClr val="000000"/>
                </a:solidFill>
              </a:rPr>
              <a:t>pública </a:t>
            </a:r>
            <a:r>
              <a:rPr lang="pt-PT" spc="-35" dirty="0">
                <a:solidFill>
                  <a:srgbClr val="000000"/>
                </a:solidFill>
              </a:rPr>
              <a:t>são </a:t>
            </a:r>
            <a:r>
              <a:rPr lang="pt-PT" spc="-40" dirty="0">
                <a:solidFill>
                  <a:srgbClr val="000000"/>
                </a:solidFill>
              </a:rPr>
              <a:t>efetuadas </a:t>
            </a:r>
            <a:r>
              <a:rPr lang="pt-PT" spc="-45" dirty="0">
                <a:solidFill>
                  <a:srgbClr val="000000"/>
                </a:solidFill>
              </a:rPr>
              <a:t>através </a:t>
            </a:r>
            <a:r>
              <a:rPr lang="pt-PT" spc="-25" dirty="0">
                <a:solidFill>
                  <a:srgbClr val="000000"/>
                </a:solidFill>
              </a:rPr>
              <a:t>da </a:t>
            </a:r>
            <a:r>
              <a:rPr lang="pt-PT" spc="-45" dirty="0">
                <a:solidFill>
                  <a:srgbClr val="000000"/>
                </a:solidFill>
              </a:rPr>
              <a:t>atividade </a:t>
            </a:r>
            <a:r>
              <a:rPr lang="pt-PT" spc="-25" dirty="0">
                <a:solidFill>
                  <a:srgbClr val="000000"/>
                </a:solidFill>
              </a:rPr>
              <a:t>do  </a:t>
            </a:r>
            <a:r>
              <a:rPr lang="pt-PT" spc="-40" dirty="0">
                <a:solidFill>
                  <a:srgbClr val="000000"/>
                </a:solidFill>
              </a:rPr>
              <a:t>Estado</a:t>
            </a:r>
            <a:r>
              <a:rPr lang="pt-PT" spc="-155" dirty="0">
                <a:solidFill>
                  <a:srgbClr val="000000"/>
                </a:solidFill>
              </a:rPr>
              <a:t> </a:t>
            </a:r>
            <a:r>
              <a:rPr lang="pt-PT" dirty="0">
                <a:solidFill>
                  <a:srgbClr val="000000"/>
                </a:solidFill>
              </a:rPr>
              <a:t>e</a:t>
            </a:r>
            <a:r>
              <a:rPr lang="pt-PT" spc="-80" dirty="0">
                <a:solidFill>
                  <a:srgbClr val="000000"/>
                </a:solidFill>
              </a:rPr>
              <a:t> </a:t>
            </a:r>
            <a:r>
              <a:rPr lang="pt-PT" spc="-25" dirty="0">
                <a:solidFill>
                  <a:srgbClr val="000000"/>
                </a:solidFill>
              </a:rPr>
              <a:t>de</a:t>
            </a:r>
            <a:r>
              <a:rPr lang="pt-PT" spc="-120" dirty="0">
                <a:solidFill>
                  <a:srgbClr val="000000"/>
                </a:solidFill>
              </a:rPr>
              <a:t> </a:t>
            </a:r>
            <a:r>
              <a:rPr lang="pt-PT" spc="-40" dirty="0">
                <a:solidFill>
                  <a:srgbClr val="000000"/>
                </a:solidFill>
              </a:rPr>
              <a:t>outras</a:t>
            </a:r>
            <a:r>
              <a:rPr lang="pt-PT" spc="-110" dirty="0">
                <a:solidFill>
                  <a:srgbClr val="000000"/>
                </a:solidFill>
              </a:rPr>
              <a:t> </a:t>
            </a:r>
            <a:r>
              <a:rPr lang="pt-PT" spc="-45" dirty="0">
                <a:solidFill>
                  <a:srgbClr val="000000"/>
                </a:solidFill>
              </a:rPr>
              <a:t>entidades</a:t>
            </a:r>
            <a:r>
              <a:rPr lang="pt-PT" spc="-155" dirty="0">
                <a:solidFill>
                  <a:srgbClr val="000000"/>
                </a:solidFill>
              </a:rPr>
              <a:t> </a:t>
            </a:r>
            <a:r>
              <a:rPr lang="pt-PT" spc="-45" dirty="0">
                <a:solidFill>
                  <a:srgbClr val="000000"/>
                </a:solidFill>
              </a:rPr>
              <a:t>públicas,</a:t>
            </a:r>
            <a:r>
              <a:rPr lang="pt-PT" spc="-130" dirty="0">
                <a:solidFill>
                  <a:srgbClr val="000000"/>
                </a:solidFill>
              </a:rPr>
              <a:t> </a:t>
            </a:r>
            <a:r>
              <a:rPr lang="pt-PT" spc="-35" dirty="0">
                <a:solidFill>
                  <a:srgbClr val="000000"/>
                </a:solidFill>
              </a:rPr>
              <a:t>podendo</a:t>
            </a:r>
            <a:r>
              <a:rPr lang="pt-PT" spc="-150" dirty="0">
                <a:solidFill>
                  <a:srgbClr val="000000"/>
                </a:solidFill>
              </a:rPr>
              <a:t> </a:t>
            </a:r>
            <a:r>
              <a:rPr lang="pt-PT" spc="-20" dirty="0">
                <a:solidFill>
                  <a:srgbClr val="000000"/>
                </a:solidFill>
              </a:rPr>
              <a:t>as</a:t>
            </a:r>
            <a:r>
              <a:rPr lang="pt-PT" spc="-110" dirty="0">
                <a:solidFill>
                  <a:srgbClr val="000000"/>
                </a:solidFill>
              </a:rPr>
              <a:t> </a:t>
            </a:r>
            <a:r>
              <a:rPr lang="pt-PT" spc="-45" dirty="0">
                <a:solidFill>
                  <a:srgbClr val="000000"/>
                </a:solidFill>
              </a:rPr>
              <a:t>organizações</a:t>
            </a:r>
            <a:r>
              <a:rPr lang="pt-PT" spc="-105" dirty="0">
                <a:solidFill>
                  <a:srgbClr val="000000"/>
                </a:solidFill>
              </a:rPr>
              <a:t> </a:t>
            </a:r>
            <a:r>
              <a:rPr lang="pt-PT" spc="-20" dirty="0">
                <a:solidFill>
                  <a:srgbClr val="000000"/>
                </a:solidFill>
              </a:rPr>
              <a:t>da</a:t>
            </a:r>
            <a:r>
              <a:rPr lang="pt-PT" spc="-100" dirty="0">
                <a:solidFill>
                  <a:srgbClr val="000000"/>
                </a:solidFill>
              </a:rPr>
              <a:t> </a:t>
            </a:r>
            <a:r>
              <a:rPr lang="pt-PT" spc="-40" dirty="0">
                <a:solidFill>
                  <a:srgbClr val="000000"/>
                </a:solidFill>
              </a:rPr>
              <a:t>sociedade</a:t>
            </a:r>
            <a:r>
              <a:rPr lang="pt-PT" spc="-125" dirty="0">
                <a:solidFill>
                  <a:srgbClr val="000000"/>
                </a:solidFill>
              </a:rPr>
              <a:t> </a:t>
            </a:r>
            <a:r>
              <a:rPr lang="pt-PT" spc="-50" dirty="0">
                <a:solidFill>
                  <a:srgbClr val="000000"/>
                </a:solidFill>
              </a:rPr>
              <a:t>civil  </a:t>
            </a:r>
            <a:r>
              <a:rPr lang="pt-PT" spc="-35" dirty="0">
                <a:solidFill>
                  <a:srgbClr val="000000"/>
                </a:solidFill>
              </a:rPr>
              <a:t>ser </a:t>
            </a:r>
            <a:r>
              <a:rPr lang="pt-PT" spc="-45" dirty="0">
                <a:solidFill>
                  <a:srgbClr val="000000"/>
                </a:solidFill>
              </a:rPr>
              <a:t>associadas àquela</a:t>
            </a:r>
            <a:r>
              <a:rPr lang="pt-PT" spc="-300" dirty="0">
                <a:solidFill>
                  <a:srgbClr val="000000"/>
                </a:solidFill>
              </a:rPr>
              <a:t> </a:t>
            </a:r>
            <a:r>
              <a:rPr lang="pt-PT" spc="-45" dirty="0">
                <a:solidFill>
                  <a:srgbClr val="000000"/>
                </a:solidFill>
              </a:rPr>
              <a:t>atividade</a:t>
            </a:r>
            <a:r>
              <a:rPr lang="pt-PT" sz="2400" spc="-45" dirty="0">
                <a:solidFill>
                  <a:srgbClr val="000000"/>
                </a:solidFill>
                <a:latin typeface="Carlito"/>
                <a:cs typeface="Carlito"/>
              </a:rPr>
              <a:t>.</a:t>
            </a:r>
          </a:p>
          <a:p>
            <a:pPr algn="just">
              <a:lnSpc>
                <a:spcPct val="100000"/>
              </a:lnSpc>
              <a:spcBef>
                <a:spcPts val="100"/>
              </a:spcBef>
              <a:buFont typeface="Wingdings" panose="05000000000000000000" pitchFamily="2" charset="2"/>
              <a:buChar char="ü"/>
            </a:pPr>
            <a:endParaRPr lang="pt-PT" sz="2400" spc="-45" dirty="0">
              <a:solidFill>
                <a:srgbClr val="000000"/>
              </a:solidFill>
              <a:latin typeface="Carlito"/>
            </a:endParaRPr>
          </a:p>
          <a:p>
            <a:pPr algn="just">
              <a:lnSpc>
                <a:spcPct val="100000"/>
              </a:lnSpc>
              <a:spcBef>
                <a:spcPts val="1205"/>
              </a:spcBef>
              <a:buFont typeface="Wingdings" panose="05000000000000000000" pitchFamily="2" charset="2"/>
              <a:buChar char="ü"/>
            </a:pPr>
            <a:r>
              <a:rPr lang="pt-PT" spc="-25" dirty="0">
                <a:latin typeface="Arial"/>
                <a:cs typeface="Arial"/>
              </a:rPr>
              <a:t>Os </a:t>
            </a:r>
            <a:r>
              <a:rPr lang="pt-PT" spc="-40" dirty="0">
                <a:latin typeface="Arial"/>
                <a:cs typeface="Arial"/>
              </a:rPr>
              <a:t>cuidados </a:t>
            </a:r>
            <a:r>
              <a:rPr lang="pt-PT" spc="-20" dirty="0">
                <a:latin typeface="Arial"/>
                <a:cs typeface="Arial"/>
              </a:rPr>
              <a:t>de </a:t>
            </a:r>
            <a:r>
              <a:rPr lang="pt-PT" spc="-35" dirty="0">
                <a:latin typeface="Arial"/>
                <a:cs typeface="Arial"/>
              </a:rPr>
              <a:t>saúde são </a:t>
            </a:r>
            <a:r>
              <a:rPr lang="pt-PT" spc="-40" dirty="0">
                <a:latin typeface="Arial"/>
                <a:cs typeface="Arial"/>
              </a:rPr>
              <a:t>prestados </a:t>
            </a:r>
            <a:r>
              <a:rPr lang="pt-PT" spc="-30" dirty="0">
                <a:latin typeface="Arial"/>
                <a:cs typeface="Arial"/>
              </a:rPr>
              <a:t>por </a:t>
            </a:r>
            <a:r>
              <a:rPr lang="pt-PT" spc="-50" dirty="0">
                <a:latin typeface="Arial"/>
                <a:cs typeface="Arial"/>
              </a:rPr>
              <a:t>serviços </a:t>
            </a:r>
            <a:r>
              <a:rPr lang="pt-PT" spc="-5" dirty="0">
                <a:latin typeface="Arial"/>
                <a:cs typeface="Arial"/>
              </a:rPr>
              <a:t>e </a:t>
            </a:r>
            <a:r>
              <a:rPr lang="pt-PT" spc="-45" dirty="0">
                <a:latin typeface="Arial"/>
                <a:cs typeface="Arial"/>
              </a:rPr>
              <a:t>estabelecimentos </a:t>
            </a:r>
            <a:r>
              <a:rPr lang="pt-PT" spc="-20" dirty="0">
                <a:latin typeface="Arial"/>
                <a:cs typeface="Arial"/>
              </a:rPr>
              <a:t>do</a:t>
            </a:r>
            <a:r>
              <a:rPr lang="pt-PT" spc="-370" dirty="0">
                <a:latin typeface="Arial"/>
                <a:cs typeface="Arial"/>
              </a:rPr>
              <a:t> </a:t>
            </a:r>
            <a:r>
              <a:rPr lang="pt-PT" spc="-40" dirty="0">
                <a:latin typeface="Arial"/>
                <a:cs typeface="Arial"/>
              </a:rPr>
              <a:t>Estado </a:t>
            </a:r>
            <a:r>
              <a:rPr lang="pt-PT" spc="-30" dirty="0">
                <a:latin typeface="Arial"/>
                <a:cs typeface="Arial"/>
              </a:rPr>
              <a:t>ou, </a:t>
            </a:r>
            <a:r>
              <a:rPr lang="pt-PT" spc="-35" dirty="0">
                <a:latin typeface="Arial"/>
                <a:cs typeface="Arial"/>
              </a:rPr>
              <a:t>sob </a:t>
            </a:r>
            <a:r>
              <a:rPr lang="pt-PT" spc="-45" dirty="0">
                <a:latin typeface="Arial"/>
                <a:cs typeface="Arial"/>
              </a:rPr>
              <a:t>fiscalização </a:t>
            </a:r>
            <a:r>
              <a:rPr lang="pt-PT" spc="-40" dirty="0">
                <a:latin typeface="Arial"/>
                <a:cs typeface="Arial"/>
              </a:rPr>
              <a:t>deste, </a:t>
            </a:r>
            <a:r>
              <a:rPr lang="pt-PT" spc="-30" dirty="0">
                <a:latin typeface="Arial"/>
                <a:cs typeface="Arial"/>
              </a:rPr>
              <a:t>por </a:t>
            </a:r>
            <a:r>
              <a:rPr lang="pt-PT" spc="-40" dirty="0">
                <a:latin typeface="Arial"/>
                <a:cs typeface="Arial"/>
              </a:rPr>
              <a:t>outras entidades </a:t>
            </a:r>
            <a:r>
              <a:rPr lang="pt-PT" spc="-45" dirty="0">
                <a:latin typeface="Arial"/>
                <a:cs typeface="Arial"/>
              </a:rPr>
              <a:t>públicas </a:t>
            </a:r>
            <a:r>
              <a:rPr lang="pt-PT" spc="-25" dirty="0">
                <a:latin typeface="Arial"/>
                <a:cs typeface="Arial"/>
              </a:rPr>
              <a:t>ou </a:t>
            </a:r>
            <a:r>
              <a:rPr lang="pt-PT" spc="-30" dirty="0">
                <a:latin typeface="Arial"/>
                <a:cs typeface="Arial"/>
              </a:rPr>
              <a:t>por</a:t>
            </a:r>
            <a:r>
              <a:rPr lang="pt-PT" spc="-235" dirty="0">
                <a:latin typeface="Arial"/>
                <a:cs typeface="Arial"/>
              </a:rPr>
              <a:t> </a:t>
            </a:r>
            <a:r>
              <a:rPr lang="pt-PT" spc="-40" dirty="0">
                <a:latin typeface="Arial"/>
                <a:cs typeface="Arial"/>
              </a:rPr>
              <a:t>entidades  </a:t>
            </a:r>
            <a:r>
              <a:rPr lang="pt-PT" spc="-50" dirty="0">
                <a:latin typeface="Arial"/>
                <a:cs typeface="Arial"/>
              </a:rPr>
              <a:t>privadas, </a:t>
            </a:r>
            <a:r>
              <a:rPr lang="pt-PT" spc="-35" dirty="0">
                <a:latin typeface="Arial"/>
                <a:cs typeface="Arial"/>
              </a:rPr>
              <a:t>sem </a:t>
            </a:r>
            <a:r>
              <a:rPr lang="pt-PT" spc="-25" dirty="0">
                <a:latin typeface="Arial"/>
                <a:cs typeface="Arial"/>
              </a:rPr>
              <a:t>ou </a:t>
            </a:r>
            <a:r>
              <a:rPr lang="pt-PT" spc="-35" dirty="0">
                <a:latin typeface="Arial"/>
                <a:cs typeface="Arial"/>
              </a:rPr>
              <a:t>com </a:t>
            </a:r>
            <a:r>
              <a:rPr lang="pt-PT" spc="-30" dirty="0">
                <a:latin typeface="Arial"/>
                <a:cs typeface="Arial"/>
              </a:rPr>
              <a:t>fins</a:t>
            </a:r>
            <a:r>
              <a:rPr lang="pt-PT" spc="-215" dirty="0">
                <a:latin typeface="Arial"/>
                <a:cs typeface="Arial"/>
              </a:rPr>
              <a:t> </a:t>
            </a:r>
            <a:r>
              <a:rPr lang="pt-PT" spc="-50" dirty="0">
                <a:latin typeface="Arial"/>
                <a:cs typeface="Arial"/>
              </a:rPr>
              <a:t>lucrativos.</a:t>
            </a:r>
            <a:endParaRPr lang="pt-PT" dirty="0">
              <a:latin typeface="Arial"/>
              <a:cs typeface="Arial"/>
            </a:endParaRPr>
          </a:p>
          <a:p>
            <a:pPr algn="just">
              <a:lnSpc>
                <a:spcPct val="100000"/>
              </a:lnSpc>
              <a:spcBef>
                <a:spcPts val="100"/>
              </a:spcBef>
              <a:buFont typeface="Wingdings" panose="05000000000000000000" pitchFamily="2" charset="2"/>
              <a:buChar char="ü"/>
            </a:pPr>
            <a:endParaRPr lang="pt-PT" dirty="0"/>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Tree>
    <p:extLst>
      <p:ext uri="{BB962C8B-B14F-4D97-AF65-F5344CB8AC3E}">
        <p14:creationId xmlns:p14="http://schemas.microsoft.com/office/powerpoint/2010/main" val="292071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AD3A6-3855-4E03-A07A-935084106FE3}"/>
              </a:ext>
            </a:extLst>
          </p:cNvPr>
          <p:cNvSpPr>
            <a:spLocks noGrp="1"/>
          </p:cNvSpPr>
          <p:nvPr>
            <p:ph type="title"/>
          </p:nvPr>
        </p:nvSpPr>
        <p:spPr>
          <a:xfrm>
            <a:off x="838200" y="365126"/>
            <a:ext cx="10515600" cy="1140118"/>
          </a:xfrm>
          <a:solidFill>
            <a:schemeClr val="accent4"/>
          </a:solidFill>
        </p:spPr>
        <p:txBody>
          <a:bodyPr>
            <a:normAutofit fontScale="90000"/>
          </a:bodyPr>
          <a:lstStyle/>
          <a:p>
            <a:pPr algn="ctr"/>
            <a:br>
              <a:rPr lang="pt-PT" dirty="0"/>
            </a:br>
            <a:r>
              <a:rPr lang="pt-PT" b="1" dirty="0"/>
              <a:t>Saúde</a:t>
            </a:r>
            <a:br>
              <a:rPr lang="pt-PT" dirty="0"/>
            </a:br>
            <a:endParaRPr lang="pt-PT" dirty="0"/>
          </a:p>
        </p:txBody>
      </p:sp>
      <p:sp>
        <p:nvSpPr>
          <p:cNvPr id="3" name="Espaço Reservado para Conteúdo 2">
            <a:extLst>
              <a:ext uri="{FF2B5EF4-FFF2-40B4-BE49-F238E27FC236}">
                <a16:creationId xmlns:a16="http://schemas.microsoft.com/office/drawing/2014/main" id="{30A06D45-3C5A-43A7-BA92-5FA49830E456}"/>
              </a:ext>
            </a:extLst>
          </p:cNvPr>
          <p:cNvSpPr>
            <a:spLocks noGrp="1"/>
          </p:cNvSpPr>
          <p:nvPr>
            <p:ph idx="1"/>
          </p:nvPr>
        </p:nvSpPr>
        <p:spPr>
          <a:xfrm>
            <a:off x="838200" y="1505244"/>
            <a:ext cx="10515600" cy="4671719"/>
          </a:xfrm>
        </p:spPr>
        <p:txBody>
          <a:bodyPr>
            <a:normAutofit/>
          </a:bodyPr>
          <a:lstStyle/>
          <a:p>
            <a:pPr marL="0" indent="0">
              <a:buNone/>
            </a:pPr>
            <a:r>
              <a:rPr lang="pt-PT" dirty="0"/>
              <a:t>O que é a Saúde????</a:t>
            </a:r>
          </a:p>
          <a:p>
            <a:pPr marL="0" indent="0">
              <a:buNone/>
            </a:pPr>
            <a:endParaRPr lang="pt-PT" dirty="0"/>
          </a:p>
          <a:p>
            <a:pPr>
              <a:buFont typeface="Wingdings" panose="05000000000000000000" pitchFamily="2" charset="2"/>
              <a:buChar char="q"/>
            </a:pPr>
            <a:r>
              <a:rPr lang="pt-PT" dirty="0"/>
              <a:t>“... Saúde (...) é a ausência de doença...” </a:t>
            </a:r>
            <a:r>
              <a:rPr lang="pt-PT" sz="800" dirty="0"/>
              <a:t>(JONES, 1994 CIT IN BOLING, 200:19)</a:t>
            </a:r>
          </a:p>
          <a:p>
            <a:pPr>
              <a:buFont typeface="Wingdings" panose="05000000000000000000" pitchFamily="2" charset="2"/>
              <a:buChar char="q"/>
            </a:pPr>
            <a:endParaRPr lang="pt-PT" sz="800" dirty="0"/>
          </a:p>
          <a:p>
            <a:pPr>
              <a:buFont typeface="Wingdings" panose="05000000000000000000" pitchFamily="2" charset="2"/>
              <a:buChar char="q"/>
            </a:pPr>
            <a:r>
              <a:rPr lang="pt-PT" dirty="0"/>
              <a:t>“o estado físico normal, o estado de estar completo e sem dença física ou mental ou dor, de forma a que as partes do corpo possam desempenhar a sua função.” </a:t>
            </a:r>
            <a:r>
              <a:rPr lang="pt-PT" sz="800" dirty="0"/>
              <a:t>(CRITCHLEY, 1978:784)</a:t>
            </a:r>
          </a:p>
          <a:p>
            <a:pPr marL="0" indent="0">
              <a:buNone/>
            </a:pPr>
            <a:endParaRPr lang="pt-PT" dirty="0"/>
          </a:p>
          <a:p>
            <a:pPr>
              <a:buFont typeface="Wingdings" panose="05000000000000000000" pitchFamily="2" charset="2"/>
              <a:buChar char="q"/>
            </a:pPr>
            <a:r>
              <a:rPr lang="pt-PT" dirty="0"/>
              <a:t>“Saúde é um </a:t>
            </a:r>
            <a:r>
              <a:rPr lang="pt-PT" b="1" dirty="0">
                <a:solidFill>
                  <a:srgbClr val="002060"/>
                </a:solidFill>
              </a:rPr>
              <a:t>estado completo de bem estar físico, mental e social</a:t>
            </a:r>
            <a:r>
              <a:rPr lang="pt-PT" dirty="0"/>
              <a:t>, e não apenas a ausênca de doença ou enfermidade.” </a:t>
            </a:r>
            <a:r>
              <a:rPr lang="pt-PT" sz="800" dirty="0"/>
              <a:t>(OMS, 1948)</a:t>
            </a:r>
          </a:p>
          <a:p>
            <a:pPr>
              <a:buFont typeface="Wingdings" panose="05000000000000000000" pitchFamily="2" charset="2"/>
              <a:buChar char="q"/>
            </a:pPr>
            <a:endParaRPr lang="pt-PT" dirty="0"/>
          </a:p>
          <a:p>
            <a:pPr>
              <a:buFont typeface="Wingdings" panose="05000000000000000000" pitchFamily="2" charset="2"/>
              <a:buChar char="q"/>
            </a:pPr>
            <a:endParaRPr lang="pt-PT" dirty="0"/>
          </a:p>
          <a:p>
            <a:pPr marL="0" indent="0">
              <a:buNone/>
            </a:pPr>
            <a:endParaRPr lang="pt-PT" sz="800" dirty="0"/>
          </a:p>
        </p:txBody>
      </p:sp>
      <p:sp>
        <p:nvSpPr>
          <p:cNvPr id="4" name="Espaço Reservado para Rodapé 3">
            <a:extLst>
              <a:ext uri="{FF2B5EF4-FFF2-40B4-BE49-F238E27FC236}">
                <a16:creationId xmlns:a16="http://schemas.microsoft.com/office/drawing/2014/main" id="{E2430935-50D3-484D-957D-A92B361A089B}"/>
              </a:ext>
            </a:extLst>
          </p:cNvPr>
          <p:cNvSpPr>
            <a:spLocks noGrp="1"/>
          </p:cNvSpPr>
          <p:nvPr>
            <p:ph type="ftr" sz="quarter" idx="11"/>
          </p:nvPr>
        </p:nvSpPr>
        <p:spPr/>
        <p:txBody>
          <a:bodyPr/>
          <a:lstStyle/>
          <a:p>
            <a:r>
              <a:rPr lang="pt-PT"/>
              <a:t>UFCD – 6557 - REDE NACIONAL DE CUIDADOS DE SAÚDE</a:t>
            </a:r>
          </a:p>
        </p:txBody>
      </p:sp>
    </p:spTree>
    <p:extLst>
      <p:ext uri="{BB962C8B-B14F-4D97-AF65-F5344CB8AC3E}">
        <p14:creationId xmlns:p14="http://schemas.microsoft.com/office/powerpoint/2010/main" val="6544783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236700" cy="1491292"/>
          </a:xfrm>
        </p:spPr>
        <p:txBody>
          <a:bodyPr anchor="t" anchorCtr="0">
            <a:normAutofit/>
          </a:bodyPr>
          <a:lstStyle/>
          <a:p>
            <a:r>
              <a:rPr lang="pt-PT" sz="2700" dirty="0"/>
              <a:t>2. </a:t>
            </a:r>
            <a:r>
              <a:rPr lang="pt-PT" sz="2700" b="1" dirty="0"/>
              <a:t>A Política de Saúde</a:t>
            </a:r>
            <a:br>
              <a:rPr lang="pt-PT" sz="2700" b="1" dirty="0"/>
            </a:br>
            <a:br>
              <a:rPr lang="pt-PT" sz="2200" b="1" dirty="0"/>
            </a:br>
            <a:r>
              <a:rPr lang="pt-PT" sz="2200" dirty="0"/>
              <a:t>2.2. A Política Nacional de Saúde: estratégias e orientações</a:t>
            </a:r>
            <a:br>
              <a:rPr lang="pt-PT" sz="2200" dirty="0"/>
            </a:br>
            <a:r>
              <a:rPr lang="pt-PT" sz="2200" b="1" u="sng" dirty="0"/>
              <a:t>Directrizes da Politica de Saúde Nacional</a:t>
            </a:r>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graphicFrame>
        <p:nvGraphicFramePr>
          <p:cNvPr id="5" name="Espaço Reservado para Conteúdo 4">
            <a:extLst>
              <a:ext uri="{FF2B5EF4-FFF2-40B4-BE49-F238E27FC236}">
                <a16:creationId xmlns:a16="http://schemas.microsoft.com/office/drawing/2014/main" id="{D4A98B9B-8596-4F2F-8064-08F9736035A5}"/>
              </a:ext>
            </a:extLst>
          </p:cNvPr>
          <p:cNvGraphicFramePr>
            <a:graphicFrameLocks noGrp="1"/>
          </p:cNvGraphicFramePr>
          <p:nvPr>
            <p:ph idx="1"/>
            <p:extLst>
              <p:ext uri="{D42A27DB-BD31-4B8C-83A1-F6EECF244321}">
                <p14:modId xmlns:p14="http://schemas.microsoft.com/office/powerpoint/2010/main" val="3088993935"/>
              </p:ext>
            </p:extLst>
          </p:nvPr>
        </p:nvGraphicFramePr>
        <p:xfrm>
          <a:off x="838200" y="2202602"/>
          <a:ext cx="10207581" cy="3974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Tree>
    <p:extLst>
      <p:ext uri="{BB962C8B-B14F-4D97-AF65-F5344CB8AC3E}">
        <p14:creationId xmlns:p14="http://schemas.microsoft.com/office/powerpoint/2010/main" val="3117054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236700" cy="1491292"/>
          </a:xfrm>
        </p:spPr>
        <p:txBody>
          <a:bodyPr anchor="t" anchorCtr="0">
            <a:normAutofit/>
          </a:bodyPr>
          <a:lstStyle/>
          <a:p>
            <a:r>
              <a:rPr lang="pt-PT" sz="2700" dirty="0"/>
              <a:t>2. </a:t>
            </a:r>
            <a:r>
              <a:rPr lang="pt-PT" sz="2700" b="1" dirty="0"/>
              <a:t>A Política de Saúde</a:t>
            </a:r>
            <a:br>
              <a:rPr lang="pt-PT" sz="2700" b="1" dirty="0"/>
            </a:br>
            <a:br>
              <a:rPr lang="pt-PT" sz="2200" b="1" dirty="0"/>
            </a:br>
            <a:r>
              <a:rPr lang="pt-PT" sz="2200" dirty="0"/>
              <a:t>2.2. A Política Nacional de Saúde: estratégias e orientações</a:t>
            </a:r>
            <a:br>
              <a:rPr lang="pt-PT" sz="2200" dirty="0"/>
            </a:br>
            <a:r>
              <a:rPr lang="pt-PT" sz="2200" b="1" u="sng" dirty="0"/>
              <a:t>Directrizes da Politica de Saúde Nacional</a:t>
            </a:r>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graphicFrame>
        <p:nvGraphicFramePr>
          <p:cNvPr id="5" name="Espaço Reservado para Conteúdo 4">
            <a:extLst>
              <a:ext uri="{FF2B5EF4-FFF2-40B4-BE49-F238E27FC236}">
                <a16:creationId xmlns:a16="http://schemas.microsoft.com/office/drawing/2014/main" id="{D4A98B9B-8596-4F2F-8064-08F9736035A5}"/>
              </a:ext>
            </a:extLst>
          </p:cNvPr>
          <p:cNvGraphicFramePr>
            <a:graphicFrameLocks noGrp="1"/>
          </p:cNvGraphicFramePr>
          <p:nvPr>
            <p:ph idx="1"/>
            <p:extLst>
              <p:ext uri="{D42A27DB-BD31-4B8C-83A1-F6EECF244321}">
                <p14:modId xmlns:p14="http://schemas.microsoft.com/office/powerpoint/2010/main" val="769235512"/>
              </p:ext>
            </p:extLst>
          </p:nvPr>
        </p:nvGraphicFramePr>
        <p:xfrm>
          <a:off x="838200" y="2202602"/>
          <a:ext cx="10207581" cy="3974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Tree>
    <p:extLst>
      <p:ext uri="{BB962C8B-B14F-4D97-AF65-F5344CB8AC3E}">
        <p14:creationId xmlns:p14="http://schemas.microsoft.com/office/powerpoint/2010/main" val="2844852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113520" cy="1491292"/>
          </a:xfrm>
        </p:spPr>
        <p:txBody>
          <a:bodyPr anchor="t" anchorCtr="0">
            <a:normAutofit fontScale="90000"/>
          </a:bodyPr>
          <a:lstStyle/>
          <a:p>
            <a:r>
              <a:rPr lang="pt-PT" sz="2700" dirty="0"/>
              <a:t>2. </a:t>
            </a:r>
            <a:r>
              <a:rPr lang="pt-PT" sz="2700" b="1" dirty="0"/>
              <a:t>A Política de Saúde</a:t>
            </a:r>
            <a:br>
              <a:rPr lang="pt-PT" sz="2700" b="1" dirty="0"/>
            </a:br>
            <a:br>
              <a:rPr lang="pt-PT" sz="2000" b="1" dirty="0"/>
            </a:br>
            <a:r>
              <a:rPr lang="pt-PT" sz="2000" dirty="0"/>
              <a:t>2.3.A Lei de Bases da Saúde: os direitos e deveres do utente que recorre aos serviços de saúde</a:t>
            </a:r>
            <a:br>
              <a:rPr lang="pt-PT" sz="2000" dirty="0"/>
            </a:br>
            <a:br>
              <a:rPr lang="pt-PT" sz="2000" dirty="0"/>
            </a:br>
            <a:r>
              <a:rPr lang="pt-PT" sz="2000" dirty="0"/>
              <a:t>2.3.1 </a:t>
            </a:r>
            <a:r>
              <a:rPr lang="pt-PT" sz="2000" b="1" dirty="0"/>
              <a:t>Os Direitos do utente que recorre aos serviços de Saúde</a:t>
            </a:r>
            <a:endParaRPr lang="pt-PT" sz="2000" b="1" u="sng"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graphicFrame>
        <p:nvGraphicFramePr>
          <p:cNvPr id="7" name="Diagrama 6">
            <a:extLst>
              <a:ext uri="{FF2B5EF4-FFF2-40B4-BE49-F238E27FC236}">
                <a16:creationId xmlns:a16="http://schemas.microsoft.com/office/drawing/2014/main" id="{41C4DAC2-AB71-4511-8A67-23D4F7B0552F}"/>
              </a:ext>
            </a:extLst>
          </p:cNvPr>
          <p:cNvGraphicFramePr/>
          <p:nvPr>
            <p:extLst>
              <p:ext uri="{D42A27DB-BD31-4B8C-83A1-F6EECF244321}">
                <p14:modId xmlns:p14="http://schemas.microsoft.com/office/powerpoint/2010/main" val="33874905"/>
              </p:ext>
            </p:extLst>
          </p:nvPr>
        </p:nvGraphicFramePr>
        <p:xfrm>
          <a:off x="2031999" y="2161276"/>
          <a:ext cx="8153009" cy="39770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11237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113520" cy="1491292"/>
          </a:xfrm>
        </p:spPr>
        <p:txBody>
          <a:bodyPr anchor="t" anchorCtr="0">
            <a:normAutofit fontScale="90000"/>
          </a:bodyPr>
          <a:lstStyle/>
          <a:p>
            <a:r>
              <a:rPr lang="pt-PT" sz="2700" dirty="0"/>
              <a:t>2. </a:t>
            </a:r>
            <a:r>
              <a:rPr lang="pt-PT" sz="2700" b="1" dirty="0"/>
              <a:t>A Política de Saúde</a:t>
            </a:r>
            <a:br>
              <a:rPr lang="pt-PT" sz="2700" b="1" dirty="0"/>
            </a:br>
            <a:br>
              <a:rPr lang="pt-PT" sz="2000" b="1" dirty="0"/>
            </a:br>
            <a:r>
              <a:rPr lang="pt-PT" sz="2000" dirty="0"/>
              <a:t>2.3.A Lei de Bases da Saúde: os direitos e deveres do utente que recorre aos serviços de saúde</a:t>
            </a:r>
            <a:br>
              <a:rPr lang="pt-PT" sz="2000" dirty="0"/>
            </a:br>
            <a:br>
              <a:rPr lang="pt-PT" sz="2000" dirty="0"/>
            </a:br>
            <a:r>
              <a:rPr lang="pt-PT" sz="2000" dirty="0"/>
              <a:t>2.3.1 </a:t>
            </a:r>
            <a:r>
              <a:rPr lang="pt-PT" sz="2000" b="1" dirty="0"/>
              <a:t>Os Direitos do utente que recorre aos serviços de Saúde</a:t>
            </a:r>
            <a:endParaRPr lang="pt-PT" sz="2000" b="1" u="sng"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
        <p:nvSpPr>
          <p:cNvPr id="13" name="Espaço Reservado para Conteúdo 2">
            <a:extLst>
              <a:ext uri="{FF2B5EF4-FFF2-40B4-BE49-F238E27FC236}">
                <a16:creationId xmlns:a16="http://schemas.microsoft.com/office/drawing/2014/main" id="{4A14F316-9E3E-45C6-983F-8AFBD2EA18FB}"/>
              </a:ext>
            </a:extLst>
          </p:cNvPr>
          <p:cNvSpPr>
            <a:spLocks noGrp="1"/>
          </p:cNvSpPr>
          <p:nvPr>
            <p:ph idx="1"/>
          </p:nvPr>
        </p:nvSpPr>
        <p:spPr>
          <a:xfrm>
            <a:off x="838200" y="2202602"/>
            <a:ext cx="10545161" cy="3974361"/>
          </a:xfrm>
        </p:spPr>
        <p:txBody>
          <a:bodyPr>
            <a:normAutofit fontScale="70000" lnSpcReduction="20000"/>
          </a:bodyPr>
          <a:lstStyle/>
          <a:p>
            <a:pPr marL="0" indent="0" algn="ctr">
              <a:lnSpc>
                <a:spcPct val="100000"/>
              </a:lnSpc>
              <a:spcBef>
                <a:spcPts val="100"/>
              </a:spcBef>
              <a:buNone/>
            </a:pPr>
            <a:r>
              <a:rPr lang="pt-PT" sz="3900" b="1" u="sng" dirty="0"/>
              <a:t>Ser tratada com respeito pela dignidade e integridade humana.</a:t>
            </a:r>
          </a:p>
          <a:p>
            <a:pPr marL="0" indent="0" algn="just">
              <a:lnSpc>
                <a:spcPct val="120000"/>
              </a:lnSpc>
              <a:spcBef>
                <a:spcPts val="100"/>
              </a:spcBef>
              <a:buNone/>
            </a:pPr>
            <a:r>
              <a:rPr lang="pt-PT" dirty="0"/>
              <a:t>É um direito humano fundamental que adquire particular importância em situação de doença. </a:t>
            </a:r>
          </a:p>
          <a:p>
            <a:pPr marL="0" indent="0" algn="just">
              <a:lnSpc>
                <a:spcPct val="120000"/>
              </a:lnSpc>
              <a:buNone/>
            </a:pPr>
            <a:r>
              <a:rPr lang="pt-PT" dirty="0"/>
              <a:t>O utente deve ser:</a:t>
            </a:r>
          </a:p>
          <a:p>
            <a:pPr marL="0" indent="0" algn="just">
              <a:lnSpc>
                <a:spcPct val="120000"/>
              </a:lnSpc>
              <a:buNone/>
            </a:pPr>
            <a:r>
              <a:rPr lang="pt-PT" dirty="0"/>
              <a:t>- respeitado por os profissionais envolvidos no processo de prestação de cuidados, no que se refere quer aos </a:t>
            </a:r>
            <a:r>
              <a:rPr lang="pt-PT" u="sng" dirty="0"/>
              <a:t>aspetos técnicos</a:t>
            </a:r>
            <a:r>
              <a:rPr lang="pt-PT" dirty="0"/>
              <a:t>, quer aos </a:t>
            </a:r>
            <a:r>
              <a:rPr lang="pt-PT" u="sng" dirty="0"/>
              <a:t>atos de acolhimento</a:t>
            </a:r>
            <a:r>
              <a:rPr lang="pt-PT" dirty="0"/>
              <a:t>, </a:t>
            </a:r>
            <a:r>
              <a:rPr lang="pt-PT" u="sng" dirty="0"/>
              <a:t>orientação</a:t>
            </a:r>
            <a:r>
              <a:rPr lang="pt-PT" dirty="0"/>
              <a:t> e </a:t>
            </a:r>
            <a:r>
              <a:rPr lang="pt-PT" u="sng" dirty="0"/>
              <a:t>encaminhamento dos doentes</a:t>
            </a:r>
            <a:r>
              <a:rPr lang="pt-PT" dirty="0"/>
              <a:t>.</a:t>
            </a:r>
          </a:p>
          <a:p>
            <a:pPr algn="just">
              <a:lnSpc>
                <a:spcPct val="120000"/>
              </a:lnSpc>
              <a:buFontTx/>
              <a:buChar char="-"/>
            </a:pPr>
            <a:r>
              <a:rPr lang="pt-PT" dirty="0"/>
              <a:t>informado sobre </a:t>
            </a:r>
            <a:r>
              <a:rPr lang="pt-PT" u="sng" dirty="0"/>
              <a:t>a identidade </a:t>
            </a:r>
            <a:r>
              <a:rPr lang="pt-PT" dirty="0"/>
              <a:t>e </a:t>
            </a:r>
            <a:r>
              <a:rPr lang="pt-PT" u="sng" dirty="0"/>
              <a:t>a profissão </a:t>
            </a:r>
            <a:r>
              <a:rPr lang="pt-PT" dirty="0"/>
              <a:t>de todo o pessoal que participa no seu tratamento. </a:t>
            </a:r>
          </a:p>
          <a:p>
            <a:pPr marL="0" indent="0" algn="just">
              <a:lnSpc>
                <a:spcPct val="120000"/>
              </a:lnSpc>
              <a:buNone/>
            </a:pPr>
            <a:endParaRPr lang="pt-PT" dirty="0"/>
          </a:p>
          <a:p>
            <a:pPr marL="0" indent="0" algn="just">
              <a:lnSpc>
                <a:spcPct val="120000"/>
              </a:lnSpc>
              <a:buNone/>
            </a:pPr>
            <a:r>
              <a:rPr lang="pt-PT" dirty="0"/>
              <a:t>Este direito abrange ainda as condições das instalações e equipamentos, que têm de proporcionar o conforto e o bem-estar exigidos pela situação de vulnerabilidade em que o doente se encontra.</a:t>
            </a:r>
          </a:p>
          <a:p>
            <a:pPr marL="0" indent="0" algn="just">
              <a:lnSpc>
                <a:spcPct val="100000"/>
              </a:lnSpc>
              <a:spcBef>
                <a:spcPts val="100"/>
              </a:spcBef>
              <a:buNone/>
            </a:pPr>
            <a:endParaRPr lang="pt-PT" dirty="0"/>
          </a:p>
          <a:p>
            <a:pPr marL="0" indent="0" algn="just">
              <a:lnSpc>
                <a:spcPct val="100000"/>
              </a:lnSpc>
              <a:spcBef>
                <a:spcPts val="100"/>
              </a:spcBef>
              <a:buNone/>
            </a:pPr>
            <a:endParaRPr lang="pt-PT" dirty="0"/>
          </a:p>
        </p:txBody>
      </p:sp>
    </p:spTree>
    <p:extLst>
      <p:ext uri="{BB962C8B-B14F-4D97-AF65-F5344CB8AC3E}">
        <p14:creationId xmlns:p14="http://schemas.microsoft.com/office/powerpoint/2010/main" val="1330574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83101" y="425242"/>
            <a:ext cx="9113520" cy="1491292"/>
          </a:xfrm>
        </p:spPr>
        <p:txBody>
          <a:bodyPr anchor="t" anchorCtr="0">
            <a:normAutofit fontScale="90000"/>
          </a:bodyPr>
          <a:lstStyle/>
          <a:p>
            <a:r>
              <a:rPr lang="pt-PT" sz="2700" dirty="0"/>
              <a:t>2. </a:t>
            </a:r>
            <a:r>
              <a:rPr lang="pt-PT" sz="2700" b="1" dirty="0"/>
              <a:t>A Política de Saúde</a:t>
            </a:r>
            <a:br>
              <a:rPr lang="pt-PT" sz="2700" b="1" dirty="0"/>
            </a:br>
            <a:br>
              <a:rPr lang="pt-PT" sz="2000" b="1" dirty="0"/>
            </a:br>
            <a:r>
              <a:rPr lang="pt-PT" sz="2000" dirty="0"/>
              <a:t>2.3.A Lei de Bases da Saúde: os direitos e deveres do utente que recorre aos serviços de saúde</a:t>
            </a:r>
            <a:br>
              <a:rPr lang="pt-PT" sz="2000" dirty="0"/>
            </a:br>
            <a:br>
              <a:rPr lang="pt-PT" sz="2000" dirty="0"/>
            </a:br>
            <a:r>
              <a:rPr lang="pt-PT" sz="2000" dirty="0"/>
              <a:t>2.3.1 </a:t>
            </a:r>
            <a:r>
              <a:rPr lang="pt-PT" sz="2000" b="1" dirty="0"/>
              <a:t>Os Direitos do utente que recorre aos serviços de Saúde</a:t>
            </a:r>
            <a:endParaRPr lang="pt-PT" sz="2000" b="1" u="sng"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08638" y="2248432"/>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
        <p:nvSpPr>
          <p:cNvPr id="13" name="Espaço Reservado para Conteúdo 2">
            <a:extLst>
              <a:ext uri="{FF2B5EF4-FFF2-40B4-BE49-F238E27FC236}">
                <a16:creationId xmlns:a16="http://schemas.microsoft.com/office/drawing/2014/main" id="{4A14F316-9E3E-45C6-983F-8AFBD2EA18FB}"/>
              </a:ext>
            </a:extLst>
          </p:cNvPr>
          <p:cNvSpPr>
            <a:spLocks noGrp="1"/>
          </p:cNvSpPr>
          <p:nvPr>
            <p:ph idx="1"/>
          </p:nvPr>
        </p:nvSpPr>
        <p:spPr>
          <a:xfrm>
            <a:off x="529928" y="2248432"/>
            <a:ext cx="10545161" cy="3974361"/>
          </a:xfrm>
        </p:spPr>
        <p:txBody>
          <a:bodyPr>
            <a:normAutofit fontScale="92500" lnSpcReduction="10000"/>
          </a:bodyPr>
          <a:lstStyle/>
          <a:p>
            <a:pPr marL="1371600" lvl="3" indent="0" algn="ctr">
              <a:buNone/>
            </a:pPr>
            <a:r>
              <a:rPr lang="pt-PT" sz="2900" b="1" u="sng" dirty="0"/>
              <a:t>Ser respeitada nas suas convicções culturais filosóficas e religiosas.</a:t>
            </a:r>
          </a:p>
          <a:p>
            <a:pPr marL="0" indent="0" algn="just">
              <a:buNone/>
            </a:pPr>
            <a:r>
              <a:rPr lang="pt-PT" dirty="0"/>
              <a:t>Cada doente é uma pessoa com as suas </a:t>
            </a:r>
            <a:r>
              <a:rPr lang="pt-PT" u="sng" dirty="0"/>
              <a:t>convicções culturais </a:t>
            </a:r>
            <a:r>
              <a:rPr lang="pt-PT" dirty="0"/>
              <a:t>e </a:t>
            </a:r>
            <a:r>
              <a:rPr lang="pt-PT" u="sng" dirty="0"/>
              <a:t>religiosas</a:t>
            </a:r>
            <a:r>
              <a:rPr lang="pt-PT" dirty="0"/>
              <a:t>. </a:t>
            </a:r>
          </a:p>
          <a:p>
            <a:pPr marL="0" indent="0" algn="just">
              <a:buNone/>
            </a:pPr>
            <a:endParaRPr lang="pt-PT" dirty="0"/>
          </a:p>
          <a:p>
            <a:pPr marL="0" indent="0" algn="just">
              <a:buNone/>
            </a:pPr>
            <a:r>
              <a:rPr lang="pt-PT" dirty="0"/>
              <a:t>As instituições e os prestadores de cuidados de saúde têm, assim, de:</a:t>
            </a:r>
          </a:p>
          <a:p>
            <a:pPr marL="0" indent="0" algn="just">
              <a:buNone/>
            </a:pPr>
            <a:r>
              <a:rPr lang="pt-PT" dirty="0"/>
              <a:t>- respeitar esses valores e providenciar a sua satisfação.</a:t>
            </a:r>
          </a:p>
          <a:p>
            <a:pPr marL="0" indent="0" algn="just">
              <a:buNone/>
            </a:pPr>
            <a:r>
              <a:rPr lang="pt-PT" dirty="0"/>
              <a:t>- facilitar e incentivar o apoio de familiares e amigo.</a:t>
            </a:r>
          </a:p>
          <a:p>
            <a:pPr marL="0" indent="0" algn="just">
              <a:buNone/>
            </a:pPr>
            <a:r>
              <a:rPr lang="pt-PT" dirty="0"/>
              <a:t>- proporcionado o </a:t>
            </a:r>
            <a:r>
              <a:rPr lang="pt-PT" u="sng" dirty="0"/>
              <a:t>apoio espiritual </a:t>
            </a:r>
            <a:r>
              <a:rPr lang="pt-PT" dirty="0"/>
              <a:t>requerido pelo doente ou, se necessário, por quem legitimamente o represente, de acordo com as suas convicções.</a:t>
            </a:r>
          </a:p>
          <a:p>
            <a:pPr marL="0" indent="0" algn="just">
              <a:lnSpc>
                <a:spcPct val="120000"/>
              </a:lnSpc>
              <a:spcBef>
                <a:spcPts val="100"/>
              </a:spcBef>
              <a:buNone/>
            </a:pPr>
            <a:endParaRPr lang="pt-PT" dirty="0"/>
          </a:p>
          <a:p>
            <a:pPr marL="0" indent="0" algn="just">
              <a:lnSpc>
                <a:spcPct val="100000"/>
              </a:lnSpc>
              <a:spcBef>
                <a:spcPts val="100"/>
              </a:spcBef>
              <a:buNone/>
            </a:pPr>
            <a:endParaRPr lang="pt-PT" dirty="0"/>
          </a:p>
          <a:p>
            <a:pPr marL="0" indent="0" algn="just">
              <a:lnSpc>
                <a:spcPct val="100000"/>
              </a:lnSpc>
              <a:spcBef>
                <a:spcPts val="100"/>
              </a:spcBef>
              <a:buNone/>
            </a:pPr>
            <a:endParaRPr lang="pt-PT" dirty="0"/>
          </a:p>
        </p:txBody>
      </p:sp>
    </p:spTree>
    <p:extLst>
      <p:ext uri="{BB962C8B-B14F-4D97-AF65-F5344CB8AC3E}">
        <p14:creationId xmlns:p14="http://schemas.microsoft.com/office/powerpoint/2010/main" val="2490025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113520" cy="1491292"/>
          </a:xfrm>
        </p:spPr>
        <p:txBody>
          <a:bodyPr anchor="t" anchorCtr="0">
            <a:normAutofit fontScale="90000"/>
          </a:bodyPr>
          <a:lstStyle/>
          <a:p>
            <a:r>
              <a:rPr lang="pt-PT" sz="2700" dirty="0"/>
              <a:t>2. </a:t>
            </a:r>
            <a:r>
              <a:rPr lang="pt-PT" sz="2700" b="1" dirty="0"/>
              <a:t>A Política de Saúde</a:t>
            </a:r>
            <a:br>
              <a:rPr lang="pt-PT" sz="2700" b="1" dirty="0"/>
            </a:br>
            <a:br>
              <a:rPr lang="pt-PT" sz="2000" b="1" dirty="0"/>
            </a:br>
            <a:r>
              <a:rPr lang="pt-PT" sz="2000" dirty="0"/>
              <a:t>2.3.A Lei de Bases da Saúde: os direitos e deveres do utente que recorre aos serviços de saúde</a:t>
            </a:r>
            <a:br>
              <a:rPr lang="pt-PT" sz="2000" dirty="0"/>
            </a:br>
            <a:br>
              <a:rPr lang="pt-PT" sz="2000" dirty="0"/>
            </a:br>
            <a:r>
              <a:rPr lang="pt-PT" sz="2000" dirty="0"/>
              <a:t>2.3.1 </a:t>
            </a:r>
            <a:r>
              <a:rPr lang="pt-PT" sz="2000" b="1" dirty="0"/>
              <a:t>Os Direitos do utente que recorre aos serviços de Saúde</a:t>
            </a:r>
            <a:endParaRPr lang="pt-PT" sz="2000" b="1" u="sng"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
        <p:nvSpPr>
          <p:cNvPr id="5" name="Espaço Reservado para Conteúdo 4">
            <a:extLst>
              <a:ext uri="{FF2B5EF4-FFF2-40B4-BE49-F238E27FC236}">
                <a16:creationId xmlns:a16="http://schemas.microsoft.com/office/drawing/2014/main" id="{AF8AC65D-8AF6-48A7-9B3F-EF11B4D9EF1B}"/>
              </a:ext>
            </a:extLst>
          </p:cNvPr>
          <p:cNvSpPr>
            <a:spLocks noGrp="1"/>
          </p:cNvSpPr>
          <p:nvPr>
            <p:ph idx="1"/>
          </p:nvPr>
        </p:nvSpPr>
        <p:spPr>
          <a:xfrm>
            <a:off x="838200" y="2202601"/>
            <a:ext cx="10515600" cy="3974361"/>
          </a:xfrm>
        </p:spPr>
        <p:txBody>
          <a:bodyPr>
            <a:normAutofit lnSpcReduction="10000"/>
          </a:bodyPr>
          <a:lstStyle/>
          <a:p>
            <a:pPr marL="0" indent="0" algn="ctr">
              <a:lnSpc>
                <a:spcPct val="110000"/>
              </a:lnSpc>
              <a:buNone/>
            </a:pPr>
            <a:r>
              <a:rPr lang="pt-PT" b="1" u="sng" dirty="0"/>
              <a:t>Ter acesso a cuidados apropriados ao seu estado de saúde e situação psicossocial</a:t>
            </a:r>
          </a:p>
          <a:p>
            <a:pPr algn="just">
              <a:lnSpc>
                <a:spcPct val="110000"/>
              </a:lnSpc>
              <a:buFont typeface="Wingdings" panose="05000000000000000000" pitchFamily="2" charset="2"/>
              <a:buChar char="ü"/>
            </a:pPr>
            <a:r>
              <a:rPr lang="pt-PT" sz="1800" dirty="0">
                <a:effectLst/>
                <a:latin typeface="Tahoma" panose="020B0604030504040204" pitchFamily="34" charset="0"/>
                <a:ea typeface="Tahoma" panose="020B0604030504040204" pitchFamily="34" charset="0"/>
              </a:rPr>
              <a:t>Os </a:t>
            </a:r>
            <a:r>
              <a:rPr lang="pt-PT" sz="1800" u="sng" dirty="0">
                <a:effectLst/>
                <a:latin typeface="Tahoma" panose="020B0604030504040204" pitchFamily="34" charset="0"/>
                <a:ea typeface="Tahoma" panose="020B0604030504040204" pitchFamily="34" charset="0"/>
              </a:rPr>
              <a:t>serviços de saúde devem estar acessíveis a todos os cidadãos</a:t>
            </a:r>
            <a:r>
              <a:rPr lang="pt-PT" sz="1800" dirty="0">
                <a:effectLst/>
                <a:latin typeface="Tahoma" panose="020B0604030504040204" pitchFamily="34" charset="0"/>
                <a:ea typeface="Tahoma" panose="020B0604030504040204" pitchFamily="34" charset="0"/>
              </a:rPr>
              <a:t>, de forma a prestar, em tempo útil, os cuidados técnicos e científicos que assegurem a melhoria da condição do doente e seu restabelecimento, assim como o acompanhamento digno e humano em situações terminais.</a:t>
            </a:r>
          </a:p>
          <a:p>
            <a:pPr algn="just">
              <a:lnSpc>
                <a:spcPct val="110000"/>
              </a:lnSpc>
              <a:buFont typeface="Wingdings" panose="05000000000000000000" pitchFamily="2" charset="2"/>
              <a:buChar char="ü"/>
            </a:pPr>
            <a:endParaRPr lang="pt-PT" sz="1800" dirty="0">
              <a:effectLst/>
              <a:latin typeface="Tahoma" panose="020B0604030504040204" pitchFamily="34" charset="0"/>
              <a:ea typeface="Tahoma" panose="020B0604030504040204" pitchFamily="34" charset="0"/>
            </a:endParaRPr>
          </a:p>
          <a:p>
            <a:pPr algn="just">
              <a:lnSpc>
                <a:spcPct val="110000"/>
              </a:lnSpc>
              <a:buFont typeface="Wingdings" panose="05000000000000000000" pitchFamily="2" charset="2"/>
              <a:buChar char="ü"/>
            </a:pPr>
            <a:r>
              <a:rPr lang="pt-PT" sz="1800" dirty="0">
                <a:effectLst/>
                <a:latin typeface="Tahoma" panose="020B0604030504040204" pitchFamily="34" charset="0"/>
                <a:ea typeface="Tahoma" panose="020B0604030504040204" pitchFamily="34" charset="0"/>
              </a:rPr>
              <a:t>Em nenhuma circunstância os doentes podem ser objeto de discriminação.</a:t>
            </a:r>
          </a:p>
          <a:p>
            <a:pPr marL="0" indent="0" algn="just">
              <a:lnSpc>
                <a:spcPct val="110000"/>
              </a:lnSpc>
              <a:buNone/>
            </a:pPr>
            <a:endParaRPr lang="pt-PT" sz="1800" dirty="0">
              <a:latin typeface="Tahoma" panose="020B0604030504040204" pitchFamily="34" charset="0"/>
              <a:ea typeface="Tahoma" panose="020B0604030504040204" pitchFamily="34" charset="0"/>
            </a:endParaRPr>
          </a:p>
          <a:p>
            <a:pPr algn="just">
              <a:lnSpc>
                <a:spcPct val="110000"/>
              </a:lnSpc>
              <a:buFont typeface="Wingdings" panose="05000000000000000000" pitchFamily="2" charset="2"/>
              <a:buChar char="ü"/>
            </a:pPr>
            <a:r>
              <a:rPr lang="pt-PT" sz="1800" dirty="0">
                <a:effectLst/>
                <a:latin typeface="Tahoma" panose="020B0604030504040204" pitchFamily="34" charset="0"/>
                <a:ea typeface="Tahoma" panose="020B0604030504040204" pitchFamily="34" charset="0"/>
              </a:rPr>
              <a:t>Os recursos existentes são integralmente postos ao serviço do doente e da comunidade, até ao limite das disponibilidades.</a:t>
            </a:r>
          </a:p>
          <a:p>
            <a:pPr marL="0" indent="0" algn="just">
              <a:buNone/>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b="1" u="sng" dirty="0"/>
          </a:p>
          <a:p>
            <a:pPr marL="0" indent="0" algn="ctr">
              <a:buNone/>
            </a:pPr>
            <a:endParaRPr lang="pt-PT" dirty="0"/>
          </a:p>
        </p:txBody>
      </p:sp>
    </p:spTree>
    <p:extLst>
      <p:ext uri="{BB962C8B-B14F-4D97-AF65-F5344CB8AC3E}">
        <p14:creationId xmlns:p14="http://schemas.microsoft.com/office/powerpoint/2010/main" val="2266659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113520" cy="1491292"/>
          </a:xfrm>
        </p:spPr>
        <p:txBody>
          <a:bodyPr anchor="t" anchorCtr="0">
            <a:normAutofit fontScale="90000"/>
          </a:bodyPr>
          <a:lstStyle/>
          <a:p>
            <a:r>
              <a:rPr lang="pt-PT" sz="2700" dirty="0"/>
              <a:t>2. </a:t>
            </a:r>
            <a:r>
              <a:rPr lang="pt-PT" sz="2700" b="1" dirty="0"/>
              <a:t>A Política de Saúde</a:t>
            </a:r>
            <a:br>
              <a:rPr lang="pt-PT" sz="2700" b="1" dirty="0"/>
            </a:br>
            <a:br>
              <a:rPr lang="pt-PT" sz="2000" b="1" dirty="0"/>
            </a:br>
            <a:r>
              <a:rPr lang="pt-PT" sz="2000" dirty="0"/>
              <a:t>2.3.A Lei de Bases da Saúde: os direitos e deveres do utente que recorre aos serviços de saúde</a:t>
            </a:r>
            <a:br>
              <a:rPr lang="pt-PT" sz="2000" dirty="0"/>
            </a:br>
            <a:br>
              <a:rPr lang="pt-PT" sz="2000" dirty="0"/>
            </a:br>
            <a:r>
              <a:rPr lang="pt-PT" sz="2000" dirty="0"/>
              <a:t>2.3.1 </a:t>
            </a:r>
            <a:r>
              <a:rPr lang="pt-PT" sz="2000" b="1" dirty="0"/>
              <a:t>Os Direitos do utente que recorre aos serviços de Saúde</a:t>
            </a:r>
            <a:endParaRPr lang="pt-PT" sz="2000" b="1" u="sng"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
        <p:nvSpPr>
          <p:cNvPr id="5" name="Espaço Reservado para Conteúdo 4">
            <a:extLst>
              <a:ext uri="{FF2B5EF4-FFF2-40B4-BE49-F238E27FC236}">
                <a16:creationId xmlns:a16="http://schemas.microsoft.com/office/drawing/2014/main" id="{AF8AC65D-8AF6-48A7-9B3F-EF11B4D9EF1B}"/>
              </a:ext>
            </a:extLst>
          </p:cNvPr>
          <p:cNvSpPr>
            <a:spLocks noGrp="1"/>
          </p:cNvSpPr>
          <p:nvPr>
            <p:ph idx="1"/>
          </p:nvPr>
        </p:nvSpPr>
        <p:spPr>
          <a:xfrm>
            <a:off x="838200" y="2202601"/>
            <a:ext cx="10515600" cy="3974361"/>
          </a:xfrm>
        </p:spPr>
        <p:txBody>
          <a:bodyPr>
            <a:normAutofit/>
          </a:bodyPr>
          <a:lstStyle/>
          <a:p>
            <a:pPr marL="0" indent="0" algn="ctr">
              <a:lnSpc>
                <a:spcPct val="110000"/>
              </a:lnSpc>
              <a:buNone/>
            </a:pPr>
            <a:r>
              <a:rPr lang="pt-PT" b="1" u="sng" dirty="0"/>
              <a:t>Ter acesso a cuidados apropriados ao seu estado de saúde e situação psicossocial</a:t>
            </a:r>
          </a:p>
          <a:p>
            <a:pPr algn="just">
              <a:lnSpc>
                <a:spcPct val="100000"/>
              </a:lnSpc>
              <a:buFont typeface="Wingdings" panose="05000000000000000000" pitchFamily="2" charset="2"/>
              <a:buChar char="ü"/>
            </a:pPr>
            <a:r>
              <a:rPr lang="pt-PT" sz="1800" dirty="0">
                <a:latin typeface="Tahoma" panose="020B0604030504040204" pitchFamily="34" charset="0"/>
                <a:ea typeface="Tahoma" panose="020B0604030504040204" pitchFamily="34" charset="0"/>
              </a:rPr>
              <a:t>T</a:t>
            </a:r>
            <a:r>
              <a:rPr lang="pt-PT" sz="1800" dirty="0">
                <a:effectLst/>
                <a:latin typeface="Tahoma" panose="020B0604030504040204" pitchFamily="34" charset="0"/>
                <a:ea typeface="Tahoma" panose="020B0604030504040204" pitchFamily="34" charset="0"/>
              </a:rPr>
              <a:t>odos os cidadãos têm o direito de obter dos diversos níveis de prestação de cuidados (hospitais e centros de saúde) uma resposta pronta e eficiente, que lhes proporcione o necessário acompanhamento até ao seu completo restabelecimento.</a:t>
            </a:r>
          </a:p>
          <a:p>
            <a:pPr algn="just">
              <a:lnSpc>
                <a:spcPct val="100000"/>
              </a:lnSpc>
              <a:buFont typeface="Wingdings" panose="05000000000000000000" pitchFamily="2" charset="2"/>
              <a:buChar char="ü"/>
            </a:pPr>
            <a:r>
              <a:rPr lang="pt-PT" sz="1800" dirty="0">
                <a:effectLst/>
                <a:latin typeface="Tahoma" panose="020B0604030504040204" pitchFamily="34" charset="0"/>
                <a:ea typeface="Tahoma" panose="020B0604030504040204" pitchFamily="34" charset="0"/>
              </a:rPr>
              <a:t>O doente e seus familiares têm direito a ser informados das razões da transferência de um nível de cuidados para outro e a ser esclarecidos de que a continuidade da sua prestação fica garantida.</a:t>
            </a:r>
          </a:p>
          <a:p>
            <a:pPr algn="just">
              <a:lnSpc>
                <a:spcPct val="100000"/>
              </a:lnSpc>
              <a:buFont typeface="Wingdings" panose="05000000000000000000" pitchFamily="2" charset="2"/>
              <a:buChar char="ü"/>
            </a:pPr>
            <a:r>
              <a:rPr lang="pt-PT" sz="1800" dirty="0">
                <a:effectLst/>
                <a:latin typeface="Tahoma" panose="020B0604030504040204" pitchFamily="34" charset="0"/>
                <a:ea typeface="Tahoma" panose="020B0604030504040204" pitchFamily="34" charset="0"/>
              </a:rPr>
              <a:t>Ao doente e sua família são proporcionados os conhecimentos e as informações que se mostrem essenciais aos cuidados que o doente deve continuar a receber no seu domicílio. Quando necessário, deverão ser postos à sua disposição cuidados domiciliários ou comunitários.</a:t>
            </a:r>
          </a:p>
          <a:p>
            <a:pPr algn="just">
              <a:buFont typeface="Wingdings" panose="05000000000000000000" pitchFamily="2" charset="2"/>
              <a:buChar char="ü"/>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b="1" u="sng" dirty="0"/>
          </a:p>
          <a:p>
            <a:pPr marL="0" indent="0" algn="ctr">
              <a:buNone/>
            </a:pPr>
            <a:endParaRPr lang="pt-PT" dirty="0"/>
          </a:p>
        </p:txBody>
      </p:sp>
    </p:spTree>
    <p:extLst>
      <p:ext uri="{BB962C8B-B14F-4D97-AF65-F5344CB8AC3E}">
        <p14:creationId xmlns:p14="http://schemas.microsoft.com/office/powerpoint/2010/main" val="36827030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113520" cy="1491292"/>
          </a:xfrm>
        </p:spPr>
        <p:txBody>
          <a:bodyPr anchor="t" anchorCtr="0">
            <a:normAutofit fontScale="90000"/>
          </a:bodyPr>
          <a:lstStyle/>
          <a:p>
            <a:r>
              <a:rPr lang="pt-PT" sz="2700" dirty="0"/>
              <a:t>2. </a:t>
            </a:r>
            <a:r>
              <a:rPr lang="pt-PT" sz="2700" b="1" dirty="0"/>
              <a:t>A Política de Saúde</a:t>
            </a:r>
            <a:br>
              <a:rPr lang="pt-PT" sz="2700" b="1" dirty="0"/>
            </a:br>
            <a:br>
              <a:rPr lang="pt-PT" sz="2000" b="1" dirty="0"/>
            </a:br>
            <a:r>
              <a:rPr lang="pt-PT" sz="2000" dirty="0"/>
              <a:t>2.3.A Lei de Bases da Saúde: os direitos e deveres do utente que recorre aos serviços de saúde</a:t>
            </a:r>
            <a:br>
              <a:rPr lang="pt-PT" sz="2000" dirty="0"/>
            </a:br>
            <a:br>
              <a:rPr lang="pt-PT" sz="2000" dirty="0"/>
            </a:br>
            <a:r>
              <a:rPr lang="pt-PT" sz="2000" dirty="0"/>
              <a:t>2.3.1 </a:t>
            </a:r>
            <a:r>
              <a:rPr lang="pt-PT" sz="2000" b="1" dirty="0"/>
              <a:t>Os Direitos do utente que recorre aos serviços de Saúde</a:t>
            </a:r>
            <a:endParaRPr lang="pt-PT" sz="2000" b="1" u="sng"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
        <p:nvSpPr>
          <p:cNvPr id="5" name="Espaço Reservado para Conteúdo 4">
            <a:extLst>
              <a:ext uri="{FF2B5EF4-FFF2-40B4-BE49-F238E27FC236}">
                <a16:creationId xmlns:a16="http://schemas.microsoft.com/office/drawing/2014/main" id="{AF8AC65D-8AF6-48A7-9B3F-EF11B4D9EF1B}"/>
              </a:ext>
            </a:extLst>
          </p:cNvPr>
          <p:cNvSpPr>
            <a:spLocks noGrp="1"/>
          </p:cNvSpPr>
          <p:nvPr>
            <p:ph idx="1"/>
          </p:nvPr>
        </p:nvSpPr>
        <p:spPr>
          <a:xfrm>
            <a:off x="838200" y="2202601"/>
            <a:ext cx="10515600" cy="3974361"/>
          </a:xfrm>
        </p:spPr>
        <p:txBody>
          <a:bodyPr>
            <a:normAutofit lnSpcReduction="10000"/>
          </a:bodyPr>
          <a:lstStyle/>
          <a:p>
            <a:pPr marL="0" indent="0" algn="ctr">
              <a:lnSpc>
                <a:spcPct val="100000"/>
              </a:lnSpc>
              <a:buNone/>
            </a:pPr>
            <a:r>
              <a:rPr lang="pt-PT" sz="1800" b="1" u="sng" dirty="0">
                <a:effectLst/>
                <a:latin typeface="Tahoma" panose="020B0604030504040204" pitchFamily="34" charset="0"/>
                <a:ea typeface="Tahoma" panose="020B0604030504040204" pitchFamily="34" charset="0"/>
              </a:rPr>
              <a:t>Ter privacidade na prestação de todo e qualquer cuidado ou serviço</a:t>
            </a:r>
          </a:p>
          <a:p>
            <a:pPr marL="0" indent="0" algn="ctr">
              <a:lnSpc>
                <a:spcPct val="100000"/>
              </a:lnSpc>
              <a:buNone/>
            </a:pPr>
            <a:endParaRPr lang="pt-PT" sz="1800" b="1" u="sng" dirty="0">
              <a:effectLst/>
              <a:latin typeface="Tahoma" panose="020B0604030504040204" pitchFamily="34" charset="0"/>
              <a:ea typeface="Tahoma" panose="020B0604030504040204" pitchFamily="34" charset="0"/>
            </a:endParaRPr>
          </a:p>
          <a:p>
            <a:pPr marL="0" indent="0" algn="just">
              <a:buNone/>
            </a:pPr>
            <a:endParaRPr lang="pt-PT" sz="1800" dirty="0">
              <a:effectLst/>
              <a:latin typeface="Tahoma" panose="020B0604030504040204" pitchFamily="34" charset="0"/>
              <a:ea typeface="Tahoma" panose="020B0604030504040204" pitchFamily="34" charset="0"/>
            </a:endParaRPr>
          </a:p>
          <a:p>
            <a:pPr marL="0" indent="0" algn="just">
              <a:buNone/>
            </a:pPr>
            <a:endParaRPr lang="pt-PT" sz="1800" dirty="0">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sz="1800" dirty="0">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r>
              <a:rPr lang="pt-PT" sz="1800" dirty="0">
                <a:effectLst/>
                <a:latin typeface="Tahoma" panose="020B0604030504040204" pitchFamily="34" charset="0"/>
                <a:ea typeface="Tahoma" panose="020B0604030504040204" pitchFamily="34" charset="0"/>
              </a:rPr>
              <a:t>A vida privada ou familiar do doente não pode ser objeto de intromissão, a não ser que se mostre necessária para o diagnóstico ou tratamento e o doente expresse o seu consentimento.</a:t>
            </a:r>
          </a:p>
          <a:p>
            <a:pPr algn="just">
              <a:buFont typeface="Wingdings" panose="05000000000000000000" pitchFamily="2" charset="2"/>
              <a:buChar char="ü"/>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b="1" u="sng" dirty="0"/>
          </a:p>
          <a:p>
            <a:pPr marL="0" indent="0" algn="ctr">
              <a:buNone/>
            </a:pPr>
            <a:endParaRPr lang="pt-PT" dirty="0"/>
          </a:p>
        </p:txBody>
      </p:sp>
      <p:sp>
        <p:nvSpPr>
          <p:cNvPr id="3" name="Balão: Seta Para Baixo 2">
            <a:extLst>
              <a:ext uri="{FF2B5EF4-FFF2-40B4-BE49-F238E27FC236}">
                <a16:creationId xmlns:a16="http://schemas.microsoft.com/office/drawing/2014/main" id="{12E40DC7-9BF0-43A4-A420-86F12DAB4283}"/>
              </a:ext>
            </a:extLst>
          </p:cNvPr>
          <p:cNvSpPr/>
          <p:nvPr/>
        </p:nvSpPr>
        <p:spPr>
          <a:xfrm>
            <a:off x="838199" y="2579499"/>
            <a:ext cx="10430165" cy="1117077"/>
          </a:xfrm>
          <a:prstGeom prst="down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pt-PT" sz="1800" dirty="0">
                <a:effectLst/>
                <a:latin typeface="Tahoma" panose="020B0604030504040204" pitchFamily="34" charset="0"/>
                <a:ea typeface="Tahoma" panose="020B0604030504040204" pitchFamily="34" charset="0"/>
              </a:rPr>
              <a:t>A </a:t>
            </a:r>
            <a:r>
              <a:rPr lang="pt-PT" sz="1800" u="sng" dirty="0">
                <a:effectLst/>
                <a:latin typeface="Tahoma" panose="020B0604030504040204" pitchFamily="34" charset="0"/>
                <a:ea typeface="Tahoma" panose="020B0604030504040204" pitchFamily="34" charset="0"/>
              </a:rPr>
              <a:t>prestação de cuidados de saúde efetua-se no respeito rigoroso do direito do doente à privacidade</a:t>
            </a:r>
            <a:endParaRPr lang="pt-PT" sz="1800" u="sng" dirty="0">
              <a:latin typeface="Tahoma" panose="020B0604030504040204" pitchFamily="34" charset="0"/>
              <a:ea typeface="Tahoma" panose="020B0604030504040204" pitchFamily="34" charset="0"/>
            </a:endParaRPr>
          </a:p>
        </p:txBody>
      </p:sp>
      <p:sp>
        <p:nvSpPr>
          <p:cNvPr id="6" name="Retângulo 5">
            <a:extLst>
              <a:ext uri="{FF2B5EF4-FFF2-40B4-BE49-F238E27FC236}">
                <a16:creationId xmlns:a16="http://schemas.microsoft.com/office/drawing/2014/main" id="{05622A75-0AE7-49A4-A235-A91A9EBA61CC}"/>
              </a:ext>
            </a:extLst>
          </p:cNvPr>
          <p:cNvSpPr/>
          <p:nvPr/>
        </p:nvSpPr>
        <p:spPr>
          <a:xfrm>
            <a:off x="838199" y="3803005"/>
            <a:ext cx="10448635" cy="1133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just">
              <a:buNone/>
            </a:pPr>
            <a:endParaRPr lang="pt-PT" sz="1800" dirty="0">
              <a:effectLst/>
              <a:latin typeface="Tahoma" panose="020B0604030504040204" pitchFamily="34" charset="0"/>
              <a:ea typeface="Tahoma" panose="020B0604030504040204" pitchFamily="34" charset="0"/>
            </a:endParaRPr>
          </a:p>
          <a:p>
            <a:pPr marL="0" indent="0" algn="just">
              <a:buNone/>
            </a:pPr>
            <a:endParaRPr lang="pt-PT" dirty="0">
              <a:latin typeface="Tahoma" panose="020B0604030504040204" pitchFamily="34" charset="0"/>
              <a:ea typeface="Tahoma" panose="020B0604030504040204" pitchFamily="34" charset="0"/>
            </a:endParaRPr>
          </a:p>
          <a:p>
            <a:pPr marL="0" indent="0" algn="just">
              <a:buNone/>
            </a:pPr>
            <a:r>
              <a:rPr lang="pt-PT" sz="1800" dirty="0">
                <a:effectLst/>
                <a:latin typeface="Tahoma" panose="020B0604030504040204" pitchFamily="34" charset="0"/>
                <a:ea typeface="Tahoma" panose="020B0604030504040204" pitchFamily="34" charset="0"/>
              </a:rPr>
              <a:t>o que significa que qualquer ato de diagnóstico ou terapêutica só pode ser efetuado na presença dos profissionais indispensáveis à sua execução, salvo se o doente consentir ou pedir a presença de outros elementos.</a:t>
            </a:r>
          </a:p>
          <a:p>
            <a:pPr algn="just">
              <a:buFont typeface="Wingdings" panose="05000000000000000000" pitchFamily="2" charset="2"/>
              <a:buChar char="ü"/>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sz="1800" dirty="0">
              <a:effectLst/>
              <a:latin typeface="Tahoma" panose="020B0604030504040204" pitchFamily="34" charset="0"/>
              <a:ea typeface="Tahoma" panose="020B0604030504040204" pitchFamily="34" charset="0"/>
            </a:endParaRPr>
          </a:p>
        </p:txBody>
      </p:sp>
      <p:sp>
        <p:nvSpPr>
          <p:cNvPr id="14" name="object 7">
            <a:extLst>
              <a:ext uri="{FF2B5EF4-FFF2-40B4-BE49-F238E27FC236}">
                <a16:creationId xmlns:a16="http://schemas.microsoft.com/office/drawing/2014/main" id="{6B17C20C-AC93-4F73-9646-84753CDE3E10}"/>
              </a:ext>
            </a:extLst>
          </p:cNvPr>
          <p:cNvSpPr/>
          <p:nvPr/>
        </p:nvSpPr>
        <p:spPr>
          <a:xfrm>
            <a:off x="9756289" y="12720"/>
            <a:ext cx="2435710" cy="170438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813294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113520" cy="1491292"/>
          </a:xfrm>
        </p:spPr>
        <p:txBody>
          <a:bodyPr anchor="t" anchorCtr="0">
            <a:normAutofit fontScale="90000"/>
          </a:bodyPr>
          <a:lstStyle/>
          <a:p>
            <a:r>
              <a:rPr lang="pt-PT" sz="2700" dirty="0"/>
              <a:t>2. </a:t>
            </a:r>
            <a:r>
              <a:rPr lang="pt-PT" sz="2700" b="1" dirty="0"/>
              <a:t>A Política de Saúde</a:t>
            </a:r>
            <a:br>
              <a:rPr lang="pt-PT" sz="2700" b="1" dirty="0"/>
            </a:br>
            <a:br>
              <a:rPr lang="pt-PT" sz="2000" b="1" dirty="0"/>
            </a:br>
            <a:r>
              <a:rPr lang="pt-PT" sz="2000" dirty="0"/>
              <a:t>2.3.A Lei de Bases da Saúde: os direitos e deveres do utente que recorre aos serviços de saúde</a:t>
            </a:r>
            <a:br>
              <a:rPr lang="pt-PT" sz="2000" dirty="0"/>
            </a:br>
            <a:br>
              <a:rPr lang="pt-PT" sz="2000" dirty="0"/>
            </a:br>
            <a:r>
              <a:rPr lang="pt-PT" sz="2000" dirty="0"/>
              <a:t>2.3.1 </a:t>
            </a:r>
            <a:r>
              <a:rPr lang="pt-PT" sz="2000" b="1" dirty="0"/>
              <a:t>Os Direitos do utente que recorre aos serviços de Saúde</a:t>
            </a:r>
            <a:endParaRPr lang="pt-PT" sz="2000" b="1" u="sng"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
        <p:nvSpPr>
          <p:cNvPr id="5" name="Espaço Reservado para Conteúdo 4">
            <a:extLst>
              <a:ext uri="{FF2B5EF4-FFF2-40B4-BE49-F238E27FC236}">
                <a16:creationId xmlns:a16="http://schemas.microsoft.com/office/drawing/2014/main" id="{AF8AC65D-8AF6-48A7-9B3F-EF11B4D9EF1B}"/>
              </a:ext>
            </a:extLst>
          </p:cNvPr>
          <p:cNvSpPr>
            <a:spLocks noGrp="1"/>
          </p:cNvSpPr>
          <p:nvPr>
            <p:ph idx="1"/>
          </p:nvPr>
        </p:nvSpPr>
        <p:spPr>
          <a:xfrm>
            <a:off x="838200" y="2202601"/>
            <a:ext cx="10515600" cy="3974361"/>
          </a:xfrm>
        </p:spPr>
        <p:txBody>
          <a:bodyPr>
            <a:normAutofit/>
          </a:bodyPr>
          <a:lstStyle/>
          <a:p>
            <a:pPr marL="0" indent="0" algn="ctr">
              <a:lnSpc>
                <a:spcPct val="100000"/>
              </a:lnSpc>
              <a:buNone/>
            </a:pPr>
            <a:r>
              <a:rPr lang="pt-PT" sz="1800" b="1" u="sng" dirty="0">
                <a:effectLst/>
                <a:latin typeface="Tahoma" panose="020B0604030504040204" pitchFamily="34" charset="0"/>
                <a:ea typeface="Tahoma" panose="020B0604030504040204" pitchFamily="34" charset="0"/>
              </a:rPr>
              <a:t>Ver garantida a confidencialidade de dados associados ao seu processo clínico e elementos identificativos que lhe dizem</a:t>
            </a:r>
            <a:r>
              <a:rPr lang="pt-PT" sz="1800" b="1" u="sng" spc="-85" dirty="0">
                <a:effectLst/>
                <a:latin typeface="Tahoma" panose="020B0604030504040204" pitchFamily="34" charset="0"/>
                <a:ea typeface="Tahoma" panose="020B0604030504040204" pitchFamily="34" charset="0"/>
              </a:rPr>
              <a:t> </a:t>
            </a:r>
            <a:r>
              <a:rPr lang="pt-PT" sz="1800" b="1" u="sng" dirty="0">
                <a:effectLst/>
                <a:latin typeface="Tahoma" panose="020B0604030504040204" pitchFamily="34" charset="0"/>
                <a:ea typeface="Tahoma" panose="020B0604030504040204" pitchFamily="34" charset="0"/>
              </a:rPr>
              <a:t>respeito</a:t>
            </a:r>
          </a:p>
          <a:p>
            <a:pPr marL="0" indent="0" algn="ctr">
              <a:lnSpc>
                <a:spcPct val="100000"/>
              </a:lnSpc>
              <a:buNone/>
            </a:pPr>
            <a:endParaRPr lang="pt-PT" sz="1800" b="1" u="sng" dirty="0">
              <a:latin typeface="Tahoma" panose="020B0604030504040204" pitchFamily="34" charset="0"/>
              <a:ea typeface="Tahoma" panose="020B0604030504040204" pitchFamily="34" charset="0"/>
            </a:endParaRPr>
          </a:p>
          <a:p>
            <a:pPr marL="0" indent="0" algn="ctr">
              <a:lnSpc>
                <a:spcPct val="100000"/>
              </a:lnSpc>
              <a:buNone/>
            </a:pPr>
            <a:endParaRPr lang="pt-PT" sz="1800" b="1" u="sng" dirty="0">
              <a:effectLst/>
              <a:latin typeface="Tahoma" panose="020B0604030504040204" pitchFamily="34" charset="0"/>
              <a:ea typeface="Tahoma" panose="020B0604030504040204" pitchFamily="34" charset="0"/>
            </a:endParaRPr>
          </a:p>
          <a:p>
            <a:pPr marL="0" indent="0" algn="just">
              <a:lnSpc>
                <a:spcPct val="100000"/>
              </a:lnSpc>
              <a:buNone/>
            </a:pPr>
            <a:endParaRPr lang="pt-PT" sz="1800" dirty="0">
              <a:effectLst/>
              <a:latin typeface="Tahoma" panose="020B0604030504040204" pitchFamily="34" charset="0"/>
              <a:ea typeface="Tahoma" panose="020B0604030504040204" pitchFamily="34" charset="0"/>
            </a:endParaRPr>
          </a:p>
          <a:p>
            <a:pPr algn="just">
              <a:lnSpc>
                <a:spcPct val="100000"/>
              </a:lnSpc>
              <a:buFont typeface="Wingdings" panose="05000000000000000000" pitchFamily="2" charset="2"/>
              <a:buChar char="ü"/>
            </a:pPr>
            <a:endParaRPr lang="pt-PT" sz="1800" dirty="0">
              <a:latin typeface="Tahoma" panose="020B0604030504040204" pitchFamily="34" charset="0"/>
              <a:ea typeface="Tahoma" panose="020B0604030504040204" pitchFamily="34" charset="0"/>
            </a:endParaRPr>
          </a:p>
          <a:p>
            <a:pPr marL="0" indent="0" algn="just">
              <a:lnSpc>
                <a:spcPct val="100000"/>
              </a:lnSpc>
              <a:buNone/>
            </a:pPr>
            <a:endParaRPr lang="pt-PT" sz="1800" dirty="0">
              <a:latin typeface="Tahoma" panose="020B0604030504040204" pitchFamily="34" charset="0"/>
              <a:ea typeface="Tahoma" panose="020B0604030504040204" pitchFamily="34" charset="0"/>
            </a:endParaRPr>
          </a:p>
          <a:p>
            <a:pPr marL="0" indent="0" algn="just">
              <a:lnSpc>
                <a:spcPct val="100000"/>
              </a:lnSpc>
              <a:buNone/>
            </a:pPr>
            <a:endParaRPr lang="pt-PT" sz="1800" dirty="0">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b="1" u="sng" dirty="0"/>
          </a:p>
          <a:p>
            <a:pPr marL="0" indent="0" algn="ctr">
              <a:buNone/>
            </a:pPr>
            <a:endParaRPr lang="pt-PT" dirty="0"/>
          </a:p>
        </p:txBody>
      </p:sp>
      <p:sp>
        <p:nvSpPr>
          <p:cNvPr id="14" name="object 2">
            <a:extLst>
              <a:ext uri="{FF2B5EF4-FFF2-40B4-BE49-F238E27FC236}">
                <a16:creationId xmlns:a16="http://schemas.microsoft.com/office/drawing/2014/main" id="{31C5C286-0165-4ACD-8334-D2C0A344BCBC}"/>
              </a:ext>
            </a:extLst>
          </p:cNvPr>
          <p:cNvSpPr/>
          <p:nvPr/>
        </p:nvSpPr>
        <p:spPr>
          <a:xfrm>
            <a:off x="9776706" y="0"/>
            <a:ext cx="2372977" cy="1723011"/>
          </a:xfrm>
          <a:prstGeom prst="rect">
            <a:avLst/>
          </a:prstGeom>
          <a:blipFill>
            <a:blip r:embed="rId2" cstate="print"/>
            <a:stretch>
              <a:fillRect/>
            </a:stretch>
          </a:blipFill>
        </p:spPr>
        <p:txBody>
          <a:bodyPr wrap="square" lIns="0" tIns="0" rIns="0" bIns="0" rtlCol="0"/>
          <a:lstStyle/>
          <a:p>
            <a:endParaRPr/>
          </a:p>
        </p:txBody>
      </p:sp>
      <p:graphicFrame>
        <p:nvGraphicFramePr>
          <p:cNvPr id="8" name="Diagrama 7">
            <a:extLst>
              <a:ext uri="{FF2B5EF4-FFF2-40B4-BE49-F238E27FC236}">
                <a16:creationId xmlns:a16="http://schemas.microsoft.com/office/drawing/2014/main" id="{46094D47-AD65-4450-8C34-F55410E1CF5B}"/>
              </a:ext>
            </a:extLst>
          </p:cNvPr>
          <p:cNvGraphicFramePr/>
          <p:nvPr>
            <p:extLst>
              <p:ext uri="{D42A27DB-BD31-4B8C-83A1-F6EECF244321}">
                <p14:modId xmlns:p14="http://schemas.microsoft.com/office/powerpoint/2010/main" val="3069628160"/>
              </p:ext>
            </p:extLst>
          </p:nvPr>
        </p:nvGraphicFramePr>
        <p:xfrm>
          <a:off x="817953" y="3005449"/>
          <a:ext cx="5067264" cy="34324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aixaDeTexto 8">
            <a:extLst>
              <a:ext uri="{FF2B5EF4-FFF2-40B4-BE49-F238E27FC236}">
                <a16:creationId xmlns:a16="http://schemas.microsoft.com/office/drawing/2014/main" id="{7163FD24-36AF-4C1D-A741-E7ECA5384AA9}"/>
              </a:ext>
            </a:extLst>
          </p:cNvPr>
          <p:cNvSpPr txBox="1"/>
          <p:nvPr/>
        </p:nvSpPr>
        <p:spPr>
          <a:xfrm>
            <a:off x="6732516" y="3124722"/>
            <a:ext cx="3361395" cy="1754326"/>
          </a:xfrm>
          <a:prstGeom prst="rect">
            <a:avLst/>
          </a:prstGeom>
          <a:noFill/>
        </p:spPr>
        <p:txBody>
          <a:bodyPr wrap="square" rtlCol="0">
            <a:spAutoFit/>
          </a:bodyPr>
          <a:lstStyle/>
          <a:p>
            <a:pPr algn="just">
              <a:lnSpc>
                <a:spcPct val="100000"/>
              </a:lnSpc>
              <a:buFont typeface="Wingdings" panose="05000000000000000000" pitchFamily="2" charset="2"/>
              <a:buChar char="ü"/>
            </a:pPr>
            <a:r>
              <a:rPr lang="pt-PT" sz="1800" dirty="0">
                <a:effectLst/>
                <a:latin typeface="Tahoma" panose="020B0604030504040204" pitchFamily="34" charset="0"/>
                <a:ea typeface="Tahoma" panose="020B0604030504040204" pitchFamily="34" charset="0"/>
              </a:rPr>
              <a:t>Este direito implica a obrigatoriedade do </a:t>
            </a:r>
            <a:r>
              <a:rPr lang="pt-PT" sz="1800" b="1" u="sng" dirty="0">
                <a:effectLst/>
                <a:latin typeface="Tahoma" panose="020B0604030504040204" pitchFamily="34" charset="0"/>
                <a:ea typeface="Tahoma" panose="020B0604030504040204" pitchFamily="34" charset="0"/>
              </a:rPr>
              <a:t>segredo profissional</a:t>
            </a:r>
            <a:r>
              <a:rPr lang="pt-PT" sz="1800" dirty="0">
                <a:effectLst/>
                <a:latin typeface="Tahoma" panose="020B0604030504040204" pitchFamily="34" charset="0"/>
                <a:ea typeface="Tahoma" panose="020B0604030504040204" pitchFamily="34" charset="0"/>
              </a:rPr>
              <a:t>, a respeitar por todo o pessoal que desenvolve a sua atividade nos serviços de saúde.</a:t>
            </a:r>
          </a:p>
        </p:txBody>
      </p:sp>
    </p:spTree>
    <p:extLst>
      <p:ext uri="{BB962C8B-B14F-4D97-AF65-F5344CB8AC3E}">
        <p14:creationId xmlns:p14="http://schemas.microsoft.com/office/powerpoint/2010/main" val="31446801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113520" cy="1491292"/>
          </a:xfrm>
        </p:spPr>
        <p:txBody>
          <a:bodyPr anchor="t" anchorCtr="0">
            <a:normAutofit fontScale="90000"/>
          </a:bodyPr>
          <a:lstStyle/>
          <a:p>
            <a:r>
              <a:rPr lang="pt-PT" sz="2700" dirty="0"/>
              <a:t>2. </a:t>
            </a:r>
            <a:r>
              <a:rPr lang="pt-PT" sz="2700" b="1" dirty="0"/>
              <a:t>A Política de Saúde</a:t>
            </a:r>
            <a:br>
              <a:rPr lang="pt-PT" sz="2700" b="1" dirty="0"/>
            </a:br>
            <a:br>
              <a:rPr lang="pt-PT" sz="2000" b="1" dirty="0"/>
            </a:br>
            <a:r>
              <a:rPr lang="pt-PT" sz="2000" dirty="0"/>
              <a:t>2.3.A Lei de Bases da Saúde: os direitos e deveres do utente que recorre aos serviços de saúde</a:t>
            </a:r>
            <a:br>
              <a:rPr lang="pt-PT" sz="2000" dirty="0"/>
            </a:br>
            <a:br>
              <a:rPr lang="pt-PT" sz="2000" dirty="0"/>
            </a:br>
            <a:r>
              <a:rPr lang="pt-PT" sz="2000" dirty="0"/>
              <a:t>2.3.1 </a:t>
            </a:r>
            <a:r>
              <a:rPr lang="pt-PT" sz="2000" b="1" dirty="0"/>
              <a:t>Os Direitos do utente que recorre aos serviços de Saúde</a:t>
            </a:r>
            <a:endParaRPr lang="pt-PT" sz="2000" b="1" u="sng"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
        <p:nvSpPr>
          <p:cNvPr id="5" name="Espaço Reservado para Conteúdo 4">
            <a:extLst>
              <a:ext uri="{FF2B5EF4-FFF2-40B4-BE49-F238E27FC236}">
                <a16:creationId xmlns:a16="http://schemas.microsoft.com/office/drawing/2014/main" id="{AF8AC65D-8AF6-48A7-9B3F-EF11B4D9EF1B}"/>
              </a:ext>
            </a:extLst>
          </p:cNvPr>
          <p:cNvSpPr>
            <a:spLocks noGrp="1"/>
          </p:cNvSpPr>
          <p:nvPr>
            <p:ph idx="1"/>
          </p:nvPr>
        </p:nvSpPr>
        <p:spPr>
          <a:xfrm>
            <a:off x="838200" y="2202601"/>
            <a:ext cx="10515600" cy="3974361"/>
          </a:xfrm>
        </p:spPr>
        <p:txBody>
          <a:bodyPr>
            <a:normAutofit/>
          </a:bodyPr>
          <a:lstStyle/>
          <a:p>
            <a:pPr marL="0" indent="0" algn="ctr">
              <a:lnSpc>
                <a:spcPct val="100000"/>
              </a:lnSpc>
              <a:buNone/>
            </a:pPr>
            <a:r>
              <a:rPr lang="pt-PT" sz="1800" b="1" u="sng" dirty="0">
                <a:effectLst/>
                <a:latin typeface="Tahoma" panose="020B0604030504040204" pitchFamily="34" charset="0"/>
                <a:ea typeface="Tahoma" panose="020B0604030504040204" pitchFamily="34" charset="0"/>
              </a:rPr>
              <a:t>Ter direito à informação que abone a favor de uma melhor prestação de</a:t>
            </a:r>
            <a:r>
              <a:rPr lang="pt-PT" sz="1800" b="1" u="sng" spc="-15" dirty="0">
                <a:effectLst/>
                <a:latin typeface="Tahoma" panose="020B0604030504040204" pitchFamily="34" charset="0"/>
                <a:ea typeface="Tahoma" panose="020B0604030504040204" pitchFamily="34" charset="0"/>
              </a:rPr>
              <a:t> </a:t>
            </a:r>
            <a:r>
              <a:rPr lang="pt-PT" sz="1800" b="1" u="sng" dirty="0">
                <a:effectLst/>
                <a:latin typeface="Tahoma" panose="020B0604030504040204" pitchFamily="34" charset="0"/>
                <a:ea typeface="Tahoma" panose="020B0604030504040204" pitchFamily="34" charset="0"/>
              </a:rPr>
              <a:t>serviços</a:t>
            </a:r>
          </a:p>
          <a:p>
            <a:pPr algn="just">
              <a:lnSpc>
                <a:spcPct val="100000"/>
              </a:lnSpc>
              <a:buFont typeface="Wingdings" panose="05000000000000000000" pitchFamily="2" charset="2"/>
              <a:buChar char="ü"/>
            </a:pPr>
            <a:r>
              <a:rPr lang="pt-PT" sz="1800" dirty="0">
                <a:latin typeface="Tahoma" panose="020B0604030504040204" pitchFamily="34" charset="0"/>
                <a:ea typeface="Tahoma" panose="020B0604030504040204" pitchFamily="34" charset="0"/>
              </a:rPr>
              <a:t>Esta informação deve ter em conta:</a:t>
            </a:r>
          </a:p>
          <a:p>
            <a:pPr algn="just">
              <a:lnSpc>
                <a:spcPct val="100000"/>
              </a:lnSpc>
              <a:buFont typeface="Wingdings" panose="05000000000000000000" pitchFamily="2" charset="2"/>
              <a:buChar char="ü"/>
            </a:pPr>
            <a:endParaRPr lang="pt-PT" sz="1800" dirty="0">
              <a:effectLst/>
              <a:latin typeface="Tahoma" panose="020B0604030504040204" pitchFamily="34" charset="0"/>
              <a:ea typeface="Tahoma" panose="020B0604030504040204" pitchFamily="34" charset="0"/>
            </a:endParaRPr>
          </a:p>
          <a:p>
            <a:pPr algn="just">
              <a:lnSpc>
                <a:spcPct val="100000"/>
              </a:lnSpc>
              <a:buFont typeface="Wingdings" panose="05000000000000000000" pitchFamily="2" charset="2"/>
              <a:buChar char="ü"/>
            </a:pPr>
            <a:endParaRPr lang="pt-PT" sz="1800" b="1" u="sng" dirty="0">
              <a:latin typeface="Tahoma" panose="020B0604030504040204" pitchFamily="34" charset="0"/>
              <a:ea typeface="Tahoma" panose="020B0604030504040204" pitchFamily="34" charset="0"/>
            </a:endParaRPr>
          </a:p>
          <a:p>
            <a:pPr marL="0" indent="0" algn="ctr">
              <a:lnSpc>
                <a:spcPct val="100000"/>
              </a:lnSpc>
              <a:buNone/>
            </a:pPr>
            <a:endParaRPr lang="pt-PT" sz="1800" b="1" u="sng" dirty="0">
              <a:effectLst/>
              <a:latin typeface="Tahoma" panose="020B0604030504040204" pitchFamily="34" charset="0"/>
              <a:ea typeface="Tahoma" panose="020B0604030504040204" pitchFamily="34" charset="0"/>
            </a:endParaRPr>
          </a:p>
          <a:p>
            <a:pPr marL="0" indent="0" algn="just">
              <a:lnSpc>
                <a:spcPct val="100000"/>
              </a:lnSpc>
              <a:buNone/>
            </a:pPr>
            <a:endParaRPr lang="pt-PT" sz="1800" dirty="0">
              <a:effectLst/>
              <a:latin typeface="Tahoma" panose="020B0604030504040204" pitchFamily="34" charset="0"/>
              <a:ea typeface="Tahoma" panose="020B0604030504040204" pitchFamily="34" charset="0"/>
            </a:endParaRPr>
          </a:p>
          <a:p>
            <a:pPr algn="just">
              <a:lnSpc>
                <a:spcPct val="100000"/>
              </a:lnSpc>
              <a:buFont typeface="Wingdings" panose="05000000000000000000" pitchFamily="2" charset="2"/>
              <a:buChar char="ü"/>
            </a:pPr>
            <a:endParaRPr lang="pt-PT" sz="1800" dirty="0">
              <a:latin typeface="Tahoma" panose="020B0604030504040204" pitchFamily="34" charset="0"/>
              <a:ea typeface="Tahoma" panose="020B0604030504040204" pitchFamily="34" charset="0"/>
            </a:endParaRPr>
          </a:p>
          <a:p>
            <a:pPr marL="0" indent="0" algn="just">
              <a:lnSpc>
                <a:spcPct val="100000"/>
              </a:lnSpc>
              <a:buNone/>
            </a:pPr>
            <a:endParaRPr lang="pt-PT" sz="1800" dirty="0">
              <a:latin typeface="Tahoma" panose="020B0604030504040204" pitchFamily="34" charset="0"/>
              <a:ea typeface="Tahoma" panose="020B0604030504040204" pitchFamily="34" charset="0"/>
            </a:endParaRPr>
          </a:p>
          <a:p>
            <a:pPr marL="0" indent="0" algn="just">
              <a:lnSpc>
                <a:spcPct val="100000"/>
              </a:lnSpc>
              <a:buNone/>
            </a:pPr>
            <a:endParaRPr lang="pt-PT" sz="1800" dirty="0">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b="1" u="sng" dirty="0"/>
          </a:p>
          <a:p>
            <a:pPr marL="0" indent="0" algn="ctr">
              <a:buNone/>
            </a:pPr>
            <a:endParaRPr lang="pt-PT" dirty="0"/>
          </a:p>
        </p:txBody>
      </p:sp>
      <p:graphicFrame>
        <p:nvGraphicFramePr>
          <p:cNvPr id="3" name="Diagrama 2">
            <a:extLst>
              <a:ext uri="{FF2B5EF4-FFF2-40B4-BE49-F238E27FC236}">
                <a16:creationId xmlns:a16="http://schemas.microsoft.com/office/drawing/2014/main" id="{5AFA5126-ED50-4011-A556-2B4129D18A60}"/>
              </a:ext>
            </a:extLst>
          </p:cNvPr>
          <p:cNvGraphicFramePr/>
          <p:nvPr>
            <p:extLst>
              <p:ext uri="{D42A27DB-BD31-4B8C-83A1-F6EECF244321}">
                <p14:modId xmlns:p14="http://schemas.microsoft.com/office/powerpoint/2010/main" val="3394621646"/>
              </p:ext>
            </p:extLst>
          </p:nvPr>
        </p:nvGraphicFramePr>
        <p:xfrm>
          <a:off x="4438836" y="2629731"/>
          <a:ext cx="6249880" cy="3428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3735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AD3A6-3855-4E03-A07A-935084106FE3}"/>
              </a:ext>
            </a:extLst>
          </p:cNvPr>
          <p:cNvSpPr>
            <a:spLocks noGrp="1"/>
          </p:cNvSpPr>
          <p:nvPr>
            <p:ph type="title"/>
          </p:nvPr>
        </p:nvSpPr>
        <p:spPr>
          <a:xfrm>
            <a:off x="838200" y="365126"/>
            <a:ext cx="10515600" cy="1140118"/>
          </a:xfrm>
          <a:solidFill>
            <a:schemeClr val="accent4"/>
          </a:solidFill>
        </p:spPr>
        <p:txBody>
          <a:bodyPr>
            <a:normAutofit fontScale="90000"/>
          </a:bodyPr>
          <a:lstStyle/>
          <a:p>
            <a:pPr algn="ctr"/>
            <a:br>
              <a:rPr lang="pt-PT" dirty="0"/>
            </a:br>
            <a:r>
              <a:rPr lang="pt-PT" b="1" dirty="0"/>
              <a:t>Saúde</a:t>
            </a:r>
            <a:br>
              <a:rPr lang="pt-PT" dirty="0"/>
            </a:br>
            <a:endParaRPr lang="pt-PT" dirty="0"/>
          </a:p>
        </p:txBody>
      </p:sp>
      <p:sp>
        <p:nvSpPr>
          <p:cNvPr id="3" name="Espaço Reservado para Conteúdo 2">
            <a:extLst>
              <a:ext uri="{FF2B5EF4-FFF2-40B4-BE49-F238E27FC236}">
                <a16:creationId xmlns:a16="http://schemas.microsoft.com/office/drawing/2014/main" id="{30A06D45-3C5A-43A7-BA92-5FA49830E456}"/>
              </a:ext>
            </a:extLst>
          </p:cNvPr>
          <p:cNvSpPr>
            <a:spLocks noGrp="1"/>
          </p:cNvSpPr>
          <p:nvPr>
            <p:ph idx="1"/>
          </p:nvPr>
        </p:nvSpPr>
        <p:spPr>
          <a:xfrm>
            <a:off x="838200" y="1505244"/>
            <a:ext cx="10515600" cy="4671719"/>
          </a:xfrm>
        </p:spPr>
        <p:txBody>
          <a:bodyPr>
            <a:normAutofit/>
          </a:bodyPr>
          <a:lstStyle/>
          <a:p>
            <a:pPr marL="0" indent="0" algn="just">
              <a:buNone/>
            </a:pPr>
            <a:r>
              <a:rPr lang="pt-PT" dirty="0"/>
              <a:t>O </a:t>
            </a:r>
            <a:r>
              <a:rPr lang="pt-PT" b="1" dirty="0"/>
              <a:t>conceito de Saúde </a:t>
            </a:r>
            <a:r>
              <a:rPr lang="pt-PT" dirty="0"/>
              <a:t>deve ter em conta vários aspectos:</a:t>
            </a:r>
          </a:p>
          <a:p>
            <a:pPr algn="just">
              <a:buFont typeface="Wingdings" panose="05000000000000000000" pitchFamily="2" charset="2"/>
              <a:buChar char="q"/>
            </a:pPr>
            <a:r>
              <a:rPr lang="pt-PT" dirty="0"/>
              <a:t>Ausência de doença;</a:t>
            </a:r>
          </a:p>
          <a:p>
            <a:pPr algn="just">
              <a:buFont typeface="Wingdings" panose="05000000000000000000" pitchFamily="2" charset="2"/>
              <a:buChar char="q"/>
            </a:pPr>
            <a:r>
              <a:rPr lang="pt-PT" dirty="0"/>
              <a:t>Estado físico normal (estar completo, sem doença física mental ou dor);</a:t>
            </a:r>
          </a:p>
          <a:p>
            <a:pPr algn="just">
              <a:buFont typeface="Wingdings" panose="05000000000000000000" pitchFamily="2" charset="2"/>
              <a:buChar char="q"/>
            </a:pPr>
            <a:r>
              <a:rPr lang="pt-PT" dirty="0"/>
              <a:t>Estado completo de bem estar físico, mental e social;</a:t>
            </a:r>
          </a:p>
          <a:p>
            <a:pPr algn="just">
              <a:buFont typeface="Wingdings" panose="05000000000000000000" pitchFamily="2" charset="2"/>
              <a:buChar char="q"/>
            </a:pPr>
            <a:r>
              <a:rPr lang="pt-PT" dirty="0"/>
              <a:t>Possibilidade individual de realização;</a:t>
            </a:r>
          </a:p>
          <a:p>
            <a:pPr algn="just">
              <a:buFont typeface="Wingdings" panose="05000000000000000000" pitchFamily="2" charset="2"/>
              <a:buChar char="q"/>
            </a:pPr>
            <a:r>
              <a:rPr lang="pt-PT" dirty="0"/>
              <a:t>Recursos;</a:t>
            </a:r>
          </a:p>
          <a:p>
            <a:pPr algn="just">
              <a:buFont typeface="Wingdings" panose="05000000000000000000" pitchFamily="2" charset="2"/>
              <a:buChar char="q"/>
            </a:pPr>
            <a:r>
              <a:rPr lang="pt-PT" dirty="0"/>
              <a:t>Modo de vida;</a:t>
            </a:r>
          </a:p>
          <a:p>
            <a:pPr algn="just">
              <a:buFont typeface="Wingdings" panose="05000000000000000000" pitchFamily="2" charset="2"/>
              <a:buChar char="q"/>
            </a:pPr>
            <a:r>
              <a:rPr lang="pt-PT" dirty="0"/>
              <a:t>Permite um vida compensatória;</a:t>
            </a:r>
          </a:p>
          <a:p>
            <a:pPr marL="0" indent="0" algn="just">
              <a:buNone/>
            </a:pPr>
            <a:endParaRPr lang="pt-PT" dirty="0"/>
          </a:p>
          <a:p>
            <a:pPr marL="0" indent="0">
              <a:buNone/>
            </a:pPr>
            <a:endParaRPr lang="pt-PT" dirty="0"/>
          </a:p>
          <a:p>
            <a:pPr marL="0" indent="0">
              <a:buNone/>
            </a:pPr>
            <a:endParaRPr lang="pt-PT" sz="800" dirty="0"/>
          </a:p>
          <a:p>
            <a:pPr>
              <a:buFont typeface="Wingdings" panose="05000000000000000000" pitchFamily="2" charset="2"/>
              <a:buChar char="q"/>
            </a:pPr>
            <a:endParaRPr lang="pt-PT" dirty="0"/>
          </a:p>
          <a:p>
            <a:pPr>
              <a:buFont typeface="Wingdings" panose="05000000000000000000" pitchFamily="2" charset="2"/>
              <a:buChar char="q"/>
            </a:pPr>
            <a:endParaRPr lang="pt-PT" dirty="0"/>
          </a:p>
          <a:p>
            <a:pPr marL="0" indent="0">
              <a:buNone/>
            </a:pPr>
            <a:endParaRPr lang="pt-PT" sz="800" dirty="0"/>
          </a:p>
        </p:txBody>
      </p:sp>
      <p:sp>
        <p:nvSpPr>
          <p:cNvPr id="4" name="Espaço Reservado para Rodapé 3">
            <a:extLst>
              <a:ext uri="{FF2B5EF4-FFF2-40B4-BE49-F238E27FC236}">
                <a16:creationId xmlns:a16="http://schemas.microsoft.com/office/drawing/2014/main" id="{E2430935-50D3-484D-957D-A92B361A089B}"/>
              </a:ext>
            </a:extLst>
          </p:cNvPr>
          <p:cNvSpPr>
            <a:spLocks noGrp="1"/>
          </p:cNvSpPr>
          <p:nvPr>
            <p:ph type="ftr" sz="quarter" idx="11"/>
          </p:nvPr>
        </p:nvSpPr>
        <p:spPr/>
        <p:txBody>
          <a:bodyPr/>
          <a:lstStyle/>
          <a:p>
            <a:r>
              <a:rPr lang="pt-PT"/>
              <a:t>UFCD – 6557 - REDE NACIONAL DE CUIDADOS DE SAÚDE</a:t>
            </a:r>
          </a:p>
        </p:txBody>
      </p:sp>
    </p:spTree>
    <p:extLst>
      <p:ext uri="{BB962C8B-B14F-4D97-AF65-F5344CB8AC3E}">
        <p14:creationId xmlns:p14="http://schemas.microsoft.com/office/powerpoint/2010/main" val="2106745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113520" cy="1491292"/>
          </a:xfrm>
        </p:spPr>
        <p:txBody>
          <a:bodyPr anchor="t" anchorCtr="0">
            <a:normAutofit fontScale="90000"/>
          </a:bodyPr>
          <a:lstStyle/>
          <a:p>
            <a:r>
              <a:rPr lang="pt-PT" sz="2700" dirty="0"/>
              <a:t>2. </a:t>
            </a:r>
            <a:r>
              <a:rPr lang="pt-PT" sz="2700" b="1" dirty="0"/>
              <a:t>A Política de Saúde</a:t>
            </a:r>
            <a:br>
              <a:rPr lang="pt-PT" sz="2700" b="1" dirty="0"/>
            </a:br>
            <a:br>
              <a:rPr lang="pt-PT" sz="2000" b="1" dirty="0"/>
            </a:br>
            <a:r>
              <a:rPr lang="pt-PT" sz="2000" dirty="0"/>
              <a:t>2.3.A Lei de Bases da Saúde: os direitos e deveres do utente que recorre aos serviços de saúde</a:t>
            </a:r>
            <a:br>
              <a:rPr lang="pt-PT" sz="2000" dirty="0"/>
            </a:br>
            <a:br>
              <a:rPr lang="pt-PT" sz="2000" dirty="0"/>
            </a:br>
            <a:r>
              <a:rPr lang="pt-PT" sz="2000" dirty="0"/>
              <a:t>2.3.1 </a:t>
            </a:r>
            <a:r>
              <a:rPr lang="pt-PT" sz="2000" b="1" dirty="0"/>
              <a:t>Os Direitos do utente que recorre aos serviços de Saúde</a:t>
            </a:r>
            <a:endParaRPr lang="pt-PT" sz="2000" b="1" u="sng"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
        <p:nvSpPr>
          <p:cNvPr id="5" name="Espaço Reservado para Conteúdo 4">
            <a:extLst>
              <a:ext uri="{FF2B5EF4-FFF2-40B4-BE49-F238E27FC236}">
                <a16:creationId xmlns:a16="http://schemas.microsoft.com/office/drawing/2014/main" id="{AF8AC65D-8AF6-48A7-9B3F-EF11B4D9EF1B}"/>
              </a:ext>
            </a:extLst>
          </p:cNvPr>
          <p:cNvSpPr>
            <a:spLocks noGrp="1"/>
          </p:cNvSpPr>
          <p:nvPr>
            <p:ph idx="1"/>
          </p:nvPr>
        </p:nvSpPr>
        <p:spPr>
          <a:xfrm>
            <a:off x="838200" y="2202601"/>
            <a:ext cx="10515600" cy="3974361"/>
          </a:xfrm>
        </p:spPr>
        <p:txBody>
          <a:bodyPr>
            <a:normAutofit/>
          </a:bodyPr>
          <a:lstStyle/>
          <a:p>
            <a:pPr marL="0" indent="0" algn="ctr">
              <a:lnSpc>
                <a:spcPct val="100000"/>
              </a:lnSpc>
              <a:buNone/>
            </a:pPr>
            <a:r>
              <a:rPr lang="pt-PT" sz="1800" b="1" u="sng" dirty="0">
                <a:effectLst/>
                <a:latin typeface="Tahoma" panose="020B0604030504040204" pitchFamily="34" charset="0"/>
                <a:ea typeface="Tahoma" panose="020B0604030504040204" pitchFamily="34" charset="0"/>
              </a:rPr>
              <a:t>Ter direito à informação que abone a favor de uma melhor prestação de</a:t>
            </a:r>
            <a:r>
              <a:rPr lang="pt-PT" sz="1800" b="1" u="sng" spc="-15" dirty="0">
                <a:effectLst/>
                <a:latin typeface="Tahoma" panose="020B0604030504040204" pitchFamily="34" charset="0"/>
                <a:ea typeface="Tahoma" panose="020B0604030504040204" pitchFamily="34" charset="0"/>
              </a:rPr>
              <a:t> </a:t>
            </a:r>
            <a:r>
              <a:rPr lang="pt-PT" sz="1800" b="1" u="sng" dirty="0">
                <a:effectLst/>
                <a:latin typeface="Tahoma" panose="020B0604030504040204" pitchFamily="34" charset="0"/>
                <a:ea typeface="Tahoma" panose="020B0604030504040204" pitchFamily="34" charset="0"/>
              </a:rPr>
              <a:t>serviços</a:t>
            </a:r>
          </a:p>
          <a:p>
            <a:pPr marL="0" indent="0" algn="ctr">
              <a:lnSpc>
                <a:spcPct val="100000"/>
              </a:lnSpc>
              <a:buNone/>
            </a:pPr>
            <a:endParaRPr lang="pt-PT" sz="1800" dirty="0">
              <a:effectLst/>
              <a:latin typeface="Tahoma" panose="020B0604030504040204" pitchFamily="34" charset="0"/>
              <a:ea typeface="Tahoma" panose="020B0604030504040204" pitchFamily="34" charset="0"/>
            </a:endParaRPr>
          </a:p>
          <a:p>
            <a:pPr algn="just">
              <a:lnSpc>
                <a:spcPct val="100000"/>
              </a:lnSpc>
              <a:buFont typeface="Wingdings" panose="05000000000000000000" pitchFamily="2" charset="2"/>
              <a:buChar char="ü"/>
            </a:pPr>
            <a:r>
              <a:rPr lang="pt-PT" sz="1800" dirty="0">
                <a:effectLst/>
                <a:latin typeface="Tahoma" panose="020B0604030504040204" pitchFamily="34" charset="0"/>
                <a:ea typeface="Tahoma" panose="020B0604030504040204" pitchFamily="34" charset="0"/>
              </a:rPr>
              <a:t>A informação deve conter elementos relativos ao:</a:t>
            </a:r>
          </a:p>
          <a:p>
            <a:pPr lvl="1" algn="just">
              <a:lnSpc>
                <a:spcPct val="100000"/>
              </a:lnSpc>
            </a:pPr>
            <a:r>
              <a:rPr lang="pt-PT" sz="1800" dirty="0">
                <a:effectLst/>
                <a:latin typeface="Tahoma" panose="020B0604030504040204" pitchFamily="34" charset="0"/>
                <a:ea typeface="Tahoma" panose="020B0604030504040204" pitchFamily="34" charset="0"/>
              </a:rPr>
              <a:t>diagnóstico (tipo de doença);</a:t>
            </a:r>
          </a:p>
          <a:p>
            <a:pPr lvl="1" algn="just">
              <a:lnSpc>
                <a:spcPct val="100000"/>
              </a:lnSpc>
            </a:pPr>
            <a:r>
              <a:rPr lang="pt-PT" sz="1800" dirty="0">
                <a:effectLst/>
                <a:latin typeface="Tahoma" panose="020B0604030504040204" pitchFamily="34" charset="0"/>
                <a:ea typeface="Tahoma" panose="020B0604030504040204" pitchFamily="34" charset="0"/>
              </a:rPr>
              <a:t>ao prognóstico (evolução da doença);</a:t>
            </a:r>
          </a:p>
          <a:p>
            <a:pPr lvl="1" algn="just">
              <a:lnSpc>
                <a:spcPct val="100000"/>
              </a:lnSpc>
            </a:pPr>
            <a:r>
              <a:rPr lang="pt-PT" sz="1800" dirty="0">
                <a:effectLst/>
                <a:latin typeface="Tahoma" panose="020B0604030504040204" pitchFamily="34" charset="0"/>
                <a:ea typeface="Tahoma" panose="020B0604030504040204" pitchFamily="34" charset="0"/>
              </a:rPr>
              <a:t>tratamentos a efetuar;</a:t>
            </a:r>
          </a:p>
          <a:p>
            <a:pPr lvl="1" algn="just">
              <a:lnSpc>
                <a:spcPct val="100000"/>
              </a:lnSpc>
            </a:pPr>
            <a:r>
              <a:rPr lang="pt-PT" sz="1800" dirty="0">
                <a:effectLst/>
                <a:latin typeface="Tahoma" panose="020B0604030504040204" pitchFamily="34" charset="0"/>
                <a:ea typeface="Tahoma" panose="020B0604030504040204" pitchFamily="34" charset="0"/>
              </a:rPr>
              <a:t>possíveis riscos e eventuais tratamentos alternativos.</a:t>
            </a:r>
          </a:p>
          <a:p>
            <a:pPr marL="0" indent="0" algn="just">
              <a:lnSpc>
                <a:spcPct val="100000"/>
              </a:lnSpc>
              <a:buNone/>
            </a:pPr>
            <a:endParaRPr lang="pt-PT" sz="1800" dirty="0">
              <a:effectLst/>
              <a:latin typeface="Tahoma" panose="020B0604030504040204" pitchFamily="34" charset="0"/>
              <a:ea typeface="Tahoma" panose="020B0604030504040204" pitchFamily="34" charset="0"/>
            </a:endParaRPr>
          </a:p>
          <a:p>
            <a:pPr algn="just">
              <a:lnSpc>
                <a:spcPct val="100000"/>
              </a:lnSpc>
              <a:spcBef>
                <a:spcPts val="5"/>
              </a:spcBef>
              <a:spcAft>
                <a:spcPts val="0"/>
              </a:spcAft>
              <a:buFont typeface="Wingdings" panose="05000000000000000000" pitchFamily="2" charset="2"/>
              <a:buChar char="ü"/>
            </a:pPr>
            <a:r>
              <a:rPr lang="pt-PT" sz="1800" dirty="0">
                <a:effectLst/>
                <a:latin typeface="Tahoma" panose="020B0604030504040204" pitchFamily="34" charset="0"/>
                <a:ea typeface="Tahoma" panose="020B0604030504040204" pitchFamily="34" charset="0"/>
              </a:rPr>
              <a:t>O doente pode desejar não ser informado do seu estado de saúde, devendo indicar, caso o entenda, quem deve receber a informação em seu</a:t>
            </a:r>
            <a:r>
              <a:rPr lang="pt-PT" sz="1800" spc="-45" dirty="0">
                <a:effectLst/>
                <a:latin typeface="Tahoma" panose="020B0604030504040204" pitchFamily="34" charset="0"/>
                <a:ea typeface="Tahoma" panose="020B0604030504040204" pitchFamily="34" charset="0"/>
              </a:rPr>
              <a:t> </a:t>
            </a:r>
            <a:r>
              <a:rPr lang="pt-PT" sz="1800" dirty="0">
                <a:effectLst/>
                <a:latin typeface="Tahoma" panose="020B0604030504040204" pitchFamily="34" charset="0"/>
                <a:ea typeface="Tahoma" panose="020B0604030504040204" pitchFamily="34" charset="0"/>
              </a:rPr>
              <a:t>lugar.</a:t>
            </a:r>
          </a:p>
          <a:p>
            <a:pPr algn="just">
              <a:lnSpc>
                <a:spcPct val="100000"/>
              </a:lnSpc>
              <a:buFont typeface="Wingdings" panose="05000000000000000000" pitchFamily="2" charset="2"/>
              <a:buChar char="ü"/>
            </a:pPr>
            <a:endParaRPr lang="pt-PT" sz="1800" dirty="0">
              <a:effectLst/>
              <a:latin typeface="Tahoma" panose="020B0604030504040204" pitchFamily="34" charset="0"/>
              <a:ea typeface="Tahoma" panose="020B0604030504040204" pitchFamily="34" charset="0"/>
            </a:endParaRPr>
          </a:p>
          <a:p>
            <a:pPr algn="just">
              <a:lnSpc>
                <a:spcPct val="100000"/>
              </a:lnSpc>
              <a:buFont typeface="Wingdings" panose="05000000000000000000" pitchFamily="2" charset="2"/>
              <a:buChar char="ü"/>
            </a:pPr>
            <a:endParaRPr lang="pt-PT" sz="1800" b="1" u="sng" dirty="0">
              <a:latin typeface="Tahoma" panose="020B0604030504040204" pitchFamily="34" charset="0"/>
              <a:ea typeface="Tahoma" panose="020B0604030504040204" pitchFamily="34" charset="0"/>
            </a:endParaRPr>
          </a:p>
          <a:p>
            <a:pPr marL="0" indent="0" algn="ctr">
              <a:lnSpc>
                <a:spcPct val="100000"/>
              </a:lnSpc>
              <a:buNone/>
            </a:pPr>
            <a:endParaRPr lang="pt-PT" sz="1800" b="1" u="sng" dirty="0">
              <a:effectLst/>
              <a:latin typeface="Tahoma" panose="020B0604030504040204" pitchFamily="34" charset="0"/>
              <a:ea typeface="Tahoma" panose="020B0604030504040204" pitchFamily="34" charset="0"/>
            </a:endParaRPr>
          </a:p>
          <a:p>
            <a:pPr marL="0" indent="0" algn="just">
              <a:lnSpc>
                <a:spcPct val="100000"/>
              </a:lnSpc>
              <a:buNone/>
            </a:pPr>
            <a:endParaRPr lang="pt-PT" sz="1800" dirty="0">
              <a:effectLst/>
              <a:latin typeface="Tahoma" panose="020B0604030504040204" pitchFamily="34" charset="0"/>
              <a:ea typeface="Tahoma" panose="020B0604030504040204" pitchFamily="34" charset="0"/>
            </a:endParaRPr>
          </a:p>
          <a:p>
            <a:pPr algn="just">
              <a:lnSpc>
                <a:spcPct val="100000"/>
              </a:lnSpc>
              <a:buFont typeface="Wingdings" panose="05000000000000000000" pitchFamily="2" charset="2"/>
              <a:buChar char="ü"/>
            </a:pPr>
            <a:endParaRPr lang="pt-PT" sz="1800" dirty="0">
              <a:latin typeface="Tahoma" panose="020B0604030504040204" pitchFamily="34" charset="0"/>
              <a:ea typeface="Tahoma" panose="020B0604030504040204" pitchFamily="34" charset="0"/>
            </a:endParaRPr>
          </a:p>
          <a:p>
            <a:pPr marL="0" indent="0" algn="just">
              <a:lnSpc>
                <a:spcPct val="100000"/>
              </a:lnSpc>
              <a:buNone/>
            </a:pPr>
            <a:endParaRPr lang="pt-PT" sz="1800" dirty="0">
              <a:latin typeface="Tahoma" panose="020B0604030504040204" pitchFamily="34" charset="0"/>
              <a:ea typeface="Tahoma" panose="020B0604030504040204" pitchFamily="34" charset="0"/>
            </a:endParaRPr>
          </a:p>
          <a:p>
            <a:pPr marL="0" indent="0" algn="just">
              <a:lnSpc>
                <a:spcPct val="100000"/>
              </a:lnSpc>
              <a:buNone/>
            </a:pPr>
            <a:endParaRPr lang="pt-PT" sz="1800" dirty="0">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b="1" u="sng" dirty="0"/>
          </a:p>
          <a:p>
            <a:pPr marL="0" indent="0" algn="ctr">
              <a:buNone/>
            </a:pPr>
            <a:endParaRPr lang="pt-PT" dirty="0"/>
          </a:p>
        </p:txBody>
      </p:sp>
    </p:spTree>
    <p:extLst>
      <p:ext uri="{BB962C8B-B14F-4D97-AF65-F5344CB8AC3E}">
        <p14:creationId xmlns:p14="http://schemas.microsoft.com/office/powerpoint/2010/main" val="41734471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113520" cy="1491292"/>
          </a:xfrm>
        </p:spPr>
        <p:txBody>
          <a:bodyPr anchor="t" anchorCtr="0">
            <a:normAutofit fontScale="90000"/>
          </a:bodyPr>
          <a:lstStyle/>
          <a:p>
            <a:r>
              <a:rPr lang="pt-PT" sz="2700" dirty="0"/>
              <a:t>2. </a:t>
            </a:r>
            <a:r>
              <a:rPr lang="pt-PT" sz="2700" b="1" dirty="0"/>
              <a:t>A Política de Saúde</a:t>
            </a:r>
            <a:br>
              <a:rPr lang="pt-PT" sz="2700" b="1" dirty="0"/>
            </a:br>
            <a:br>
              <a:rPr lang="pt-PT" sz="2000" b="1" dirty="0"/>
            </a:br>
            <a:r>
              <a:rPr lang="pt-PT" sz="2000" dirty="0"/>
              <a:t>2.3.A Lei de Bases da Saúde: os direitos e deveres do utente que recorre aos serviços de saúde</a:t>
            </a:r>
            <a:br>
              <a:rPr lang="pt-PT" sz="2000" dirty="0"/>
            </a:br>
            <a:br>
              <a:rPr lang="pt-PT" sz="2000" dirty="0"/>
            </a:br>
            <a:r>
              <a:rPr lang="pt-PT" sz="2000" dirty="0"/>
              <a:t>2.3.1. </a:t>
            </a:r>
            <a:r>
              <a:rPr lang="pt-PT" sz="2000" b="1" dirty="0"/>
              <a:t>Os Direitos do utente que recorre aos serviços de Saúde</a:t>
            </a:r>
            <a:endParaRPr lang="pt-PT" sz="2000" b="1" u="sng"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
        <p:nvSpPr>
          <p:cNvPr id="5" name="Espaço Reservado para Conteúdo 4">
            <a:extLst>
              <a:ext uri="{FF2B5EF4-FFF2-40B4-BE49-F238E27FC236}">
                <a16:creationId xmlns:a16="http://schemas.microsoft.com/office/drawing/2014/main" id="{AF8AC65D-8AF6-48A7-9B3F-EF11B4D9EF1B}"/>
              </a:ext>
            </a:extLst>
          </p:cNvPr>
          <p:cNvSpPr>
            <a:spLocks noGrp="1"/>
          </p:cNvSpPr>
          <p:nvPr>
            <p:ph idx="1"/>
          </p:nvPr>
        </p:nvSpPr>
        <p:spPr>
          <a:xfrm>
            <a:off x="838200" y="2202601"/>
            <a:ext cx="10515600" cy="3974361"/>
          </a:xfrm>
        </p:spPr>
        <p:txBody>
          <a:bodyPr>
            <a:normAutofit/>
          </a:bodyPr>
          <a:lstStyle/>
          <a:p>
            <a:pPr marL="0" indent="0" algn="ctr">
              <a:lnSpc>
                <a:spcPct val="100000"/>
              </a:lnSpc>
              <a:buNone/>
            </a:pPr>
            <a:r>
              <a:rPr lang="pt-PT" sz="1800" b="1" u="sng" dirty="0">
                <a:effectLst/>
                <a:latin typeface="Tahoma" panose="020B0604030504040204" pitchFamily="34" charset="0"/>
                <a:ea typeface="Tahoma" panose="020B0604030504040204" pitchFamily="34" charset="0"/>
              </a:rPr>
              <a:t>Poder apresentar sugestões e</a:t>
            </a:r>
            <a:r>
              <a:rPr lang="pt-PT" sz="1800" b="1" u="sng" spc="-35" dirty="0">
                <a:effectLst/>
                <a:latin typeface="Tahoma" panose="020B0604030504040204" pitchFamily="34" charset="0"/>
                <a:ea typeface="Tahoma" panose="020B0604030504040204" pitchFamily="34" charset="0"/>
              </a:rPr>
              <a:t> </a:t>
            </a:r>
            <a:r>
              <a:rPr lang="pt-PT" sz="1800" b="1" u="sng" dirty="0">
                <a:effectLst/>
                <a:latin typeface="Tahoma" panose="020B0604030504040204" pitchFamily="34" charset="0"/>
                <a:ea typeface="Tahoma" panose="020B0604030504040204" pitchFamily="34" charset="0"/>
              </a:rPr>
              <a:t>reclamações</a:t>
            </a:r>
          </a:p>
          <a:p>
            <a:pPr marL="0" indent="0" algn="ctr">
              <a:lnSpc>
                <a:spcPct val="100000"/>
              </a:lnSpc>
              <a:buNone/>
            </a:pPr>
            <a:endParaRPr lang="pt-PT" sz="1800" b="1" u="sng" dirty="0">
              <a:effectLst/>
              <a:latin typeface="Tahoma" panose="020B0604030504040204" pitchFamily="34" charset="0"/>
              <a:ea typeface="Tahoma" panose="020B0604030504040204" pitchFamily="34" charset="0"/>
            </a:endParaRPr>
          </a:p>
          <a:p>
            <a:pPr algn="just">
              <a:lnSpc>
                <a:spcPct val="100000"/>
              </a:lnSpc>
              <a:buFont typeface="Wingdings" panose="05000000000000000000" pitchFamily="2" charset="2"/>
              <a:buChar char="ü"/>
            </a:pPr>
            <a:r>
              <a:rPr lang="pt-PT" sz="1800" dirty="0">
                <a:effectLst/>
                <a:latin typeface="Tahoma" panose="020B0604030504040204" pitchFamily="34" charset="0"/>
                <a:ea typeface="Tahoma" panose="020B0604030504040204" pitchFamily="34" charset="0"/>
              </a:rPr>
              <a:t>O doente, por si, por quem legitimamente o substitua ou por organizações representativas, pode avaliar a qualidade dos cuidados prestados e apresentar:</a:t>
            </a:r>
          </a:p>
          <a:p>
            <a:pPr marL="0" indent="0" algn="just">
              <a:lnSpc>
                <a:spcPct val="100000"/>
              </a:lnSpc>
              <a:buNone/>
            </a:pPr>
            <a:r>
              <a:rPr lang="pt-PT" sz="1800" dirty="0">
                <a:latin typeface="Tahoma" panose="020B0604030504040204" pitchFamily="34" charset="0"/>
                <a:ea typeface="Tahoma" panose="020B0604030504040204" pitchFamily="34" charset="0"/>
              </a:rPr>
              <a:t>			</a:t>
            </a:r>
            <a:r>
              <a:rPr lang="pt-PT" sz="1800" dirty="0">
                <a:effectLst/>
                <a:latin typeface="Tahoma" panose="020B0604030504040204" pitchFamily="34" charset="0"/>
                <a:ea typeface="Tahoma" panose="020B0604030504040204" pitchFamily="34" charset="0"/>
              </a:rPr>
              <a:t> </a:t>
            </a:r>
            <a:r>
              <a:rPr lang="pt-PT" sz="1800" b="1" u="sng" dirty="0">
                <a:effectLst/>
                <a:latin typeface="Tahoma" panose="020B0604030504040204" pitchFamily="34" charset="0"/>
                <a:ea typeface="Tahoma" panose="020B0604030504040204" pitchFamily="34" charset="0"/>
              </a:rPr>
              <a:t>sugestões </a:t>
            </a:r>
            <a:r>
              <a:rPr lang="pt-PT" sz="1800" dirty="0">
                <a:latin typeface="Tahoma" panose="020B0604030504040204" pitchFamily="34" charset="0"/>
                <a:ea typeface="Tahoma" panose="020B0604030504040204" pitchFamily="34" charset="0"/>
              </a:rPr>
              <a:t>ou </a:t>
            </a:r>
            <a:r>
              <a:rPr lang="pt-PT" sz="1800" b="1" u="sng" dirty="0">
                <a:effectLst/>
                <a:latin typeface="Tahoma" panose="020B0604030504040204" pitchFamily="34" charset="0"/>
                <a:ea typeface="Tahoma" panose="020B0604030504040204" pitchFamily="34" charset="0"/>
              </a:rPr>
              <a:t>reclamações</a:t>
            </a:r>
          </a:p>
          <a:p>
            <a:pPr algn="just">
              <a:lnSpc>
                <a:spcPct val="100000"/>
              </a:lnSpc>
              <a:buFont typeface="Wingdings" panose="05000000000000000000" pitchFamily="2" charset="2"/>
              <a:buChar char="ü"/>
            </a:pPr>
            <a:endParaRPr lang="pt-PT" sz="1800" b="1" u="sng" dirty="0">
              <a:latin typeface="Tahoma" panose="020B0604030504040204" pitchFamily="34" charset="0"/>
              <a:ea typeface="Tahoma" panose="020B0604030504040204" pitchFamily="34" charset="0"/>
            </a:endParaRPr>
          </a:p>
          <a:p>
            <a:pPr>
              <a:spcBef>
                <a:spcPts val="5"/>
              </a:spcBef>
              <a:buFont typeface="Wingdings" panose="05000000000000000000" pitchFamily="2" charset="2"/>
              <a:buChar char="ü"/>
            </a:pPr>
            <a:r>
              <a:rPr lang="pt-PT" sz="1800" dirty="0">
                <a:effectLst/>
                <a:latin typeface="Tahoma" panose="020B0604030504040204" pitchFamily="34" charset="0"/>
                <a:ea typeface="Tahoma" panose="020B0604030504040204" pitchFamily="34" charset="0"/>
              </a:rPr>
              <a:t>Para esse efeito existem, nos serviços de saúde, o </a:t>
            </a:r>
            <a:r>
              <a:rPr lang="pt-PT" sz="1800" b="1" u="sng" dirty="0">
                <a:effectLst/>
                <a:latin typeface="Tahoma" panose="020B0604030504040204" pitchFamily="34" charset="0"/>
                <a:ea typeface="Tahoma" panose="020B0604030504040204" pitchFamily="34" charset="0"/>
              </a:rPr>
              <a:t>gabinete do utente </a:t>
            </a:r>
            <a:r>
              <a:rPr lang="pt-PT" sz="1800" dirty="0">
                <a:effectLst/>
                <a:latin typeface="Tahoma" panose="020B0604030504040204" pitchFamily="34" charset="0"/>
                <a:ea typeface="Tahoma" panose="020B0604030504040204" pitchFamily="34" charset="0"/>
              </a:rPr>
              <a:t>e o </a:t>
            </a:r>
            <a:r>
              <a:rPr lang="pt-PT" sz="1800" b="1" u="sng" dirty="0">
                <a:effectLst/>
                <a:latin typeface="Tahoma" panose="020B0604030504040204" pitchFamily="34" charset="0"/>
                <a:ea typeface="Tahoma" panose="020B0604030504040204" pitchFamily="34" charset="0"/>
              </a:rPr>
              <a:t>livro de reclamações</a:t>
            </a:r>
            <a:r>
              <a:rPr lang="pt-PT" sz="1800" dirty="0">
                <a:effectLst/>
                <a:latin typeface="Tahoma" panose="020B0604030504040204" pitchFamily="34" charset="0"/>
                <a:ea typeface="Tahoma" panose="020B0604030504040204" pitchFamily="34" charset="0"/>
              </a:rPr>
              <a:t>.</a:t>
            </a:r>
          </a:p>
          <a:p>
            <a:pPr>
              <a:spcBef>
                <a:spcPts val="5"/>
              </a:spcBef>
              <a:buFont typeface="Wingdings" panose="05000000000000000000" pitchFamily="2" charset="2"/>
              <a:buChar char="ü"/>
            </a:pPr>
            <a:endParaRPr lang="pt-PT" sz="1800" dirty="0">
              <a:latin typeface="Tahoma" panose="020B0604030504040204" pitchFamily="34" charset="0"/>
              <a:ea typeface="Tahoma" panose="020B0604030504040204" pitchFamily="34" charset="0"/>
            </a:endParaRPr>
          </a:p>
          <a:p>
            <a:pPr>
              <a:spcBef>
                <a:spcPts val="5"/>
              </a:spcBef>
              <a:buFont typeface="Wingdings" panose="05000000000000000000" pitchFamily="2" charset="2"/>
              <a:buChar char="ü"/>
            </a:pPr>
            <a:r>
              <a:rPr lang="pt-PT" sz="1800" dirty="0">
                <a:effectLst/>
                <a:latin typeface="Tahoma" panose="020B0604030504040204" pitchFamily="34" charset="0"/>
                <a:ea typeface="Tahoma" panose="020B0604030504040204" pitchFamily="34" charset="0"/>
              </a:rPr>
              <a:t>O doente terá sempre de receber resposta ou informação acerca do seguimento dado às suas sugestões e queixas, em tempo útil</a:t>
            </a:r>
            <a:r>
              <a:rPr lang="pt-PT" sz="1800" b="1" dirty="0">
                <a:latin typeface="Tahoma" panose="020B0604030504040204" pitchFamily="34" charset="0"/>
                <a:ea typeface="Tahoma" panose="020B0604030504040204" pitchFamily="34" charset="0"/>
              </a:rPr>
              <a:t>.</a:t>
            </a:r>
            <a:endParaRPr lang="pt-PT" sz="1800" dirty="0">
              <a:effectLst/>
              <a:latin typeface="Tahoma" panose="020B0604030504040204" pitchFamily="34" charset="0"/>
              <a:ea typeface="Tahoma" panose="020B0604030504040204" pitchFamily="34" charset="0"/>
            </a:endParaRPr>
          </a:p>
          <a:p>
            <a:pPr algn="just">
              <a:lnSpc>
                <a:spcPct val="100000"/>
              </a:lnSpc>
              <a:buFont typeface="Wingdings" panose="05000000000000000000" pitchFamily="2" charset="2"/>
              <a:buChar char="ü"/>
            </a:pPr>
            <a:endParaRPr lang="pt-PT" sz="1800" b="1" u="sng" dirty="0">
              <a:latin typeface="Tahoma" panose="020B0604030504040204" pitchFamily="34" charset="0"/>
              <a:ea typeface="Tahoma" panose="020B0604030504040204" pitchFamily="34" charset="0"/>
            </a:endParaRPr>
          </a:p>
          <a:p>
            <a:pPr marL="0" indent="0" algn="ctr">
              <a:lnSpc>
                <a:spcPct val="100000"/>
              </a:lnSpc>
              <a:buNone/>
            </a:pPr>
            <a:endParaRPr lang="pt-PT" sz="1800" b="1" u="sng" dirty="0">
              <a:effectLst/>
              <a:latin typeface="Tahoma" panose="020B0604030504040204" pitchFamily="34" charset="0"/>
              <a:ea typeface="Tahoma" panose="020B0604030504040204" pitchFamily="34" charset="0"/>
            </a:endParaRPr>
          </a:p>
          <a:p>
            <a:pPr marL="0" indent="0" algn="just">
              <a:lnSpc>
                <a:spcPct val="100000"/>
              </a:lnSpc>
              <a:buNone/>
            </a:pPr>
            <a:endParaRPr lang="pt-PT" sz="1800" dirty="0">
              <a:effectLst/>
              <a:latin typeface="Tahoma" panose="020B0604030504040204" pitchFamily="34" charset="0"/>
              <a:ea typeface="Tahoma" panose="020B0604030504040204" pitchFamily="34" charset="0"/>
            </a:endParaRPr>
          </a:p>
          <a:p>
            <a:pPr algn="just">
              <a:lnSpc>
                <a:spcPct val="100000"/>
              </a:lnSpc>
              <a:buFont typeface="Wingdings" panose="05000000000000000000" pitchFamily="2" charset="2"/>
              <a:buChar char="ü"/>
            </a:pPr>
            <a:endParaRPr lang="pt-PT" sz="1800" dirty="0">
              <a:latin typeface="Tahoma" panose="020B0604030504040204" pitchFamily="34" charset="0"/>
              <a:ea typeface="Tahoma" panose="020B0604030504040204" pitchFamily="34" charset="0"/>
            </a:endParaRPr>
          </a:p>
          <a:p>
            <a:pPr marL="0" indent="0" algn="just">
              <a:lnSpc>
                <a:spcPct val="100000"/>
              </a:lnSpc>
              <a:buNone/>
            </a:pPr>
            <a:endParaRPr lang="pt-PT" sz="1800" dirty="0">
              <a:latin typeface="Tahoma" panose="020B0604030504040204" pitchFamily="34" charset="0"/>
              <a:ea typeface="Tahoma" panose="020B0604030504040204" pitchFamily="34" charset="0"/>
            </a:endParaRPr>
          </a:p>
          <a:p>
            <a:pPr marL="0" indent="0" algn="just">
              <a:lnSpc>
                <a:spcPct val="100000"/>
              </a:lnSpc>
              <a:buNone/>
            </a:pPr>
            <a:endParaRPr lang="pt-PT" sz="1800" dirty="0">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b="1" u="sng" dirty="0"/>
          </a:p>
          <a:p>
            <a:pPr marL="0" indent="0" algn="ctr">
              <a:buNone/>
            </a:pPr>
            <a:endParaRPr lang="pt-PT" dirty="0"/>
          </a:p>
        </p:txBody>
      </p:sp>
      <p:sp>
        <p:nvSpPr>
          <p:cNvPr id="13" name="object 4">
            <a:extLst>
              <a:ext uri="{FF2B5EF4-FFF2-40B4-BE49-F238E27FC236}">
                <a16:creationId xmlns:a16="http://schemas.microsoft.com/office/drawing/2014/main" id="{DD5D6CA6-3F1F-4C47-AAB3-79D52888642D}"/>
              </a:ext>
            </a:extLst>
          </p:cNvPr>
          <p:cNvSpPr/>
          <p:nvPr/>
        </p:nvSpPr>
        <p:spPr>
          <a:xfrm>
            <a:off x="9903655" y="13129"/>
            <a:ext cx="2288343" cy="184392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396495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113520" cy="1491292"/>
          </a:xfrm>
        </p:spPr>
        <p:txBody>
          <a:bodyPr anchor="t" anchorCtr="0">
            <a:normAutofit fontScale="90000"/>
          </a:bodyPr>
          <a:lstStyle/>
          <a:p>
            <a:r>
              <a:rPr lang="pt-PT" sz="2700" dirty="0"/>
              <a:t>2. </a:t>
            </a:r>
            <a:r>
              <a:rPr lang="pt-PT" sz="2700" b="1" dirty="0"/>
              <a:t>A Política de Saúde</a:t>
            </a:r>
            <a:br>
              <a:rPr lang="pt-PT" sz="2700" b="1" dirty="0"/>
            </a:br>
            <a:br>
              <a:rPr lang="pt-PT" sz="2000" b="1" dirty="0"/>
            </a:br>
            <a:r>
              <a:rPr lang="pt-PT" sz="2000" dirty="0"/>
              <a:t>2.3.A Lei de Bases da Saúde: os direitos e deveres do utente que recorre aos serviços de saúde</a:t>
            </a:r>
            <a:br>
              <a:rPr lang="pt-PT" sz="2000" dirty="0"/>
            </a:br>
            <a:br>
              <a:rPr lang="pt-PT" sz="2000" dirty="0"/>
            </a:br>
            <a:r>
              <a:rPr lang="pt-PT" sz="2000" dirty="0"/>
              <a:t>2.3.2. </a:t>
            </a:r>
            <a:r>
              <a:rPr lang="pt-PT" sz="2000" b="1" dirty="0"/>
              <a:t>Os Deveres do utente que recorre aos serviços de Saúde</a:t>
            </a:r>
            <a:endParaRPr lang="pt-PT" sz="2000" b="1" u="sng"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
        <p:nvSpPr>
          <p:cNvPr id="5" name="Espaço Reservado para Conteúdo 4">
            <a:extLst>
              <a:ext uri="{FF2B5EF4-FFF2-40B4-BE49-F238E27FC236}">
                <a16:creationId xmlns:a16="http://schemas.microsoft.com/office/drawing/2014/main" id="{AF8AC65D-8AF6-48A7-9B3F-EF11B4D9EF1B}"/>
              </a:ext>
            </a:extLst>
          </p:cNvPr>
          <p:cNvSpPr>
            <a:spLocks noGrp="1"/>
          </p:cNvSpPr>
          <p:nvPr>
            <p:ph idx="1"/>
          </p:nvPr>
        </p:nvSpPr>
        <p:spPr>
          <a:xfrm>
            <a:off x="838200" y="2202601"/>
            <a:ext cx="10515600" cy="3974361"/>
          </a:xfrm>
        </p:spPr>
        <p:txBody>
          <a:bodyPr>
            <a:normAutofit/>
          </a:bodyPr>
          <a:lstStyle/>
          <a:p>
            <a:pPr marL="0" marR="253365" lvl="0" indent="0" algn="just">
              <a:lnSpc>
                <a:spcPct val="100000"/>
              </a:lnSpc>
              <a:spcBef>
                <a:spcPts val="505"/>
              </a:spcBef>
              <a:spcAft>
                <a:spcPts val="0"/>
              </a:spcAft>
              <a:buSzPts val="1100"/>
              <a:buNone/>
              <a:tabLst>
                <a:tab pos="574675" algn="l"/>
              </a:tabLst>
            </a:pPr>
            <a:r>
              <a:rPr lang="pt-PT" sz="1800" dirty="0">
                <a:effectLst/>
                <a:latin typeface="Tahoma" panose="020B0604030504040204" pitchFamily="34" charset="0"/>
                <a:ea typeface="Tahoma" panose="020B0604030504040204" pitchFamily="34" charset="0"/>
              </a:rPr>
              <a:t>O doente tem o dever de:</a:t>
            </a:r>
          </a:p>
          <a:p>
            <a:pPr marL="0" marR="253365" lvl="0" indent="0" algn="just">
              <a:lnSpc>
                <a:spcPct val="100000"/>
              </a:lnSpc>
              <a:spcBef>
                <a:spcPts val="505"/>
              </a:spcBef>
              <a:spcAft>
                <a:spcPts val="0"/>
              </a:spcAft>
              <a:buSzPts val="1100"/>
              <a:buNone/>
              <a:tabLst>
                <a:tab pos="574675" algn="l"/>
              </a:tabLst>
            </a:pPr>
            <a:endParaRPr lang="pt-PT" sz="1800" dirty="0">
              <a:effectLst/>
              <a:latin typeface="Tahoma" panose="020B0604030504040204" pitchFamily="34" charset="0"/>
              <a:ea typeface="Tahoma" panose="020B0604030504040204" pitchFamily="34" charset="0"/>
            </a:endParaRPr>
          </a:p>
          <a:p>
            <a:pPr marR="253365" lvl="0" algn="just">
              <a:lnSpc>
                <a:spcPct val="100000"/>
              </a:lnSpc>
              <a:spcBef>
                <a:spcPts val="505"/>
              </a:spcBef>
              <a:spcAft>
                <a:spcPts val="0"/>
              </a:spcAft>
              <a:buSzPts val="1100"/>
              <a:buFont typeface="Wingdings" panose="05000000000000000000" pitchFamily="2" charset="2"/>
              <a:buChar char="v"/>
              <a:tabLst>
                <a:tab pos="574675" algn="l"/>
              </a:tabLst>
            </a:pPr>
            <a:r>
              <a:rPr lang="pt-PT" sz="1800" dirty="0">
                <a:effectLst/>
                <a:latin typeface="Tahoma" panose="020B0604030504040204" pitchFamily="34" charset="0"/>
                <a:ea typeface="Tahoma" panose="020B0604030504040204" pitchFamily="34" charset="0"/>
              </a:rPr>
              <a:t>zelar pelo seu estado de saúde. Isto significa que deve procurar garantir o mais completo restabelecimento e também participar na promoção da própria saúde e da comunidade em que</a:t>
            </a:r>
            <a:r>
              <a:rPr lang="pt-PT" sz="1800" spc="-40" dirty="0">
                <a:effectLst/>
                <a:latin typeface="Tahoma" panose="020B0604030504040204" pitchFamily="34" charset="0"/>
                <a:ea typeface="Tahoma" panose="020B0604030504040204" pitchFamily="34" charset="0"/>
              </a:rPr>
              <a:t> </a:t>
            </a:r>
            <a:r>
              <a:rPr lang="pt-PT" sz="1800" dirty="0">
                <a:effectLst/>
                <a:latin typeface="Tahoma" panose="020B0604030504040204" pitchFamily="34" charset="0"/>
                <a:ea typeface="Tahoma" panose="020B0604030504040204" pitchFamily="34" charset="0"/>
              </a:rPr>
              <a:t>vive.</a:t>
            </a:r>
          </a:p>
          <a:p>
            <a:pPr marR="253365" lvl="0" algn="just">
              <a:lnSpc>
                <a:spcPct val="100000"/>
              </a:lnSpc>
              <a:spcBef>
                <a:spcPts val="505"/>
              </a:spcBef>
              <a:spcAft>
                <a:spcPts val="0"/>
              </a:spcAft>
              <a:buSzPts val="1100"/>
              <a:buFont typeface="Wingdings" panose="05000000000000000000" pitchFamily="2" charset="2"/>
              <a:buChar char="v"/>
              <a:tabLst>
                <a:tab pos="574675" algn="l"/>
              </a:tabLst>
            </a:pPr>
            <a:endParaRPr lang="pt-PT" sz="1800" dirty="0">
              <a:effectLst/>
              <a:latin typeface="Tahoma" panose="020B0604030504040204" pitchFamily="34" charset="0"/>
              <a:ea typeface="Tahoma" panose="020B0604030504040204" pitchFamily="34" charset="0"/>
            </a:endParaRPr>
          </a:p>
          <a:p>
            <a:pPr>
              <a:lnSpc>
                <a:spcPct val="100000"/>
              </a:lnSpc>
              <a:spcAft>
                <a:spcPts val="0"/>
              </a:spcAft>
              <a:buFont typeface="Wingdings" panose="05000000000000000000" pitchFamily="2" charset="2"/>
              <a:buChar char="v"/>
            </a:pPr>
            <a:r>
              <a:rPr lang="pt-PT" sz="1800" dirty="0">
                <a:effectLst/>
                <a:latin typeface="Tahoma" panose="020B0604030504040204" pitchFamily="34" charset="0"/>
                <a:ea typeface="Tahoma" panose="020B0604030504040204" pitchFamily="34" charset="0"/>
              </a:rPr>
              <a:t>fornecer aos profissionais de saúde todas as informações necessárias para obtenção de um correto diagnóstico e adequado</a:t>
            </a:r>
            <a:r>
              <a:rPr lang="pt-PT" sz="1800" spc="-55" dirty="0">
                <a:effectLst/>
                <a:latin typeface="Tahoma" panose="020B0604030504040204" pitchFamily="34" charset="0"/>
                <a:ea typeface="Tahoma" panose="020B0604030504040204" pitchFamily="34" charset="0"/>
              </a:rPr>
              <a:t> </a:t>
            </a:r>
            <a:r>
              <a:rPr lang="pt-PT" sz="1800" dirty="0">
                <a:effectLst/>
                <a:latin typeface="Tahoma" panose="020B0604030504040204" pitchFamily="34" charset="0"/>
                <a:ea typeface="Tahoma" panose="020B0604030504040204" pitchFamily="34" charset="0"/>
              </a:rPr>
              <a:t>tratamento.</a:t>
            </a:r>
          </a:p>
          <a:p>
            <a:pPr>
              <a:lnSpc>
                <a:spcPct val="100000"/>
              </a:lnSpc>
              <a:spcAft>
                <a:spcPts val="0"/>
              </a:spcAft>
              <a:buFont typeface="Wingdings" panose="05000000000000000000" pitchFamily="2" charset="2"/>
              <a:buChar char="v"/>
            </a:pPr>
            <a:endParaRPr lang="pt-PT" sz="1800" dirty="0">
              <a:effectLst/>
              <a:latin typeface="Tahoma" panose="020B0604030504040204" pitchFamily="34" charset="0"/>
              <a:ea typeface="Tahoma" panose="020B0604030504040204" pitchFamily="34" charset="0"/>
            </a:endParaRPr>
          </a:p>
          <a:p>
            <a:pPr>
              <a:lnSpc>
                <a:spcPct val="100000"/>
              </a:lnSpc>
              <a:spcAft>
                <a:spcPts val="0"/>
              </a:spcAft>
              <a:buFont typeface="Wingdings" panose="05000000000000000000" pitchFamily="2" charset="2"/>
              <a:buChar char="v"/>
            </a:pPr>
            <a:r>
              <a:rPr lang="pt-PT" sz="1800" dirty="0">
                <a:effectLst/>
                <a:latin typeface="Tahoma" panose="020B0604030504040204" pitchFamily="34" charset="0"/>
                <a:ea typeface="Tahoma" panose="020B0604030504040204" pitchFamily="34" charset="0"/>
              </a:rPr>
              <a:t>respeitar os direitos dos outros</a:t>
            </a:r>
            <a:r>
              <a:rPr lang="pt-PT" sz="1800" spc="-55" dirty="0">
                <a:effectLst/>
                <a:latin typeface="Tahoma" panose="020B0604030504040204" pitchFamily="34" charset="0"/>
                <a:ea typeface="Tahoma" panose="020B0604030504040204" pitchFamily="34" charset="0"/>
              </a:rPr>
              <a:t> </a:t>
            </a:r>
            <a:r>
              <a:rPr lang="pt-PT" sz="1800" dirty="0">
                <a:effectLst/>
                <a:latin typeface="Tahoma" panose="020B0604030504040204" pitchFamily="34" charset="0"/>
                <a:ea typeface="Tahoma" panose="020B0604030504040204" pitchFamily="34" charset="0"/>
              </a:rPr>
              <a:t>doentes.</a:t>
            </a:r>
          </a:p>
          <a:p>
            <a:pPr marL="0" indent="0" algn="just">
              <a:lnSpc>
                <a:spcPct val="100000"/>
              </a:lnSpc>
              <a:buNone/>
            </a:pPr>
            <a:endParaRPr lang="pt-PT" sz="1800" dirty="0">
              <a:effectLst/>
              <a:latin typeface="Tahoma" panose="020B0604030504040204" pitchFamily="34" charset="0"/>
              <a:ea typeface="Tahoma" panose="020B0604030504040204" pitchFamily="34" charset="0"/>
            </a:endParaRPr>
          </a:p>
          <a:p>
            <a:pPr algn="just">
              <a:lnSpc>
                <a:spcPct val="100000"/>
              </a:lnSpc>
              <a:buFont typeface="Wingdings" panose="05000000000000000000" pitchFamily="2" charset="2"/>
              <a:buChar char="ü"/>
            </a:pPr>
            <a:endParaRPr lang="pt-PT" sz="1800" dirty="0">
              <a:latin typeface="Tahoma" panose="020B0604030504040204" pitchFamily="34" charset="0"/>
              <a:ea typeface="Tahoma" panose="020B0604030504040204" pitchFamily="34" charset="0"/>
            </a:endParaRPr>
          </a:p>
          <a:p>
            <a:pPr marL="0" indent="0" algn="just">
              <a:lnSpc>
                <a:spcPct val="100000"/>
              </a:lnSpc>
              <a:buNone/>
            </a:pPr>
            <a:endParaRPr lang="pt-PT" sz="1800" dirty="0">
              <a:latin typeface="Tahoma" panose="020B0604030504040204" pitchFamily="34" charset="0"/>
              <a:ea typeface="Tahoma" panose="020B0604030504040204" pitchFamily="34" charset="0"/>
            </a:endParaRPr>
          </a:p>
          <a:p>
            <a:pPr marL="0" indent="0" algn="just">
              <a:lnSpc>
                <a:spcPct val="100000"/>
              </a:lnSpc>
              <a:buNone/>
            </a:pPr>
            <a:endParaRPr lang="pt-PT" sz="1800" dirty="0">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b="1" u="sng" dirty="0"/>
          </a:p>
          <a:p>
            <a:pPr marL="0" indent="0" algn="ctr">
              <a:buNone/>
            </a:pPr>
            <a:endParaRPr lang="pt-PT" dirty="0"/>
          </a:p>
        </p:txBody>
      </p:sp>
    </p:spTree>
    <p:extLst>
      <p:ext uri="{BB962C8B-B14F-4D97-AF65-F5344CB8AC3E}">
        <p14:creationId xmlns:p14="http://schemas.microsoft.com/office/powerpoint/2010/main" val="30280779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113520" cy="1491292"/>
          </a:xfrm>
        </p:spPr>
        <p:txBody>
          <a:bodyPr anchor="t" anchorCtr="0">
            <a:normAutofit fontScale="90000"/>
          </a:bodyPr>
          <a:lstStyle/>
          <a:p>
            <a:r>
              <a:rPr lang="pt-PT" sz="2700" dirty="0"/>
              <a:t>2. </a:t>
            </a:r>
            <a:r>
              <a:rPr lang="pt-PT" sz="2700" b="1" dirty="0"/>
              <a:t>A Política de Saúde</a:t>
            </a:r>
            <a:br>
              <a:rPr lang="pt-PT" sz="2700" b="1" dirty="0"/>
            </a:br>
            <a:br>
              <a:rPr lang="pt-PT" sz="2000" b="1" dirty="0"/>
            </a:br>
            <a:r>
              <a:rPr lang="pt-PT" sz="2000" dirty="0"/>
              <a:t>2.3.A Lei de Bases da Saúde: os direitos e deveres do utente que recorre aos serviços de saúde</a:t>
            </a:r>
            <a:br>
              <a:rPr lang="pt-PT" sz="2000" dirty="0"/>
            </a:br>
            <a:br>
              <a:rPr lang="pt-PT" sz="2000" dirty="0"/>
            </a:br>
            <a:r>
              <a:rPr lang="pt-PT" sz="2000" dirty="0"/>
              <a:t>2.3.2. </a:t>
            </a:r>
            <a:r>
              <a:rPr lang="pt-PT" sz="2000" b="1" dirty="0"/>
              <a:t>Os Deveres do utente que recorre aos serviços de Saúde</a:t>
            </a:r>
            <a:endParaRPr lang="pt-PT" sz="2000" b="1" u="sng"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
        <p:nvSpPr>
          <p:cNvPr id="5" name="Espaço Reservado para Conteúdo 4">
            <a:extLst>
              <a:ext uri="{FF2B5EF4-FFF2-40B4-BE49-F238E27FC236}">
                <a16:creationId xmlns:a16="http://schemas.microsoft.com/office/drawing/2014/main" id="{AF8AC65D-8AF6-48A7-9B3F-EF11B4D9EF1B}"/>
              </a:ext>
            </a:extLst>
          </p:cNvPr>
          <p:cNvSpPr>
            <a:spLocks noGrp="1"/>
          </p:cNvSpPr>
          <p:nvPr>
            <p:ph idx="1"/>
          </p:nvPr>
        </p:nvSpPr>
        <p:spPr>
          <a:xfrm>
            <a:off x="838200" y="2202601"/>
            <a:ext cx="10515600" cy="3974361"/>
          </a:xfrm>
        </p:spPr>
        <p:txBody>
          <a:bodyPr>
            <a:normAutofit/>
          </a:bodyPr>
          <a:lstStyle/>
          <a:p>
            <a:pPr>
              <a:spcAft>
                <a:spcPts val="0"/>
              </a:spcAft>
              <a:buFont typeface="Wingdings" panose="05000000000000000000" pitchFamily="2" charset="2"/>
              <a:buChar char="v"/>
            </a:pPr>
            <a:endParaRPr lang="pt-PT" sz="1800" dirty="0">
              <a:effectLst/>
              <a:latin typeface="Tahoma" panose="020B0604030504040204" pitchFamily="34" charset="0"/>
              <a:ea typeface="Tahoma" panose="020B0604030504040204" pitchFamily="34" charset="0"/>
            </a:endParaRPr>
          </a:p>
          <a:p>
            <a:pPr>
              <a:spcAft>
                <a:spcPts val="0"/>
              </a:spcAft>
              <a:buFont typeface="Wingdings" panose="05000000000000000000" pitchFamily="2" charset="2"/>
              <a:buChar char="v"/>
            </a:pPr>
            <a:r>
              <a:rPr lang="pt-PT" sz="1800" dirty="0">
                <a:effectLst/>
                <a:latin typeface="Tahoma" panose="020B0604030504040204" pitchFamily="34" charset="0"/>
                <a:ea typeface="Tahoma" panose="020B0604030504040204" pitchFamily="34" charset="0"/>
              </a:rPr>
              <a:t>colaborar com os profissionais de saúde, respeitando as indicações que lhe são recomendadas e, por si, livremente</a:t>
            </a:r>
            <a:r>
              <a:rPr lang="pt-PT" sz="1800" spc="-35" dirty="0">
                <a:effectLst/>
                <a:latin typeface="Tahoma" panose="020B0604030504040204" pitchFamily="34" charset="0"/>
                <a:ea typeface="Tahoma" panose="020B0604030504040204" pitchFamily="34" charset="0"/>
              </a:rPr>
              <a:t> </a:t>
            </a:r>
            <a:r>
              <a:rPr lang="pt-PT" sz="1800" dirty="0">
                <a:effectLst/>
                <a:latin typeface="Tahoma" panose="020B0604030504040204" pitchFamily="34" charset="0"/>
                <a:ea typeface="Tahoma" panose="020B0604030504040204" pitchFamily="34" charset="0"/>
              </a:rPr>
              <a:t>aceites.</a:t>
            </a:r>
          </a:p>
          <a:p>
            <a:pPr>
              <a:spcAft>
                <a:spcPts val="0"/>
              </a:spcAft>
              <a:buFont typeface="Wingdings" panose="05000000000000000000" pitchFamily="2" charset="2"/>
              <a:buChar char="v"/>
            </a:pPr>
            <a:endParaRPr lang="pt-PT" sz="1800" dirty="0">
              <a:effectLst/>
              <a:latin typeface="Tahoma" panose="020B0604030504040204" pitchFamily="34" charset="0"/>
              <a:ea typeface="Tahoma" panose="020B0604030504040204" pitchFamily="34" charset="0"/>
            </a:endParaRPr>
          </a:p>
          <a:p>
            <a:pPr>
              <a:spcAft>
                <a:spcPts val="0"/>
              </a:spcAft>
              <a:buFont typeface="Wingdings" panose="05000000000000000000" pitchFamily="2" charset="2"/>
              <a:buChar char="v"/>
            </a:pPr>
            <a:r>
              <a:rPr lang="pt-PT" sz="1800" dirty="0">
                <a:effectLst/>
                <a:latin typeface="Tahoma" panose="020B0604030504040204" pitchFamily="34" charset="0"/>
                <a:ea typeface="Tahoma" panose="020B0604030504040204" pitchFamily="34" charset="0"/>
              </a:rPr>
              <a:t>respeitar as regras de funcionamento dos serviços de</a:t>
            </a:r>
            <a:r>
              <a:rPr lang="pt-PT" sz="1800" spc="-105" dirty="0">
                <a:effectLst/>
                <a:latin typeface="Tahoma" panose="020B0604030504040204" pitchFamily="34" charset="0"/>
                <a:ea typeface="Tahoma" panose="020B0604030504040204" pitchFamily="34" charset="0"/>
              </a:rPr>
              <a:t> </a:t>
            </a:r>
            <a:r>
              <a:rPr lang="pt-PT" sz="1800" dirty="0">
                <a:effectLst/>
                <a:latin typeface="Tahoma" panose="020B0604030504040204" pitchFamily="34" charset="0"/>
                <a:ea typeface="Tahoma" panose="020B0604030504040204" pitchFamily="34" charset="0"/>
              </a:rPr>
              <a:t>saúde.</a:t>
            </a:r>
          </a:p>
          <a:p>
            <a:pPr>
              <a:spcAft>
                <a:spcPts val="0"/>
              </a:spcAft>
              <a:buFont typeface="Wingdings" panose="05000000000000000000" pitchFamily="2" charset="2"/>
              <a:buChar char="v"/>
            </a:pPr>
            <a:endParaRPr lang="pt-PT" sz="1800" dirty="0">
              <a:effectLst/>
              <a:latin typeface="Tahoma" panose="020B0604030504040204" pitchFamily="34" charset="0"/>
              <a:ea typeface="Tahoma" panose="020B0604030504040204" pitchFamily="34" charset="0"/>
            </a:endParaRPr>
          </a:p>
          <a:p>
            <a:pPr>
              <a:spcAft>
                <a:spcPts val="0"/>
              </a:spcAft>
              <a:buFont typeface="Wingdings" panose="05000000000000000000" pitchFamily="2" charset="2"/>
              <a:buChar char="v"/>
            </a:pPr>
            <a:r>
              <a:rPr lang="pt-PT" sz="1800" dirty="0">
                <a:effectLst/>
                <a:latin typeface="Tahoma" panose="020B0604030504040204" pitchFamily="34" charset="0"/>
                <a:ea typeface="Tahoma" panose="020B0604030504040204" pitchFamily="34" charset="0"/>
              </a:rPr>
              <a:t>utilizar os serviços de saúde de forma apropriada e de colaborar ativamente na redução de gastos</a:t>
            </a:r>
            <a:r>
              <a:rPr lang="pt-PT" sz="1800" spc="-45" dirty="0">
                <a:effectLst/>
                <a:latin typeface="Tahoma" panose="020B0604030504040204" pitchFamily="34" charset="0"/>
                <a:ea typeface="Tahoma" panose="020B0604030504040204" pitchFamily="34" charset="0"/>
              </a:rPr>
              <a:t> </a:t>
            </a:r>
            <a:r>
              <a:rPr lang="pt-PT" sz="1800" dirty="0">
                <a:effectLst/>
                <a:latin typeface="Tahoma" panose="020B0604030504040204" pitchFamily="34" charset="0"/>
                <a:ea typeface="Tahoma" panose="020B0604030504040204" pitchFamily="34" charset="0"/>
              </a:rPr>
              <a:t>desnecessários.</a:t>
            </a:r>
          </a:p>
          <a:p>
            <a:pPr marL="0" indent="0" algn="just">
              <a:lnSpc>
                <a:spcPct val="100000"/>
              </a:lnSpc>
              <a:buNone/>
            </a:pPr>
            <a:endParaRPr lang="pt-PT" sz="1800" dirty="0">
              <a:effectLst/>
              <a:latin typeface="Tahoma" panose="020B0604030504040204" pitchFamily="34" charset="0"/>
              <a:ea typeface="Tahoma" panose="020B0604030504040204" pitchFamily="34" charset="0"/>
            </a:endParaRPr>
          </a:p>
          <a:p>
            <a:pPr algn="just">
              <a:lnSpc>
                <a:spcPct val="100000"/>
              </a:lnSpc>
              <a:buFont typeface="Wingdings" panose="05000000000000000000" pitchFamily="2" charset="2"/>
              <a:buChar char="ü"/>
            </a:pPr>
            <a:endParaRPr lang="pt-PT" sz="1800" dirty="0">
              <a:latin typeface="Tahoma" panose="020B0604030504040204" pitchFamily="34" charset="0"/>
              <a:ea typeface="Tahoma" panose="020B0604030504040204" pitchFamily="34" charset="0"/>
            </a:endParaRPr>
          </a:p>
          <a:p>
            <a:pPr marL="0" indent="0" algn="just">
              <a:lnSpc>
                <a:spcPct val="100000"/>
              </a:lnSpc>
              <a:buNone/>
            </a:pPr>
            <a:endParaRPr lang="pt-PT" sz="1800" dirty="0">
              <a:latin typeface="Tahoma" panose="020B0604030504040204" pitchFamily="34" charset="0"/>
              <a:ea typeface="Tahoma" panose="020B0604030504040204" pitchFamily="34" charset="0"/>
            </a:endParaRPr>
          </a:p>
          <a:p>
            <a:pPr marL="0" indent="0" algn="just">
              <a:lnSpc>
                <a:spcPct val="100000"/>
              </a:lnSpc>
              <a:buNone/>
            </a:pPr>
            <a:endParaRPr lang="pt-PT" sz="1800" dirty="0">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b="1" u="sng" dirty="0"/>
          </a:p>
          <a:p>
            <a:pPr marL="0" indent="0" algn="ctr">
              <a:buNone/>
            </a:pPr>
            <a:endParaRPr lang="pt-PT" dirty="0"/>
          </a:p>
        </p:txBody>
      </p:sp>
    </p:spTree>
    <p:extLst>
      <p:ext uri="{BB962C8B-B14F-4D97-AF65-F5344CB8AC3E}">
        <p14:creationId xmlns:p14="http://schemas.microsoft.com/office/powerpoint/2010/main" val="12677445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113520" cy="1491292"/>
          </a:xfrm>
        </p:spPr>
        <p:txBody>
          <a:bodyPr anchor="t" anchorCtr="0">
            <a:normAutofit fontScale="90000"/>
          </a:bodyPr>
          <a:lstStyle/>
          <a:p>
            <a:r>
              <a:rPr lang="pt-PT" sz="2700" dirty="0"/>
              <a:t>2. </a:t>
            </a:r>
            <a:r>
              <a:rPr lang="pt-PT" sz="2700" b="1" dirty="0"/>
              <a:t>A Política de Saúde</a:t>
            </a:r>
            <a:br>
              <a:rPr lang="pt-PT" sz="2700" b="1" dirty="0"/>
            </a:br>
            <a:br>
              <a:rPr lang="pt-PT" sz="2000" b="1" dirty="0"/>
            </a:br>
            <a:r>
              <a:rPr lang="pt-PT" sz="2000" dirty="0"/>
              <a:t>2.3.A Lei de Bases da Saúde: os direitos e deveres do utente que recorre aos serviços de saúde</a:t>
            </a:r>
            <a:br>
              <a:rPr lang="pt-PT" sz="2000" dirty="0"/>
            </a:br>
            <a:br>
              <a:rPr lang="pt-PT" sz="2000" dirty="0"/>
            </a:br>
            <a:r>
              <a:rPr lang="pt-PT" sz="2000" dirty="0"/>
              <a:t>2.3.3. </a:t>
            </a:r>
            <a:r>
              <a:rPr lang="pt-PT" sz="1800" b="1" dirty="0">
                <a:effectLst/>
                <a:latin typeface="+mn-lt"/>
                <a:ea typeface="Tahoma" panose="020B0604030504040204" pitchFamily="34" charset="0"/>
              </a:rPr>
              <a:t>Regime legal da responsabilidade civil e penal por danos em saúde</a:t>
            </a:r>
            <a:br>
              <a:rPr lang="pt-PT" sz="1800" b="1" dirty="0">
                <a:effectLst/>
                <a:latin typeface="Tahoma" panose="020B0604030504040204" pitchFamily="34" charset="0"/>
                <a:ea typeface="Tahoma" panose="020B0604030504040204" pitchFamily="34" charset="0"/>
              </a:rPr>
            </a:br>
            <a:endParaRPr lang="pt-PT" sz="2000" b="1" u="sng"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
        <p:nvSpPr>
          <p:cNvPr id="5" name="Espaço Reservado para Conteúdo 4">
            <a:extLst>
              <a:ext uri="{FF2B5EF4-FFF2-40B4-BE49-F238E27FC236}">
                <a16:creationId xmlns:a16="http://schemas.microsoft.com/office/drawing/2014/main" id="{AF8AC65D-8AF6-48A7-9B3F-EF11B4D9EF1B}"/>
              </a:ext>
            </a:extLst>
          </p:cNvPr>
          <p:cNvSpPr>
            <a:spLocks noGrp="1"/>
          </p:cNvSpPr>
          <p:nvPr>
            <p:ph idx="1"/>
          </p:nvPr>
        </p:nvSpPr>
        <p:spPr>
          <a:xfrm>
            <a:off x="838200" y="2202601"/>
            <a:ext cx="10515600" cy="3974361"/>
          </a:xfrm>
        </p:spPr>
        <p:txBody>
          <a:bodyPr>
            <a:normAutofit/>
          </a:bodyPr>
          <a:lstStyle/>
          <a:p>
            <a:pPr>
              <a:spcAft>
                <a:spcPts val="0"/>
              </a:spcAft>
              <a:buFont typeface="Wingdings" panose="05000000000000000000" pitchFamily="2" charset="2"/>
              <a:buChar char="v"/>
            </a:pPr>
            <a:endParaRPr lang="pt-PT" sz="1800" dirty="0">
              <a:effectLst/>
              <a:latin typeface="Tahoma" panose="020B0604030504040204" pitchFamily="34" charset="0"/>
              <a:ea typeface="Tahoma" panose="020B0604030504040204" pitchFamily="34" charset="0"/>
            </a:endParaRPr>
          </a:p>
          <a:p>
            <a:pPr marL="0" indent="0" algn="just">
              <a:lnSpc>
                <a:spcPct val="100000"/>
              </a:lnSpc>
              <a:buNone/>
            </a:pPr>
            <a:endParaRPr lang="pt-PT" sz="1800" dirty="0">
              <a:effectLst/>
              <a:latin typeface="Tahoma" panose="020B0604030504040204" pitchFamily="34" charset="0"/>
              <a:ea typeface="Tahoma" panose="020B0604030504040204" pitchFamily="34" charset="0"/>
            </a:endParaRPr>
          </a:p>
          <a:p>
            <a:pPr marL="0" indent="0" algn="just">
              <a:lnSpc>
                <a:spcPct val="100000"/>
              </a:lnSpc>
              <a:buNone/>
            </a:pPr>
            <a:endParaRPr lang="pt-PT" sz="1800" dirty="0">
              <a:effectLst/>
              <a:latin typeface="Tahoma" panose="020B0604030504040204" pitchFamily="34" charset="0"/>
              <a:ea typeface="Tahoma" panose="020B0604030504040204" pitchFamily="34" charset="0"/>
            </a:endParaRPr>
          </a:p>
          <a:p>
            <a:pPr algn="just">
              <a:lnSpc>
                <a:spcPct val="100000"/>
              </a:lnSpc>
              <a:buFont typeface="Wingdings" panose="05000000000000000000" pitchFamily="2" charset="2"/>
              <a:buChar char="ü"/>
            </a:pPr>
            <a:endParaRPr lang="pt-PT" sz="1800" dirty="0">
              <a:latin typeface="Tahoma" panose="020B0604030504040204" pitchFamily="34" charset="0"/>
              <a:ea typeface="Tahoma" panose="020B0604030504040204" pitchFamily="34" charset="0"/>
            </a:endParaRPr>
          </a:p>
          <a:p>
            <a:pPr marL="0" indent="0" algn="just">
              <a:lnSpc>
                <a:spcPct val="100000"/>
              </a:lnSpc>
              <a:buNone/>
            </a:pPr>
            <a:endParaRPr lang="pt-PT" sz="1800" dirty="0">
              <a:latin typeface="Tahoma" panose="020B0604030504040204" pitchFamily="34" charset="0"/>
              <a:ea typeface="Tahoma" panose="020B0604030504040204" pitchFamily="34" charset="0"/>
            </a:endParaRPr>
          </a:p>
          <a:p>
            <a:pPr marL="0" indent="0" algn="just">
              <a:lnSpc>
                <a:spcPct val="100000"/>
              </a:lnSpc>
              <a:buNone/>
            </a:pPr>
            <a:endParaRPr lang="pt-PT" sz="1800" dirty="0">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b="1" u="sng" dirty="0"/>
          </a:p>
          <a:p>
            <a:pPr marL="0" indent="0" algn="ctr">
              <a:buNone/>
            </a:pPr>
            <a:endParaRPr lang="pt-PT" dirty="0"/>
          </a:p>
        </p:txBody>
      </p:sp>
      <p:sp>
        <p:nvSpPr>
          <p:cNvPr id="13" name="object 4">
            <a:extLst>
              <a:ext uri="{FF2B5EF4-FFF2-40B4-BE49-F238E27FC236}">
                <a16:creationId xmlns:a16="http://schemas.microsoft.com/office/drawing/2014/main" id="{C4803A3F-03EE-4CE2-B466-D6DF397D1640}"/>
              </a:ext>
            </a:extLst>
          </p:cNvPr>
          <p:cNvSpPr/>
          <p:nvPr/>
        </p:nvSpPr>
        <p:spPr>
          <a:xfrm>
            <a:off x="6643196" y="2389218"/>
            <a:ext cx="4402585" cy="3282708"/>
          </a:xfrm>
          <a:prstGeom prst="rect">
            <a:avLst/>
          </a:prstGeom>
          <a:blipFill>
            <a:blip r:embed="rId2" cstate="print"/>
            <a:stretch>
              <a:fillRect/>
            </a:stretch>
          </a:blipFill>
        </p:spPr>
        <p:txBody>
          <a:bodyPr wrap="square" lIns="0" tIns="0" rIns="0" bIns="0" rtlCol="0"/>
          <a:lstStyle/>
          <a:p>
            <a:endParaRPr/>
          </a:p>
        </p:txBody>
      </p:sp>
      <p:sp>
        <p:nvSpPr>
          <p:cNvPr id="3" name="CaixaDeTexto 2">
            <a:extLst>
              <a:ext uri="{FF2B5EF4-FFF2-40B4-BE49-F238E27FC236}">
                <a16:creationId xmlns:a16="http://schemas.microsoft.com/office/drawing/2014/main" id="{FA32AD8D-0941-4CEB-8F74-37659035ADD8}"/>
              </a:ext>
            </a:extLst>
          </p:cNvPr>
          <p:cNvSpPr txBox="1"/>
          <p:nvPr/>
        </p:nvSpPr>
        <p:spPr>
          <a:xfrm>
            <a:off x="689498" y="3428682"/>
            <a:ext cx="5406501" cy="1698927"/>
          </a:xfrm>
          <a:prstGeom prst="rect">
            <a:avLst/>
          </a:prstGeom>
          <a:noFill/>
        </p:spPr>
        <p:txBody>
          <a:bodyPr wrap="square" rtlCol="0">
            <a:spAutoFit/>
          </a:bodyPr>
          <a:lstStyle/>
          <a:p>
            <a:pPr marL="0" indent="0" algn="just">
              <a:lnSpc>
                <a:spcPct val="120000"/>
              </a:lnSpc>
              <a:spcBef>
                <a:spcPts val="0"/>
              </a:spcBef>
              <a:buNone/>
            </a:pPr>
            <a:r>
              <a:rPr lang="pt-PT" sz="1800" dirty="0">
                <a:effectLst/>
                <a:latin typeface="Tahoma" panose="020B0604030504040204" pitchFamily="34" charset="0"/>
                <a:ea typeface="Tahoma" panose="020B0604030504040204" pitchFamily="34" charset="0"/>
              </a:rPr>
              <a:t>A responsabilidade civil consubstancia-se na obrigação de reparação de um dano, causalmente resultante da intervenção do profissional médico.</a:t>
            </a:r>
          </a:p>
          <a:p>
            <a:pPr marL="0" indent="0" algn="just">
              <a:lnSpc>
                <a:spcPct val="120000"/>
              </a:lnSpc>
              <a:spcBef>
                <a:spcPts val="0"/>
              </a:spcBef>
              <a:buNone/>
            </a:pPr>
            <a:endParaRPr lang="pt-PT" sz="1800" dirty="0">
              <a:effectLst/>
              <a:latin typeface="Tahoma" panose="020B0604030504040204" pitchFamily="34" charset="0"/>
              <a:ea typeface="Tahoma" panose="020B0604030504040204" pitchFamily="34" charset="0"/>
            </a:endParaRPr>
          </a:p>
          <a:p>
            <a:endParaRPr lang="pt-PT" dirty="0"/>
          </a:p>
        </p:txBody>
      </p:sp>
    </p:spTree>
    <p:extLst>
      <p:ext uri="{BB962C8B-B14F-4D97-AF65-F5344CB8AC3E}">
        <p14:creationId xmlns:p14="http://schemas.microsoft.com/office/powerpoint/2010/main" val="6994239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113520" cy="1491292"/>
          </a:xfrm>
        </p:spPr>
        <p:txBody>
          <a:bodyPr anchor="t" anchorCtr="0">
            <a:normAutofit fontScale="90000"/>
          </a:bodyPr>
          <a:lstStyle/>
          <a:p>
            <a:r>
              <a:rPr lang="pt-PT" sz="2700" dirty="0"/>
              <a:t>2. </a:t>
            </a:r>
            <a:r>
              <a:rPr lang="pt-PT" sz="2700" b="1" dirty="0"/>
              <a:t>A Política de Saúde</a:t>
            </a:r>
            <a:br>
              <a:rPr lang="pt-PT" sz="2700" b="1" dirty="0"/>
            </a:br>
            <a:br>
              <a:rPr lang="pt-PT" sz="2000" b="1" dirty="0"/>
            </a:br>
            <a:r>
              <a:rPr lang="pt-PT" sz="2000" dirty="0"/>
              <a:t>2.3.A Lei de Bases da Saúde: os direitos e deveres do utente que recorre aos serviços de saúde</a:t>
            </a:r>
            <a:br>
              <a:rPr lang="pt-PT" sz="2000" dirty="0"/>
            </a:br>
            <a:br>
              <a:rPr lang="pt-PT" sz="2000" dirty="0"/>
            </a:br>
            <a:r>
              <a:rPr lang="pt-PT" sz="2000" dirty="0"/>
              <a:t>2.3.3. </a:t>
            </a:r>
            <a:r>
              <a:rPr lang="pt-PT" sz="1800" b="1" dirty="0">
                <a:effectLst/>
                <a:latin typeface="+mn-lt"/>
                <a:ea typeface="Tahoma" panose="020B0604030504040204" pitchFamily="34" charset="0"/>
              </a:rPr>
              <a:t>Regime legal da responsabilidade civil e penal por danos em saúde</a:t>
            </a:r>
            <a:br>
              <a:rPr lang="pt-PT" sz="1800" b="1" dirty="0">
                <a:effectLst/>
                <a:latin typeface="Tahoma" panose="020B0604030504040204" pitchFamily="34" charset="0"/>
                <a:ea typeface="Tahoma" panose="020B0604030504040204" pitchFamily="34" charset="0"/>
              </a:rPr>
            </a:br>
            <a:endParaRPr lang="pt-PT" sz="2000" b="1" u="sng"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
        <p:nvSpPr>
          <p:cNvPr id="5" name="Espaço Reservado para Conteúdo 4">
            <a:extLst>
              <a:ext uri="{FF2B5EF4-FFF2-40B4-BE49-F238E27FC236}">
                <a16:creationId xmlns:a16="http://schemas.microsoft.com/office/drawing/2014/main" id="{AF8AC65D-8AF6-48A7-9B3F-EF11B4D9EF1B}"/>
              </a:ext>
            </a:extLst>
          </p:cNvPr>
          <p:cNvSpPr>
            <a:spLocks noGrp="1"/>
          </p:cNvSpPr>
          <p:nvPr>
            <p:ph idx="1"/>
          </p:nvPr>
        </p:nvSpPr>
        <p:spPr>
          <a:xfrm>
            <a:off x="838200" y="2202601"/>
            <a:ext cx="10515600" cy="3974361"/>
          </a:xfrm>
        </p:spPr>
        <p:txBody>
          <a:bodyPr>
            <a:normAutofit/>
          </a:bodyPr>
          <a:lstStyle/>
          <a:p>
            <a:pPr marL="153670" marR="251460" indent="0" algn="just">
              <a:lnSpc>
                <a:spcPct val="150000"/>
              </a:lnSpc>
              <a:spcAft>
                <a:spcPts val="0"/>
              </a:spcAft>
              <a:buNone/>
              <a:tabLst>
                <a:tab pos="785495" algn="l"/>
                <a:tab pos="1282700" algn="l"/>
                <a:tab pos="2437765" algn="l"/>
                <a:tab pos="2797810" algn="l"/>
                <a:tab pos="3245485" algn="l"/>
                <a:tab pos="3603625" algn="l"/>
                <a:tab pos="4408805" algn="l"/>
                <a:tab pos="5594350" algn="l"/>
              </a:tabLst>
            </a:pPr>
            <a:r>
              <a:rPr lang="pt-PT" sz="1800" dirty="0">
                <a:effectLst/>
                <a:latin typeface="Tahoma" panose="020B0604030504040204" pitchFamily="34" charset="0"/>
                <a:ea typeface="Tahoma" panose="020B0604030504040204" pitchFamily="34" charset="0"/>
              </a:rPr>
              <a:t>Para	existir </a:t>
            </a:r>
            <a:r>
              <a:rPr lang="pt-PT" sz="1800" u="sng" dirty="0">
                <a:effectLst/>
                <a:latin typeface="Tahoma" panose="020B0604030504040204" pitchFamily="34" charset="0"/>
                <a:ea typeface="Tahoma" panose="020B0604030504040204" pitchFamily="34" charset="0"/>
              </a:rPr>
              <a:t>responsabilidade	civil </a:t>
            </a:r>
            <a:r>
              <a:rPr lang="pt-PT" sz="1800" dirty="0">
                <a:effectLst/>
                <a:latin typeface="Tahoma" panose="020B0604030504040204" pitchFamily="34" charset="0"/>
                <a:ea typeface="Tahoma" panose="020B0604030504040204" pitchFamily="34" charset="0"/>
              </a:rPr>
              <a:t>terão</a:t>
            </a:r>
            <a:r>
              <a:rPr lang="pt-PT" sz="1800" dirty="0">
                <a:latin typeface="Tahoma" panose="020B0604030504040204" pitchFamily="34" charset="0"/>
                <a:ea typeface="Tahoma" panose="020B0604030504040204" pitchFamily="34" charset="0"/>
              </a:rPr>
              <a:t> </a:t>
            </a:r>
            <a:r>
              <a:rPr lang="pt-PT" sz="1800" dirty="0">
                <a:effectLst/>
                <a:latin typeface="Tahoma" panose="020B0604030504040204" pitchFamily="34" charset="0"/>
                <a:ea typeface="Tahoma" panose="020B0604030504040204" pitchFamily="34" charset="0"/>
              </a:rPr>
              <a:t>que verificar-se simultaneamente </a:t>
            </a:r>
            <a:r>
              <a:rPr lang="pt-PT" sz="1800" spc="-20" dirty="0">
                <a:effectLst/>
                <a:latin typeface="Tahoma" panose="020B0604030504040204" pitchFamily="34" charset="0"/>
                <a:ea typeface="Tahoma" panose="020B0604030504040204" pitchFamily="34" charset="0"/>
              </a:rPr>
              <a:t>alguns </a:t>
            </a:r>
            <a:r>
              <a:rPr lang="pt-PT" sz="1800" dirty="0">
                <a:effectLst/>
                <a:latin typeface="Tahoma" panose="020B0604030504040204" pitchFamily="34" charset="0"/>
                <a:ea typeface="Tahoma" panose="020B0604030504040204" pitchFamily="34" charset="0"/>
              </a:rPr>
              <a:t>pressupostos:</a:t>
            </a:r>
          </a:p>
          <a:p>
            <a:pPr marL="342900" marR="251460" lvl="0" indent="-342900" algn="just">
              <a:lnSpc>
                <a:spcPct val="150000"/>
              </a:lnSpc>
              <a:spcAft>
                <a:spcPts val="0"/>
              </a:spcAft>
              <a:buSzPts val="1100"/>
              <a:buFont typeface="Tahoma" panose="020B0604030504040204" pitchFamily="34" charset="0"/>
              <a:buAutoNum type="arabicPeriod"/>
              <a:tabLst>
                <a:tab pos="1296035" algn="l"/>
                <a:tab pos="1296670" algn="l"/>
              </a:tabLst>
            </a:pPr>
            <a:r>
              <a:rPr lang="pt-PT" sz="1800" spc="-5" dirty="0">
                <a:effectLst/>
                <a:latin typeface="Tahoma" panose="020B0604030504040204" pitchFamily="34" charset="0"/>
                <a:ea typeface="Tahoma" panose="020B0604030504040204" pitchFamily="34" charset="0"/>
              </a:rPr>
              <a:t>Existência de uma conduta (ação ou omissão) voluntária de que resulte ilicitamente um dano sofrido pelo</a:t>
            </a:r>
            <a:r>
              <a:rPr lang="pt-PT" sz="1800" spc="-20" dirty="0">
                <a:effectLst/>
                <a:latin typeface="Tahoma" panose="020B0604030504040204" pitchFamily="34" charset="0"/>
                <a:ea typeface="Tahoma" panose="020B0604030504040204" pitchFamily="34" charset="0"/>
              </a:rPr>
              <a:t> </a:t>
            </a:r>
            <a:r>
              <a:rPr lang="pt-PT" sz="1800" spc="-5" dirty="0">
                <a:effectLst/>
                <a:latin typeface="Tahoma" panose="020B0604030504040204" pitchFamily="34" charset="0"/>
                <a:ea typeface="Tahoma" panose="020B0604030504040204" pitchFamily="34" charset="0"/>
              </a:rPr>
              <a:t>doente.</a:t>
            </a:r>
          </a:p>
          <a:p>
            <a:pPr marL="342900" marR="252730" lvl="0" indent="-342900" algn="just">
              <a:lnSpc>
                <a:spcPct val="150000"/>
              </a:lnSpc>
              <a:spcAft>
                <a:spcPts val="0"/>
              </a:spcAft>
              <a:buSzPts val="1100"/>
              <a:buFont typeface="Tahoma" panose="020B0604030504040204" pitchFamily="34" charset="0"/>
              <a:buAutoNum type="arabicPeriod"/>
              <a:tabLst>
                <a:tab pos="1296035" algn="l"/>
                <a:tab pos="1296670" algn="l"/>
              </a:tabLst>
            </a:pPr>
            <a:r>
              <a:rPr lang="pt-PT" sz="1800" spc="-5" dirty="0">
                <a:effectLst/>
                <a:latin typeface="Tahoma" panose="020B0604030504040204" pitchFamily="34" charset="0"/>
                <a:ea typeface="Tahoma" panose="020B0604030504040204" pitchFamily="34" charset="0"/>
              </a:rPr>
              <a:t>Existência de relação de causalidade adequada entre o dano sofrido e a ação ou omissão do</a:t>
            </a:r>
            <a:r>
              <a:rPr lang="pt-PT" sz="1800" spc="-15" dirty="0">
                <a:effectLst/>
                <a:latin typeface="Tahoma" panose="020B0604030504040204" pitchFamily="34" charset="0"/>
                <a:ea typeface="Tahoma" panose="020B0604030504040204" pitchFamily="34" charset="0"/>
              </a:rPr>
              <a:t> </a:t>
            </a:r>
            <a:r>
              <a:rPr lang="pt-PT" sz="1800" spc="-5" dirty="0">
                <a:effectLst/>
                <a:latin typeface="Tahoma" panose="020B0604030504040204" pitchFamily="34" charset="0"/>
                <a:ea typeface="Tahoma" panose="020B0604030504040204" pitchFamily="34" charset="0"/>
              </a:rPr>
              <a:t>agente.</a:t>
            </a:r>
            <a:r>
              <a:rPr lang="pt-PT" sz="1800" dirty="0">
                <a:effectLst/>
                <a:latin typeface="Tahoma" panose="020B0604030504040204" pitchFamily="34" charset="0"/>
                <a:ea typeface="Tahoma" panose="020B0604030504040204" pitchFamily="34" charset="0"/>
              </a:rPr>
              <a:t> </a:t>
            </a:r>
          </a:p>
          <a:p>
            <a:pPr marL="342900" marR="251460" lvl="0" indent="-342900" algn="just">
              <a:lnSpc>
                <a:spcPct val="150000"/>
              </a:lnSpc>
              <a:spcBef>
                <a:spcPts val="505"/>
              </a:spcBef>
              <a:spcAft>
                <a:spcPts val="0"/>
              </a:spcAft>
              <a:buSzPts val="1100"/>
              <a:buFont typeface="Tahoma" panose="020B0604030504040204" pitchFamily="34" charset="0"/>
              <a:buAutoNum type="arabicPeriod"/>
              <a:tabLst>
                <a:tab pos="1296670" algn="l"/>
              </a:tabLst>
            </a:pPr>
            <a:r>
              <a:rPr lang="pt-PT" sz="1800" spc="-5" dirty="0">
                <a:effectLst/>
                <a:latin typeface="Tahoma" panose="020B0604030504040204" pitchFamily="34" charset="0"/>
                <a:ea typeface="Tahoma" panose="020B0604030504040204" pitchFamily="34" charset="0"/>
              </a:rPr>
              <a:t>Atribuição da responsabilidade pelo dano ao agente, responsabilidade que pode ser de natureza subjetiva (culpa ou dolo) ou objetiva (responsabilidade pelo risco).</a:t>
            </a:r>
          </a:p>
          <a:p>
            <a:pPr marL="0" indent="0" algn="just">
              <a:lnSpc>
                <a:spcPct val="100000"/>
              </a:lnSpc>
              <a:buNone/>
            </a:pPr>
            <a:endParaRPr lang="pt-PT" sz="1800" dirty="0">
              <a:effectLst/>
              <a:latin typeface="Tahoma" panose="020B0604030504040204" pitchFamily="34" charset="0"/>
              <a:ea typeface="Tahoma" panose="020B0604030504040204" pitchFamily="34" charset="0"/>
            </a:endParaRPr>
          </a:p>
          <a:p>
            <a:pPr algn="just">
              <a:lnSpc>
                <a:spcPct val="100000"/>
              </a:lnSpc>
              <a:buFont typeface="Wingdings" panose="05000000000000000000" pitchFamily="2" charset="2"/>
              <a:buChar char="ü"/>
            </a:pPr>
            <a:endParaRPr lang="pt-PT" sz="1800" dirty="0">
              <a:latin typeface="Tahoma" panose="020B0604030504040204" pitchFamily="34" charset="0"/>
              <a:ea typeface="Tahoma" panose="020B0604030504040204" pitchFamily="34" charset="0"/>
            </a:endParaRPr>
          </a:p>
          <a:p>
            <a:pPr marL="0" indent="0" algn="just">
              <a:lnSpc>
                <a:spcPct val="100000"/>
              </a:lnSpc>
              <a:buNone/>
            </a:pPr>
            <a:endParaRPr lang="pt-PT" sz="1800" dirty="0">
              <a:latin typeface="Tahoma" panose="020B0604030504040204" pitchFamily="34" charset="0"/>
              <a:ea typeface="Tahoma" panose="020B0604030504040204" pitchFamily="34" charset="0"/>
            </a:endParaRPr>
          </a:p>
          <a:p>
            <a:pPr marL="0" indent="0" algn="just">
              <a:lnSpc>
                <a:spcPct val="100000"/>
              </a:lnSpc>
              <a:buNone/>
            </a:pPr>
            <a:endParaRPr lang="pt-PT" sz="1800" dirty="0">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b="1" u="sng" dirty="0"/>
          </a:p>
          <a:p>
            <a:pPr marL="0" indent="0" algn="ctr">
              <a:buNone/>
            </a:pPr>
            <a:endParaRPr lang="pt-PT" dirty="0"/>
          </a:p>
        </p:txBody>
      </p:sp>
    </p:spTree>
    <p:extLst>
      <p:ext uri="{BB962C8B-B14F-4D97-AF65-F5344CB8AC3E}">
        <p14:creationId xmlns:p14="http://schemas.microsoft.com/office/powerpoint/2010/main" val="20537920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113520" cy="1491292"/>
          </a:xfrm>
        </p:spPr>
        <p:txBody>
          <a:bodyPr anchor="t" anchorCtr="0">
            <a:normAutofit fontScale="90000"/>
          </a:bodyPr>
          <a:lstStyle/>
          <a:p>
            <a:r>
              <a:rPr lang="pt-PT" sz="2700" dirty="0"/>
              <a:t>2. </a:t>
            </a:r>
            <a:r>
              <a:rPr lang="pt-PT" sz="2700" b="1" dirty="0"/>
              <a:t>A Política de Saúde</a:t>
            </a:r>
            <a:br>
              <a:rPr lang="pt-PT" sz="2700" b="1" dirty="0"/>
            </a:br>
            <a:br>
              <a:rPr lang="pt-PT" sz="2000" b="1" dirty="0"/>
            </a:br>
            <a:r>
              <a:rPr lang="pt-PT" sz="2000" dirty="0"/>
              <a:t>2.3.A Lei de Bases da Saúde: os direitos e deveres do utente que recorre aos serviços de saúde</a:t>
            </a:r>
            <a:br>
              <a:rPr lang="pt-PT" sz="2000" dirty="0"/>
            </a:br>
            <a:br>
              <a:rPr lang="pt-PT" sz="2000" dirty="0"/>
            </a:br>
            <a:r>
              <a:rPr lang="pt-PT" sz="2000" dirty="0"/>
              <a:t>2.3.3. </a:t>
            </a:r>
            <a:r>
              <a:rPr lang="pt-PT" sz="1800" b="1" dirty="0">
                <a:effectLst/>
                <a:latin typeface="+mn-lt"/>
                <a:ea typeface="Tahoma" panose="020B0604030504040204" pitchFamily="34" charset="0"/>
              </a:rPr>
              <a:t>Regime legal da responsabilidade civil e penal por danos em saúde</a:t>
            </a:r>
            <a:br>
              <a:rPr lang="pt-PT" sz="1800" b="1" dirty="0">
                <a:effectLst/>
                <a:latin typeface="Tahoma" panose="020B0604030504040204" pitchFamily="34" charset="0"/>
                <a:ea typeface="Tahoma" panose="020B0604030504040204" pitchFamily="34" charset="0"/>
              </a:rPr>
            </a:br>
            <a:endParaRPr lang="pt-PT" sz="2000" b="1" u="sng"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
        <p:nvSpPr>
          <p:cNvPr id="5" name="Espaço Reservado para Conteúdo 4">
            <a:extLst>
              <a:ext uri="{FF2B5EF4-FFF2-40B4-BE49-F238E27FC236}">
                <a16:creationId xmlns:a16="http://schemas.microsoft.com/office/drawing/2014/main" id="{AF8AC65D-8AF6-48A7-9B3F-EF11B4D9EF1B}"/>
              </a:ext>
            </a:extLst>
          </p:cNvPr>
          <p:cNvSpPr>
            <a:spLocks noGrp="1"/>
          </p:cNvSpPr>
          <p:nvPr>
            <p:ph idx="1"/>
          </p:nvPr>
        </p:nvSpPr>
        <p:spPr>
          <a:xfrm>
            <a:off x="838200" y="2202601"/>
            <a:ext cx="10515600" cy="3974361"/>
          </a:xfrm>
        </p:spPr>
        <p:txBody>
          <a:bodyPr>
            <a:normAutofit lnSpcReduction="10000"/>
          </a:bodyPr>
          <a:lstStyle/>
          <a:p>
            <a:pPr marL="382270" marR="250825" algn="just">
              <a:lnSpc>
                <a:spcPct val="150000"/>
              </a:lnSpc>
              <a:spcAft>
                <a:spcPts val="0"/>
              </a:spcAft>
            </a:pPr>
            <a:r>
              <a:rPr lang="pt-PT" sz="1800" dirty="0">
                <a:effectLst/>
                <a:latin typeface="Tahoma" panose="020B0604030504040204" pitchFamily="34" charset="0"/>
                <a:ea typeface="Tahoma" panose="020B0604030504040204" pitchFamily="34" charset="0"/>
              </a:rPr>
              <a:t>O médico poderá assim ter que responder por um ato que ele próprio praticou (próprio) ou por um ato praticado por outrem que esteja ao seu</a:t>
            </a:r>
            <a:r>
              <a:rPr lang="pt-PT" sz="1800" spc="-70" dirty="0">
                <a:effectLst/>
                <a:latin typeface="Tahoma" panose="020B0604030504040204" pitchFamily="34" charset="0"/>
                <a:ea typeface="Tahoma" panose="020B0604030504040204" pitchFamily="34" charset="0"/>
              </a:rPr>
              <a:t> </a:t>
            </a:r>
            <a:r>
              <a:rPr lang="pt-PT" sz="1800" dirty="0">
                <a:effectLst/>
                <a:latin typeface="Tahoma" panose="020B0604030504040204" pitchFamily="34" charset="0"/>
                <a:ea typeface="Tahoma" panose="020B0604030504040204" pitchFamily="34" charset="0"/>
              </a:rPr>
              <a:t>serviço.</a:t>
            </a:r>
          </a:p>
          <a:p>
            <a:pPr marL="0" indent="0">
              <a:spcBef>
                <a:spcPts val="5"/>
              </a:spcBef>
              <a:spcAft>
                <a:spcPts val="0"/>
              </a:spcAft>
              <a:buNone/>
            </a:pPr>
            <a:r>
              <a:rPr lang="pt-PT" sz="1800" dirty="0">
                <a:effectLst/>
                <a:latin typeface="Tahoma" panose="020B0604030504040204" pitchFamily="34" charset="0"/>
                <a:ea typeface="Tahoma" panose="020B0604030504040204" pitchFamily="34" charset="0"/>
              </a:rPr>
              <a:t> </a:t>
            </a:r>
          </a:p>
          <a:p>
            <a:pPr marL="382270" marR="252730" algn="just">
              <a:lnSpc>
                <a:spcPct val="150000"/>
              </a:lnSpc>
              <a:spcAft>
                <a:spcPts val="0"/>
              </a:spcAft>
            </a:pPr>
            <a:r>
              <a:rPr lang="pt-PT" sz="1800" dirty="0">
                <a:effectLst/>
                <a:latin typeface="Tahoma" panose="020B0604030504040204" pitchFamily="34" charset="0"/>
                <a:ea typeface="Tahoma" panose="020B0604030504040204" pitchFamily="34" charset="0"/>
              </a:rPr>
              <a:t>Nos termos do artigo 800.º n.º 1, do Código Civil, o médico é contratualmente responsável pelos atos das pessoas que utilizou no cumprimento das suas obrigações como se fossem praticados por si</a:t>
            </a:r>
            <a:r>
              <a:rPr lang="pt-PT" sz="1800" spc="-20" dirty="0">
                <a:effectLst/>
                <a:latin typeface="Tahoma" panose="020B0604030504040204" pitchFamily="34" charset="0"/>
                <a:ea typeface="Tahoma" panose="020B0604030504040204" pitchFamily="34" charset="0"/>
              </a:rPr>
              <a:t> </a:t>
            </a:r>
            <a:r>
              <a:rPr lang="pt-PT" sz="1800" dirty="0">
                <a:effectLst/>
                <a:latin typeface="Tahoma" panose="020B0604030504040204" pitchFamily="34" charset="0"/>
                <a:ea typeface="Tahoma" panose="020B0604030504040204" pitchFamily="34" charset="0"/>
              </a:rPr>
              <a:t>próprio.</a:t>
            </a:r>
          </a:p>
          <a:p>
            <a:pPr marL="0" indent="0">
              <a:spcAft>
                <a:spcPts val="0"/>
              </a:spcAft>
              <a:buNone/>
            </a:pPr>
            <a:r>
              <a:rPr lang="pt-PT" sz="1800" dirty="0">
                <a:effectLst/>
                <a:latin typeface="Tahoma" panose="020B0604030504040204" pitchFamily="34" charset="0"/>
                <a:ea typeface="Tahoma" panose="020B0604030504040204" pitchFamily="34" charset="0"/>
              </a:rPr>
              <a:t> </a:t>
            </a:r>
          </a:p>
          <a:p>
            <a:pPr marL="382270" marR="252095" algn="just">
              <a:lnSpc>
                <a:spcPct val="150000"/>
              </a:lnSpc>
              <a:spcBef>
                <a:spcPts val="5"/>
              </a:spcBef>
              <a:spcAft>
                <a:spcPts val="0"/>
              </a:spcAft>
            </a:pPr>
            <a:r>
              <a:rPr lang="pt-PT" sz="1800" dirty="0">
                <a:effectLst/>
                <a:latin typeface="Tahoma" panose="020B0604030504040204" pitchFamily="34" charset="0"/>
                <a:ea typeface="Tahoma" panose="020B0604030504040204" pitchFamily="34" charset="0"/>
              </a:rPr>
              <a:t>O médico tem o dever de agir com diligência e cuidado no exercício da sua profissão. Cabem nestes deveres, sem pretensão de ser exaustivo, o “dever de informar e aconselhar, o dever de prestar cuidados e o dever de se abstrair do abuso ou desvio de poder”.</a:t>
            </a:r>
          </a:p>
          <a:p>
            <a:pPr marL="0" indent="0" algn="just">
              <a:lnSpc>
                <a:spcPct val="100000"/>
              </a:lnSpc>
              <a:buNone/>
            </a:pPr>
            <a:endParaRPr lang="pt-PT" sz="1800" dirty="0">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b="1" u="sng" dirty="0"/>
          </a:p>
          <a:p>
            <a:pPr marL="0" indent="0" algn="ctr">
              <a:buNone/>
            </a:pPr>
            <a:endParaRPr lang="pt-PT" dirty="0"/>
          </a:p>
        </p:txBody>
      </p:sp>
      <p:sp>
        <p:nvSpPr>
          <p:cNvPr id="13" name="object 4">
            <a:extLst>
              <a:ext uri="{FF2B5EF4-FFF2-40B4-BE49-F238E27FC236}">
                <a16:creationId xmlns:a16="http://schemas.microsoft.com/office/drawing/2014/main" id="{34B28FF2-5DF6-4873-B0FD-57ABE45BE4E4}"/>
              </a:ext>
            </a:extLst>
          </p:cNvPr>
          <p:cNvSpPr/>
          <p:nvPr/>
        </p:nvSpPr>
        <p:spPr>
          <a:xfrm>
            <a:off x="9903303" y="22808"/>
            <a:ext cx="2289048" cy="167335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483017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113520" cy="1491292"/>
          </a:xfrm>
        </p:spPr>
        <p:txBody>
          <a:bodyPr anchor="t" anchorCtr="0">
            <a:normAutofit fontScale="90000"/>
          </a:bodyPr>
          <a:lstStyle/>
          <a:p>
            <a:r>
              <a:rPr lang="pt-PT" sz="2700" dirty="0"/>
              <a:t>2. </a:t>
            </a:r>
            <a:r>
              <a:rPr lang="pt-PT" sz="2700" b="1" dirty="0"/>
              <a:t>A Política de Saúde</a:t>
            </a:r>
            <a:br>
              <a:rPr lang="pt-PT" sz="2700" b="1" dirty="0"/>
            </a:br>
            <a:br>
              <a:rPr lang="pt-PT" sz="2000" b="1" dirty="0"/>
            </a:br>
            <a:r>
              <a:rPr lang="pt-PT" sz="2000" dirty="0"/>
              <a:t>2.3.A Lei de Bases da Saúde: os direitos e deveres do utente que recorre aos serviços de saúde</a:t>
            </a:r>
            <a:br>
              <a:rPr lang="pt-PT" sz="2000" dirty="0"/>
            </a:br>
            <a:br>
              <a:rPr lang="pt-PT" sz="2000" dirty="0"/>
            </a:br>
            <a:r>
              <a:rPr lang="pt-PT" sz="2000" dirty="0"/>
              <a:t>2.3.3. </a:t>
            </a:r>
            <a:r>
              <a:rPr lang="pt-PT" sz="1800" b="1" dirty="0">
                <a:effectLst/>
                <a:latin typeface="+mn-lt"/>
                <a:ea typeface="Tahoma" panose="020B0604030504040204" pitchFamily="34" charset="0"/>
              </a:rPr>
              <a:t>Regime legal da responsabilidade civil e penal por danos em saúde</a:t>
            </a:r>
            <a:br>
              <a:rPr lang="pt-PT" sz="1800" b="1" dirty="0">
                <a:effectLst/>
                <a:latin typeface="Tahoma" panose="020B0604030504040204" pitchFamily="34" charset="0"/>
                <a:ea typeface="Tahoma" panose="020B0604030504040204" pitchFamily="34" charset="0"/>
              </a:rPr>
            </a:br>
            <a:endParaRPr lang="pt-PT" sz="2000" b="1" u="sng"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
        <p:nvSpPr>
          <p:cNvPr id="5" name="Espaço Reservado para Conteúdo 4">
            <a:extLst>
              <a:ext uri="{FF2B5EF4-FFF2-40B4-BE49-F238E27FC236}">
                <a16:creationId xmlns:a16="http://schemas.microsoft.com/office/drawing/2014/main" id="{AF8AC65D-8AF6-48A7-9B3F-EF11B4D9EF1B}"/>
              </a:ext>
            </a:extLst>
          </p:cNvPr>
          <p:cNvSpPr>
            <a:spLocks noGrp="1"/>
          </p:cNvSpPr>
          <p:nvPr>
            <p:ph idx="1"/>
          </p:nvPr>
        </p:nvSpPr>
        <p:spPr>
          <a:xfrm>
            <a:off x="838200" y="2202601"/>
            <a:ext cx="10515600" cy="3974361"/>
          </a:xfrm>
        </p:spPr>
        <p:txBody>
          <a:bodyPr>
            <a:normAutofit fontScale="85000" lnSpcReduction="20000"/>
          </a:bodyPr>
          <a:lstStyle/>
          <a:p>
            <a:pPr marL="382270" marR="252730" algn="just">
              <a:lnSpc>
                <a:spcPct val="150000"/>
              </a:lnSpc>
              <a:spcAft>
                <a:spcPts val="0"/>
              </a:spcAft>
            </a:pPr>
            <a:r>
              <a:rPr lang="pt-PT" sz="1800" dirty="0">
                <a:effectLst/>
                <a:latin typeface="Tahoma" panose="020B0604030504040204" pitchFamily="34" charset="0"/>
                <a:ea typeface="Tahoma" panose="020B0604030504040204" pitchFamily="34" charset="0"/>
              </a:rPr>
              <a:t>O </a:t>
            </a:r>
            <a:r>
              <a:rPr lang="pt-PT" sz="1800" u="sng" dirty="0">
                <a:effectLst/>
                <a:latin typeface="Tahoma" panose="020B0604030504040204" pitchFamily="34" charset="0"/>
                <a:ea typeface="Tahoma" panose="020B0604030504040204" pitchFamily="34" charset="0"/>
              </a:rPr>
              <a:t>primeiro dever </a:t>
            </a:r>
            <a:r>
              <a:rPr lang="pt-PT" sz="1800" dirty="0">
                <a:effectLst/>
                <a:latin typeface="Tahoma" panose="020B0604030504040204" pitchFamily="34" charset="0"/>
                <a:ea typeface="Tahoma" panose="020B0604030504040204" pitchFamily="34" charset="0"/>
              </a:rPr>
              <a:t>– </a:t>
            </a:r>
            <a:r>
              <a:rPr lang="pt-PT" sz="1800" b="1" dirty="0">
                <a:effectLst/>
                <a:latin typeface="Tahoma" panose="020B0604030504040204" pitchFamily="34" charset="0"/>
                <a:ea typeface="Tahoma" panose="020B0604030504040204" pitchFamily="34" charset="0"/>
              </a:rPr>
              <a:t>informar e aconselhar </a:t>
            </a:r>
            <a:r>
              <a:rPr lang="pt-PT" sz="1800" dirty="0">
                <a:effectLst/>
                <a:latin typeface="Tahoma" panose="020B0604030504040204" pitchFamily="34" charset="0"/>
                <a:ea typeface="Tahoma" panose="020B0604030504040204" pitchFamily="34" charset="0"/>
              </a:rPr>
              <a:t>– está contido na exigência de esclarecimento livre e informado ou esclarecido.</a:t>
            </a:r>
          </a:p>
          <a:p>
            <a:pPr marL="0" indent="0">
              <a:spcAft>
                <a:spcPts val="0"/>
              </a:spcAft>
              <a:buNone/>
            </a:pPr>
            <a:endParaRPr lang="pt-PT" sz="1800" dirty="0">
              <a:effectLst/>
              <a:latin typeface="Tahoma" panose="020B0604030504040204" pitchFamily="34" charset="0"/>
              <a:ea typeface="Tahoma" panose="020B0604030504040204" pitchFamily="34" charset="0"/>
            </a:endParaRPr>
          </a:p>
          <a:p>
            <a:pPr marL="382270" marR="251460" algn="just">
              <a:lnSpc>
                <a:spcPct val="150000"/>
              </a:lnSpc>
              <a:spcAft>
                <a:spcPts val="0"/>
              </a:spcAft>
            </a:pPr>
            <a:r>
              <a:rPr lang="pt-PT" sz="1800" dirty="0">
                <a:effectLst/>
                <a:latin typeface="Tahoma" panose="020B0604030504040204" pitchFamily="34" charset="0"/>
                <a:ea typeface="Tahoma" panose="020B0604030504040204" pitchFamily="34" charset="0"/>
              </a:rPr>
              <a:t>O </a:t>
            </a:r>
            <a:r>
              <a:rPr lang="pt-PT" sz="1800" u="sng" dirty="0">
                <a:effectLst/>
                <a:latin typeface="Tahoma" panose="020B0604030504040204" pitchFamily="34" charset="0"/>
                <a:ea typeface="Tahoma" panose="020B0604030504040204" pitchFamily="34" charset="0"/>
              </a:rPr>
              <a:t>segundo dever </a:t>
            </a:r>
            <a:r>
              <a:rPr lang="pt-PT" sz="1800" dirty="0">
                <a:effectLst/>
                <a:latin typeface="Tahoma" panose="020B0604030504040204" pitchFamily="34" charset="0"/>
                <a:ea typeface="Tahoma" panose="020B0604030504040204" pitchFamily="34" charset="0"/>
              </a:rPr>
              <a:t>– </a:t>
            </a:r>
            <a:r>
              <a:rPr lang="pt-PT" sz="1800" b="1" dirty="0">
                <a:effectLst/>
                <a:latin typeface="Tahoma" panose="020B0604030504040204" pitchFamily="34" charset="0"/>
                <a:ea typeface="Tahoma" panose="020B0604030504040204" pitchFamily="34" charset="0"/>
              </a:rPr>
              <a:t>prestar cuidados</a:t>
            </a:r>
            <a:r>
              <a:rPr lang="pt-PT" sz="1800" dirty="0">
                <a:effectLst/>
                <a:latin typeface="Tahoma" panose="020B0604030504040204" pitchFamily="34" charset="0"/>
                <a:ea typeface="Tahoma" panose="020B0604030504040204" pitchFamily="34" charset="0"/>
              </a:rPr>
              <a:t> – obriga o médico a praticar atos que adicionem aos cuidados que são impostos aos cidadãos, no percurso da sua vida quotidiana na relação com os outros cidadãos, os cuidados próprios não só da profissão como também os que advêm dos conhecimentos adquiridos e possuídos lateralmente à profissão, tais como aqueles que resultam da experiência pessoal na prática de determinado ato.</a:t>
            </a:r>
          </a:p>
          <a:p>
            <a:pPr marL="153670" marR="251460" indent="0" algn="just">
              <a:lnSpc>
                <a:spcPct val="150000"/>
              </a:lnSpc>
              <a:spcAft>
                <a:spcPts val="0"/>
              </a:spcAft>
              <a:buNone/>
            </a:pPr>
            <a:r>
              <a:rPr lang="pt-PT" sz="1800" dirty="0">
                <a:effectLst/>
                <a:latin typeface="Tahoma" panose="020B0604030504040204" pitchFamily="34" charset="0"/>
                <a:ea typeface="Tahoma" panose="020B0604030504040204" pitchFamily="34" charset="0"/>
              </a:rPr>
              <a:t> </a:t>
            </a:r>
          </a:p>
          <a:p>
            <a:pPr marL="382270" marR="251460" algn="just">
              <a:lnSpc>
                <a:spcPct val="150000"/>
              </a:lnSpc>
              <a:spcAft>
                <a:spcPts val="0"/>
              </a:spcAft>
            </a:pPr>
            <a:r>
              <a:rPr lang="pt-PT" sz="1800" dirty="0">
                <a:effectLst/>
                <a:latin typeface="Tahoma" panose="020B0604030504040204" pitchFamily="34" charset="0"/>
                <a:ea typeface="Tahoma" panose="020B0604030504040204" pitchFamily="34" charset="0"/>
              </a:rPr>
              <a:t>O </a:t>
            </a:r>
            <a:r>
              <a:rPr lang="pt-PT" sz="1800" u="sng" dirty="0">
                <a:effectLst/>
                <a:latin typeface="Tahoma" panose="020B0604030504040204" pitchFamily="34" charset="0"/>
                <a:ea typeface="Tahoma" panose="020B0604030504040204" pitchFamily="34" charset="0"/>
              </a:rPr>
              <a:t>terceiro dever </a:t>
            </a:r>
            <a:r>
              <a:rPr lang="pt-PT" sz="1800" dirty="0">
                <a:effectLst/>
                <a:latin typeface="Tahoma" panose="020B0604030504040204" pitchFamily="34" charset="0"/>
                <a:ea typeface="Tahoma" panose="020B0604030504040204" pitchFamily="34" charset="0"/>
              </a:rPr>
              <a:t>– </a:t>
            </a:r>
            <a:r>
              <a:rPr lang="pt-PT" sz="1800" b="1" dirty="0">
                <a:effectLst/>
                <a:latin typeface="Tahoma" panose="020B0604030504040204" pitchFamily="34" charset="0"/>
                <a:ea typeface="Tahoma" panose="020B0604030504040204" pitchFamily="34" charset="0"/>
              </a:rPr>
              <a:t>de se abstrair do abuso ou desvio do poder </a:t>
            </a:r>
            <a:r>
              <a:rPr lang="pt-PT" sz="1800" dirty="0">
                <a:effectLst/>
                <a:latin typeface="Tahoma" panose="020B0604030504040204" pitchFamily="34" charset="0"/>
                <a:ea typeface="Tahoma" panose="020B0604030504040204" pitchFamily="34" charset="0"/>
              </a:rPr>
              <a:t>– também inclui as situações em que os meios empregados são desproporcionados, expondo o doente a riscos inúteis e/ou desnecessários, com eventual omissão de normas de conduta e de segurança.</a:t>
            </a:r>
          </a:p>
          <a:p>
            <a:pPr marL="0" indent="0" algn="just">
              <a:lnSpc>
                <a:spcPct val="100000"/>
              </a:lnSpc>
              <a:buNone/>
            </a:pPr>
            <a:endParaRPr lang="pt-PT" sz="1800" dirty="0">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b="1" u="sng" dirty="0"/>
          </a:p>
          <a:p>
            <a:pPr marL="0" indent="0" algn="ctr">
              <a:buNone/>
            </a:pPr>
            <a:endParaRPr lang="pt-PT" dirty="0"/>
          </a:p>
        </p:txBody>
      </p:sp>
      <p:sp>
        <p:nvSpPr>
          <p:cNvPr id="13" name="object 4">
            <a:extLst>
              <a:ext uri="{FF2B5EF4-FFF2-40B4-BE49-F238E27FC236}">
                <a16:creationId xmlns:a16="http://schemas.microsoft.com/office/drawing/2014/main" id="{34B28FF2-5DF6-4873-B0FD-57ABE45BE4E4}"/>
              </a:ext>
            </a:extLst>
          </p:cNvPr>
          <p:cNvSpPr/>
          <p:nvPr/>
        </p:nvSpPr>
        <p:spPr>
          <a:xfrm>
            <a:off x="9903303" y="22808"/>
            <a:ext cx="2289048" cy="167335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986940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113520" cy="1491292"/>
          </a:xfrm>
        </p:spPr>
        <p:txBody>
          <a:bodyPr anchor="t" anchorCtr="0">
            <a:normAutofit fontScale="90000"/>
          </a:bodyPr>
          <a:lstStyle/>
          <a:p>
            <a:r>
              <a:rPr lang="pt-PT" sz="2700" dirty="0"/>
              <a:t>2. </a:t>
            </a:r>
            <a:r>
              <a:rPr lang="pt-PT" sz="2700" b="1" dirty="0"/>
              <a:t>A Política de Saúde</a:t>
            </a:r>
            <a:br>
              <a:rPr lang="pt-PT" sz="2700" b="1" dirty="0"/>
            </a:br>
            <a:br>
              <a:rPr lang="pt-PT" sz="2000" dirty="0"/>
            </a:br>
            <a:r>
              <a:rPr lang="pt-PT" sz="2000" dirty="0"/>
              <a:t>2.4.</a:t>
            </a:r>
            <a:r>
              <a:rPr lang="pt-PT" sz="1800" dirty="0">
                <a:effectLst/>
                <a:latin typeface="Tahoma" panose="020B0604030504040204" pitchFamily="34" charset="0"/>
                <a:ea typeface="Tahoma" panose="020B0604030504040204" pitchFamily="34" charset="0"/>
              </a:rPr>
              <a:t> </a:t>
            </a:r>
            <a:r>
              <a:rPr lang="pt-PT" sz="1800" dirty="0">
                <a:effectLst/>
                <a:latin typeface="+mn-lt"/>
                <a:ea typeface="Tahoma" panose="020B0604030504040204" pitchFamily="34" charset="0"/>
              </a:rPr>
              <a:t>Humanização na prestação de cuidados de</a:t>
            </a:r>
            <a:r>
              <a:rPr lang="pt-PT" sz="1800" spc="-90" dirty="0">
                <a:effectLst/>
                <a:latin typeface="+mn-lt"/>
                <a:ea typeface="Tahoma" panose="020B0604030504040204" pitchFamily="34" charset="0"/>
              </a:rPr>
              <a:t> </a:t>
            </a:r>
            <a:r>
              <a:rPr lang="pt-PT" sz="1800" dirty="0">
                <a:effectLst/>
                <a:latin typeface="+mn-lt"/>
                <a:ea typeface="Tahoma" panose="020B0604030504040204" pitchFamily="34" charset="0"/>
              </a:rPr>
              <a:t>saúde</a:t>
            </a:r>
            <a:br>
              <a:rPr lang="pt-PT" sz="1800" b="1" dirty="0">
                <a:effectLst/>
                <a:latin typeface="+mn-lt"/>
                <a:ea typeface="Tahoma" panose="020B0604030504040204" pitchFamily="34" charset="0"/>
              </a:rPr>
            </a:br>
            <a:br>
              <a:rPr lang="pt-PT" sz="1800" b="1" dirty="0">
                <a:effectLst/>
                <a:latin typeface="+mn-lt"/>
                <a:ea typeface="Tahoma" panose="020B0604030504040204" pitchFamily="34" charset="0"/>
              </a:rPr>
            </a:br>
            <a:r>
              <a:rPr lang="pt-PT" sz="1800" dirty="0">
                <a:effectLst/>
                <a:latin typeface="+mn-lt"/>
                <a:ea typeface="Tahoma" panose="020B0604030504040204" pitchFamily="34" charset="0"/>
              </a:rPr>
              <a:t>2.4.1. </a:t>
            </a:r>
            <a:r>
              <a:rPr lang="pt-PT" sz="1800" b="1" dirty="0">
                <a:effectLst/>
                <a:latin typeface="+mn-lt"/>
                <a:ea typeface="Tahoma" panose="020B0604030504040204" pitchFamily="34" charset="0"/>
              </a:rPr>
              <a:t>O Cidadão como figura central do Sistema de Saúde</a:t>
            </a:r>
            <a:br>
              <a:rPr lang="pt-PT" sz="1800" b="1" dirty="0">
                <a:effectLst/>
                <a:latin typeface="Tahoma" panose="020B0604030504040204" pitchFamily="34" charset="0"/>
                <a:ea typeface="Tahoma" panose="020B0604030504040204" pitchFamily="34" charset="0"/>
              </a:rPr>
            </a:br>
            <a:br>
              <a:rPr lang="pt-PT" sz="1800" b="1" dirty="0">
                <a:effectLst/>
                <a:latin typeface="Tahoma" panose="020B0604030504040204" pitchFamily="34" charset="0"/>
                <a:ea typeface="Tahoma" panose="020B0604030504040204" pitchFamily="34" charset="0"/>
              </a:rPr>
            </a:br>
            <a:endParaRPr lang="pt-PT" sz="2000" b="1" u="sng"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
        <p:nvSpPr>
          <p:cNvPr id="5" name="Espaço Reservado para Conteúdo 4">
            <a:extLst>
              <a:ext uri="{FF2B5EF4-FFF2-40B4-BE49-F238E27FC236}">
                <a16:creationId xmlns:a16="http://schemas.microsoft.com/office/drawing/2014/main" id="{AF8AC65D-8AF6-48A7-9B3F-EF11B4D9EF1B}"/>
              </a:ext>
            </a:extLst>
          </p:cNvPr>
          <p:cNvSpPr>
            <a:spLocks noGrp="1"/>
          </p:cNvSpPr>
          <p:nvPr>
            <p:ph idx="1"/>
          </p:nvPr>
        </p:nvSpPr>
        <p:spPr>
          <a:xfrm>
            <a:off x="838200" y="2202601"/>
            <a:ext cx="10515600" cy="3974361"/>
          </a:xfrm>
        </p:spPr>
        <p:txBody>
          <a:bodyPr>
            <a:normAutofit/>
          </a:bodyPr>
          <a:lstStyle/>
          <a:p>
            <a:pPr marL="0" indent="0" algn="just">
              <a:lnSpc>
                <a:spcPct val="100000"/>
              </a:lnSpc>
              <a:buNone/>
            </a:pPr>
            <a:endParaRPr lang="pt-PT" sz="1800" dirty="0">
              <a:latin typeface="Tahoma" panose="020B0604030504040204" pitchFamily="34" charset="0"/>
              <a:ea typeface="Tahoma" panose="020B0604030504040204" pitchFamily="34" charset="0"/>
            </a:endParaRPr>
          </a:p>
          <a:p>
            <a:pPr marL="0" indent="0" algn="just">
              <a:buNone/>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b="1" u="sng" dirty="0"/>
          </a:p>
          <a:p>
            <a:pPr marL="0" indent="0" algn="ctr">
              <a:buNone/>
            </a:pPr>
            <a:endParaRPr lang="pt-PT" dirty="0"/>
          </a:p>
        </p:txBody>
      </p:sp>
      <p:sp>
        <p:nvSpPr>
          <p:cNvPr id="15" name="object 2">
            <a:extLst>
              <a:ext uri="{FF2B5EF4-FFF2-40B4-BE49-F238E27FC236}">
                <a16:creationId xmlns:a16="http://schemas.microsoft.com/office/drawing/2014/main" id="{605F78B6-3A6A-4715-8ADD-A99C0C104356}"/>
              </a:ext>
            </a:extLst>
          </p:cNvPr>
          <p:cNvSpPr/>
          <p:nvPr/>
        </p:nvSpPr>
        <p:spPr>
          <a:xfrm>
            <a:off x="9309481" y="27511"/>
            <a:ext cx="2882519" cy="1640889"/>
          </a:xfrm>
          <a:prstGeom prst="rect">
            <a:avLst/>
          </a:prstGeom>
          <a:blipFill>
            <a:blip r:embed="rId2" cstate="print"/>
            <a:stretch>
              <a:fillRect/>
            </a:stretch>
          </a:blipFill>
        </p:spPr>
        <p:txBody>
          <a:bodyPr wrap="square" lIns="0" tIns="0" rIns="0" bIns="0" rtlCol="0"/>
          <a:lstStyle/>
          <a:p>
            <a:endParaRPr/>
          </a:p>
        </p:txBody>
      </p:sp>
      <p:graphicFrame>
        <p:nvGraphicFramePr>
          <p:cNvPr id="3" name="Diagrama 2">
            <a:extLst>
              <a:ext uri="{FF2B5EF4-FFF2-40B4-BE49-F238E27FC236}">
                <a16:creationId xmlns:a16="http://schemas.microsoft.com/office/drawing/2014/main" id="{C735B2F1-A434-4E8A-ABCA-F75CD7AC113E}"/>
              </a:ext>
            </a:extLst>
          </p:cNvPr>
          <p:cNvGraphicFramePr/>
          <p:nvPr>
            <p:extLst>
              <p:ext uri="{D42A27DB-BD31-4B8C-83A1-F6EECF244321}">
                <p14:modId xmlns:p14="http://schemas.microsoft.com/office/powerpoint/2010/main" val="2520103150"/>
              </p:ext>
            </p:extLst>
          </p:nvPr>
        </p:nvGraphicFramePr>
        <p:xfrm>
          <a:off x="2015602" y="2221676"/>
          <a:ext cx="7511495" cy="39362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79965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113520" cy="1491292"/>
          </a:xfrm>
        </p:spPr>
        <p:txBody>
          <a:bodyPr anchor="t" anchorCtr="0">
            <a:normAutofit fontScale="90000"/>
          </a:bodyPr>
          <a:lstStyle/>
          <a:p>
            <a:r>
              <a:rPr lang="pt-PT" sz="2700" dirty="0"/>
              <a:t>2. </a:t>
            </a:r>
            <a:r>
              <a:rPr lang="pt-PT" sz="2700" b="1" dirty="0"/>
              <a:t>A Política de Saúde</a:t>
            </a:r>
            <a:br>
              <a:rPr lang="pt-PT" sz="2700" b="1" dirty="0"/>
            </a:br>
            <a:br>
              <a:rPr lang="pt-PT" sz="2000" dirty="0"/>
            </a:br>
            <a:r>
              <a:rPr lang="pt-PT" sz="2000" dirty="0"/>
              <a:t>2.4.</a:t>
            </a:r>
            <a:r>
              <a:rPr lang="pt-PT" sz="1800" dirty="0">
                <a:effectLst/>
                <a:latin typeface="Tahoma" panose="020B0604030504040204" pitchFamily="34" charset="0"/>
                <a:ea typeface="Tahoma" panose="020B0604030504040204" pitchFamily="34" charset="0"/>
              </a:rPr>
              <a:t> </a:t>
            </a:r>
            <a:r>
              <a:rPr lang="pt-PT" sz="1800" dirty="0">
                <a:effectLst/>
                <a:latin typeface="+mn-lt"/>
                <a:ea typeface="Tahoma" panose="020B0604030504040204" pitchFamily="34" charset="0"/>
              </a:rPr>
              <a:t>Humanização na prestação de cuidados de</a:t>
            </a:r>
            <a:r>
              <a:rPr lang="pt-PT" sz="1800" spc="-90" dirty="0">
                <a:effectLst/>
                <a:latin typeface="+mn-lt"/>
                <a:ea typeface="Tahoma" panose="020B0604030504040204" pitchFamily="34" charset="0"/>
              </a:rPr>
              <a:t> </a:t>
            </a:r>
            <a:r>
              <a:rPr lang="pt-PT" sz="1800" dirty="0">
                <a:effectLst/>
                <a:latin typeface="+mn-lt"/>
                <a:ea typeface="Tahoma" panose="020B0604030504040204" pitchFamily="34" charset="0"/>
              </a:rPr>
              <a:t>saúde</a:t>
            </a:r>
            <a:br>
              <a:rPr lang="pt-PT" sz="1800" b="1" dirty="0">
                <a:effectLst/>
                <a:latin typeface="+mn-lt"/>
                <a:ea typeface="Tahoma" panose="020B0604030504040204" pitchFamily="34" charset="0"/>
              </a:rPr>
            </a:br>
            <a:br>
              <a:rPr lang="pt-PT" sz="1800" b="1" dirty="0">
                <a:effectLst/>
                <a:latin typeface="+mn-lt"/>
                <a:ea typeface="Tahoma" panose="020B0604030504040204" pitchFamily="34" charset="0"/>
              </a:rPr>
            </a:br>
            <a:r>
              <a:rPr lang="pt-PT" sz="1800" dirty="0">
                <a:effectLst/>
                <a:latin typeface="+mn-lt"/>
                <a:ea typeface="Tahoma" panose="020B0604030504040204" pitchFamily="34" charset="0"/>
              </a:rPr>
              <a:t>2.4.1. </a:t>
            </a:r>
            <a:r>
              <a:rPr lang="pt-PT" sz="1800" b="1" dirty="0">
                <a:effectLst/>
                <a:latin typeface="+mn-lt"/>
                <a:ea typeface="Tahoma" panose="020B0604030504040204" pitchFamily="34" charset="0"/>
              </a:rPr>
              <a:t>O Cidadão como figura central do Sistema de Saúde</a:t>
            </a:r>
            <a:br>
              <a:rPr lang="pt-PT" sz="1800" b="1" dirty="0">
                <a:effectLst/>
                <a:latin typeface="Tahoma" panose="020B0604030504040204" pitchFamily="34" charset="0"/>
                <a:ea typeface="Tahoma" panose="020B0604030504040204" pitchFamily="34" charset="0"/>
              </a:rPr>
            </a:br>
            <a:br>
              <a:rPr lang="pt-PT" sz="1800" b="1" dirty="0">
                <a:effectLst/>
                <a:latin typeface="Tahoma" panose="020B0604030504040204" pitchFamily="34" charset="0"/>
                <a:ea typeface="Tahoma" panose="020B0604030504040204" pitchFamily="34" charset="0"/>
              </a:rPr>
            </a:br>
            <a:endParaRPr lang="pt-PT" sz="2000" b="1" u="sng"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
        <p:nvSpPr>
          <p:cNvPr id="5" name="Espaço Reservado para Conteúdo 4">
            <a:extLst>
              <a:ext uri="{FF2B5EF4-FFF2-40B4-BE49-F238E27FC236}">
                <a16:creationId xmlns:a16="http://schemas.microsoft.com/office/drawing/2014/main" id="{AF8AC65D-8AF6-48A7-9B3F-EF11B4D9EF1B}"/>
              </a:ext>
            </a:extLst>
          </p:cNvPr>
          <p:cNvSpPr>
            <a:spLocks noGrp="1"/>
          </p:cNvSpPr>
          <p:nvPr>
            <p:ph idx="1"/>
          </p:nvPr>
        </p:nvSpPr>
        <p:spPr>
          <a:xfrm>
            <a:off x="838200" y="2202601"/>
            <a:ext cx="5070231" cy="3974361"/>
          </a:xfrm>
        </p:spPr>
        <p:txBody>
          <a:bodyPr>
            <a:normAutofit/>
          </a:bodyPr>
          <a:lstStyle/>
          <a:p>
            <a:pPr marL="0" indent="0" algn="just">
              <a:lnSpc>
                <a:spcPct val="100000"/>
              </a:lnSpc>
              <a:buNone/>
            </a:pPr>
            <a:r>
              <a:rPr lang="pt-PT" dirty="0"/>
              <a:t>Evolui-se no sentido de o doente ser ouvido em todo o processo de reforma, em matéria de conteúdo dos cuidados de saúde, qualidade dos serviços e encaminhamento das queixas.</a:t>
            </a:r>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sz="1800" dirty="0">
              <a:latin typeface="Tahoma" panose="020B0604030504040204" pitchFamily="34" charset="0"/>
              <a:ea typeface="Tahoma" panose="020B0604030504040204" pitchFamily="34" charset="0"/>
            </a:endParaRPr>
          </a:p>
          <a:p>
            <a:pPr marL="0" indent="0" algn="just">
              <a:buNone/>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b="1" u="sng" dirty="0"/>
          </a:p>
          <a:p>
            <a:pPr marL="0" indent="0" algn="ctr">
              <a:buNone/>
            </a:pPr>
            <a:endParaRPr lang="pt-PT" dirty="0"/>
          </a:p>
        </p:txBody>
      </p:sp>
      <p:sp>
        <p:nvSpPr>
          <p:cNvPr id="15" name="object 2">
            <a:extLst>
              <a:ext uri="{FF2B5EF4-FFF2-40B4-BE49-F238E27FC236}">
                <a16:creationId xmlns:a16="http://schemas.microsoft.com/office/drawing/2014/main" id="{605F78B6-3A6A-4715-8ADD-A99C0C104356}"/>
              </a:ext>
            </a:extLst>
          </p:cNvPr>
          <p:cNvSpPr/>
          <p:nvPr/>
        </p:nvSpPr>
        <p:spPr>
          <a:xfrm>
            <a:off x="9309481" y="27511"/>
            <a:ext cx="2882519" cy="1640889"/>
          </a:xfrm>
          <a:prstGeom prst="rect">
            <a:avLst/>
          </a:prstGeom>
          <a:blipFill>
            <a:blip r:embed="rId2" cstate="print"/>
            <a:stretch>
              <a:fillRect/>
            </a:stretch>
          </a:blipFill>
        </p:spPr>
        <p:txBody>
          <a:bodyPr wrap="square" lIns="0" tIns="0" rIns="0" bIns="0" rtlCol="0"/>
          <a:lstStyle/>
          <a:p>
            <a:endParaRPr/>
          </a:p>
        </p:txBody>
      </p:sp>
      <p:graphicFrame>
        <p:nvGraphicFramePr>
          <p:cNvPr id="3" name="Diagrama 2">
            <a:extLst>
              <a:ext uri="{FF2B5EF4-FFF2-40B4-BE49-F238E27FC236}">
                <a16:creationId xmlns:a16="http://schemas.microsoft.com/office/drawing/2014/main" id="{5E2AA92C-358A-451E-88ED-AE74F450952C}"/>
              </a:ext>
            </a:extLst>
          </p:cNvPr>
          <p:cNvGraphicFramePr/>
          <p:nvPr>
            <p:extLst>
              <p:ext uri="{D42A27DB-BD31-4B8C-83A1-F6EECF244321}">
                <p14:modId xmlns:p14="http://schemas.microsoft.com/office/powerpoint/2010/main" val="1314974520"/>
              </p:ext>
            </p:extLst>
          </p:nvPr>
        </p:nvGraphicFramePr>
        <p:xfrm>
          <a:off x="5746882" y="2116523"/>
          <a:ext cx="5636480" cy="3973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3541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AD3A6-3855-4E03-A07A-935084106FE3}"/>
              </a:ext>
            </a:extLst>
          </p:cNvPr>
          <p:cNvSpPr>
            <a:spLocks noGrp="1"/>
          </p:cNvSpPr>
          <p:nvPr>
            <p:ph type="title"/>
          </p:nvPr>
        </p:nvSpPr>
        <p:spPr>
          <a:xfrm>
            <a:off x="838200" y="365126"/>
            <a:ext cx="10515600" cy="1140118"/>
          </a:xfrm>
          <a:solidFill>
            <a:schemeClr val="accent4"/>
          </a:solidFill>
        </p:spPr>
        <p:txBody>
          <a:bodyPr>
            <a:normAutofit fontScale="90000"/>
          </a:bodyPr>
          <a:lstStyle/>
          <a:p>
            <a:pPr algn="ctr"/>
            <a:br>
              <a:rPr lang="pt-PT" dirty="0"/>
            </a:br>
            <a:r>
              <a:rPr lang="pt-PT" b="1" dirty="0"/>
              <a:t>Direito à Saúde</a:t>
            </a:r>
            <a:br>
              <a:rPr lang="pt-PT" dirty="0"/>
            </a:br>
            <a:endParaRPr lang="pt-PT" dirty="0"/>
          </a:p>
        </p:txBody>
      </p:sp>
      <p:sp>
        <p:nvSpPr>
          <p:cNvPr id="3" name="Espaço Reservado para Conteúdo 2">
            <a:extLst>
              <a:ext uri="{FF2B5EF4-FFF2-40B4-BE49-F238E27FC236}">
                <a16:creationId xmlns:a16="http://schemas.microsoft.com/office/drawing/2014/main" id="{30A06D45-3C5A-43A7-BA92-5FA49830E456}"/>
              </a:ext>
            </a:extLst>
          </p:cNvPr>
          <p:cNvSpPr>
            <a:spLocks noGrp="1"/>
          </p:cNvSpPr>
          <p:nvPr>
            <p:ph idx="1"/>
          </p:nvPr>
        </p:nvSpPr>
        <p:spPr>
          <a:xfrm>
            <a:off x="838200" y="1505244"/>
            <a:ext cx="10515600" cy="4671719"/>
          </a:xfrm>
        </p:spPr>
        <p:txBody>
          <a:bodyPr>
            <a:normAutofit/>
          </a:bodyPr>
          <a:lstStyle/>
          <a:p>
            <a:pPr marL="0" indent="0" algn="just">
              <a:buNone/>
            </a:pPr>
            <a:endParaRPr lang="pt-PT" dirty="0"/>
          </a:p>
          <a:p>
            <a:pPr algn="just">
              <a:buFont typeface="Wingdings" panose="05000000000000000000" pitchFamily="2" charset="2"/>
              <a:buChar char="q"/>
            </a:pPr>
            <a:r>
              <a:rPr lang="pt-PT" b="1" dirty="0"/>
              <a:t>Direito inclusivo</a:t>
            </a:r>
          </a:p>
          <a:p>
            <a:pPr lvl="1" algn="just">
              <a:buFont typeface="Wingdings" panose="05000000000000000000" pitchFamily="2" charset="2"/>
              <a:buChar char="§"/>
            </a:pPr>
            <a:r>
              <a:rPr lang="pt-PT" b="1" dirty="0"/>
              <a:t>Não é só o acesso aos serviços de saúde;</a:t>
            </a:r>
          </a:p>
          <a:p>
            <a:pPr marL="457200" lvl="1" indent="0" algn="just">
              <a:buNone/>
            </a:pPr>
            <a:endParaRPr lang="pt-PT" b="1" dirty="0"/>
          </a:p>
          <a:p>
            <a:pPr lvl="1" algn="just">
              <a:buFont typeface="Wingdings" panose="05000000000000000000" pitchFamily="2" charset="2"/>
              <a:buChar char="§"/>
            </a:pPr>
            <a:r>
              <a:rPr lang="pt-PT" b="1" dirty="0"/>
              <a:t>Inclui vários fatores que ajudam a levar uma vida saudável:</a:t>
            </a:r>
          </a:p>
          <a:p>
            <a:pPr lvl="2" algn="just">
              <a:buFont typeface="Wingdings" panose="05000000000000000000" pitchFamily="2" charset="2"/>
              <a:buChar char="v"/>
            </a:pPr>
            <a:r>
              <a:rPr lang="pt-PT" b="1" dirty="0"/>
              <a:t>Acesso a água potável e a condições sanitárias adequadas;</a:t>
            </a:r>
          </a:p>
          <a:p>
            <a:pPr lvl="2" algn="just">
              <a:buFont typeface="Wingdings" panose="05000000000000000000" pitchFamily="2" charset="2"/>
              <a:buChar char="v"/>
            </a:pPr>
            <a:r>
              <a:rPr lang="pt-PT" b="1" dirty="0"/>
              <a:t>Segurança alimentar;</a:t>
            </a:r>
          </a:p>
          <a:p>
            <a:pPr lvl="2" algn="just">
              <a:buFont typeface="Wingdings" panose="05000000000000000000" pitchFamily="2" charset="2"/>
              <a:buChar char="v"/>
            </a:pPr>
            <a:r>
              <a:rPr lang="pt-PT" b="1" dirty="0"/>
              <a:t>Nutrição adequada e condições habitacionais e de trabalho saudáveis;</a:t>
            </a:r>
          </a:p>
          <a:p>
            <a:pPr lvl="2" algn="just">
              <a:buFont typeface="Wingdings" panose="05000000000000000000" pitchFamily="2" charset="2"/>
              <a:buChar char="v"/>
            </a:pPr>
            <a:r>
              <a:rPr lang="pt-PT" b="1" dirty="0"/>
              <a:t>Informação e educação em saúde;</a:t>
            </a:r>
          </a:p>
          <a:p>
            <a:pPr lvl="2" algn="just">
              <a:buFont typeface="Wingdings" panose="05000000000000000000" pitchFamily="2" charset="2"/>
              <a:buChar char="v"/>
            </a:pPr>
            <a:r>
              <a:rPr lang="pt-PT" b="1" dirty="0"/>
              <a:t>Igualdade de géneros;</a:t>
            </a:r>
          </a:p>
          <a:p>
            <a:pPr marL="0" indent="0">
              <a:buNone/>
            </a:pPr>
            <a:endParaRPr lang="pt-PT" dirty="0"/>
          </a:p>
          <a:p>
            <a:pPr marL="0" indent="0">
              <a:buNone/>
            </a:pPr>
            <a:endParaRPr lang="pt-PT" sz="800" dirty="0"/>
          </a:p>
          <a:p>
            <a:pPr>
              <a:buFont typeface="Wingdings" panose="05000000000000000000" pitchFamily="2" charset="2"/>
              <a:buChar char="q"/>
            </a:pPr>
            <a:endParaRPr lang="pt-PT" dirty="0"/>
          </a:p>
          <a:p>
            <a:pPr>
              <a:buFont typeface="Wingdings" panose="05000000000000000000" pitchFamily="2" charset="2"/>
              <a:buChar char="q"/>
            </a:pPr>
            <a:endParaRPr lang="pt-PT" dirty="0"/>
          </a:p>
          <a:p>
            <a:pPr marL="0" indent="0">
              <a:buNone/>
            </a:pPr>
            <a:endParaRPr lang="pt-PT" sz="800" dirty="0"/>
          </a:p>
        </p:txBody>
      </p:sp>
      <p:sp>
        <p:nvSpPr>
          <p:cNvPr id="4" name="Espaço Reservado para Rodapé 3">
            <a:extLst>
              <a:ext uri="{FF2B5EF4-FFF2-40B4-BE49-F238E27FC236}">
                <a16:creationId xmlns:a16="http://schemas.microsoft.com/office/drawing/2014/main" id="{E2430935-50D3-484D-957D-A92B361A089B}"/>
              </a:ext>
            </a:extLst>
          </p:cNvPr>
          <p:cNvSpPr>
            <a:spLocks noGrp="1"/>
          </p:cNvSpPr>
          <p:nvPr>
            <p:ph type="ftr" sz="quarter" idx="11"/>
          </p:nvPr>
        </p:nvSpPr>
        <p:spPr/>
        <p:txBody>
          <a:bodyPr/>
          <a:lstStyle/>
          <a:p>
            <a:r>
              <a:rPr lang="pt-PT"/>
              <a:t>UFCD – 6557 - REDE NACIONAL DE CUIDADOS DE SAÚDE</a:t>
            </a:r>
          </a:p>
        </p:txBody>
      </p:sp>
    </p:spTree>
    <p:extLst>
      <p:ext uri="{BB962C8B-B14F-4D97-AF65-F5344CB8AC3E}">
        <p14:creationId xmlns:p14="http://schemas.microsoft.com/office/powerpoint/2010/main" val="3957532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113520" cy="1491292"/>
          </a:xfrm>
        </p:spPr>
        <p:txBody>
          <a:bodyPr anchor="t" anchorCtr="0">
            <a:normAutofit fontScale="90000"/>
          </a:bodyPr>
          <a:lstStyle/>
          <a:p>
            <a:r>
              <a:rPr lang="pt-PT" sz="2700" dirty="0"/>
              <a:t>2. </a:t>
            </a:r>
            <a:r>
              <a:rPr lang="pt-PT" sz="2700" b="1" dirty="0"/>
              <a:t>A Política de Saúde</a:t>
            </a:r>
            <a:br>
              <a:rPr lang="pt-PT" sz="2700" b="1" dirty="0"/>
            </a:br>
            <a:br>
              <a:rPr lang="pt-PT" sz="2000" dirty="0"/>
            </a:br>
            <a:r>
              <a:rPr lang="pt-PT" sz="2000" dirty="0"/>
              <a:t>2.4.</a:t>
            </a:r>
            <a:r>
              <a:rPr lang="pt-PT" sz="1800" dirty="0">
                <a:effectLst/>
                <a:latin typeface="Tahoma" panose="020B0604030504040204" pitchFamily="34" charset="0"/>
                <a:ea typeface="Tahoma" panose="020B0604030504040204" pitchFamily="34" charset="0"/>
              </a:rPr>
              <a:t> </a:t>
            </a:r>
            <a:r>
              <a:rPr lang="pt-PT" sz="1800" dirty="0">
                <a:effectLst/>
                <a:latin typeface="+mn-lt"/>
                <a:ea typeface="Tahoma" panose="020B0604030504040204" pitchFamily="34" charset="0"/>
              </a:rPr>
              <a:t>Humanização na prestação de cuidados de</a:t>
            </a:r>
            <a:r>
              <a:rPr lang="pt-PT" sz="1800" spc="-90" dirty="0">
                <a:effectLst/>
                <a:latin typeface="+mn-lt"/>
                <a:ea typeface="Tahoma" panose="020B0604030504040204" pitchFamily="34" charset="0"/>
              </a:rPr>
              <a:t> </a:t>
            </a:r>
            <a:r>
              <a:rPr lang="pt-PT" sz="1800" dirty="0">
                <a:effectLst/>
                <a:latin typeface="+mn-lt"/>
                <a:ea typeface="Tahoma" panose="020B0604030504040204" pitchFamily="34" charset="0"/>
              </a:rPr>
              <a:t>saúde</a:t>
            </a:r>
            <a:br>
              <a:rPr lang="pt-PT" sz="1800" b="1" dirty="0">
                <a:effectLst/>
                <a:latin typeface="+mn-lt"/>
                <a:ea typeface="Tahoma" panose="020B0604030504040204" pitchFamily="34" charset="0"/>
              </a:rPr>
            </a:br>
            <a:br>
              <a:rPr lang="pt-PT" sz="1800" b="1" dirty="0">
                <a:effectLst/>
                <a:latin typeface="+mn-lt"/>
                <a:ea typeface="Tahoma" panose="020B0604030504040204" pitchFamily="34" charset="0"/>
              </a:rPr>
            </a:br>
            <a:r>
              <a:rPr lang="pt-PT" sz="1800" dirty="0">
                <a:effectLst/>
                <a:latin typeface="+mn-lt"/>
                <a:ea typeface="Tahoma" panose="020B0604030504040204" pitchFamily="34" charset="0"/>
              </a:rPr>
              <a:t>2.4.1. </a:t>
            </a:r>
            <a:r>
              <a:rPr lang="pt-PT" sz="1800" b="1" dirty="0">
                <a:effectLst/>
                <a:latin typeface="+mn-lt"/>
                <a:ea typeface="Tahoma" panose="020B0604030504040204" pitchFamily="34" charset="0"/>
              </a:rPr>
              <a:t>O Cidadão como figura central do Sistema de Saúde</a:t>
            </a:r>
            <a:br>
              <a:rPr lang="pt-PT" sz="1800" b="1" dirty="0">
                <a:effectLst/>
                <a:latin typeface="Tahoma" panose="020B0604030504040204" pitchFamily="34" charset="0"/>
                <a:ea typeface="Tahoma" panose="020B0604030504040204" pitchFamily="34" charset="0"/>
              </a:rPr>
            </a:br>
            <a:br>
              <a:rPr lang="pt-PT" sz="1800" b="1" dirty="0">
                <a:effectLst/>
                <a:latin typeface="Tahoma" panose="020B0604030504040204" pitchFamily="34" charset="0"/>
                <a:ea typeface="Tahoma" panose="020B0604030504040204" pitchFamily="34" charset="0"/>
              </a:rPr>
            </a:br>
            <a:endParaRPr lang="pt-PT" sz="2000" b="1" u="sng"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
        <p:nvSpPr>
          <p:cNvPr id="5" name="Espaço Reservado para Conteúdo 4">
            <a:extLst>
              <a:ext uri="{FF2B5EF4-FFF2-40B4-BE49-F238E27FC236}">
                <a16:creationId xmlns:a16="http://schemas.microsoft.com/office/drawing/2014/main" id="{AF8AC65D-8AF6-48A7-9B3F-EF11B4D9EF1B}"/>
              </a:ext>
            </a:extLst>
          </p:cNvPr>
          <p:cNvSpPr>
            <a:spLocks noGrp="1"/>
          </p:cNvSpPr>
          <p:nvPr>
            <p:ph idx="1"/>
          </p:nvPr>
        </p:nvSpPr>
        <p:spPr>
          <a:xfrm>
            <a:off x="838200" y="2202601"/>
            <a:ext cx="10515599" cy="3974361"/>
          </a:xfrm>
        </p:spPr>
        <p:txBody>
          <a:bodyPr>
            <a:normAutofit fontScale="77500" lnSpcReduction="20000"/>
          </a:bodyPr>
          <a:lstStyle/>
          <a:p>
            <a:pPr marL="0" indent="0" algn="just">
              <a:lnSpc>
                <a:spcPct val="100000"/>
              </a:lnSpc>
              <a:buNone/>
            </a:pPr>
            <a:r>
              <a:rPr lang="pt-PT" dirty="0"/>
              <a:t>A </a:t>
            </a:r>
            <a:r>
              <a:rPr lang="pt-PT" b="1" dirty="0"/>
              <a:t>Carta dos Direito e Deveres </a:t>
            </a:r>
            <a:r>
              <a:rPr lang="pt-PT" dirty="0"/>
              <a:t>é um importante instrumento e contribui para os seguintes ojectivos:</a:t>
            </a:r>
          </a:p>
          <a:p>
            <a:pPr lvl="0" algn="just"/>
            <a:r>
              <a:rPr lang="pt-PT" b="1" dirty="0"/>
              <a:t>Consagrar o cidadão</a:t>
            </a:r>
            <a:r>
              <a:rPr lang="pt-PT" dirty="0"/>
              <a:t>, considerando-o como figura central de todo o Sistema de Saúde;</a:t>
            </a:r>
          </a:p>
          <a:p>
            <a:pPr lvl="0" algn="just"/>
            <a:r>
              <a:rPr lang="pt-PT" b="1" dirty="0"/>
              <a:t>Reafirmar os direitos humanos fundamentais na prestação dos cuidados de saúde </a:t>
            </a:r>
            <a:r>
              <a:rPr lang="pt-PT" dirty="0"/>
              <a:t>e, especialmente, </a:t>
            </a:r>
            <a:r>
              <a:rPr lang="pt-PT" b="1" dirty="0"/>
              <a:t>proteger a dignidade e integridade humanas</a:t>
            </a:r>
            <a:r>
              <a:rPr lang="pt-PT" dirty="0"/>
              <a:t>, bem como o direito à autodeterminação;</a:t>
            </a:r>
          </a:p>
          <a:p>
            <a:pPr lvl="0" algn="just"/>
            <a:r>
              <a:rPr lang="pt-PT" b="1" dirty="0"/>
              <a:t>Promover a humanização no atendimento a todos os doentes, principalmente aos grupos vulneráveis;</a:t>
            </a:r>
          </a:p>
          <a:p>
            <a:pPr lvl="0" algn="just"/>
            <a:r>
              <a:rPr lang="pt-PT" b="1" dirty="0"/>
              <a:t>Desenvolver um bom relacionamento entre os doentes e os prestadores de cuidados de saúde </a:t>
            </a:r>
            <a:r>
              <a:rPr lang="pt-PT" dirty="0"/>
              <a:t>e, sobretudo, estimular uma participação mais ativa por parte do doente;</a:t>
            </a:r>
          </a:p>
          <a:p>
            <a:pPr lvl="0" algn="just"/>
            <a:r>
              <a:rPr lang="pt-PT" b="1" dirty="0"/>
              <a:t>Proporcionar e reforçar </a:t>
            </a:r>
            <a:r>
              <a:rPr lang="pt-PT" dirty="0"/>
              <a:t>novas </a:t>
            </a:r>
            <a:r>
              <a:rPr lang="pt-PT" b="1" dirty="0"/>
              <a:t>oportunidades de diálogo entre organizações de doentes, prestadores de cuidados de saúde e administrações das instituições de saúde</a:t>
            </a:r>
            <a:r>
              <a:rPr lang="pt-PT" dirty="0"/>
              <a:t>.</a:t>
            </a:r>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sz="1800" dirty="0">
              <a:latin typeface="Tahoma" panose="020B0604030504040204" pitchFamily="34" charset="0"/>
              <a:ea typeface="Tahoma" panose="020B0604030504040204" pitchFamily="34" charset="0"/>
            </a:endParaRPr>
          </a:p>
          <a:p>
            <a:pPr marL="0" indent="0" algn="just">
              <a:buNone/>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b="1" u="sng" dirty="0"/>
          </a:p>
          <a:p>
            <a:pPr marL="0" indent="0" algn="ctr">
              <a:buNone/>
            </a:pPr>
            <a:endParaRPr lang="pt-PT" dirty="0"/>
          </a:p>
        </p:txBody>
      </p:sp>
      <p:sp>
        <p:nvSpPr>
          <p:cNvPr id="15" name="object 2">
            <a:extLst>
              <a:ext uri="{FF2B5EF4-FFF2-40B4-BE49-F238E27FC236}">
                <a16:creationId xmlns:a16="http://schemas.microsoft.com/office/drawing/2014/main" id="{605F78B6-3A6A-4715-8ADD-A99C0C104356}"/>
              </a:ext>
            </a:extLst>
          </p:cNvPr>
          <p:cNvSpPr/>
          <p:nvPr/>
        </p:nvSpPr>
        <p:spPr>
          <a:xfrm>
            <a:off x="9309481" y="27511"/>
            <a:ext cx="2882519" cy="164088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252281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113520" cy="1491292"/>
          </a:xfrm>
        </p:spPr>
        <p:txBody>
          <a:bodyPr anchor="t" anchorCtr="0">
            <a:normAutofit fontScale="90000"/>
          </a:bodyPr>
          <a:lstStyle/>
          <a:p>
            <a:r>
              <a:rPr lang="pt-PT" sz="2700" dirty="0"/>
              <a:t>2. </a:t>
            </a:r>
            <a:r>
              <a:rPr lang="pt-PT" sz="2700" b="1" dirty="0"/>
              <a:t>A Política de Saúde</a:t>
            </a:r>
            <a:br>
              <a:rPr lang="pt-PT" sz="2700" b="1" dirty="0"/>
            </a:br>
            <a:br>
              <a:rPr lang="pt-PT" sz="2000" dirty="0"/>
            </a:br>
            <a:r>
              <a:rPr lang="pt-PT" sz="2000" dirty="0"/>
              <a:t>2.4.</a:t>
            </a:r>
            <a:r>
              <a:rPr lang="pt-PT" sz="1800" dirty="0">
                <a:effectLst/>
                <a:latin typeface="Tahoma" panose="020B0604030504040204" pitchFamily="34" charset="0"/>
                <a:ea typeface="Tahoma" panose="020B0604030504040204" pitchFamily="34" charset="0"/>
              </a:rPr>
              <a:t> </a:t>
            </a:r>
            <a:r>
              <a:rPr lang="pt-PT" sz="1800" dirty="0">
                <a:effectLst/>
                <a:latin typeface="+mn-lt"/>
                <a:ea typeface="Tahoma" panose="020B0604030504040204" pitchFamily="34" charset="0"/>
              </a:rPr>
              <a:t>Humanização na prestação de cuidados de</a:t>
            </a:r>
            <a:r>
              <a:rPr lang="pt-PT" sz="1800" spc="-90" dirty="0">
                <a:effectLst/>
                <a:latin typeface="+mn-lt"/>
                <a:ea typeface="Tahoma" panose="020B0604030504040204" pitchFamily="34" charset="0"/>
              </a:rPr>
              <a:t> </a:t>
            </a:r>
            <a:r>
              <a:rPr lang="pt-PT" sz="1800" dirty="0">
                <a:effectLst/>
                <a:latin typeface="+mn-lt"/>
                <a:ea typeface="Tahoma" panose="020B0604030504040204" pitchFamily="34" charset="0"/>
              </a:rPr>
              <a:t>saúde</a:t>
            </a:r>
            <a:br>
              <a:rPr lang="pt-PT" sz="1800" b="1" dirty="0">
                <a:effectLst/>
                <a:latin typeface="+mn-lt"/>
                <a:ea typeface="Tahoma" panose="020B0604030504040204" pitchFamily="34" charset="0"/>
              </a:rPr>
            </a:br>
            <a:br>
              <a:rPr lang="pt-PT" sz="1800" b="1" dirty="0">
                <a:effectLst/>
                <a:latin typeface="+mn-lt"/>
                <a:ea typeface="Tahoma" panose="020B0604030504040204" pitchFamily="34" charset="0"/>
              </a:rPr>
            </a:br>
            <a:r>
              <a:rPr lang="pt-PT" sz="1800" dirty="0">
                <a:effectLst/>
                <a:latin typeface="+mn-lt"/>
                <a:ea typeface="Tahoma" panose="020B0604030504040204" pitchFamily="34" charset="0"/>
              </a:rPr>
              <a:t>2.4.1. </a:t>
            </a:r>
            <a:r>
              <a:rPr lang="pt-PT" sz="1800" b="1" dirty="0">
                <a:effectLst/>
                <a:latin typeface="+mn-lt"/>
                <a:ea typeface="Tahoma" panose="020B0604030504040204" pitchFamily="34" charset="0"/>
              </a:rPr>
              <a:t>O Cidadão como figura central do Sistema de Saúde</a:t>
            </a:r>
            <a:br>
              <a:rPr lang="pt-PT" sz="1800" b="1" dirty="0">
                <a:effectLst/>
                <a:latin typeface="Tahoma" panose="020B0604030504040204" pitchFamily="34" charset="0"/>
                <a:ea typeface="Tahoma" panose="020B0604030504040204" pitchFamily="34" charset="0"/>
              </a:rPr>
            </a:br>
            <a:br>
              <a:rPr lang="pt-PT" sz="1800" b="1" dirty="0">
                <a:effectLst/>
                <a:latin typeface="Tahoma" panose="020B0604030504040204" pitchFamily="34" charset="0"/>
                <a:ea typeface="Tahoma" panose="020B0604030504040204" pitchFamily="34" charset="0"/>
              </a:rPr>
            </a:br>
            <a:endParaRPr lang="pt-PT" sz="2000" b="1" u="sng"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
        <p:nvSpPr>
          <p:cNvPr id="5" name="Espaço Reservado para Conteúdo 4">
            <a:extLst>
              <a:ext uri="{FF2B5EF4-FFF2-40B4-BE49-F238E27FC236}">
                <a16:creationId xmlns:a16="http://schemas.microsoft.com/office/drawing/2014/main" id="{AF8AC65D-8AF6-48A7-9B3F-EF11B4D9EF1B}"/>
              </a:ext>
            </a:extLst>
          </p:cNvPr>
          <p:cNvSpPr>
            <a:spLocks noGrp="1"/>
          </p:cNvSpPr>
          <p:nvPr>
            <p:ph idx="1"/>
          </p:nvPr>
        </p:nvSpPr>
        <p:spPr>
          <a:xfrm>
            <a:off x="838200" y="2202601"/>
            <a:ext cx="10515599" cy="3974361"/>
          </a:xfrm>
        </p:spPr>
        <p:txBody>
          <a:bodyPr>
            <a:normAutofit/>
          </a:bodyPr>
          <a:lstStyle/>
          <a:p>
            <a:pPr marL="0" indent="0" algn="just">
              <a:lnSpc>
                <a:spcPct val="100000"/>
              </a:lnSpc>
              <a:buNone/>
            </a:pPr>
            <a:endParaRPr lang="pt-PT" dirty="0"/>
          </a:p>
          <a:p>
            <a:pPr marL="0" indent="0" algn="just">
              <a:lnSpc>
                <a:spcPct val="100000"/>
              </a:lnSpc>
              <a:buNone/>
            </a:pPr>
            <a:r>
              <a:rPr lang="pt-PT" dirty="0"/>
              <a:t>Importa salientar que o cidadão com doença, não é apenas um cidadão com ausência de saúde como algumas teorias mais redutoras indicam.</a:t>
            </a:r>
          </a:p>
          <a:p>
            <a:pPr marL="0" indent="0" algn="ctr">
              <a:lnSpc>
                <a:spcPct val="100000"/>
              </a:lnSpc>
              <a:buNone/>
            </a:pPr>
            <a:endParaRPr lang="pt-PT" b="1" dirty="0"/>
          </a:p>
          <a:p>
            <a:pPr marL="0" indent="0" algn="ctr">
              <a:lnSpc>
                <a:spcPct val="100000"/>
              </a:lnSpc>
              <a:buNone/>
            </a:pPr>
            <a:r>
              <a:rPr lang="pt-PT" b="1" dirty="0"/>
              <a:t>A presença ou ausência de doença é problema pessoal e social.</a:t>
            </a:r>
          </a:p>
          <a:p>
            <a:pPr marL="0" indent="0" algn="ctr">
              <a:lnSpc>
                <a:spcPct val="100000"/>
              </a:lnSpc>
              <a:buNone/>
            </a:pPr>
            <a:endParaRPr lang="pt-PT" b="1" dirty="0"/>
          </a:p>
          <a:p>
            <a:pPr marL="0" indent="0" algn="just">
              <a:lnSpc>
                <a:spcPct val="100000"/>
              </a:lnSpc>
              <a:buNone/>
            </a:pPr>
            <a:endParaRPr lang="pt-PT" b="1" dirty="0"/>
          </a:p>
          <a:p>
            <a:pPr marL="0" indent="0" algn="just">
              <a:lnSpc>
                <a:spcPct val="100000"/>
              </a:lnSpc>
              <a:buNone/>
            </a:pPr>
            <a:endParaRPr lang="pt-PT" b="1" dirty="0"/>
          </a:p>
          <a:p>
            <a:pPr marL="0" indent="0" algn="just">
              <a:lnSpc>
                <a:spcPct val="100000"/>
              </a:lnSpc>
              <a:buNone/>
            </a:pPr>
            <a:endParaRPr lang="pt-PT" b="1"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sz="1800" dirty="0">
              <a:latin typeface="Tahoma" panose="020B0604030504040204" pitchFamily="34" charset="0"/>
              <a:ea typeface="Tahoma" panose="020B0604030504040204" pitchFamily="34" charset="0"/>
            </a:endParaRPr>
          </a:p>
          <a:p>
            <a:pPr marL="0" indent="0" algn="just">
              <a:buNone/>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b="1" u="sng" dirty="0"/>
          </a:p>
          <a:p>
            <a:pPr marL="0" indent="0" algn="ctr">
              <a:buNone/>
            </a:pPr>
            <a:endParaRPr lang="pt-PT" dirty="0"/>
          </a:p>
        </p:txBody>
      </p:sp>
      <p:sp>
        <p:nvSpPr>
          <p:cNvPr id="15" name="object 2">
            <a:extLst>
              <a:ext uri="{FF2B5EF4-FFF2-40B4-BE49-F238E27FC236}">
                <a16:creationId xmlns:a16="http://schemas.microsoft.com/office/drawing/2014/main" id="{605F78B6-3A6A-4715-8ADD-A99C0C104356}"/>
              </a:ext>
            </a:extLst>
          </p:cNvPr>
          <p:cNvSpPr/>
          <p:nvPr/>
        </p:nvSpPr>
        <p:spPr>
          <a:xfrm>
            <a:off x="9309481" y="27511"/>
            <a:ext cx="2882519" cy="164088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991193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113520" cy="1491292"/>
          </a:xfrm>
        </p:spPr>
        <p:txBody>
          <a:bodyPr anchor="t" anchorCtr="0">
            <a:normAutofit fontScale="90000"/>
          </a:bodyPr>
          <a:lstStyle/>
          <a:p>
            <a:r>
              <a:rPr lang="pt-PT" sz="2700" dirty="0"/>
              <a:t>2. </a:t>
            </a:r>
            <a:r>
              <a:rPr lang="pt-PT" sz="2700" b="1" dirty="0"/>
              <a:t>A Política de Saúde</a:t>
            </a:r>
            <a:br>
              <a:rPr lang="pt-PT" sz="2700" b="1" dirty="0"/>
            </a:br>
            <a:br>
              <a:rPr lang="pt-PT" sz="2000" dirty="0"/>
            </a:br>
            <a:r>
              <a:rPr lang="pt-PT" sz="2000" dirty="0"/>
              <a:t>2.4.</a:t>
            </a:r>
            <a:r>
              <a:rPr lang="pt-PT" sz="1800" dirty="0">
                <a:effectLst/>
                <a:latin typeface="Tahoma" panose="020B0604030504040204" pitchFamily="34" charset="0"/>
                <a:ea typeface="Tahoma" panose="020B0604030504040204" pitchFamily="34" charset="0"/>
              </a:rPr>
              <a:t> </a:t>
            </a:r>
            <a:r>
              <a:rPr lang="pt-PT" sz="1800" dirty="0">
                <a:effectLst/>
                <a:latin typeface="+mn-lt"/>
                <a:ea typeface="Tahoma" panose="020B0604030504040204" pitchFamily="34" charset="0"/>
              </a:rPr>
              <a:t>Humanização na prestação de cuidados de</a:t>
            </a:r>
            <a:r>
              <a:rPr lang="pt-PT" sz="1800" spc="-90" dirty="0">
                <a:effectLst/>
                <a:latin typeface="+mn-lt"/>
                <a:ea typeface="Tahoma" panose="020B0604030504040204" pitchFamily="34" charset="0"/>
              </a:rPr>
              <a:t> </a:t>
            </a:r>
            <a:r>
              <a:rPr lang="pt-PT" sz="1800" dirty="0">
                <a:effectLst/>
                <a:latin typeface="+mn-lt"/>
                <a:ea typeface="Tahoma" panose="020B0604030504040204" pitchFamily="34" charset="0"/>
              </a:rPr>
              <a:t>saúde</a:t>
            </a:r>
            <a:br>
              <a:rPr lang="pt-PT" sz="1800" b="1" dirty="0">
                <a:effectLst/>
                <a:latin typeface="+mn-lt"/>
                <a:ea typeface="Tahoma" panose="020B0604030504040204" pitchFamily="34" charset="0"/>
              </a:rPr>
            </a:br>
            <a:br>
              <a:rPr lang="pt-PT" sz="1800" b="1" dirty="0">
                <a:effectLst/>
                <a:latin typeface="+mn-lt"/>
                <a:ea typeface="Tahoma" panose="020B0604030504040204" pitchFamily="34" charset="0"/>
              </a:rPr>
            </a:br>
            <a:r>
              <a:rPr lang="pt-PT" sz="1800" dirty="0">
                <a:effectLst/>
                <a:latin typeface="+mn-lt"/>
                <a:ea typeface="Tahoma" panose="020B0604030504040204" pitchFamily="34" charset="0"/>
              </a:rPr>
              <a:t>2.4.1. </a:t>
            </a:r>
            <a:r>
              <a:rPr lang="pt-PT" sz="1800" b="1" dirty="0">
                <a:effectLst/>
                <a:latin typeface="+mn-lt"/>
                <a:ea typeface="Tahoma" panose="020B0604030504040204" pitchFamily="34" charset="0"/>
              </a:rPr>
              <a:t>O Cidadão como figura central do Sistema de Saúde</a:t>
            </a:r>
            <a:br>
              <a:rPr lang="pt-PT" sz="1800" b="1" dirty="0">
                <a:effectLst/>
                <a:latin typeface="Tahoma" panose="020B0604030504040204" pitchFamily="34" charset="0"/>
                <a:ea typeface="Tahoma" panose="020B0604030504040204" pitchFamily="34" charset="0"/>
              </a:rPr>
            </a:br>
            <a:br>
              <a:rPr lang="pt-PT" sz="1800" b="1" dirty="0">
                <a:effectLst/>
                <a:latin typeface="Tahoma" panose="020B0604030504040204" pitchFamily="34" charset="0"/>
                <a:ea typeface="Tahoma" panose="020B0604030504040204" pitchFamily="34" charset="0"/>
              </a:rPr>
            </a:br>
            <a:endParaRPr lang="pt-PT" sz="2000" b="1" u="sng"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
        <p:nvSpPr>
          <p:cNvPr id="5" name="Espaço Reservado para Conteúdo 4">
            <a:extLst>
              <a:ext uri="{FF2B5EF4-FFF2-40B4-BE49-F238E27FC236}">
                <a16:creationId xmlns:a16="http://schemas.microsoft.com/office/drawing/2014/main" id="{AF8AC65D-8AF6-48A7-9B3F-EF11B4D9EF1B}"/>
              </a:ext>
            </a:extLst>
          </p:cNvPr>
          <p:cNvSpPr>
            <a:spLocks noGrp="1"/>
          </p:cNvSpPr>
          <p:nvPr>
            <p:ph idx="1"/>
          </p:nvPr>
        </p:nvSpPr>
        <p:spPr>
          <a:xfrm>
            <a:off x="838200" y="2202601"/>
            <a:ext cx="10515599" cy="3974361"/>
          </a:xfrm>
        </p:spPr>
        <p:txBody>
          <a:bodyPr>
            <a:normAutofit/>
          </a:bodyPr>
          <a:lstStyle/>
          <a:p>
            <a:pPr marL="0" indent="0" algn="just">
              <a:lnSpc>
                <a:spcPct val="100000"/>
              </a:lnSpc>
              <a:buNone/>
            </a:pPr>
            <a:r>
              <a:rPr lang="pt-PT" dirty="0"/>
              <a:t>É </a:t>
            </a:r>
            <a:r>
              <a:rPr lang="pt-PT" b="1" dirty="0"/>
              <a:t>pessoal</a:t>
            </a:r>
            <a:r>
              <a:rPr lang="pt-PT" dirty="0"/>
              <a:t> porque a capacidade de trabalhar,</a:t>
            </a:r>
          </a:p>
          <a:p>
            <a:pPr marL="0" indent="0" algn="just">
              <a:lnSpc>
                <a:spcPct val="100000"/>
              </a:lnSpc>
              <a:buNone/>
            </a:pPr>
            <a:r>
              <a:rPr lang="pt-PT" dirty="0"/>
              <a:t>ser produtivo, amar e divertir-se está relacionada </a:t>
            </a:r>
          </a:p>
          <a:p>
            <a:pPr marL="0" indent="0" algn="just">
              <a:lnSpc>
                <a:spcPct val="100000"/>
              </a:lnSpc>
              <a:buNone/>
            </a:pPr>
            <a:r>
              <a:rPr lang="pt-PT" dirty="0"/>
              <a:t>com a Saúde física e mental.</a:t>
            </a:r>
          </a:p>
          <a:p>
            <a:pPr marL="0" indent="0" algn="just">
              <a:lnSpc>
                <a:spcPct val="100000"/>
              </a:lnSpc>
              <a:buNone/>
            </a:pPr>
            <a:endParaRPr lang="pt-PT" dirty="0"/>
          </a:p>
          <a:p>
            <a:pPr marL="0" indent="0" algn="just">
              <a:lnSpc>
                <a:spcPct val="100000"/>
              </a:lnSpc>
              <a:buNone/>
            </a:pPr>
            <a:r>
              <a:rPr lang="pt-PT" dirty="0"/>
              <a:t>É </a:t>
            </a:r>
            <a:r>
              <a:rPr lang="pt-PT" b="1" dirty="0"/>
              <a:t>social </a:t>
            </a:r>
            <a:r>
              <a:rPr lang="pt-PT" dirty="0"/>
              <a:t>porque a doença de um individuo</a:t>
            </a:r>
          </a:p>
          <a:p>
            <a:pPr marL="0" indent="0" algn="just">
              <a:lnSpc>
                <a:spcPct val="100000"/>
              </a:lnSpc>
              <a:buNone/>
            </a:pPr>
            <a:r>
              <a:rPr lang="pt-PT" dirty="0"/>
              <a:t>pode afetar outras pessoas significativas</a:t>
            </a:r>
          </a:p>
          <a:p>
            <a:pPr marL="0" indent="0" algn="just">
              <a:lnSpc>
                <a:spcPct val="100000"/>
              </a:lnSpc>
              <a:buNone/>
            </a:pPr>
            <a:r>
              <a:rPr lang="pt-PT" dirty="0"/>
              <a:t>(por exemplo: família, amigos, colegas).</a:t>
            </a:r>
          </a:p>
          <a:p>
            <a:pPr marL="0" indent="0" algn="just">
              <a:lnSpc>
                <a:spcPct val="100000"/>
              </a:lnSpc>
              <a:buNone/>
            </a:pPr>
            <a:endParaRPr lang="pt-PT" b="1" dirty="0"/>
          </a:p>
          <a:p>
            <a:pPr marL="0" indent="0" algn="just">
              <a:lnSpc>
                <a:spcPct val="100000"/>
              </a:lnSpc>
              <a:buNone/>
            </a:pPr>
            <a:endParaRPr lang="pt-PT" b="1"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sz="1800" dirty="0">
              <a:latin typeface="Tahoma" panose="020B0604030504040204" pitchFamily="34" charset="0"/>
              <a:ea typeface="Tahoma" panose="020B0604030504040204" pitchFamily="34" charset="0"/>
            </a:endParaRPr>
          </a:p>
          <a:p>
            <a:pPr marL="0" indent="0" algn="just">
              <a:buNone/>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b="1" u="sng" dirty="0"/>
          </a:p>
          <a:p>
            <a:pPr marL="0" indent="0" algn="ctr">
              <a:buNone/>
            </a:pPr>
            <a:endParaRPr lang="pt-PT" dirty="0"/>
          </a:p>
        </p:txBody>
      </p:sp>
      <p:sp>
        <p:nvSpPr>
          <p:cNvPr id="15" name="object 2">
            <a:extLst>
              <a:ext uri="{FF2B5EF4-FFF2-40B4-BE49-F238E27FC236}">
                <a16:creationId xmlns:a16="http://schemas.microsoft.com/office/drawing/2014/main" id="{605F78B6-3A6A-4715-8ADD-A99C0C104356}"/>
              </a:ext>
            </a:extLst>
          </p:cNvPr>
          <p:cNvSpPr/>
          <p:nvPr/>
        </p:nvSpPr>
        <p:spPr>
          <a:xfrm>
            <a:off x="9309481" y="27511"/>
            <a:ext cx="2882519" cy="1640889"/>
          </a:xfrm>
          <a:prstGeom prst="rect">
            <a:avLst/>
          </a:prstGeom>
          <a:blipFill>
            <a:blip r:embed="rId2" cstate="print"/>
            <a:stretch>
              <a:fillRect/>
            </a:stretch>
          </a:blipFill>
        </p:spPr>
        <p:txBody>
          <a:bodyPr wrap="square" lIns="0" tIns="0" rIns="0" bIns="0" rtlCol="0"/>
          <a:lstStyle/>
          <a:p>
            <a:endParaRPr/>
          </a:p>
        </p:txBody>
      </p:sp>
      <p:graphicFrame>
        <p:nvGraphicFramePr>
          <p:cNvPr id="7" name="Diagrama 6">
            <a:extLst>
              <a:ext uri="{FF2B5EF4-FFF2-40B4-BE49-F238E27FC236}">
                <a16:creationId xmlns:a16="http://schemas.microsoft.com/office/drawing/2014/main" id="{7781AA5B-1B38-4575-93F5-4333BCC6F3F8}"/>
              </a:ext>
            </a:extLst>
          </p:cNvPr>
          <p:cNvGraphicFramePr/>
          <p:nvPr>
            <p:extLst>
              <p:ext uri="{D42A27DB-BD31-4B8C-83A1-F6EECF244321}">
                <p14:modId xmlns:p14="http://schemas.microsoft.com/office/powerpoint/2010/main" val="3196279029"/>
              </p:ext>
            </p:extLst>
          </p:nvPr>
        </p:nvGraphicFramePr>
        <p:xfrm>
          <a:off x="6724357" y="2202600"/>
          <a:ext cx="4569884" cy="3945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44239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113520" cy="1491292"/>
          </a:xfrm>
        </p:spPr>
        <p:txBody>
          <a:bodyPr anchor="t" anchorCtr="0">
            <a:normAutofit fontScale="90000"/>
          </a:bodyPr>
          <a:lstStyle/>
          <a:p>
            <a:r>
              <a:rPr lang="pt-PT" sz="2700" dirty="0"/>
              <a:t>2. </a:t>
            </a:r>
            <a:r>
              <a:rPr lang="pt-PT" sz="2700" b="1" dirty="0"/>
              <a:t>A Política de Saúde</a:t>
            </a:r>
            <a:br>
              <a:rPr lang="pt-PT" sz="2700" b="1" dirty="0"/>
            </a:br>
            <a:br>
              <a:rPr lang="pt-PT" sz="2000" dirty="0"/>
            </a:br>
            <a:r>
              <a:rPr lang="pt-PT" sz="2000" dirty="0"/>
              <a:t>2.4.</a:t>
            </a:r>
            <a:r>
              <a:rPr lang="pt-PT" sz="1800" dirty="0">
                <a:effectLst/>
                <a:latin typeface="Tahoma" panose="020B0604030504040204" pitchFamily="34" charset="0"/>
                <a:ea typeface="Tahoma" panose="020B0604030504040204" pitchFamily="34" charset="0"/>
              </a:rPr>
              <a:t> </a:t>
            </a:r>
            <a:r>
              <a:rPr lang="pt-PT" sz="1800" dirty="0">
                <a:effectLst/>
                <a:latin typeface="+mn-lt"/>
                <a:ea typeface="Tahoma" panose="020B0604030504040204" pitchFamily="34" charset="0"/>
              </a:rPr>
              <a:t>Humanização na prestação de cuidados de</a:t>
            </a:r>
            <a:r>
              <a:rPr lang="pt-PT" sz="1800" spc="-90" dirty="0">
                <a:effectLst/>
                <a:latin typeface="+mn-lt"/>
                <a:ea typeface="Tahoma" panose="020B0604030504040204" pitchFamily="34" charset="0"/>
              </a:rPr>
              <a:t> </a:t>
            </a:r>
            <a:r>
              <a:rPr lang="pt-PT" sz="1800" dirty="0">
                <a:effectLst/>
                <a:latin typeface="+mn-lt"/>
                <a:ea typeface="Tahoma" panose="020B0604030504040204" pitchFamily="34" charset="0"/>
              </a:rPr>
              <a:t>saúde</a:t>
            </a:r>
            <a:br>
              <a:rPr lang="pt-PT" sz="1800" dirty="0">
                <a:effectLst/>
                <a:latin typeface="+mn-lt"/>
                <a:ea typeface="Tahoma" panose="020B0604030504040204" pitchFamily="34" charset="0"/>
              </a:rPr>
            </a:br>
            <a:br>
              <a:rPr lang="pt-PT" sz="1800" b="1" dirty="0">
                <a:effectLst/>
                <a:latin typeface="+mn-lt"/>
                <a:ea typeface="Tahoma" panose="020B0604030504040204" pitchFamily="34" charset="0"/>
              </a:rPr>
            </a:br>
            <a:r>
              <a:rPr lang="pt-PT" sz="1800" b="1" dirty="0"/>
              <a:t>2.4.2.A vulnerabilidade da pessoa humana</a:t>
            </a:r>
            <a:endParaRPr lang="pt-PT" sz="2000" b="1" u="sng"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
        <p:nvSpPr>
          <p:cNvPr id="5" name="Espaço Reservado para Conteúdo 4">
            <a:extLst>
              <a:ext uri="{FF2B5EF4-FFF2-40B4-BE49-F238E27FC236}">
                <a16:creationId xmlns:a16="http://schemas.microsoft.com/office/drawing/2014/main" id="{AF8AC65D-8AF6-48A7-9B3F-EF11B4D9EF1B}"/>
              </a:ext>
            </a:extLst>
          </p:cNvPr>
          <p:cNvSpPr>
            <a:spLocks noGrp="1"/>
          </p:cNvSpPr>
          <p:nvPr>
            <p:ph idx="1"/>
          </p:nvPr>
        </p:nvSpPr>
        <p:spPr>
          <a:xfrm>
            <a:off x="838200" y="2202601"/>
            <a:ext cx="10515599" cy="3974361"/>
          </a:xfrm>
        </p:spPr>
        <p:txBody>
          <a:bodyPr>
            <a:normAutofit/>
          </a:bodyPr>
          <a:lstStyle/>
          <a:p>
            <a:pPr marL="0" indent="0" algn="ctr">
              <a:lnSpc>
                <a:spcPct val="100000"/>
              </a:lnSpc>
              <a:buNone/>
            </a:pPr>
            <a:r>
              <a:rPr lang="pt-PT" b="1" dirty="0"/>
              <a:t> </a:t>
            </a:r>
            <a:r>
              <a:rPr lang="pt-PT" dirty="0"/>
              <a:t>A necessidade de proteção contra a vulnerabilidade e a doença é </a:t>
            </a:r>
            <a:r>
              <a:rPr lang="pt-PT" b="1" dirty="0"/>
              <a:t>universal</a:t>
            </a:r>
            <a:r>
              <a:rPr lang="pt-PT" dirty="0"/>
              <a:t>.</a:t>
            </a:r>
          </a:p>
          <a:p>
            <a:pPr marL="0" indent="0" algn="just">
              <a:lnSpc>
                <a:spcPct val="100000"/>
              </a:lnSpc>
              <a:buNone/>
            </a:pPr>
            <a:endParaRPr lang="pt-PT" dirty="0"/>
          </a:p>
          <a:p>
            <a:pPr marL="0" indent="0" algn="just">
              <a:lnSpc>
                <a:spcPct val="100000"/>
              </a:lnSpc>
              <a:buNone/>
            </a:pPr>
            <a:r>
              <a:rPr lang="pt-PT" dirty="0"/>
              <a:t>Os pré-requisitos para a saúde:</a:t>
            </a:r>
          </a:p>
          <a:p>
            <a:pPr marL="0" indent="0" algn="just">
              <a:lnSpc>
                <a:spcPct val="100000"/>
              </a:lnSpc>
              <a:buNone/>
            </a:pPr>
            <a:r>
              <a:rPr lang="pt-PT" dirty="0"/>
              <a:t>	- </a:t>
            </a:r>
            <a:r>
              <a:rPr lang="pt-PT" b="1" dirty="0"/>
              <a:t>paz, abrigo, educação, alimentação, ecossistema estável, recursos sustentáveis, justiça social e equidade</a:t>
            </a:r>
            <a:r>
              <a:rPr lang="pt-PT" dirty="0"/>
              <a:t>. </a:t>
            </a:r>
          </a:p>
          <a:p>
            <a:pPr marL="0" indent="0" algn="just">
              <a:lnSpc>
                <a:spcPct val="100000"/>
              </a:lnSpc>
              <a:buNone/>
            </a:pPr>
            <a:endParaRPr lang="pt-PT" dirty="0"/>
          </a:p>
          <a:p>
            <a:pPr marL="0" indent="0" algn="just">
              <a:lnSpc>
                <a:spcPct val="100000"/>
              </a:lnSpc>
              <a:buNone/>
            </a:pPr>
            <a:endParaRPr lang="pt-PT" b="1" dirty="0"/>
          </a:p>
          <a:p>
            <a:pPr marL="0" indent="0" algn="just">
              <a:lnSpc>
                <a:spcPct val="100000"/>
              </a:lnSpc>
              <a:buNone/>
            </a:pPr>
            <a:endParaRPr lang="pt-PT" b="1"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sz="1800" dirty="0">
              <a:latin typeface="Tahoma" panose="020B0604030504040204" pitchFamily="34" charset="0"/>
              <a:ea typeface="Tahoma" panose="020B0604030504040204" pitchFamily="34" charset="0"/>
            </a:endParaRPr>
          </a:p>
          <a:p>
            <a:pPr marL="0" indent="0" algn="just">
              <a:buNone/>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b="1" u="sng" dirty="0"/>
          </a:p>
          <a:p>
            <a:pPr marL="0" indent="0" algn="ctr">
              <a:buNone/>
            </a:pPr>
            <a:endParaRPr lang="pt-PT" dirty="0"/>
          </a:p>
        </p:txBody>
      </p:sp>
      <p:sp>
        <p:nvSpPr>
          <p:cNvPr id="3" name="object 4">
            <a:extLst>
              <a:ext uri="{FF2B5EF4-FFF2-40B4-BE49-F238E27FC236}">
                <a16:creationId xmlns:a16="http://schemas.microsoft.com/office/drawing/2014/main" id="{CA714EA5-ABE7-43EB-B4D5-2C24BFE5260D}"/>
              </a:ext>
            </a:extLst>
          </p:cNvPr>
          <p:cNvSpPr/>
          <p:nvPr/>
        </p:nvSpPr>
        <p:spPr>
          <a:xfrm>
            <a:off x="10277815" y="28746"/>
            <a:ext cx="1914184" cy="196962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849027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113520" cy="1491292"/>
          </a:xfrm>
        </p:spPr>
        <p:txBody>
          <a:bodyPr anchor="t" anchorCtr="0">
            <a:normAutofit fontScale="90000"/>
          </a:bodyPr>
          <a:lstStyle/>
          <a:p>
            <a:r>
              <a:rPr lang="pt-PT" sz="2700" dirty="0"/>
              <a:t>2. </a:t>
            </a:r>
            <a:r>
              <a:rPr lang="pt-PT" sz="2700" b="1" dirty="0"/>
              <a:t>A Política de Saúde</a:t>
            </a:r>
            <a:br>
              <a:rPr lang="pt-PT" sz="2700" b="1" dirty="0"/>
            </a:br>
            <a:br>
              <a:rPr lang="pt-PT" sz="2000" dirty="0"/>
            </a:br>
            <a:r>
              <a:rPr lang="pt-PT" sz="2000" dirty="0"/>
              <a:t>2.4.</a:t>
            </a:r>
            <a:r>
              <a:rPr lang="pt-PT" sz="1800" dirty="0">
                <a:effectLst/>
                <a:latin typeface="Tahoma" panose="020B0604030504040204" pitchFamily="34" charset="0"/>
                <a:ea typeface="Tahoma" panose="020B0604030504040204" pitchFamily="34" charset="0"/>
              </a:rPr>
              <a:t> </a:t>
            </a:r>
            <a:r>
              <a:rPr lang="pt-PT" sz="1800" dirty="0">
                <a:effectLst/>
                <a:latin typeface="+mn-lt"/>
                <a:ea typeface="Tahoma" panose="020B0604030504040204" pitchFamily="34" charset="0"/>
              </a:rPr>
              <a:t>Humanização na prestação de cuidados de</a:t>
            </a:r>
            <a:r>
              <a:rPr lang="pt-PT" sz="1800" spc="-90" dirty="0">
                <a:effectLst/>
                <a:latin typeface="+mn-lt"/>
                <a:ea typeface="Tahoma" panose="020B0604030504040204" pitchFamily="34" charset="0"/>
              </a:rPr>
              <a:t> </a:t>
            </a:r>
            <a:r>
              <a:rPr lang="pt-PT" sz="1800" dirty="0">
                <a:effectLst/>
                <a:latin typeface="+mn-lt"/>
                <a:ea typeface="Tahoma" panose="020B0604030504040204" pitchFamily="34" charset="0"/>
              </a:rPr>
              <a:t>saúde</a:t>
            </a:r>
            <a:br>
              <a:rPr lang="pt-PT" sz="1800" dirty="0">
                <a:effectLst/>
                <a:latin typeface="+mn-lt"/>
                <a:ea typeface="Tahoma" panose="020B0604030504040204" pitchFamily="34" charset="0"/>
              </a:rPr>
            </a:br>
            <a:br>
              <a:rPr lang="pt-PT" sz="1800" b="1" dirty="0">
                <a:effectLst/>
                <a:latin typeface="+mn-lt"/>
                <a:ea typeface="Tahoma" panose="020B0604030504040204" pitchFamily="34" charset="0"/>
              </a:rPr>
            </a:br>
            <a:r>
              <a:rPr lang="pt-PT" sz="1800" b="1" dirty="0"/>
              <a:t>2.4.2.A vulnerabilidade da pessoa humana</a:t>
            </a:r>
            <a:endParaRPr lang="pt-PT" sz="2000" b="1" u="sng"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
        <p:nvSpPr>
          <p:cNvPr id="5" name="Espaço Reservado para Conteúdo 4">
            <a:extLst>
              <a:ext uri="{FF2B5EF4-FFF2-40B4-BE49-F238E27FC236}">
                <a16:creationId xmlns:a16="http://schemas.microsoft.com/office/drawing/2014/main" id="{AF8AC65D-8AF6-48A7-9B3F-EF11B4D9EF1B}"/>
              </a:ext>
            </a:extLst>
          </p:cNvPr>
          <p:cNvSpPr>
            <a:spLocks noGrp="1"/>
          </p:cNvSpPr>
          <p:nvPr>
            <p:ph idx="1"/>
          </p:nvPr>
        </p:nvSpPr>
        <p:spPr>
          <a:xfrm>
            <a:off x="838201" y="2202601"/>
            <a:ext cx="5949514" cy="3974361"/>
          </a:xfrm>
        </p:spPr>
        <p:txBody>
          <a:bodyPr>
            <a:normAutofit/>
          </a:bodyPr>
          <a:lstStyle/>
          <a:p>
            <a:pPr marL="0" indent="0" algn="just">
              <a:lnSpc>
                <a:spcPct val="100000"/>
              </a:lnSpc>
              <a:buNone/>
            </a:pPr>
            <a:r>
              <a:rPr lang="pt-PT" dirty="0"/>
              <a:t>Factores de vulnerabilidade e respetiva consequências:</a:t>
            </a:r>
          </a:p>
          <a:p>
            <a:pPr algn="just">
              <a:lnSpc>
                <a:spcPct val="100000"/>
              </a:lnSpc>
              <a:buFontTx/>
              <a:buChar char="-"/>
            </a:pPr>
            <a:r>
              <a:rPr lang="pt-PT" dirty="0"/>
              <a:t>O aumento populacional mundial. Em Portugal assiste-se a uma crise demográfica: aumento da população idosa e diminuição dos nascimentos.</a:t>
            </a:r>
          </a:p>
          <a:p>
            <a:pPr algn="just">
              <a:lnSpc>
                <a:spcPct val="100000"/>
              </a:lnSpc>
              <a:buFontTx/>
              <a:buChar char="-"/>
            </a:pPr>
            <a:r>
              <a:rPr lang="pt-PT" dirty="0"/>
              <a:t>Elevada prevalência de doenças cronicas;</a:t>
            </a:r>
          </a:p>
          <a:p>
            <a:pPr marL="0" indent="0" algn="just">
              <a:lnSpc>
                <a:spcPct val="100000"/>
              </a:lnSpc>
              <a:buNone/>
            </a:pPr>
            <a:endParaRPr lang="pt-PT" b="1" dirty="0"/>
          </a:p>
          <a:p>
            <a:pPr marL="0" indent="0" algn="just">
              <a:lnSpc>
                <a:spcPct val="100000"/>
              </a:lnSpc>
              <a:buNone/>
            </a:pPr>
            <a:endParaRPr lang="pt-PT" b="1"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sz="1800" dirty="0">
              <a:latin typeface="Tahoma" panose="020B0604030504040204" pitchFamily="34" charset="0"/>
              <a:ea typeface="Tahoma" panose="020B0604030504040204" pitchFamily="34" charset="0"/>
            </a:endParaRPr>
          </a:p>
          <a:p>
            <a:pPr marL="0" indent="0" algn="just">
              <a:buNone/>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b="1" u="sng" dirty="0"/>
          </a:p>
          <a:p>
            <a:pPr marL="0" indent="0" algn="ctr">
              <a:buNone/>
            </a:pPr>
            <a:endParaRPr lang="pt-PT" dirty="0"/>
          </a:p>
        </p:txBody>
      </p:sp>
      <p:sp>
        <p:nvSpPr>
          <p:cNvPr id="3" name="object 4">
            <a:extLst>
              <a:ext uri="{FF2B5EF4-FFF2-40B4-BE49-F238E27FC236}">
                <a16:creationId xmlns:a16="http://schemas.microsoft.com/office/drawing/2014/main" id="{CA714EA5-ABE7-43EB-B4D5-2C24BFE5260D}"/>
              </a:ext>
            </a:extLst>
          </p:cNvPr>
          <p:cNvSpPr/>
          <p:nvPr/>
        </p:nvSpPr>
        <p:spPr>
          <a:xfrm>
            <a:off x="10277815" y="28746"/>
            <a:ext cx="1914184" cy="1969621"/>
          </a:xfrm>
          <a:prstGeom prst="rect">
            <a:avLst/>
          </a:prstGeom>
          <a:blipFill>
            <a:blip r:embed="rId2" cstate="print"/>
            <a:stretch>
              <a:fillRect/>
            </a:stretch>
          </a:blipFill>
        </p:spPr>
        <p:txBody>
          <a:bodyPr wrap="square" lIns="0" tIns="0" rIns="0" bIns="0" rtlCol="0"/>
          <a:lstStyle/>
          <a:p>
            <a:endParaRPr/>
          </a:p>
        </p:txBody>
      </p:sp>
      <p:pic>
        <p:nvPicPr>
          <p:cNvPr id="7" name="Imagem 6">
            <a:extLst>
              <a:ext uri="{FF2B5EF4-FFF2-40B4-BE49-F238E27FC236}">
                <a16:creationId xmlns:a16="http://schemas.microsoft.com/office/drawing/2014/main" id="{2FC8C2E8-315D-4E0A-95F5-60861A96FA14}"/>
              </a:ext>
            </a:extLst>
          </p:cNvPr>
          <p:cNvPicPr>
            <a:picLocks noChangeAspect="1"/>
          </p:cNvPicPr>
          <p:nvPr/>
        </p:nvPicPr>
        <p:blipFill rotWithShape="1">
          <a:blip r:embed="rId3"/>
          <a:srcRect l="2758" t="20811" r="58315" b="6978"/>
          <a:stretch/>
        </p:blipFill>
        <p:spPr>
          <a:xfrm>
            <a:off x="6977339" y="2202601"/>
            <a:ext cx="4186836" cy="4366685"/>
          </a:xfrm>
          <a:prstGeom prst="rect">
            <a:avLst/>
          </a:prstGeom>
        </p:spPr>
      </p:pic>
    </p:spTree>
    <p:extLst>
      <p:ext uri="{BB962C8B-B14F-4D97-AF65-F5344CB8AC3E}">
        <p14:creationId xmlns:p14="http://schemas.microsoft.com/office/powerpoint/2010/main" val="37142196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113520" cy="1491292"/>
          </a:xfrm>
        </p:spPr>
        <p:txBody>
          <a:bodyPr anchor="t" anchorCtr="0">
            <a:normAutofit fontScale="90000"/>
          </a:bodyPr>
          <a:lstStyle/>
          <a:p>
            <a:r>
              <a:rPr lang="pt-PT" sz="2700" dirty="0"/>
              <a:t>2. </a:t>
            </a:r>
            <a:r>
              <a:rPr lang="pt-PT" sz="2700" b="1" dirty="0"/>
              <a:t>A Política de Saúde</a:t>
            </a:r>
            <a:br>
              <a:rPr lang="pt-PT" sz="2700" b="1" dirty="0"/>
            </a:br>
            <a:br>
              <a:rPr lang="pt-PT" sz="2000" dirty="0"/>
            </a:br>
            <a:r>
              <a:rPr lang="pt-PT" sz="2000" dirty="0"/>
              <a:t>2.4.</a:t>
            </a:r>
            <a:r>
              <a:rPr lang="pt-PT" sz="1800" dirty="0">
                <a:effectLst/>
                <a:latin typeface="Tahoma" panose="020B0604030504040204" pitchFamily="34" charset="0"/>
                <a:ea typeface="Tahoma" panose="020B0604030504040204" pitchFamily="34" charset="0"/>
              </a:rPr>
              <a:t> </a:t>
            </a:r>
            <a:r>
              <a:rPr lang="pt-PT" sz="1800" dirty="0">
                <a:effectLst/>
                <a:latin typeface="+mn-lt"/>
                <a:ea typeface="Tahoma" panose="020B0604030504040204" pitchFamily="34" charset="0"/>
              </a:rPr>
              <a:t>Humanização na prestação de cuidados de</a:t>
            </a:r>
            <a:r>
              <a:rPr lang="pt-PT" sz="1800" spc="-90" dirty="0">
                <a:effectLst/>
                <a:latin typeface="+mn-lt"/>
                <a:ea typeface="Tahoma" panose="020B0604030504040204" pitchFamily="34" charset="0"/>
              </a:rPr>
              <a:t> </a:t>
            </a:r>
            <a:r>
              <a:rPr lang="pt-PT" sz="1800" dirty="0">
                <a:effectLst/>
                <a:latin typeface="+mn-lt"/>
                <a:ea typeface="Tahoma" panose="020B0604030504040204" pitchFamily="34" charset="0"/>
              </a:rPr>
              <a:t>saúde</a:t>
            </a:r>
            <a:br>
              <a:rPr lang="pt-PT" sz="1800" dirty="0">
                <a:effectLst/>
                <a:latin typeface="+mn-lt"/>
                <a:ea typeface="Tahoma" panose="020B0604030504040204" pitchFamily="34" charset="0"/>
              </a:rPr>
            </a:br>
            <a:br>
              <a:rPr lang="pt-PT" sz="1800" b="1" dirty="0">
                <a:effectLst/>
                <a:latin typeface="+mn-lt"/>
                <a:ea typeface="Tahoma" panose="020B0604030504040204" pitchFamily="34" charset="0"/>
              </a:rPr>
            </a:br>
            <a:r>
              <a:rPr lang="pt-PT" sz="1800" b="1" dirty="0"/>
              <a:t>2.4.2.A vulnerabilidade da pessoa humana</a:t>
            </a:r>
            <a:endParaRPr lang="pt-PT" sz="2000" b="1" u="sng"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
        <p:nvSpPr>
          <p:cNvPr id="5" name="Espaço Reservado para Conteúdo 4">
            <a:extLst>
              <a:ext uri="{FF2B5EF4-FFF2-40B4-BE49-F238E27FC236}">
                <a16:creationId xmlns:a16="http://schemas.microsoft.com/office/drawing/2014/main" id="{AF8AC65D-8AF6-48A7-9B3F-EF11B4D9EF1B}"/>
              </a:ext>
            </a:extLst>
          </p:cNvPr>
          <p:cNvSpPr>
            <a:spLocks noGrp="1"/>
          </p:cNvSpPr>
          <p:nvPr>
            <p:ph idx="1"/>
          </p:nvPr>
        </p:nvSpPr>
        <p:spPr>
          <a:xfrm>
            <a:off x="838201" y="2202601"/>
            <a:ext cx="10515598" cy="3974361"/>
          </a:xfrm>
        </p:spPr>
        <p:txBody>
          <a:bodyPr>
            <a:normAutofit lnSpcReduction="10000"/>
          </a:bodyPr>
          <a:lstStyle/>
          <a:p>
            <a:pPr marL="0" indent="0" algn="just">
              <a:lnSpc>
                <a:spcPct val="100000"/>
              </a:lnSpc>
              <a:buNone/>
            </a:pPr>
            <a:r>
              <a:rPr lang="pt-PT" dirty="0"/>
              <a:t>Factores de vulnerabilidade e respetiva consequências:</a:t>
            </a:r>
          </a:p>
          <a:p>
            <a:pPr algn="just">
              <a:lnSpc>
                <a:spcPct val="100000"/>
              </a:lnSpc>
              <a:buFontTx/>
              <a:buChar char="-"/>
            </a:pPr>
            <a:r>
              <a:rPr lang="pt-PT" dirty="0"/>
              <a:t>Comportamento sedentário;</a:t>
            </a:r>
          </a:p>
          <a:p>
            <a:pPr algn="just">
              <a:lnSpc>
                <a:spcPct val="100000"/>
              </a:lnSpc>
              <a:buFontTx/>
              <a:buChar char="-"/>
            </a:pPr>
            <a:r>
              <a:rPr lang="pt-PT" dirty="0"/>
              <a:t>Aumento dos comportamentos de risco (ex: uso de drogas);</a:t>
            </a:r>
          </a:p>
          <a:p>
            <a:pPr algn="just">
              <a:lnSpc>
                <a:spcPct val="100000"/>
              </a:lnSpc>
              <a:buFontTx/>
              <a:buChar char="-"/>
            </a:pPr>
            <a:r>
              <a:rPr lang="pt-PT" dirty="0"/>
              <a:t>Violência civil e doméstica;</a:t>
            </a:r>
          </a:p>
          <a:p>
            <a:pPr algn="just">
              <a:lnSpc>
                <a:spcPct val="100000"/>
              </a:lnSpc>
              <a:buFontTx/>
              <a:buChar char="-"/>
            </a:pPr>
            <a:r>
              <a:rPr lang="pt-PT" dirty="0"/>
              <a:t>Doenças infecto-contagiosas;</a:t>
            </a:r>
          </a:p>
          <a:p>
            <a:pPr algn="just">
              <a:lnSpc>
                <a:spcPct val="100000"/>
              </a:lnSpc>
              <a:buFontTx/>
              <a:buChar char="-"/>
            </a:pPr>
            <a:r>
              <a:rPr lang="pt-PT" dirty="0"/>
              <a:t>Doenças mentais (depressão e doenças associadas ao consumo de drogas);</a:t>
            </a:r>
          </a:p>
          <a:p>
            <a:pPr algn="just">
              <a:lnSpc>
                <a:spcPct val="100000"/>
              </a:lnSpc>
              <a:buFontTx/>
              <a:buChar char="-"/>
            </a:pPr>
            <a:r>
              <a:rPr lang="pt-PT"/>
              <a:t>Degradação ambiental;</a:t>
            </a:r>
            <a:endParaRPr lang="pt-PT" dirty="0"/>
          </a:p>
          <a:p>
            <a:pPr algn="just">
              <a:lnSpc>
                <a:spcPct val="100000"/>
              </a:lnSpc>
              <a:buFontTx/>
              <a:buChar char="-"/>
            </a:pPr>
            <a:endParaRPr lang="pt-PT" b="1" dirty="0"/>
          </a:p>
          <a:p>
            <a:pPr marL="0" indent="0" algn="just">
              <a:lnSpc>
                <a:spcPct val="100000"/>
              </a:lnSpc>
              <a:buNone/>
            </a:pPr>
            <a:endParaRPr lang="pt-PT" b="1"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sz="1800" dirty="0">
              <a:latin typeface="Tahoma" panose="020B0604030504040204" pitchFamily="34" charset="0"/>
              <a:ea typeface="Tahoma" panose="020B0604030504040204" pitchFamily="34" charset="0"/>
            </a:endParaRPr>
          </a:p>
          <a:p>
            <a:pPr marL="0" indent="0" algn="just">
              <a:buNone/>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b="1" u="sng" dirty="0"/>
          </a:p>
          <a:p>
            <a:pPr marL="0" indent="0" algn="ctr">
              <a:buNone/>
            </a:pPr>
            <a:endParaRPr lang="pt-PT" dirty="0"/>
          </a:p>
        </p:txBody>
      </p:sp>
      <p:sp>
        <p:nvSpPr>
          <p:cNvPr id="3" name="object 4">
            <a:extLst>
              <a:ext uri="{FF2B5EF4-FFF2-40B4-BE49-F238E27FC236}">
                <a16:creationId xmlns:a16="http://schemas.microsoft.com/office/drawing/2014/main" id="{CA714EA5-ABE7-43EB-B4D5-2C24BFE5260D}"/>
              </a:ext>
            </a:extLst>
          </p:cNvPr>
          <p:cNvSpPr/>
          <p:nvPr/>
        </p:nvSpPr>
        <p:spPr>
          <a:xfrm>
            <a:off x="10277815" y="28746"/>
            <a:ext cx="1914184" cy="196962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136468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343EE1-D6DD-4E0B-9C04-6B5BDD828092}"/>
              </a:ext>
            </a:extLst>
          </p:cNvPr>
          <p:cNvSpPr>
            <a:spLocks noGrp="1"/>
          </p:cNvSpPr>
          <p:nvPr>
            <p:ph type="title"/>
          </p:nvPr>
        </p:nvSpPr>
        <p:spPr>
          <a:xfrm>
            <a:off x="790135" y="507076"/>
            <a:ext cx="9113520" cy="1491292"/>
          </a:xfrm>
        </p:spPr>
        <p:txBody>
          <a:bodyPr anchor="t" anchorCtr="0">
            <a:normAutofit fontScale="90000"/>
          </a:bodyPr>
          <a:lstStyle/>
          <a:p>
            <a:r>
              <a:rPr lang="pt-PT" sz="2700" dirty="0"/>
              <a:t>2. </a:t>
            </a:r>
            <a:r>
              <a:rPr lang="pt-PT" sz="2700" b="1" dirty="0"/>
              <a:t>A Política de Saúde</a:t>
            </a:r>
            <a:br>
              <a:rPr lang="pt-PT" sz="2700" b="1" dirty="0"/>
            </a:br>
            <a:br>
              <a:rPr lang="pt-PT" sz="2000" dirty="0"/>
            </a:br>
            <a:r>
              <a:rPr lang="pt-PT" sz="2000" dirty="0"/>
              <a:t>2.4.</a:t>
            </a:r>
            <a:r>
              <a:rPr lang="pt-PT" sz="1800" dirty="0">
                <a:effectLst/>
                <a:latin typeface="Tahoma" panose="020B0604030504040204" pitchFamily="34" charset="0"/>
                <a:ea typeface="Tahoma" panose="020B0604030504040204" pitchFamily="34" charset="0"/>
              </a:rPr>
              <a:t> </a:t>
            </a:r>
            <a:r>
              <a:rPr lang="pt-PT" sz="1800" dirty="0">
                <a:effectLst/>
                <a:latin typeface="+mn-lt"/>
                <a:ea typeface="Tahoma" panose="020B0604030504040204" pitchFamily="34" charset="0"/>
              </a:rPr>
              <a:t>Humanização na prestação de cuidados de</a:t>
            </a:r>
            <a:r>
              <a:rPr lang="pt-PT" sz="1800" spc="-90" dirty="0">
                <a:effectLst/>
                <a:latin typeface="+mn-lt"/>
                <a:ea typeface="Tahoma" panose="020B0604030504040204" pitchFamily="34" charset="0"/>
              </a:rPr>
              <a:t> </a:t>
            </a:r>
            <a:r>
              <a:rPr lang="pt-PT" sz="1800" dirty="0">
                <a:effectLst/>
                <a:latin typeface="+mn-lt"/>
                <a:ea typeface="Tahoma" panose="020B0604030504040204" pitchFamily="34" charset="0"/>
              </a:rPr>
              <a:t>saúde</a:t>
            </a:r>
            <a:br>
              <a:rPr lang="pt-PT" sz="1800" dirty="0">
                <a:effectLst/>
                <a:latin typeface="+mn-lt"/>
                <a:ea typeface="Tahoma" panose="020B0604030504040204" pitchFamily="34" charset="0"/>
              </a:rPr>
            </a:br>
            <a:br>
              <a:rPr lang="pt-PT" sz="1800" b="1" dirty="0">
                <a:effectLst/>
                <a:latin typeface="+mn-lt"/>
                <a:ea typeface="Tahoma" panose="020B0604030504040204" pitchFamily="34" charset="0"/>
              </a:rPr>
            </a:br>
            <a:r>
              <a:rPr lang="pt-PT" sz="1800" b="1" dirty="0"/>
              <a:t>2.4.2.A vulnerabilidade da pessoa humana</a:t>
            </a:r>
            <a:endParaRPr lang="pt-PT" sz="2000" b="1" u="sng" dirty="0"/>
          </a:p>
        </p:txBody>
      </p:sp>
      <p:grpSp>
        <p:nvGrpSpPr>
          <p:cNvPr id="22" name="Group 2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3" name="Rectangle 2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ço Reservado para Rodapé 3">
            <a:extLst>
              <a:ext uri="{FF2B5EF4-FFF2-40B4-BE49-F238E27FC236}">
                <a16:creationId xmlns:a16="http://schemas.microsoft.com/office/drawing/2014/main" id="{87BEAC4E-FFC0-4375-81BA-ED32D3493D87}"/>
              </a:ext>
            </a:extLst>
          </p:cNvPr>
          <p:cNvSpPr>
            <a:spLocks noGrp="1"/>
          </p:cNvSpPr>
          <p:nvPr>
            <p:ph type="ftr" sz="quarter" idx="11"/>
          </p:nvPr>
        </p:nvSpPr>
        <p:spPr>
          <a:xfrm>
            <a:off x="4038600" y="6492240"/>
            <a:ext cx="4114800" cy="365125"/>
          </a:xfrm>
        </p:spPr>
        <p:txBody>
          <a:bodyPr>
            <a:normAutofit/>
          </a:bodyPr>
          <a:lstStyle/>
          <a:p>
            <a:pPr>
              <a:spcAft>
                <a:spcPts val="600"/>
              </a:spcAft>
            </a:pPr>
            <a:r>
              <a:rPr lang="pt-PT"/>
              <a:t>UFCD – 6557 - REDE NACIONAL DE CUIDADOS DE SAÚDE</a:t>
            </a:r>
          </a:p>
        </p:txBody>
      </p:sp>
      <p:sp>
        <p:nvSpPr>
          <p:cNvPr id="11" name="Espaço Reservado para Conteúdo 2">
            <a:extLst>
              <a:ext uri="{FF2B5EF4-FFF2-40B4-BE49-F238E27FC236}">
                <a16:creationId xmlns:a16="http://schemas.microsoft.com/office/drawing/2014/main" id="{AF87751F-C7FA-4B6A-9A92-591A0B458ED2}"/>
              </a:ext>
            </a:extLst>
          </p:cNvPr>
          <p:cNvSpPr txBox="1">
            <a:spLocks/>
          </p:cNvSpPr>
          <p:nvPr/>
        </p:nvSpPr>
        <p:spPr>
          <a:xfrm>
            <a:off x="838200" y="2174841"/>
            <a:ext cx="10515599" cy="4002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endParaRPr lang="pt-PT" dirty="0">
              <a:latin typeface="Arial"/>
              <a:cs typeface="Arial"/>
            </a:endParaRPr>
          </a:p>
        </p:txBody>
      </p:sp>
      <p:sp>
        <p:nvSpPr>
          <p:cNvPr id="12" name="Espaço Reservado para Conteúdo 2">
            <a:extLst>
              <a:ext uri="{FF2B5EF4-FFF2-40B4-BE49-F238E27FC236}">
                <a16:creationId xmlns:a16="http://schemas.microsoft.com/office/drawing/2014/main" id="{1210E756-5C37-418B-9364-5AA51DBE2ADA}"/>
              </a:ext>
            </a:extLst>
          </p:cNvPr>
          <p:cNvSpPr txBox="1">
            <a:spLocks/>
          </p:cNvSpPr>
          <p:nvPr/>
        </p:nvSpPr>
        <p:spPr>
          <a:xfrm>
            <a:off x="838200" y="2203079"/>
            <a:ext cx="10207581" cy="397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Font typeface="Arial" panose="020B0604020202020204" pitchFamily="34" charset="0"/>
              <a:buNone/>
            </a:pPr>
            <a:endParaRPr lang="pt-PT" dirty="0"/>
          </a:p>
        </p:txBody>
      </p:sp>
      <p:sp>
        <p:nvSpPr>
          <p:cNvPr id="5" name="Espaço Reservado para Conteúdo 4">
            <a:extLst>
              <a:ext uri="{FF2B5EF4-FFF2-40B4-BE49-F238E27FC236}">
                <a16:creationId xmlns:a16="http://schemas.microsoft.com/office/drawing/2014/main" id="{AF8AC65D-8AF6-48A7-9B3F-EF11B4D9EF1B}"/>
              </a:ext>
            </a:extLst>
          </p:cNvPr>
          <p:cNvSpPr>
            <a:spLocks noGrp="1"/>
          </p:cNvSpPr>
          <p:nvPr>
            <p:ph idx="1"/>
          </p:nvPr>
        </p:nvSpPr>
        <p:spPr>
          <a:xfrm>
            <a:off x="838201" y="2202601"/>
            <a:ext cx="4925290" cy="3974361"/>
          </a:xfrm>
        </p:spPr>
        <p:txBody>
          <a:bodyPr>
            <a:normAutofit/>
          </a:bodyPr>
          <a:lstStyle/>
          <a:p>
            <a:pPr algn="just">
              <a:lnSpc>
                <a:spcPct val="100000"/>
              </a:lnSpc>
              <a:buFontTx/>
              <a:buChar char="-"/>
            </a:pPr>
            <a:endParaRPr lang="pt-PT" sz="1800" dirty="0">
              <a:effectLst/>
              <a:latin typeface="Tahoma" panose="020B0604030504040204" pitchFamily="34" charset="0"/>
              <a:ea typeface="Tahoma" panose="020B0604030504040204" pitchFamily="34" charset="0"/>
            </a:endParaRPr>
          </a:p>
          <a:p>
            <a:pPr algn="just">
              <a:lnSpc>
                <a:spcPct val="100000"/>
              </a:lnSpc>
              <a:buFontTx/>
              <a:buChar char="-"/>
            </a:pPr>
            <a:r>
              <a:rPr lang="pt-PT" sz="1800" dirty="0">
                <a:effectLst/>
                <a:latin typeface="Tahoma" panose="020B0604030504040204" pitchFamily="34" charset="0"/>
                <a:ea typeface="Tahoma" panose="020B0604030504040204" pitchFamily="34" charset="0"/>
              </a:rPr>
              <a:t>É fundamental a discussão e </a:t>
            </a:r>
            <a:r>
              <a:rPr lang="pt-PT" sz="1800" b="1" dirty="0">
                <a:effectLst/>
                <a:latin typeface="Tahoma" panose="020B0604030504040204" pitchFamily="34" charset="0"/>
                <a:ea typeface="Tahoma" panose="020B0604030504040204" pitchFamily="34" charset="0"/>
              </a:rPr>
              <a:t>definição dos critérios a utilizar na locação de recursos</a:t>
            </a:r>
            <a:r>
              <a:rPr lang="pt-PT" sz="1800" dirty="0">
                <a:effectLst/>
                <a:latin typeface="Tahoma" panose="020B0604030504040204" pitchFamily="34" charset="0"/>
                <a:ea typeface="Tahoma" panose="020B0604030504040204" pitchFamily="34" charset="0"/>
              </a:rPr>
              <a:t>, de forma a:</a:t>
            </a:r>
          </a:p>
          <a:p>
            <a:pPr lvl="1" algn="just">
              <a:lnSpc>
                <a:spcPct val="100000"/>
              </a:lnSpc>
              <a:buFont typeface="Wingdings" panose="05000000000000000000" pitchFamily="2" charset="2"/>
              <a:buChar char="v"/>
            </a:pPr>
            <a:r>
              <a:rPr lang="pt-PT" sz="1400" dirty="0">
                <a:effectLst/>
                <a:latin typeface="Tahoma" panose="020B0604030504040204" pitchFamily="34" charset="0"/>
                <a:ea typeface="Tahoma" panose="020B0604030504040204" pitchFamily="34" charset="0"/>
              </a:rPr>
              <a:t>garantir a igualdade na saúde e na supressão do sofrimento;</a:t>
            </a:r>
          </a:p>
          <a:p>
            <a:pPr lvl="1" algn="just">
              <a:lnSpc>
                <a:spcPct val="100000"/>
              </a:lnSpc>
              <a:buFont typeface="Wingdings" panose="05000000000000000000" pitchFamily="2" charset="2"/>
              <a:buChar char="v"/>
            </a:pPr>
            <a:r>
              <a:rPr lang="pt-PT" sz="1400" dirty="0">
                <a:effectLst/>
                <a:latin typeface="Tahoma" panose="020B0604030504040204" pitchFamily="34" charset="0"/>
                <a:ea typeface="Tahoma" panose="020B0604030504040204" pitchFamily="34" charset="0"/>
              </a:rPr>
              <a:t> impedir a discriminação no acesso aos cuidados de saúde das populações mais vulneráveis;</a:t>
            </a:r>
            <a:endParaRPr lang="pt-PT" b="1"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dirty="0"/>
          </a:p>
          <a:p>
            <a:pPr marL="0" indent="0" algn="just">
              <a:lnSpc>
                <a:spcPct val="100000"/>
              </a:lnSpc>
              <a:buNone/>
            </a:pPr>
            <a:endParaRPr lang="pt-PT" sz="1800" dirty="0">
              <a:latin typeface="Tahoma" panose="020B0604030504040204" pitchFamily="34" charset="0"/>
              <a:ea typeface="Tahoma" panose="020B0604030504040204" pitchFamily="34" charset="0"/>
            </a:endParaRPr>
          </a:p>
          <a:p>
            <a:pPr marL="0" indent="0" algn="just">
              <a:buNone/>
            </a:pPr>
            <a:endParaRPr lang="pt-PT" sz="1800" dirty="0">
              <a:effectLst/>
              <a:latin typeface="Tahoma" panose="020B0604030504040204" pitchFamily="34" charset="0"/>
              <a:ea typeface="Tahoma" panose="020B0604030504040204" pitchFamily="34" charset="0"/>
            </a:endParaRPr>
          </a:p>
          <a:p>
            <a:pPr algn="just">
              <a:buFont typeface="Wingdings" panose="05000000000000000000" pitchFamily="2" charset="2"/>
              <a:buChar char="ü"/>
            </a:pPr>
            <a:endParaRPr lang="pt-PT" b="1" u="sng" dirty="0"/>
          </a:p>
          <a:p>
            <a:pPr marL="0" indent="0" algn="ctr">
              <a:buNone/>
            </a:pPr>
            <a:endParaRPr lang="pt-PT" dirty="0"/>
          </a:p>
        </p:txBody>
      </p:sp>
      <p:pic>
        <p:nvPicPr>
          <p:cNvPr id="6" name="Imagem 5">
            <a:extLst>
              <a:ext uri="{FF2B5EF4-FFF2-40B4-BE49-F238E27FC236}">
                <a16:creationId xmlns:a16="http://schemas.microsoft.com/office/drawing/2014/main" id="{6D35C59F-C0EB-4026-A043-A1A1736B7F10}"/>
              </a:ext>
            </a:extLst>
          </p:cNvPr>
          <p:cNvPicPr>
            <a:picLocks noChangeAspect="1"/>
          </p:cNvPicPr>
          <p:nvPr/>
        </p:nvPicPr>
        <p:blipFill rotWithShape="1">
          <a:blip r:embed="rId2"/>
          <a:srcRect l="36786" t="17234" r="38289" b="8147"/>
          <a:stretch/>
        </p:blipFill>
        <p:spPr>
          <a:xfrm>
            <a:off x="7808155" y="0"/>
            <a:ext cx="4114800" cy="6581546"/>
          </a:xfrm>
          <a:prstGeom prst="rect">
            <a:avLst/>
          </a:prstGeom>
        </p:spPr>
      </p:pic>
    </p:spTree>
    <p:extLst>
      <p:ext uri="{BB962C8B-B14F-4D97-AF65-F5344CB8AC3E}">
        <p14:creationId xmlns:p14="http://schemas.microsoft.com/office/powerpoint/2010/main" val="3926128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AD3A6-3855-4E03-A07A-935084106FE3}"/>
              </a:ext>
            </a:extLst>
          </p:cNvPr>
          <p:cNvSpPr>
            <a:spLocks noGrp="1"/>
          </p:cNvSpPr>
          <p:nvPr>
            <p:ph type="title"/>
          </p:nvPr>
        </p:nvSpPr>
        <p:spPr>
          <a:xfrm>
            <a:off x="838200" y="365126"/>
            <a:ext cx="10515600" cy="1140118"/>
          </a:xfrm>
          <a:solidFill>
            <a:schemeClr val="accent4"/>
          </a:solidFill>
        </p:spPr>
        <p:txBody>
          <a:bodyPr>
            <a:normAutofit fontScale="90000"/>
          </a:bodyPr>
          <a:lstStyle/>
          <a:p>
            <a:pPr algn="ctr"/>
            <a:br>
              <a:rPr lang="pt-PT" dirty="0"/>
            </a:br>
            <a:r>
              <a:rPr lang="pt-PT" b="1" dirty="0"/>
              <a:t>Determinantes de saúde numa perspectiva histórica</a:t>
            </a:r>
            <a:br>
              <a:rPr lang="pt-PT" b="1" dirty="0"/>
            </a:br>
            <a:endParaRPr lang="pt-PT" dirty="0"/>
          </a:p>
        </p:txBody>
      </p:sp>
      <p:sp>
        <p:nvSpPr>
          <p:cNvPr id="3" name="Espaço Reservado para Conteúdo 2">
            <a:extLst>
              <a:ext uri="{FF2B5EF4-FFF2-40B4-BE49-F238E27FC236}">
                <a16:creationId xmlns:a16="http://schemas.microsoft.com/office/drawing/2014/main" id="{30A06D45-3C5A-43A7-BA92-5FA49830E456}"/>
              </a:ext>
            </a:extLst>
          </p:cNvPr>
          <p:cNvSpPr>
            <a:spLocks noGrp="1"/>
          </p:cNvSpPr>
          <p:nvPr>
            <p:ph idx="1"/>
          </p:nvPr>
        </p:nvSpPr>
        <p:spPr>
          <a:xfrm>
            <a:off x="838200" y="1505244"/>
            <a:ext cx="10515600" cy="4671719"/>
          </a:xfrm>
        </p:spPr>
        <p:txBody>
          <a:bodyPr>
            <a:normAutofit lnSpcReduction="10000"/>
          </a:bodyPr>
          <a:lstStyle/>
          <a:p>
            <a:pPr marL="0" indent="0" algn="just">
              <a:buNone/>
            </a:pPr>
            <a:endParaRPr lang="pt-PT" dirty="0"/>
          </a:p>
          <a:p>
            <a:pPr marL="0" indent="0" algn="just">
              <a:buNone/>
            </a:pPr>
            <a:r>
              <a:rPr lang="pt-PT" b="1" dirty="0"/>
              <a:t>Era pré-industrial</a:t>
            </a:r>
          </a:p>
          <a:p>
            <a:pPr lvl="1" algn="just">
              <a:buFont typeface="Wingdings" panose="05000000000000000000" pitchFamily="2" charset="2"/>
              <a:buChar char="§"/>
            </a:pPr>
            <a:r>
              <a:rPr lang="pt-PT" b="1" dirty="0"/>
              <a:t>Sociedades caçadoras/colectoras:</a:t>
            </a:r>
          </a:p>
          <a:p>
            <a:pPr marL="457200" lvl="1" indent="0" algn="just">
              <a:buNone/>
            </a:pPr>
            <a:r>
              <a:rPr lang="pt-PT" b="1" dirty="0"/>
              <a:t>	- Disponibilidade de alimentos</a:t>
            </a:r>
          </a:p>
          <a:p>
            <a:pPr marL="457200" lvl="1" indent="0" algn="just">
              <a:buNone/>
            </a:pPr>
            <a:r>
              <a:rPr lang="pt-PT" b="1" dirty="0"/>
              <a:t>	- Estrutura social</a:t>
            </a:r>
          </a:p>
          <a:p>
            <a:pPr marL="457200" lvl="1" indent="0" algn="just">
              <a:buNone/>
            </a:pPr>
            <a:r>
              <a:rPr lang="pt-PT" b="1" dirty="0"/>
              <a:t>	- Mobilidade</a:t>
            </a:r>
          </a:p>
          <a:p>
            <a:pPr lvl="1" algn="just">
              <a:buFont typeface="Wingdings" panose="05000000000000000000" pitchFamily="2" charset="2"/>
              <a:buChar char="§"/>
            </a:pPr>
            <a:r>
              <a:rPr lang="pt-PT" b="1" dirty="0"/>
              <a:t>Revolução agricola</a:t>
            </a:r>
          </a:p>
          <a:p>
            <a:pPr marL="457200" lvl="1" indent="0" algn="just">
              <a:buNone/>
            </a:pPr>
            <a:r>
              <a:rPr lang="pt-PT" b="1" dirty="0"/>
              <a:t>	- Fixação das populações</a:t>
            </a:r>
          </a:p>
          <a:p>
            <a:pPr marL="457200" lvl="1" indent="0" algn="just">
              <a:buNone/>
            </a:pPr>
            <a:r>
              <a:rPr lang="pt-PT" b="1" dirty="0"/>
              <a:t>	- Estrutura social</a:t>
            </a:r>
          </a:p>
          <a:p>
            <a:pPr marL="457200" lvl="1" indent="0" algn="just">
              <a:buNone/>
            </a:pPr>
            <a:r>
              <a:rPr lang="pt-PT" b="1" dirty="0"/>
              <a:t>	- Tecnologia</a:t>
            </a:r>
          </a:p>
          <a:p>
            <a:pPr marL="457200" lvl="1" indent="0" algn="just">
              <a:buNone/>
            </a:pPr>
            <a:r>
              <a:rPr lang="pt-PT" b="1" dirty="0"/>
              <a:t>	- Saneamento e qualidade da água</a:t>
            </a:r>
          </a:p>
          <a:p>
            <a:pPr marL="457200" lvl="1" indent="0" algn="just">
              <a:buNone/>
            </a:pPr>
            <a:r>
              <a:rPr lang="pt-PT" b="1" dirty="0"/>
              <a:t>	- Disponibilidade de alimentos			</a:t>
            </a:r>
          </a:p>
          <a:p>
            <a:pPr marL="0" indent="0">
              <a:buNone/>
            </a:pPr>
            <a:endParaRPr lang="pt-PT" dirty="0"/>
          </a:p>
          <a:p>
            <a:pPr marL="0" indent="0">
              <a:buNone/>
            </a:pPr>
            <a:endParaRPr lang="pt-PT" sz="800" dirty="0"/>
          </a:p>
          <a:p>
            <a:pPr>
              <a:buFont typeface="Wingdings" panose="05000000000000000000" pitchFamily="2" charset="2"/>
              <a:buChar char="q"/>
            </a:pPr>
            <a:endParaRPr lang="pt-PT" dirty="0"/>
          </a:p>
          <a:p>
            <a:pPr>
              <a:buFont typeface="Wingdings" panose="05000000000000000000" pitchFamily="2" charset="2"/>
              <a:buChar char="q"/>
            </a:pPr>
            <a:endParaRPr lang="pt-PT" dirty="0"/>
          </a:p>
          <a:p>
            <a:pPr marL="0" indent="0">
              <a:buNone/>
            </a:pPr>
            <a:endParaRPr lang="pt-PT" sz="800" dirty="0"/>
          </a:p>
        </p:txBody>
      </p:sp>
      <p:sp>
        <p:nvSpPr>
          <p:cNvPr id="4" name="Espaço Reservado para Rodapé 3">
            <a:extLst>
              <a:ext uri="{FF2B5EF4-FFF2-40B4-BE49-F238E27FC236}">
                <a16:creationId xmlns:a16="http://schemas.microsoft.com/office/drawing/2014/main" id="{E2430935-50D3-484D-957D-A92B361A089B}"/>
              </a:ext>
            </a:extLst>
          </p:cNvPr>
          <p:cNvSpPr>
            <a:spLocks noGrp="1"/>
          </p:cNvSpPr>
          <p:nvPr>
            <p:ph type="ftr" sz="quarter" idx="11"/>
          </p:nvPr>
        </p:nvSpPr>
        <p:spPr/>
        <p:txBody>
          <a:bodyPr/>
          <a:lstStyle/>
          <a:p>
            <a:r>
              <a:rPr lang="pt-PT"/>
              <a:t>UFCD – 6557 - REDE NACIONAL DE CUIDADOS DE SAÚDE</a:t>
            </a:r>
          </a:p>
        </p:txBody>
      </p:sp>
    </p:spTree>
    <p:extLst>
      <p:ext uri="{BB962C8B-B14F-4D97-AF65-F5344CB8AC3E}">
        <p14:creationId xmlns:p14="http://schemas.microsoft.com/office/powerpoint/2010/main" val="3851033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AD3A6-3855-4E03-A07A-935084106FE3}"/>
              </a:ext>
            </a:extLst>
          </p:cNvPr>
          <p:cNvSpPr>
            <a:spLocks noGrp="1"/>
          </p:cNvSpPr>
          <p:nvPr>
            <p:ph type="title"/>
          </p:nvPr>
        </p:nvSpPr>
        <p:spPr>
          <a:xfrm>
            <a:off x="838200" y="365126"/>
            <a:ext cx="10515600" cy="1140118"/>
          </a:xfrm>
          <a:solidFill>
            <a:schemeClr val="accent4"/>
          </a:solidFill>
        </p:spPr>
        <p:txBody>
          <a:bodyPr>
            <a:normAutofit fontScale="90000"/>
          </a:bodyPr>
          <a:lstStyle/>
          <a:p>
            <a:pPr algn="ctr"/>
            <a:br>
              <a:rPr lang="pt-PT" dirty="0"/>
            </a:br>
            <a:r>
              <a:rPr lang="pt-PT" b="1" dirty="0"/>
              <a:t>Determinantes de saúde numa perspectiva histórica</a:t>
            </a:r>
            <a:br>
              <a:rPr lang="pt-PT" b="1" dirty="0"/>
            </a:br>
            <a:endParaRPr lang="pt-PT" dirty="0"/>
          </a:p>
        </p:txBody>
      </p:sp>
      <p:sp>
        <p:nvSpPr>
          <p:cNvPr id="3" name="Espaço Reservado para Conteúdo 2">
            <a:extLst>
              <a:ext uri="{FF2B5EF4-FFF2-40B4-BE49-F238E27FC236}">
                <a16:creationId xmlns:a16="http://schemas.microsoft.com/office/drawing/2014/main" id="{30A06D45-3C5A-43A7-BA92-5FA49830E456}"/>
              </a:ext>
            </a:extLst>
          </p:cNvPr>
          <p:cNvSpPr>
            <a:spLocks noGrp="1"/>
          </p:cNvSpPr>
          <p:nvPr>
            <p:ph idx="1"/>
          </p:nvPr>
        </p:nvSpPr>
        <p:spPr>
          <a:xfrm>
            <a:off x="838200" y="1505244"/>
            <a:ext cx="10515600" cy="4671719"/>
          </a:xfrm>
        </p:spPr>
        <p:txBody>
          <a:bodyPr>
            <a:normAutofit/>
          </a:bodyPr>
          <a:lstStyle/>
          <a:p>
            <a:pPr marL="0" indent="0" algn="just">
              <a:buNone/>
            </a:pPr>
            <a:endParaRPr lang="pt-PT" dirty="0"/>
          </a:p>
          <a:p>
            <a:pPr algn="just">
              <a:buFont typeface="Wingdings" panose="05000000000000000000" pitchFamily="2" charset="2"/>
              <a:buChar char="q"/>
            </a:pPr>
            <a:r>
              <a:rPr lang="pt-PT" b="1" dirty="0"/>
              <a:t>Revolução Industrial:</a:t>
            </a:r>
          </a:p>
          <a:p>
            <a:pPr lvl="1" algn="just">
              <a:buFont typeface="Wingdings" panose="05000000000000000000" pitchFamily="2" charset="2"/>
              <a:buChar char="§"/>
            </a:pPr>
            <a:r>
              <a:rPr lang="pt-PT" b="1" dirty="0"/>
              <a:t>Sociedades caçadoras/colectoras:</a:t>
            </a:r>
          </a:p>
          <a:p>
            <a:pPr marL="457200" lvl="1" indent="0" algn="just">
              <a:buNone/>
            </a:pPr>
            <a:r>
              <a:rPr lang="pt-PT" b="1" dirty="0"/>
              <a:t>	- Inovações tecnológicas</a:t>
            </a:r>
          </a:p>
          <a:p>
            <a:pPr marL="457200" lvl="1" indent="0" algn="just">
              <a:buNone/>
            </a:pPr>
            <a:r>
              <a:rPr lang="pt-PT" b="1" dirty="0"/>
              <a:t>	- Uso de combustíveis fósseis</a:t>
            </a:r>
          </a:p>
          <a:p>
            <a:pPr marL="457200" lvl="1" indent="0" algn="just">
              <a:buNone/>
            </a:pPr>
            <a:r>
              <a:rPr lang="pt-PT" b="1" dirty="0"/>
              <a:t>	- Avanços no conhecimento médico e terapêutica</a:t>
            </a:r>
          </a:p>
          <a:p>
            <a:pPr marL="457200" lvl="1" indent="0" algn="just">
              <a:buNone/>
            </a:pPr>
            <a:r>
              <a:rPr lang="pt-PT" b="1" dirty="0"/>
              <a:t>	- Saneamento</a:t>
            </a:r>
          </a:p>
          <a:p>
            <a:pPr marL="457200" lvl="1" indent="0" algn="just">
              <a:buNone/>
            </a:pPr>
            <a:r>
              <a:rPr lang="pt-PT" b="1" dirty="0"/>
              <a:t>	- Alimentação</a:t>
            </a:r>
          </a:p>
          <a:p>
            <a:pPr marL="457200" lvl="1" indent="0" algn="just">
              <a:buNone/>
            </a:pPr>
            <a:r>
              <a:rPr lang="pt-PT" b="1" dirty="0"/>
              <a:t>	- Condições habitacionais	</a:t>
            </a:r>
          </a:p>
          <a:p>
            <a:pPr marL="457200" lvl="1" indent="0" algn="just">
              <a:buNone/>
            </a:pPr>
            <a:endParaRPr lang="pt-PT" b="1" dirty="0"/>
          </a:p>
          <a:p>
            <a:pPr marL="457200" lvl="1" indent="0" algn="just">
              <a:buNone/>
            </a:pPr>
            <a:r>
              <a:rPr lang="pt-PT" b="1" dirty="0"/>
              <a:t>	</a:t>
            </a:r>
          </a:p>
          <a:p>
            <a:pPr marL="0" indent="0">
              <a:buNone/>
            </a:pPr>
            <a:endParaRPr lang="pt-PT" dirty="0"/>
          </a:p>
          <a:p>
            <a:pPr marL="0" indent="0">
              <a:buNone/>
            </a:pPr>
            <a:endParaRPr lang="pt-PT" sz="800" dirty="0"/>
          </a:p>
          <a:p>
            <a:pPr>
              <a:buFont typeface="Wingdings" panose="05000000000000000000" pitchFamily="2" charset="2"/>
              <a:buChar char="q"/>
            </a:pPr>
            <a:endParaRPr lang="pt-PT" dirty="0"/>
          </a:p>
          <a:p>
            <a:pPr>
              <a:buFont typeface="Wingdings" panose="05000000000000000000" pitchFamily="2" charset="2"/>
              <a:buChar char="q"/>
            </a:pPr>
            <a:endParaRPr lang="pt-PT" dirty="0"/>
          </a:p>
          <a:p>
            <a:pPr marL="0" indent="0">
              <a:buNone/>
            </a:pPr>
            <a:endParaRPr lang="pt-PT" sz="800" dirty="0"/>
          </a:p>
        </p:txBody>
      </p:sp>
      <p:sp>
        <p:nvSpPr>
          <p:cNvPr id="4" name="Espaço Reservado para Rodapé 3">
            <a:extLst>
              <a:ext uri="{FF2B5EF4-FFF2-40B4-BE49-F238E27FC236}">
                <a16:creationId xmlns:a16="http://schemas.microsoft.com/office/drawing/2014/main" id="{E2430935-50D3-484D-957D-A92B361A089B}"/>
              </a:ext>
            </a:extLst>
          </p:cNvPr>
          <p:cNvSpPr>
            <a:spLocks noGrp="1"/>
          </p:cNvSpPr>
          <p:nvPr>
            <p:ph type="ftr" sz="quarter" idx="11"/>
          </p:nvPr>
        </p:nvSpPr>
        <p:spPr/>
        <p:txBody>
          <a:bodyPr/>
          <a:lstStyle/>
          <a:p>
            <a:r>
              <a:rPr lang="pt-PT"/>
              <a:t>UFCD – 6557 - REDE NACIONAL DE CUIDADOS DE SAÚDE</a:t>
            </a:r>
          </a:p>
        </p:txBody>
      </p:sp>
    </p:spTree>
    <p:extLst>
      <p:ext uri="{BB962C8B-B14F-4D97-AF65-F5344CB8AC3E}">
        <p14:creationId xmlns:p14="http://schemas.microsoft.com/office/powerpoint/2010/main" val="1849263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AD3A6-3855-4E03-A07A-935084106FE3}"/>
              </a:ext>
            </a:extLst>
          </p:cNvPr>
          <p:cNvSpPr>
            <a:spLocks noGrp="1"/>
          </p:cNvSpPr>
          <p:nvPr>
            <p:ph type="title"/>
          </p:nvPr>
        </p:nvSpPr>
        <p:spPr>
          <a:xfrm>
            <a:off x="838200" y="365126"/>
            <a:ext cx="10515600" cy="1140118"/>
          </a:xfrm>
          <a:solidFill>
            <a:schemeClr val="accent4"/>
          </a:solidFill>
        </p:spPr>
        <p:txBody>
          <a:bodyPr>
            <a:normAutofit fontScale="90000"/>
          </a:bodyPr>
          <a:lstStyle/>
          <a:p>
            <a:pPr algn="ctr"/>
            <a:br>
              <a:rPr lang="pt-PT" dirty="0"/>
            </a:br>
            <a:r>
              <a:rPr lang="pt-PT" dirty="0"/>
              <a:t>1. </a:t>
            </a:r>
            <a:r>
              <a:rPr lang="pt-PT" b="1" dirty="0"/>
              <a:t>Perspectiva histórica da</a:t>
            </a:r>
            <a:br>
              <a:rPr lang="pt-PT" b="1" dirty="0"/>
            </a:br>
            <a:r>
              <a:rPr lang="pt-PT" b="1" dirty="0"/>
              <a:t> Rede Nacional de Cuidados de Saúde</a:t>
            </a:r>
            <a:br>
              <a:rPr lang="pt-PT" dirty="0"/>
            </a:br>
            <a:endParaRPr lang="pt-PT" dirty="0"/>
          </a:p>
        </p:txBody>
      </p:sp>
      <p:sp>
        <p:nvSpPr>
          <p:cNvPr id="3" name="Espaço Reservado para Conteúdo 2">
            <a:extLst>
              <a:ext uri="{FF2B5EF4-FFF2-40B4-BE49-F238E27FC236}">
                <a16:creationId xmlns:a16="http://schemas.microsoft.com/office/drawing/2014/main" id="{30A06D45-3C5A-43A7-BA92-5FA49830E456}"/>
              </a:ext>
            </a:extLst>
          </p:cNvPr>
          <p:cNvSpPr>
            <a:spLocks noGrp="1"/>
          </p:cNvSpPr>
          <p:nvPr>
            <p:ph idx="1"/>
          </p:nvPr>
        </p:nvSpPr>
        <p:spPr>
          <a:xfrm>
            <a:off x="838200" y="1505244"/>
            <a:ext cx="10515600" cy="4671719"/>
          </a:xfrm>
        </p:spPr>
        <p:txBody>
          <a:bodyPr/>
          <a:lstStyle/>
          <a:p>
            <a:endParaRPr lang="pt-PT" dirty="0"/>
          </a:p>
          <a:p>
            <a:pPr marL="0" indent="0">
              <a:buNone/>
            </a:pPr>
            <a:r>
              <a:rPr lang="pt-PT" dirty="0"/>
              <a:t>Actualmente, a Saúde em Portugal é um </a:t>
            </a:r>
            <a:r>
              <a:rPr lang="pt-PT" b="1" dirty="0"/>
              <a:t>Direito</a:t>
            </a:r>
            <a:r>
              <a:rPr lang="pt-PT" dirty="0"/>
              <a:t> e um </a:t>
            </a:r>
            <a:r>
              <a:rPr lang="pt-PT" b="1" dirty="0"/>
              <a:t>Dever.</a:t>
            </a:r>
          </a:p>
          <a:p>
            <a:pPr marL="0" indent="0">
              <a:buNone/>
            </a:pPr>
            <a:endParaRPr lang="pt-PT" b="1" dirty="0"/>
          </a:p>
          <a:p>
            <a:pPr marL="0" indent="0">
              <a:buNone/>
            </a:pPr>
            <a:endParaRPr lang="pt-PT" b="1" dirty="0"/>
          </a:p>
          <a:p>
            <a:pPr marL="0" indent="0">
              <a:buNone/>
            </a:pPr>
            <a:endParaRPr lang="pt-PT" b="1" dirty="0"/>
          </a:p>
          <a:p>
            <a:pPr marL="0" indent="0">
              <a:buNone/>
            </a:pPr>
            <a:endParaRPr lang="pt-PT" b="1" dirty="0"/>
          </a:p>
          <a:p>
            <a:pPr marL="0" indent="0">
              <a:buNone/>
            </a:pPr>
            <a:r>
              <a:rPr lang="pt-PT" b="1" dirty="0"/>
              <a:t>Constituição da Repúlica Portuguesa</a:t>
            </a:r>
          </a:p>
          <a:p>
            <a:pPr marL="0" indent="0">
              <a:buNone/>
            </a:pPr>
            <a:r>
              <a:rPr lang="pt-PT" b="1" dirty="0"/>
              <a:t>Artigo nº64</a:t>
            </a:r>
          </a:p>
        </p:txBody>
      </p:sp>
      <p:sp>
        <p:nvSpPr>
          <p:cNvPr id="4" name="Espaço Reservado para Rodapé 3">
            <a:extLst>
              <a:ext uri="{FF2B5EF4-FFF2-40B4-BE49-F238E27FC236}">
                <a16:creationId xmlns:a16="http://schemas.microsoft.com/office/drawing/2014/main" id="{E2430935-50D3-484D-957D-A92B361A089B}"/>
              </a:ext>
            </a:extLst>
          </p:cNvPr>
          <p:cNvSpPr>
            <a:spLocks noGrp="1"/>
          </p:cNvSpPr>
          <p:nvPr>
            <p:ph type="ftr" sz="quarter" idx="11"/>
          </p:nvPr>
        </p:nvSpPr>
        <p:spPr/>
        <p:txBody>
          <a:bodyPr/>
          <a:lstStyle/>
          <a:p>
            <a:r>
              <a:rPr lang="pt-PT"/>
              <a:t>UFCD – 6557 - REDE NACIONAL DE CUIDADOS DE SAÚDE</a:t>
            </a:r>
          </a:p>
        </p:txBody>
      </p:sp>
      <p:graphicFrame>
        <p:nvGraphicFramePr>
          <p:cNvPr id="5" name="Diagrama 4">
            <a:extLst>
              <a:ext uri="{FF2B5EF4-FFF2-40B4-BE49-F238E27FC236}">
                <a16:creationId xmlns:a16="http://schemas.microsoft.com/office/drawing/2014/main" id="{E3888BAF-E9AE-42C2-840F-0ADEAE994673}"/>
              </a:ext>
            </a:extLst>
          </p:cNvPr>
          <p:cNvGraphicFramePr/>
          <p:nvPr/>
        </p:nvGraphicFramePr>
        <p:xfrm>
          <a:off x="6852139" y="2735055"/>
          <a:ext cx="4501661" cy="353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m 5">
            <a:extLst>
              <a:ext uri="{FF2B5EF4-FFF2-40B4-BE49-F238E27FC236}">
                <a16:creationId xmlns:a16="http://schemas.microsoft.com/office/drawing/2014/main" id="{3BB34C5A-CEAD-4C3A-AA50-CBF3E4D1577E}"/>
              </a:ext>
            </a:extLst>
          </p:cNvPr>
          <p:cNvPicPr>
            <a:picLocks noChangeAspect="1"/>
          </p:cNvPicPr>
          <p:nvPr/>
        </p:nvPicPr>
        <p:blipFill>
          <a:blip r:embed="rId7"/>
          <a:stretch>
            <a:fillRect/>
          </a:stretch>
        </p:blipFill>
        <p:spPr>
          <a:xfrm>
            <a:off x="2643554" y="2945717"/>
            <a:ext cx="1600200" cy="1183987"/>
          </a:xfrm>
          <a:prstGeom prst="rect">
            <a:avLst/>
          </a:prstGeom>
        </p:spPr>
      </p:pic>
    </p:spTree>
    <p:extLst>
      <p:ext uri="{BB962C8B-B14F-4D97-AF65-F5344CB8AC3E}">
        <p14:creationId xmlns:p14="http://schemas.microsoft.com/office/powerpoint/2010/main" val="58285098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052B5E3D4076344BDB4334243B20B71" ma:contentTypeVersion="2" ma:contentTypeDescription="Criar um novo documento." ma:contentTypeScope="" ma:versionID="a48bf3778637078c7b23402a979ee37c">
  <xsd:schema xmlns:xsd="http://www.w3.org/2001/XMLSchema" xmlns:xs="http://www.w3.org/2001/XMLSchema" xmlns:p="http://schemas.microsoft.com/office/2006/metadata/properties" xmlns:ns2="6638e4a7-a24a-4dff-9a97-a279f6151ace" targetNamespace="http://schemas.microsoft.com/office/2006/metadata/properties" ma:root="true" ma:fieldsID="f8e28b6989dc345b66f56846c9d9f27b" ns2:_="">
    <xsd:import namespace="6638e4a7-a24a-4dff-9a97-a279f6151ac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38e4a7-a24a-4dff-9a97-a279f6151a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9A264A-232D-4037-BCB7-784F1C64C1A6}"/>
</file>

<file path=customXml/itemProps2.xml><?xml version="1.0" encoding="utf-8"?>
<ds:datastoreItem xmlns:ds="http://schemas.openxmlformats.org/officeDocument/2006/customXml" ds:itemID="{FD5791B1-84E4-4B04-B55E-DD046838F9E5}"/>
</file>

<file path=customXml/itemProps3.xml><?xml version="1.0" encoding="utf-8"?>
<ds:datastoreItem xmlns:ds="http://schemas.openxmlformats.org/officeDocument/2006/customXml" ds:itemID="{9115B5CF-5FD2-42D0-B412-9D66C44DB10C}"/>
</file>

<file path=docProps/app.xml><?xml version="1.0" encoding="utf-8"?>
<Properties xmlns="http://schemas.openxmlformats.org/officeDocument/2006/extended-properties" xmlns:vt="http://schemas.openxmlformats.org/officeDocument/2006/docPropsVTypes">
  <TotalTime>9987</TotalTime>
  <Words>6210</Words>
  <Application>Microsoft Office PowerPoint</Application>
  <PresentationFormat>Widescreen</PresentationFormat>
  <Paragraphs>663</Paragraphs>
  <Slides>66</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66</vt:i4>
      </vt:variant>
    </vt:vector>
  </HeadingPairs>
  <TitlesOfParts>
    <vt:vector size="73" baseType="lpstr">
      <vt:lpstr>Arial</vt:lpstr>
      <vt:lpstr>Calibri</vt:lpstr>
      <vt:lpstr>Calibri Light</vt:lpstr>
      <vt:lpstr>Carlito</vt:lpstr>
      <vt:lpstr>Tahoma</vt:lpstr>
      <vt:lpstr>Wingdings</vt:lpstr>
      <vt:lpstr>Tema do Office</vt:lpstr>
      <vt:lpstr>TÉCNICO AUXILIAR DE SAÚDE  UFCD – 6557 - REDE NACIONAL DE CUIDADOS DE SAÚDE </vt:lpstr>
      <vt:lpstr>Temas a abordar na UFCD - 6557</vt:lpstr>
      <vt:lpstr> Saúde </vt:lpstr>
      <vt:lpstr> Saúde </vt:lpstr>
      <vt:lpstr> Saúde </vt:lpstr>
      <vt:lpstr> Direito à Saúde </vt:lpstr>
      <vt:lpstr> Determinantes de saúde numa perspectiva histórica </vt:lpstr>
      <vt:lpstr> Determinantes de saúde numa perspectiva histórica </vt:lpstr>
      <vt:lpstr> 1. Perspectiva histórica da  Rede Nacional de Cuidados de Saúde </vt:lpstr>
      <vt:lpstr> 1. Perspectiva histórica da Rede Nacional de Cuidados de Saúde </vt:lpstr>
      <vt:lpstr>1. Perspectiva histórica da Rede Nacional de Cuidados de Saúde</vt:lpstr>
      <vt:lpstr>1. Perspectiva histórica da Rede Nacional de Cuidados de Saúde</vt:lpstr>
      <vt:lpstr>1. Perspectiva histórica da Rede Nacional de Cuidados de Saúde</vt:lpstr>
      <vt:lpstr>1. Perspectiva histórica da Rede Nacional de Cuidados de Saúde</vt:lpstr>
      <vt:lpstr>1. Perspectiva histórica da Rede Nacional de Cuidados de Saúde</vt:lpstr>
      <vt:lpstr>1. Perspectiva histórica da Rede Nacional de Cuidados de Saúde</vt:lpstr>
      <vt:lpstr>1. Perspectiva histórica da Rede Nacional de Cuidados de Saúde</vt:lpstr>
      <vt:lpstr>1. Perspectiva histórica da Rede Nacional de Cuidados de Saúde</vt:lpstr>
      <vt:lpstr>1. Perspectiva histórica da Rede Nacional de Cuidados de Saúde</vt:lpstr>
      <vt:lpstr>1. Perspectiva histórica da Rede Nacional de Cuidados de Saúde</vt:lpstr>
      <vt:lpstr>1. Perspectiva histórica da Rede Nacional de Cuidados de Saúde</vt:lpstr>
      <vt:lpstr>1. Perspectiva histórica da Rede Nacional de Cuidados de Saúde</vt:lpstr>
      <vt:lpstr>1. Perspectiva histórica da Rede Nacional de Cuidados de Saúde</vt:lpstr>
      <vt:lpstr>1. Perspectiva histórica da Rede Nacional de Cuidados de Saúde</vt:lpstr>
      <vt:lpstr>1. Perspectiva histórica da Rede Nacional de Cuidados de Saúde</vt:lpstr>
      <vt:lpstr>2. A Política de Saúde</vt:lpstr>
      <vt:lpstr>2. A Política de Saúde  2.1.Principais orientações europeias em matéria de saúde: estratégias e orientações da Organização Mundial de Saúde</vt:lpstr>
      <vt:lpstr>2. A Política de Saúde  2.1.Principais orientações europeias em matéria de saúde: estratégias e orientações da Organização Mundial de Saúde</vt:lpstr>
      <vt:lpstr>2. A Política de Saúde  2.1.Principais orientações europeias em matéria de saúde: estratégias e orientações da Organização Mundial de Saúde</vt:lpstr>
      <vt:lpstr>2. A Política de Saúde  2.1.Principais orientações europeias em matéria de saúde: estratégias e orientações da Organização Mundial de Saúde</vt:lpstr>
      <vt:lpstr>2. A Política de Saúde  2.1.Principais orientações europeias em matéria de saúde: estratégias e orientações da Organização Mundial de Saúde</vt:lpstr>
      <vt:lpstr>2. A Política de Saúde  2.1.Principais orientações europeias em matéria de saúde: estratégias e orientações da Organização Mundial de Saúde</vt:lpstr>
      <vt:lpstr>2. A Política de Saúde  2.1.Principais orientações europeias em matéria de saúde: estratégias e orientações da Organização Mundial de Saúde</vt:lpstr>
      <vt:lpstr>2. A Política de Saúde  2.1.Principais orientações europeias em matéria de saúde: estratégias e orientações da Organização Mundial de Saúde</vt:lpstr>
      <vt:lpstr>2. A Política de Saúde  2.1.Principais orientações europeias em matéria de saúde: estratégias e orientações da Organização Mundial de Saúde</vt:lpstr>
      <vt:lpstr>2. A Política de Saúde  2.1.Principais orientações europeias em matéria de saúde: estratégias e orientações da Organização Mundial de Saúde</vt:lpstr>
      <vt:lpstr>2. A Política de Saúde  2.1.Principais orientações europeias em matéria de saúde: estratégias e orientações da Organização Mundial de Saúde</vt:lpstr>
      <vt:lpstr>2. A Política de Saúde  2.2. A Política Nacional de Saúde: estratégias e orientações</vt:lpstr>
      <vt:lpstr>2. A Política de Saúde  2.2. A Política Nacional de Saúde: estratégias e orientações</vt:lpstr>
      <vt:lpstr>2. A Política de Saúde  2.2. A Política Nacional de Saúde: estratégias e orientações Directrizes da Politica de Saúde Nacional</vt:lpstr>
      <vt:lpstr>2. A Política de Saúde  2.2. A Política Nacional de Saúde: estratégias e orientações Directrizes da Politica de Saúde Nacional</vt:lpstr>
      <vt:lpstr>2. A Política de Saúde  2.3.A Lei de Bases da Saúde: os direitos e deveres do utente que recorre aos serviços de saúde  2.3.1 Os Direitos do utente que recorre aos serviços de Saúde</vt:lpstr>
      <vt:lpstr>2. A Política de Saúde  2.3.A Lei de Bases da Saúde: os direitos e deveres do utente que recorre aos serviços de saúde  2.3.1 Os Direitos do utente que recorre aos serviços de Saúde</vt:lpstr>
      <vt:lpstr>2. A Política de Saúde  2.3.A Lei de Bases da Saúde: os direitos e deveres do utente que recorre aos serviços de saúde  2.3.1 Os Direitos do utente que recorre aos serviços de Saúde</vt:lpstr>
      <vt:lpstr>2. A Política de Saúde  2.3.A Lei de Bases da Saúde: os direitos e deveres do utente que recorre aos serviços de saúde  2.3.1 Os Direitos do utente que recorre aos serviços de Saúde</vt:lpstr>
      <vt:lpstr>2. A Política de Saúde  2.3.A Lei de Bases da Saúde: os direitos e deveres do utente que recorre aos serviços de saúde  2.3.1 Os Direitos do utente que recorre aos serviços de Saúde</vt:lpstr>
      <vt:lpstr>2. A Política de Saúde  2.3.A Lei de Bases da Saúde: os direitos e deveres do utente que recorre aos serviços de saúde  2.3.1 Os Direitos do utente que recorre aos serviços de Saúde</vt:lpstr>
      <vt:lpstr>2. A Política de Saúde  2.3.A Lei de Bases da Saúde: os direitos e deveres do utente que recorre aos serviços de saúde  2.3.1 Os Direitos do utente que recorre aos serviços de Saúde</vt:lpstr>
      <vt:lpstr>2. A Política de Saúde  2.3.A Lei de Bases da Saúde: os direitos e deveres do utente que recorre aos serviços de saúde  2.3.1 Os Direitos do utente que recorre aos serviços de Saúde</vt:lpstr>
      <vt:lpstr>2. A Política de Saúde  2.3.A Lei de Bases da Saúde: os direitos e deveres do utente que recorre aos serviços de saúde  2.3.1 Os Direitos do utente que recorre aos serviços de Saúde</vt:lpstr>
      <vt:lpstr>2. A Política de Saúde  2.3.A Lei de Bases da Saúde: os direitos e deveres do utente que recorre aos serviços de saúde  2.3.1. Os Direitos do utente que recorre aos serviços de Saúde</vt:lpstr>
      <vt:lpstr>2. A Política de Saúde  2.3.A Lei de Bases da Saúde: os direitos e deveres do utente que recorre aos serviços de saúde  2.3.2. Os Deveres do utente que recorre aos serviços de Saúde</vt:lpstr>
      <vt:lpstr>2. A Política de Saúde  2.3.A Lei de Bases da Saúde: os direitos e deveres do utente que recorre aos serviços de saúde  2.3.2. Os Deveres do utente que recorre aos serviços de Saúde</vt:lpstr>
      <vt:lpstr>2. A Política de Saúde  2.3.A Lei de Bases da Saúde: os direitos e deveres do utente que recorre aos serviços de saúde  2.3.3. Regime legal da responsabilidade civil e penal por danos em saúde </vt:lpstr>
      <vt:lpstr>2. A Política de Saúde  2.3.A Lei de Bases da Saúde: os direitos e deveres do utente que recorre aos serviços de saúde  2.3.3. Regime legal da responsabilidade civil e penal por danos em saúde </vt:lpstr>
      <vt:lpstr>2. A Política de Saúde  2.3.A Lei de Bases da Saúde: os direitos e deveres do utente que recorre aos serviços de saúde  2.3.3. Regime legal da responsabilidade civil e penal por danos em saúde </vt:lpstr>
      <vt:lpstr>2. A Política de Saúde  2.3.A Lei de Bases da Saúde: os direitos e deveres do utente que recorre aos serviços de saúde  2.3.3. Regime legal da responsabilidade civil e penal por danos em saúde </vt:lpstr>
      <vt:lpstr>2. A Política de Saúde  2.4. Humanização na prestação de cuidados de saúde  2.4.1. O Cidadão como figura central do Sistema de Saúde  </vt:lpstr>
      <vt:lpstr>2. A Política de Saúde  2.4. Humanização na prestação de cuidados de saúde  2.4.1. O Cidadão como figura central do Sistema de Saúde  </vt:lpstr>
      <vt:lpstr>2. A Política de Saúde  2.4. Humanização na prestação de cuidados de saúde  2.4.1. O Cidadão como figura central do Sistema de Saúde  </vt:lpstr>
      <vt:lpstr>2. A Política de Saúde  2.4. Humanização na prestação de cuidados de saúde  2.4.1. O Cidadão como figura central do Sistema de Saúde  </vt:lpstr>
      <vt:lpstr>2. A Política de Saúde  2.4. Humanização na prestação de cuidados de saúde  2.4.1. O Cidadão como figura central do Sistema de Saúde  </vt:lpstr>
      <vt:lpstr>2. A Política de Saúde  2.4. Humanização na prestação de cuidados de saúde  2.4.2.A vulnerabilidade da pessoa humana</vt:lpstr>
      <vt:lpstr>2. A Política de Saúde  2.4. Humanização na prestação de cuidados de saúde  2.4.2.A vulnerabilidade da pessoa humana</vt:lpstr>
      <vt:lpstr>2. A Política de Saúde  2.4. Humanização na prestação de cuidados de saúde  2.4.2.A vulnerabilidade da pessoa humana</vt:lpstr>
      <vt:lpstr>2. A Política de Saúde  2.4. Humanização na prestação de cuidados de saúde  2.4.2.A vulnerabilidade da pessoa humana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TÉCNICO AUXILIAR DE SAÚDE  UFCD – 6557 - REDE NACIONAL DE CUIDADOS DE SAÚDE </dc:title>
  <dc:creator>MOV SOLUÇÕES</dc:creator>
  <cp:lastModifiedBy>MOV SOLUÇÕES</cp:lastModifiedBy>
  <cp:revision>113</cp:revision>
  <cp:lastPrinted>2020-07-13T17:01:34Z</cp:lastPrinted>
  <dcterms:created xsi:type="dcterms:W3CDTF">2020-06-26T20:00:07Z</dcterms:created>
  <dcterms:modified xsi:type="dcterms:W3CDTF">2020-07-13T20:41:26Z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0x010100A052B5E3D4076344BDB4334243B20B71</vt:lpwstr>
  </property>
</Properties>
</file>