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7" r:id="rId9"/>
    <p:sldId id="260" r:id="rId10"/>
    <p:sldId id="266" r:id="rId11"/>
    <p:sldId id="261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BA75-DADF-4F8E-95B8-A33EE2390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97FD-B716-4EC1-ABEC-55AD5E887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A009-134B-4FCB-A713-1A4B50AD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DF55-7C32-4EF7-9411-7C1DDD86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6662-A2CE-429B-B2FF-70AEF225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77F2-46E9-497C-BB92-1D47F07A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CF142-6C61-4D82-A6AC-6A9C612AB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B97A-7A27-4B08-B3BD-1A963D4C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7BE3D-1154-46D0-81B8-8FBEA9F7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1C25A-79CC-44B6-8918-680B444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2473F-DC5B-4688-A048-A7BD1C22F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A0201-D150-4D12-80F3-11C889E9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D77E-7669-4F05-9291-71578B1B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7B03-8F0F-40DC-82B1-8E9607D7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3B118-3DF0-4C45-9F88-452FDE2F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211D-DE60-42F1-B7F2-C747F9BF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FC47-0D91-4337-8A90-32325EE1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A551-6141-4B11-AD86-ADEA4111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BAF1-6B95-4C84-9B90-F4BDAECC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9590-982C-4477-B8CC-A68743BC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3FD3-30C1-4203-B2F7-BC5A8F46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CA6EB-A5B8-4DE9-8A2B-F86D6FD8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E35FB-FBCD-48A9-A5D4-284DA5D2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989A-C730-456D-AD4A-8CC07E2A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C3603-4E81-4A09-A0C3-1AD46117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C735-72C1-46E1-90E8-EE061C41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DE26-0EFC-4309-A8D9-BEF79F135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28DA8-5062-40EE-B77D-1C6BF09B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6F1B4-B7F1-4D18-AA5F-A964ACF6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0038-A217-44A2-B6D2-E5F3555F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72C4F-064D-4939-95B6-B0C9C97B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5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281D-517A-473D-8E82-B4C6D14B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C74AC-CDEA-4CFB-BB24-97CFFFC5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741D6-488D-43BE-A611-D56BB54A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BFF09-B4CB-4FFE-A815-D8633C20C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7065E-F560-4E91-86F1-4C5232632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898E3-4A79-4A65-9DF9-07CF5C91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F423D-8B57-41FB-BEB5-96CEDD5C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2565A-384B-4B43-A6FC-BD6B2F74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6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EF47-B04C-438F-9C3C-E6ACDA4F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E394A-B348-433F-A76A-A37229A8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91941-8E3D-4528-B450-389D6360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78F60-82ED-42B6-B9FF-7A6A4BD6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642E7-E02D-4BE2-8E4E-C3598D42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116F2-29DF-4892-BB5F-415BA98E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CBA8E-3053-4089-BF5A-1BDA403A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9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41D0-9E72-4329-9FDF-6B863D36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C932-2BBD-4C32-BB1A-C012E81B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31073-AA2E-4421-B053-6AD5B867F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3C93-343B-4389-94D5-C97672E6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31F69-F9EC-44F0-B479-21E7E9BD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3CE7-DE6E-42CC-87CB-2BC6158A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4A52-3BCF-4E3A-9414-707A0EC9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89328-F2BD-4CD1-899B-E77BF574D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0039-2DA0-4CB6-9936-C76D0CAE9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BA5C3-75A2-40D5-81FE-AAB283FC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CF223-D0E5-457B-8482-785F15E6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FF82-F575-4660-843C-08C63E2C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96712-189D-43ED-80E4-6DA4DBC8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1CD7-D07E-48DF-B852-44B3BC98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1F25-A99F-466E-95C9-8E074AB27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EB3-CEE4-41BE-8421-38EE09A5952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5518-A265-4ABF-8F06-0A9D9286C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AA83-A692-4B33-B7DE-8E26BB4F2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B078-A5E1-4650-8006-7E0C3B60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haroldsoh/otl/downloads/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BBB3-37DA-4B29-9E94-0747370E3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Spatial-Temporal Online Learning with Sliding Window in Gaussian Processes for Tactile Object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6DA8D-2108-41CB-B318-2F200B1ED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Tasbolat Taunyazov</a:t>
            </a:r>
          </a:p>
          <a:p>
            <a:r>
              <a:rPr lang="en-US" dirty="0"/>
              <a:t>A0192157B, e0348851@u.nus.edu</a:t>
            </a:r>
          </a:p>
        </p:txBody>
      </p:sp>
    </p:spTree>
    <p:extLst>
      <p:ext uri="{BB962C8B-B14F-4D97-AF65-F5344CB8AC3E}">
        <p14:creationId xmlns:p14="http://schemas.microsoft.com/office/powerpoint/2010/main" val="346806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EC74-D47B-45FA-A229-D37F9AB1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1B0C-5FB2-4D74-9B31-50F390A3E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SWT-GP is tested in different scenarios with different kernels:</a:t>
            </a:r>
          </a:p>
          <a:p>
            <a:r>
              <a:rPr lang="en-US" b="1" dirty="0"/>
              <a:t>Scenario 1: </a:t>
            </a:r>
            <a:r>
              <a:rPr lang="en-US" dirty="0"/>
              <a:t>GP with Standard RBF kernel</a:t>
            </a:r>
          </a:p>
          <a:p>
            <a:r>
              <a:rPr lang="en-US" b="1" dirty="0"/>
              <a:t>Scenario 2: </a:t>
            </a:r>
            <a:r>
              <a:rPr lang="en-US" dirty="0"/>
              <a:t>GP with ARD kernel</a:t>
            </a:r>
          </a:p>
          <a:p>
            <a:r>
              <a:rPr lang="en-US" b="1" dirty="0"/>
              <a:t>Scenario 3: </a:t>
            </a:r>
            <a:r>
              <a:rPr lang="en-US" dirty="0"/>
              <a:t>GP with Recursive RBF kernel</a:t>
            </a:r>
          </a:p>
          <a:p>
            <a:r>
              <a:rPr lang="en-US" b="1" dirty="0"/>
              <a:t>Scenario 4: </a:t>
            </a:r>
            <a:r>
              <a:rPr lang="en-US" dirty="0"/>
              <a:t>GP with Recursive ARD kernel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5BFB5E4-304F-4177-9D31-68C867833626}"/>
              </a:ext>
            </a:extLst>
          </p:cNvPr>
          <p:cNvSpPr/>
          <p:nvPr/>
        </p:nvSpPr>
        <p:spPr>
          <a:xfrm>
            <a:off x="7341833" y="2618913"/>
            <a:ext cx="328474" cy="93215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CFC3B-5AC5-4B95-BFA1-E57C3137CEA8}"/>
              </a:ext>
            </a:extLst>
          </p:cNvPr>
          <p:cNvSpPr txBox="1"/>
          <p:nvPr/>
        </p:nvSpPr>
        <p:spPr>
          <a:xfrm>
            <a:off x="7776839" y="2823380"/>
            <a:ext cx="277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Isotropic kernels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FD691E-5E25-4DB9-8B78-FCD4CECA17DE}"/>
              </a:ext>
            </a:extLst>
          </p:cNvPr>
          <p:cNvSpPr/>
          <p:nvPr/>
        </p:nvSpPr>
        <p:spPr>
          <a:xfrm>
            <a:off x="7155402" y="2837223"/>
            <a:ext cx="568171" cy="1328702"/>
          </a:xfrm>
          <a:prstGeom prst="rightBrace">
            <a:avLst>
              <a:gd name="adj1" fmla="val 19271"/>
              <a:gd name="adj2" fmla="val 6670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8BBE6-5CE1-40CC-81F1-0269F72363F1}"/>
              </a:ext>
            </a:extLst>
          </p:cNvPr>
          <p:cNvSpPr txBox="1"/>
          <p:nvPr/>
        </p:nvSpPr>
        <p:spPr>
          <a:xfrm>
            <a:off x="7776839" y="3437878"/>
            <a:ext cx="323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Anisotropic kernels</a:t>
            </a:r>
          </a:p>
        </p:txBody>
      </p:sp>
    </p:spTree>
    <p:extLst>
      <p:ext uri="{BB962C8B-B14F-4D97-AF65-F5344CB8AC3E}">
        <p14:creationId xmlns:p14="http://schemas.microsoft.com/office/powerpoint/2010/main" val="312158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B37F-8608-43B2-A158-4A3003AA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Accuracy score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0FC5DB-2FFD-4477-A294-80FC73A93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405223"/>
              </p:ext>
            </p:extLst>
          </p:nvPr>
        </p:nvGraphicFramePr>
        <p:xfrm>
          <a:off x="467559" y="1557549"/>
          <a:ext cx="5486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5486400" imgH="2743058" progId="AcroExch.Document.DC">
                  <p:embed/>
                </p:oleObj>
              </mc:Choice>
              <mc:Fallback>
                <p:oleObj name="Acrobat Document" r:id="rId3" imgW="5486400" imgH="274305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59" y="1557549"/>
                        <a:ext cx="54864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5BFC361-E34F-4881-A51C-378C01636DF2}"/>
              </a:ext>
            </a:extLst>
          </p:cNvPr>
          <p:cNvSpPr/>
          <p:nvPr/>
        </p:nvSpPr>
        <p:spPr>
          <a:xfrm>
            <a:off x="2043505" y="4549351"/>
            <a:ext cx="258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Isotropic kernels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1586BEC-9B42-4E38-89AC-F3CCA1A15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46555"/>
              </p:ext>
            </p:extLst>
          </p:nvPr>
        </p:nvGraphicFramePr>
        <p:xfrm>
          <a:off x="6324600" y="1557549"/>
          <a:ext cx="5486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5" imgW="5486400" imgH="2743058" progId="AcroExch.Document.DC">
                  <p:embed/>
                </p:oleObj>
              </mc:Choice>
              <mc:Fallback>
                <p:oleObj name="Acrobat Document" r:id="rId5" imgW="5486400" imgH="274305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4600" y="1557549"/>
                        <a:ext cx="54864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2BFD459-08B8-46E3-ABA9-0DC9F67C27F3}"/>
              </a:ext>
            </a:extLst>
          </p:cNvPr>
          <p:cNvSpPr/>
          <p:nvPr/>
        </p:nvSpPr>
        <p:spPr>
          <a:xfrm>
            <a:off x="7565418" y="4549351"/>
            <a:ext cx="2972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Anisotropic kernels</a:t>
            </a:r>
          </a:p>
        </p:txBody>
      </p:sp>
    </p:spTree>
    <p:extLst>
      <p:ext uri="{BB962C8B-B14F-4D97-AF65-F5344CB8AC3E}">
        <p14:creationId xmlns:p14="http://schemas.microsoft.com/office/powerpoint/2010/main" val="12001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0ACD-6E04-4A19-B7BC-4E807B75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Execution time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863D09-A244-41F3-A817-0E613A122F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39539"/>
              </p:ext>
            </p:extLst>
          </p:nvPr>
        </p:nvGraphicFramePr>
        <p:xfrm>
          <a:off x="1101015" y="1690688"/>
          <a:ext cx="8940573" cy="268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5486400" imgH="1645920" progId="AcroExch.Document.DC">
                  <p:embed/>
                </p:oleObj>
              </mc:Choice>
              <mc:Fallback>
                <p:oleObj name="Acrobat Document" r:id="rId3" imgW="5486400" imgH="16459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1015" y="1690688"/>
                        <a:ext cx="8940573" cy="2682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2D6DB7-25D2-45F2-A6B8-C3E6982FF79A}"/>
              </a:ext>
            </a:extLst>
          </p:cNvPr>
          <p:cNvCxnSpPr/>
          <p:nvPr/>
        </p:nvCxnSpPr>
        <p:spPr>
          <a:xfrm flipH="1" flipV="1">
            <a:off x="7723573" y="3032033"/>
            <a:ext cx="1420427" cy="1877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9119A2-5E96-4AEB-BCD9-8A9FA3352F07}"/>
              </a:ext>
            </a:extLst>
          </p:cNvPr>
          <p:cNvCxnSpPr/>
          <p:nvPr/>
        </p:nvCxnSpPr>
        <p:spPr>
          <a:xfrm flipV="1">
            <a:off x="9144000" y="2885243"/>
            <a:ext cx="0" cy="2024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64ED83-90B5-4CF2-94C4-B820281A0102}"/>
              </a:ext>
            </a:extLst>
          </p:cNvPr>
          <p:cNvSpPr txBox="1"/>
          <p:nvPr/>
        </p:nvSpPr>
        <p:spPr>
          <a:xfrm>
            <a:off x="7723573" y="5044713"/>
            <a:ext cx="323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Anisotropic kernels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8E380D-04C0-458D-BE26-7677B37CF638}"/>
              </a:ext>
            </a:extLst>
          </p:cNvPr>
          <p:cNvCxnSpPr/>
          <p:nvPr/>
        </p:nvCxnSpPr>
        <p:spPr>
          <a:xfrm flipV="1">
            <a:off x="5326602" y="3213717"/>
            <a:ext cx="2920753" cy="1830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F425BF-85A2-4B25-92D7-2AF2022CC128}"/>
              </a:ext>
            </a:extLst>
          </p:cNvPr>
          <p:cNvCxnSpPr>
            <a:cxnSpLocks/>
          </p:cNvCxnSpPr>
          <p:nvPr/>
        </p:nvCxnSpPr>
        <p:spPr>
          <a:xfrm flipV="1">
            <a:off x="5335480" y="3320249"/>
            <a:ext cx="1376038" cy="1724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A72E8F-CF01-4933-83A6-7C8AAF9C2615}"/>
              </a:ext>
            </a:extLst>
          </p:cNvPr>
          <p:cNvSpPr txBox="1"/>
          <p:nvPr/>
        </p:nvSpPr>
        <p:spPr>
          <a:xfrm>
            <a:off x="4048218" y="4964787"/>
            <a:ext cx="277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Isotropic kernels</a:t>
            </a:r>
          </a:p>
        </p:txBody>
      </p:sp>
    </p:spTree>
    <p:extLst>
      <p:ext uri="{BB962C8B-B14F-4D97-AF65-F5344CB8AC3E}">
        <p14:creationId xmlns:p14="http://schemas.microsoft.com/office/powerpoint/2010/main" val="325244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590A-3264-4608-9BA5-A805F941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Benchmarking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FC70D4-0021-4D97-B530-62482442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5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1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A25F-227C-4862-A083-DFE7A670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BD56-8C3D-459E-A604-44EF7986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SWT-GP algorithm is proposed for online learning to classify objects from tactile data.</a:t>
            </a:r>
          </a:p>
          <a:p>
            <a:r>
              <a:rPr lang="en-US" dirty="0"/>
              <a:t>The algorithm is tested in 4 different scenarios with different kernels.</a:t>
            </a:r>
          </a:p>
          <a:p>
            <a:r>
              <a:rPr lang="en-US" dirty="0"/>
              <a:t>Tactile object classification is feasible using GPs.</a:t>
            </a:r>
          </a:p>
          <a:p>
            <a:r>
              <a:rPr lang="en-US" dirty="0"/>
              <a:t>In the future, window size must be analyzed in detail.</a:t>
            </a:r>
          </a:p>
        </p:txBody>
      </p:sp>
    </p:spTree>
    <p:extLst>
      <p:ext uri="{BB962C8B-B14F-4D97-AF65-F5344CB8AC3E}">
        <p14:creationId xmlns:p14="http://schemas.microsoft.com/office/powerpoint/2010/main" val="400055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6CB1-4451-4705-99C1-C5FC15D2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A8608-EA15-47CC-963F-AA869BE9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49" y="1492624"/>
            <a:ext cx="2619375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E60E0-A096-4C56-8685-9E1388B7D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8" y="1409279"/>
            <a:ext cx="19050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CC62E-A9BA-4E93-94C5-FDD9E03E4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8" y="1492624"/>
            <a:ext cx="2897184" cy="1738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B2AE4-0EEB-4BB2-BC92-A086DF2A9C20}"/>
              </a:ext>
            </a:extLst>
          </p:cNvPr>
          <p:cNvSpPr txBox="1"/>
          <p:nvPr/>
        </p:nvSpPr>
        <p:spPr>
          <a:xfrm>
            <a:off x="1789904" y="3379107"/>
            <a:ext cx="262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Robot  Interaction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E199B-A66F-49A3-8934-EB71DFDFD650}"/>
              </a:ext>
            </a:extLst>
          </p:cNvPr>
          <p:cNvSpPr txBox="1"/>
          <p:nvPr/>
        </p:nvSpPr>
        <p:spPr>
          <a:xfrm>
            <a:off x="4712067" y="3379107"/>
            <a:ext cx="262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Recognition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7CB47-C6C6-4AD2-B6E9-663B922A0596}"/>
              </a:ext>
            </a:extLst>
          </p:cNvPr>
          <p:cNvSpPr txBox="1"/>
          <p:nvPr/>
        </p:nvSpPr>
        <p:spPr>
          <a:xfrm>
            <a:off x="7759592" y="3379107"/>
            <a:ext cx="246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Texture Recognition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E0DC6-7911-4F5D-B1BF-8CC447874B2D}"/>
              </a:ext>
            </a:extLst>
          </p:cNvPr>
          <p:cNvSpPr txBox="1"/>
          <p:nvPr/>
        </p:nvSpPr>
        <p:spPr>
          <a:xfrm>
            <a:off x="829322" y="4110363"/>
            <a:ext cx="10596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many robotic tasks such as Human Robot Interaction, Objection and Texture Recognition, tactile sensors play important role to interact with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project, we focus on object recognition by tactile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Tactile data are correlated  temporally and spatially, thus our framework shall be able to handle this structures.</a:t>
            </a:r>
          </a:p>
        </p:txBody>
      </p:sp>
    </p:spTree>
    <p:extLst>
      <p:ext uri="{BB962C8B-B14F-4D97-AF65-F5344CB8AC3E}">
        <p14:creationId xmlns:p14="http://schemas.microsoft.com/office/powerpoint/2010/main" val="13571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735B-F99A-4B95-AEE3-23C0FCE9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SWT-GP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CF0D-8E87-40F4-8389-8082A653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Tactile sensor measures pressure when robot touches an object.</a:t>
            </a:r>
          </a:p>
          <a:p>
            <a:r>
              <a:rPr lang="en-US" dirty="0"/>
              <a:t>Unlike vision, tactile data don’t suffer from occlusion and continues in nature (one can imagine it as video).</a:t>
            </a:r>
          </a:p>
          <a:p>
            <a:r>
              <a:rPr lang="en-US" dirty="0"/>
              <a:t>We propose framework called Sliding Window Temporal Learning with Gaussian process (SWT-GP) to learn data for object classification task. </a:t>
            </a:r>
          </a:p>
          <a:p>
            <a:r>
              <a:rPr lang="en-US" dirty="0"/>
              <a:t>SWT-GP is generic algorithm with different possible kernels.</a:t>
            </a:r>
          </a:p>
        </p:txBody>
      </p:sp>
    </p:spTree>
    <p:extLst>
      <p:ext uri="{BB962C8B-B14F-4D97-AF65-F5344CB8AC3E}">
        <p14:creationId xmlns:p14="http://schemas.microsoft.com/office/powerpoint/2010/main" val="15741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0A69-1433-43EB-9F0F-0E42EB79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D6772-BCAF-464E-9F90-243A4E7251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Gaussian Process (GP) is defined as a collection of random variables, any finite number of which have a joint Gaussian distribution: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D6772-BCAF-464E-9F90-243A4E7251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9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DD5D-3788-4994-A7B1-2E29D1CD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(Discriminative 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8467D-1BED-405C-A813-ABBC4AE05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use discriminative model to predict the function distribution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known as similarity (</a:t>
                </a:r>
                <a:r>
                  <a:rPr lang="en-US" dirty="0" err="1"/>
                  <a:t>a.k.a</a:t>
                </a:r>
                <a:r>
                  <a:rPr lang="en-US" dirty="0"/>
                  <a:t> Gram) matrix. Its computed based on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8467D-1BED-405C-A813-ABBC4AE05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4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B01E-2558-4705-87D9-38065CF5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1124A-F2DA-48D0-87A5-12DA15F1D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GP can be used with different kernels:</a:t>
                </a:r>
              </a:p>
              <a:p>
                <a:r>
                  <a:rPr lang="en-US" dirty="0"/>
                  <a:t>Squared Exponential Kernel (RBF):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Automatic Relevance Detection (ARD):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1124A-F2DA-48D0-87A5-12DA15F1D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7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064A-152C-474E-8B88-C2D19397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Kernel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A2290-821B-4088-BB29-30B46FEF8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While ARD kernel handles spatial correlation in data, recursive kernel can pass history data to the current state (similar to RNN):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A2290-821B-4088-BB29-30B46FEF8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89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65AC-09C8-4AA6-8326-690867EA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0876A-D0FF-4392-ADE7-5C058EBC7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198" y="1306761"/>
            <a:ext cx="1874682" cy="1577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6DF89-A6A2-47C5-938A-1841FE731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025" y="3693422"/>
            <a:ext cx="1790855" cy="117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FA46E-1580-42FB-A7C1-20163A235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75" y="1690688"/>
            <a:ext cx="2400508" cy="2964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FEAC68-BF75-4282-BF99-219F064FEA65}"/>
              </a:ext>
            </a:extLst>
          </p:cNvPr>
          <p:cNvSpPr txBox="1"/>
          <p:nvPr/>
        </p:nvSpPr>
        <p:spPr>
          <a:xfrm>
            <a:off x="6101305" y="4838572"/>
            <a:ext cx="324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 Different object: full and empty soda cans, full, half full and empty bottles, Teddy-bear, monkey toy, book and lotion.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64DE-D005-48AB-A7B9-AFD5ACDB8FC2}"/>
              </a:ext>
            </a:extLst>
          </p:cNvPr>
          <p:cNvSpPr txBox="1"/>
          <p:nvPr/>
        </p:nvSpPr>
        <p:spPr>
          <a:xfrm>
            <a:off x="9305685" y="2974318"/>
            <a:ext cx="245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during grasping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69F7A-F46F-4E86-A88C-B81294C12D4F}"/>
              </a:ext>
            </a:extLst>
          </p:cNvPr>
          <p:cNvSpPr txBox="1"/>
          <p:nvPr/>
        </p:nvSpPr>
        <p:spPr>
          <a:xfrm>
            <a:off x="9527703" y="4958695"/>
            <a:ext cx="194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Pre-grasping pose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3FBE6-E02E-4933-8E19-2301BBBE6686}"/>
              </a:ext>
            </a:extLst>
          </p:cNvPr>
          <p:cNvSpPr txBox="1"/>
          <p:nvPr/>
        </p:nvSpPr>
        <p:spPr>
          <a:xfrm>
            <a:off x="404736" y="2095500"/>
            <a:ext cx="49483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Humanoid </a:t>
            </a:r>
            <a:r>
              <a:rPr lang="en-US" sz="2400" dirty="0" err="1"/>
              <a:t>iCub</a:t>
            </a:r>
            <a:r>
              <a:rPr lang="en-US" sz="2400" dirty="0"/>
              <a:t> robot grasps 9 different objects 20 times. Each time hand starts with pre-grasping pose and grasps with specified trajectory.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dataset is in open source and can be downloaded by following link: </a:t>
            </a:r>
            <a:r>
              <a:rPr lang="en-US" sz="2400" dirty="0">
                <a:hlinkClick r:id="rId5"/>
              </a:rPr>
              <a:t>https://bitbucket.org/haroldsoh/otl/downloads/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77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9A19-2C2C-4265-859A-524FADED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365C-61AC-4C87-810F-7CDA25F9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learning with SWT-GP is implemented using following algorithm to classify object and improve the accuracy incrementally: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6AF03-DADD-490C-9353-D8A6C046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998" y="2731039"/>
            <a:ext cx="6406029" cy="34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3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534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Adobe Acrobat Document</vt:lpstr>
      <vt:lpstr>Spatial-Temporal Online Learning with Sliding Window in Gaussian Processes for Tactile Object Classification</vt:lpstr>
      <vt:lpstr>Motivation</vt:lpstr>
      <vt:lpstr>SWT-GP</vt:lpstr>
      <vt:lpstr>Gaussian Process</vt:lpstr>
      <vt:lpstr>Gaussian Process (Discriminative Model)</vt:lpstr>
      <vt:lpstr>Kernels</vt:lpstr>
      <vt:lpstr>Recursive Kernel</vt:lpstr>
      <vt:lpstr>Tactile Dataset</vt:lpstr>
      <vt:lpstr>Implementation</vt:lpstr>
      <vt:lpstr>Implementation</vt:lpstr>
      <vt:lpstr>Results: Accuracy score</vt:lpstr>
      <vt:lpstr>Results: Execution time</vt:lpstr>
      <vt:lpstr>Results: Benchmarking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Spatial-Temporal Online Learning with Sliding Window in Gaussian Processes for Tactile Object Classification</dc:title>
  <dc:creator>Tasbolat Taunyazov</dc:creator>
  <cp:lastModifiedBy>Tasbolat Taunyazov</cp:lastModifiedBy>
  <cp:revision>9</cp:revision>
  <dcterms:created xsi:type="dcterms:W3CDTF">2019-04-07T15:43:16Z</dcterms:created>
  <dcterms:modified xsi:type="dcterms:W3CDTF">2019-04-07T17:11:07Z</dcterms:modified>
</cp:coreProperties>
</file>