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2" r:id="rId5"/>
    <p:sldId id="274" r:id="rId6"/>
    <p:sldId id="258" r:id="rId7"/>
    <p:sldId id="259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E0A58-1F9A-9204-532C-124CD29EEEDE}" v="1" dt="2022-07-05T09:13:44.665"/>
    <p1510:client id="{3DFBA32A-9366-318F-0F35-EB321C58FDF2}" v="2" dt="2020-07-10T15:37:13.308"/>
    <p1510:client id="{72680768-393B-4659-BCED-3513870796DA}" v="809" dt="2020-07-11T07:21:18.757"/>
    <p1510:client id="{73C9F41A-C1AE-0FB3-FA42-9AD8D7913199}" v="99" dt="2020-07-10T15:25:18.4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66" d="100"/>
          <a:sy n="66" d="100"/>
        </p:scale>
        <p:origin x="922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Fast Texture Classification Using Tactile Neural Coding </a:t>
            </a:r>
            <a:r>
              <a:rPr lang="en-US" dirty="0" err="1">
                <a:ea typeface="+mj-lt"/>
                <a:cs typeface="+mj-lt"/>
              </a:rPr>
              <a:t>andSpiking</a:t>
            </a:r>
            <a:r>
              <a:rPr lang="en-US" dirty="0">
                <a:ea typeface="+mj-lt"/>
                <a:cs typeface="+mj-lt"/>
              </a:rPr>
              <a:t> 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Tasbolat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Taunyazov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Yansong</a:t>
            </a:r>
            <a:r>
              <a:rPr lang="en-US" dirty="0">
                <a:ea typeface="+mn-lt"/>
                <a:cs typeface="+mn-lt"/>
              </a:rPr>
              <a:t> Chua, </a:t>
            </a:r>
            <a:r>
              <a:rPr lang="en-US" dirty="0" err="1">
                <a:ea typeface="+mn-lt"/>
                <a:cs typeface="+mn-lt"/>
              </a:rPr>
              <a:t>Ruihan</a:t>
            </a:r>
            <a:r>
              <a:rPr lang="en-US" dirty="0">
                <a:ea typeface="+mn-lt"/>
                <a:cs typeface="+mn-lt"/>
              </a:rPr>
              <a:t> Gao, Harold Soh, Yan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339C-D365-47B0-B5CA-C3034F7D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20"/>
            <a:ext cx="12192000" cy="1046423"/>
          </a:xfrm>
        </p:spPr>
        <p:txBody>
          <a:bodyPr/>
          <a:lstStyle/>
          <a:p>
            <a:pPr algn="ctr"/>
            <a:r>
              <a:rPr lang="en-US" dirty="0"/>
              <a:t>Neural Model: SRM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785924-E708-4ED0-9E60-119FDCDA6289}"/>
                  </a:ext>
                </a:extLst>
              </p:cNvPr>
              <p:cNvSpPr txBox="1"/>
              <p:nvPr/>
            </p:nvSpPr>
            <p:spPr>
              <a:xfrm>
                <a:off x="874122" y="3841076"/>
                <a:ext cx="1087418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We use </a:t>
                </a:r>
                <a:r>
                  <a:rPr lang="en-US" sz="2000" b="1" dirty="0"/>
                  <a:t>Spike Response Model (SRM) </a:t>
                </a:r>
                <a:r>
                  <a:rPr lang="en-US" sz="2000" dirty="0"/>
                  <a:t>as a neural model. Spikes are generated when membrane potential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exceeds a predefined threshold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. The neuron in </a:t>
                </a:r>
                <a:r>
                  <a:rPr lang="en-US" sz="2000" b="1" dirty="0"/>
                  <a:t>SRM</a:t>
                </a:r>
                <a:r>
                  <a:rPr lang="en-US" sz="2000" dirty="0"/>
                  <a:t> depends on the incoming spikes to be convolved by a response kernel,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 sz="2000" dirty="0"/>
                  <a:t>, and refractory response,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(∙):</m:t>
                    </m:r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785924-E708-4ED0-9E60-119FDCDA6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22" y="3841076"/>
                <a:ext cx="10874182" cy="1015663"/>
              </a:xfrm>
              <a:prstGeom prst="rect">
                <a:avLst/>
              </a:prstGeom>
              <a:blipFill>
                <a:blip r:embed="rId2"/>
                <a:stretch>
                  <a:fillRect l="-561" t="-2994" b="-95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2D198E-8606-4E98-AB5C-62484DA3A0C6}"/>
                  </a:ext>
                </a:extLst>
              </p:cNvPr>
              <p:cNvSpPr txBox="1"/>
              <p:nvPr/>
            </p:nvSpPr>
            <p:spPr>
              <a:xfrm>
                <a:off x="4027715" y="5124435"/>
                <a:ext cx="37624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2D198E-8606-4E98-AB5C-62484DA3A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715" y="5124435"/>
                <a:ext cx="3762440" cy="307777"/>
              </a:xfrm>
              <a:prstGeom prst="rect">
                <a:avLst/>
              </a:prstGeom>
              <a:blipFill>
                <a:blip r:embed="rId3"/>
                <a:stretch>
                  <a:fillRect l="-486" t="-4000" r="-1945" b="-36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5D4C920C-9026-4E39-B398-FAB102F6E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398" y="1199273"/>
            <a:ext cx="7214175" cy="24657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725C3E-380A-4EE7-924A-56D6BE99B663}"/>
                  </a:ext>
                </a:extLst>
              </p:cNvPr>
              <p:cNvSpPr txBox="1"/>
              <p:nvPr/>
            </p:nvSpPr>
            <p:spPr>
              <a:xfrm>
                <a:off x="995423" y="5608239"/>
                <a:ext cx="1087418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a synaptic weight,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000" dirty="0"/>
                  <a:t> indicates convolution,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are the incoming spikes from input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the neuron’s output spike train. </a:t>
                </a:r>
                <a:endParaRPr lang="en-SG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725C3E-380A-4EE7-924A-56D6BE99B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23" y="5608239"/>
                <a:ext cx="10874182" cy="707886"/>
              </a:xfrm>
              <a:prstGeom prst="rect">
                <a:avLst/>
              </a:prstGeom>
              <a:blipFill>
                <a:blip r:embed="rId5"/>
                <a:stretch>
                  <a:fillRect l="-561" t="-5172" b="-146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1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339C-D365-47B0-B5CA-C3034F7D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20"/>
            <a:ext cx="12192000" cy="1046423"/>
          </a:xfrm>
        </p:spPr>
        <p:txBody>
          <a:bodyPr/>
          <a:lstStyle/>
          <a:p>
            <a:pPr algn="ctr"/>
            <a:r>
              <a:rPr lang="en-US" dirty="0"/>
              <a:t>A Spiking Neural Network (SNN)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3417D-93C3-404E-8731-8FCA05C69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91" y="701998"/>
            <a:ext cx="10587267" cy="26575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841D9F-EB2E-464C-9CB7-B782FCE487DA}"/>
                  </a:ext>
                </a:extLst>
              </p:cNvPr>
              <p:cNvSpPr txBox="1"/>
              <p:nvPr/>
            </p:nvSpPr>
            <p:spPr>
              <a:xfrm>
                <a:off x="522442" y="3764664"/>
                <a:ext cx="5394231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2000" dirty="0"/>
                  <a:t>We have 20 different textures to be classified.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000" dirty="0"/>
                  <a:t>Our SNN model contains 2 FC layers and is trained in </a:t>
                </a:r>
                <a:r>
                  <a:rPr lang="en-US" sz="2000" b="1" dirty="0"/>
                  <a:t>SLAYER</a:t>
                </a:r>
                <a:r>
                  <a:rPr lang="en-US" sz="2000" dirty="0"/>
                  <a:t> framework.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000" dirty="0"/>
                  <a:t>Train-test split is set to be 70:30.</a:t>
                </a:r>
              </a:p>
              <a:p>
                <a:pPr marL="285750" indent="-285750">
                  <a:buFontTx/>
                  <a:buChar char="-"/>
                </a:pPr>
                <a:r>
                  <a:rPr lang="en-SG" sz="2000" dirty="0"/>
                  <a:t>Input sizes are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95</m:t>
                    </m:r>
                    <m:r>
                      <a:rPr lang="en-SG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(23×5) </m:t>
                    </m:r>
                  </m:oMath>
                </a14:m>
                <a:r>
                  <a:rPr lang="en-SG" sz="2000" dirty="0"/>
                  <a:t>and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300 (60×5)</m:t>
                    </m:r>
                  </m:oMath>
                </a14:m>
                <a:r>
                  <a:rPr lang="en-SG" sz="2000" dirty="0"/>
                  <a:t> for </a:t>
                </a:r>
                <a:r>
                  <a:rPr lang="en-SG" sz="2000" dirty="0" err="1"/>
                  <a:t>BioTac</a:t>
                </a:r>
                <a:r>
                  <a:rPr lang="en-SG" sz="2000" dirty="0"/>
                  <a:t> and </a:t>
                </a:r>
                <a:r>
                  <a:rPr lang="en-SG" sz="2000" dirty="0" err="1"/>
                  <a:t>iCub</a:t>
                </a:r>
                <a:r>
                  <a:rPr lang="en-SG" sz="2000" dirty="0"/>
                  <a:t> respectively.</a:t>
                </a:r>
              </a:p>
              <a:p>
                <a:pPr marL="285750" indent="-285750">
                  <a:buFontTx/>
                  <a:buChar char="-"/>
                </a:pPr>
                <a:r>
                  <a:rPr lang="en-SG" sz="2000" dirty="0"/>
                  <a:t>We use standard Spike Count Loss to train our SNN.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841D9F-EB2E-464C-9CB7-B782FCE48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42" y="3764664"/>
                <a:ext cx="5394231" cy="2554545"/>
              </a:xfrm>
              <a:prstGeom prst="rect">
                <a:avLst/>
              </a:prstGeom>
              <a:blipFill>
                <a:blip r:embed="rId3"/>
                <a:stretch>
                  <a:fillRect l="-1243" t="-1671" b="-33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2E3FE4-CF19-4185-9D29-4679A6C9CE4D}"/>
                  </a:ext>
                </a:extLst>
              </p:cNvPr>
              <p:cNvSpPr txBox="1"/>
              <p:nvPr/>
            </p:nvSpPr>
            <p:spPr>
              <a:xfrm>
                <a:off x="6454815" y="4051528"/>
                <a:ext cx="4528356" cy="105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𝒐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sz="2400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𝒔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𝒐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2E3FE4-CF19-4185-9D29-4679A6C9C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815" y="4051528"/>
                <a:ext cx="4528356" cy="1055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A80A6420-2418-4664-B747-44D1A0E24EB2}"/>
              </a:ext>
            </a:extLst>
          </p:cNvPr>
          <p:cNvSpPr/>
          <p:nvPr/>
        </p:nvSpPr>
        <p:spPr>
          <a:xfrm rot="16200000">
            <a:off x="8335603" y="4702069"/>
            <a:ext cx="371255" cy="995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9A196-262A-400D-9414-A8161932E49F}"/>
              </a:ext>
            </a:extLst>
          </p:cNvPr>
          <p:cNvSpPr txBox="1"/>
          <p:nvPr/>
        </p:nvSpPr>
        <p:spPr>
          <a:xfrm>
            <a:off x="7575965" y="5385409"/>
            <a:ext cx="1622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 spikes</a:t>
            </a:r>
            <a:endParaRPr lang="en-SG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4AB7C-9A7C-4565-8D11-258F281CFFFE}"/>
              </a:ext>
            </a:extLst>
          </p:cNvPr>
          <p:cNvSpPr txBox="1"/>
          <p:nvPr/>
        </p:nvSpPr>
        <p:spPr>
          <a:xfrm>
            <a:off x="9289107" y="5385409"/>
            <a:ext cx="1670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Desired spikes</a:t>
            </a:r>
            <a:endParaRPr lang="en-SG" sz="2000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F043163-80B1-40BD-8643-6C10A5F50B63}"/>
              </a:ext>
            </a:extLst>
          </p:cNvPr>
          <p:cNvSpPr/>
          <p:nvPr/>
        </p:nvSpPr>
        <p:spPr>
          <a:xfrm rot="16200000">
            <a:off x="9778581" y="4702068"/>
            <a:ext cx="371255" cy="995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056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339C-D365-47B0-B5CA-C3034F7D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20"/>
            <a:ext cx="12192000" cy="1046423"/>
          </a:xfrm>
        </p:spPr>
        <p:txBody>
          <a:bodyPr/>
          <a:lstStyle/>
          <a:p>
            <a:pPr algn="ctr"/>
            <a:r>
              <a:rPr lang="en-US" dirty="0"/>
              <a:t>Results: Neural Encoding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F43E75-19C5-4741-9196-A49BC138D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577" y="1321991"/>
            <a:ext cx="5487650" cy="3658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98737B-DE3A-4995-8DCA-1F451ED24CE5}"/>
              </a:ext>
            </a:extLst>
          </p:cNvPr>
          <p:cNvSpPr txBox="1"/>
          <p:nvPr/>
        </p:nvSpPr>
        <p:spPr>
          <a:xfrm>
            <a:off x="775505" y="5271976"/>
            <a:ext cx="1122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t-SNE performed on encoded </a:t>
            </a:r>
            <a:r>
              <a:rPr lang="en-US" sz="2400" dirty="0" err="1"/>
              <a:t>iCub</a:t>
            </a:r>
            <a:r>
              <a:rPr lang="en-US" sz="2400" dirty="0"/>
              <a:t> tactile data using Van-Rossum distance. The clusters are visually separable. Some examples of clusters are indicated with respective textures.</a:t>
            </a:r>
            <a:endParaRPr lang="en-SG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77C284-733C-420D-8424-A14A61E7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666" y="1056443"/>
            <a:ext cx="1006475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4">
            <a:extLst>
              <a:ext uri="{FF2B5EF4-FFF2-40B4-BE49-F238E27FC236}">
                <a16:creationId xmlns:a16="http://schemas.microsoft.com/office/drawing/2014/main" id="{786BCC96-A2F5-4EC3-94D6-58C51F15A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945" y="1034914"/>
            <a:ext cx="1006475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>
            <a:extLst>
              <a:ext uri="{FF2B5EF4-FFF2-40B4-BE49-F238E27FC236}">
                <a16:creationId xmlns:a16="http://schemas.microsoft.com/office/drawing/2014/main" id="{CAA3AF8D-EC21-4233-B48D-757ECD441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665" y="3151207"/>
            <a:ext cx="1006475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3">
            <a:extLst>
              <a:ext uri="{FF2B5EF4-FFF2-40B4-BE49-F238E27FC236}">
                <a16:creationId xmlns:a16="http://schemas.microsoft.com/office/drawing/2014/main" id="{05091000-5656-4DAF-812E-BD050C1AB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945" y="3109671"/>
            <a:ext cx="1006475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49E8F96-FDC3-4351-9EA3-1802FB22F1B4}"/>
              </a:ext>
            </a:extLst>
          </p:cNvPr>
          <p:cNvSpPr/>
          <p:nvPr/>
        </p:nvSpPr>
        <p:spPr>
          <a:xfrm>
            <a:off x="4502552" y="3264060"/>
            <a:ext cx="729205" cy="509287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AC57F2-7A1F-470C-8BF3-1E468B1FC50F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2349661" y="1863524"/>
            <a:ext cx="2259681" cy="14751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A12D5FC-651E-417D-97EE-5498FA06BA2F}"/>
              </a:ext>
            </a:extLst>
          </p:cNvPr>
          <p:cNvSpPr/>
          <p:nvPr/>
        </p:nvSpPr>
        <p:spPr>
          <a:xfrm rot="18984681">
            <a:off x="3706597" y="3507873"/>
            <a:ext cx="729205" cy="595991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8B99D5-08FA-4856-AB70-68AA2BBA4079}"/>
              </a:ext>
            </a:extLst>
          </p:cNvPr>
          <p:cNvCxnSpPr>
            <a:cxnSpLocks/>
            <a:endCxn id="1028" idx="3"/>
          </p:cNvCxnSpPr>
          <p:nvPr/>
        </p:nvCxnSpPr>
        <p:spPr>
          <a:xfrm flipH="1" flipV="1">
            <a:off x="2238140" y="3821926"/>
            <a:ext cx="1502718" cy="26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DD4BEC4-9ABF-477E-B3ED-61F8A40E7655}"/>
              </a:ext>
            </a:extLst>
          </p:cNvPr>
          <p:cNvSpPr/>
          <p:nvPr/>
        </p:nvSpPr>
        <p:spPr>
          <a:xfrm rot="1954895">
            <a:off x="6475684" y="3928654"/>
            <a:ext cx="727276" cy="436327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9F768D-941B-4879-A4E0-D01D18A4672F}"/>
              </a:ext>
            </a:extLst>
          </p:cNvPr>
          <p:cNvCxnSpPr>
            <a:cxnSpLocks/>
            <a:stCxn id="19" idx="7"/>
            <a:endCxn id="1029" idx="1"/>
          </p:cNvCxnSpPr>
          <p:nvPr/>
        </p:nvCxnSpPr>
        <p:spPr>
          <a:xfrm flipV="1">
            <a:off x="7139059" y="3780390"/>
            <a:ext cx="3110886" cy="374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CFD7F44-6389-482E-B795-03B163FDCE73}"/>
              </a:ext>
            </a:extLst>
          </p:cNvPr>
          <p:cNvSpPr/>
          <p:nvPr/>
        </p:nvSpPr>
        <p:spPr>
          <a:xfrm rot="477878">
            <a:off x="7219022" y="2424633"/>
            <a:ext cx="727276" cy="436327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43564E-1794-493A-A26A-2948583EF796}"/>
              </a:ext>
            </a:extLst>
          </p:cNvPr>
          <p:cNvCxnSpPr>
            <a:cxnSpLocks/>
            <a:stCxn id="23" idx="7"/>
            <a:endCxn id="1027" idx="1"/>
          </p:cNvCxnSpPr>
          <p:nvPr/>
        </p:nvCxnSpPr>
        <p:spPr>
          <a:xfrm flipV="1">
            <a:off x="7858686" y="1705633"/>
            <a:ext cx="2391259" cy="8200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019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339C-D365-47B0-B5CA-C3034F7D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20"/>
            <a:ext cx="12192000" cy="1046423"/>
          </a:xfrm>
        </p:spPr>
        <p:txBody>
          <a:bodyPr/>
          <a:lstStyle/>
          <a:p>
            <a:pPr algn="ctr"/>
            <a:r>
              <a:rPr lang="en-US" dirty="0"/>
              <a:t>Results: test accuracies 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CCC93B5-46AD-4CDF-B8A2-15995D4CA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833387"/>
              </p:ext>
            </p:extLst>
          </p:nvPr>
        </p:nvGraphicFramePr>
        <p:xfrm>
          <a:off x="3402315" y="3617090"/>
          <a:ext cx="5387370" cy="2000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790">
                  <a:extLst>
                    <a:ext uri="{9D8B030D-6E8A-4147-A177-3AD203B41FA5}">
                      <a16:colId xmlns:a16="http://schemas.microsoft.com/office/drawing/2014/main" val="677177135"/>
                    </a:ext>
                  </a:extLst>
                </a:gridCol>
                <a:gridCol w="1795790">
                  <a:extLst>
                    <a:ext uri="{9D8B030D-6E8A-4147-A177-3AD203B41FA5}">
                      <a16:colId xmlns:a16="http://schemas.microsoft.com/office/drawing/2014/main" val="2021575415"/>
                    </a:ext>
                  </a:extLst>
                </a:gridCol>
                <a:gridCol w="1795790">
                  <a:extLst>
                    <a:ext uri="{9D8B030D-6E8A-4147-A177-3AD203B41FA5}">
                      <a16:colId xmlns:a16="http://schemas.microsoft.com/office/drawing/2014/main" val="1478312099"/>
                    </a:ext>
                  </a:extLst>
                </a:gridCol>
              </a:tblGrid>
              <a:tr h="400077">
                <a:tc>
                  <a:txBody>
                    <a:bodyPr/>
                    <a:lstStyle/>
                    <a:p>
                      <a:r>
                        <a:rPr lang="en-US" sz="2000" dirty="0"/>
                        <a:t>Models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BioTac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iCub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731532"/>
                  </a:ext>
                </a:extLst>
              </a:tr>
              <a:tr h="400077">
                <a:tc>
                  <a:txBody>
                    <a:bodyPr/>
                    <a:lstStyle/>
                    <a:p>
                      <a:r>
                        <a:rPr lang="en-US" sz="2000" dirty="0"/>
                        <a:t>SNN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0.946 (0.013)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0.922 (0.005)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214006"/>
                  </a:ext>
                </a:extLst>
              </a:tr>
              <a:tr h="400077">
                <a:tc>
                  <a:txBody>
                    <a:bodyPr/>
                    <a:lstStyle/>
                    <a:p>
                      <a:r>
                        <a:rPr lang="en-US" sz="2000" dirty="0"/>
                        <a:t>ANN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0.945 (0.015)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0.935 (0.005)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762128"/>
                  </a:ext>
                </a:extLst>
              </a:tr>
              <a:tr h="400077">
                <a:tc>
                  <a:txBody>
                    <a:bodyPr/>
                    <a:lstStyle/>
                    <a:p>
                      <a:r>
                        <a:rPr lang="en-US" sz="2000" dirty="0"/>
                        <a:t>SVM (spike)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0.935 (0.015)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0.633 (0.018)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630336"/>
                  </a:ext>
                </a:extLst>
              </a:tr>
              <a:tr h="400077">
                <a:tc>
                  <a:txBody>
                    <a:bodyPr/>
                    <a:lstStyle/>
                    <a:p>
                      <a:r>
                        <a:rPr lang="en-US" sz="2000" dirty="0"/>
                        <a:t>SVM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0.942 (0.007)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0.505 (0.056)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96832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F5C988-5DC3-48AF-AD5B-4AFA694F20FE}"/>
              </a:ext>
            </a:extLst>
          </p:cNvPr>
          <p:cNvSpPr txBox="1"/>
          <p:nvPr/>
        </p:nvSpPr>
        <p:spPr>
          <a:xfrm>
            <a:off x="1527858" y="1240525"/>
            <a:ext cx="100005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compared our SNN model to</a:t>
            </a:r>
          </a:p>
          <a:p>
            <a:pPr marL="342900" indent="-342900">
              <a:buAutoNum type="arabicPeriod"/>
            </a:pPr>
            <a:r>
              <a:rPr lang="en-US" sz="2400" b="1" dirty="0"/>
              <a:t>MLP-LSTM based ANN </a:t>
            </a:r>
            <a:r>
              <a:rPr lang="en-US" sz="2400" dirty="0"/>
              <a:t>model that mimics our SNN</a:t>
            </a:r>
          </a:p>
          <a:p>
            <a:pPr marL="342900" indent="-342900">
              <a:buAutoNum type="arabicPeriod"/>
            </a:pPr>
            <a:r>
              <a:rPr lang="en-US" sz="2400" b="1" dirty="0"/>
              <a:t>SVM (spike) </a:t>
            </a:r>
            <a:r>
              <a:rPr lang="en-US" sz="2400" dirty="0"/>
              <a:t>with inputs of </a:t>
            </a:r>
            <a:r>
              <a:rPr lang="en-US" sz="2400" i="1" dirty="0"/>
              <a:t>encoded</a:t>
            </a:r>
            <a:r>
              <a:rPr lang="en-US" sz="2400" dirty="0"/>
              <a:t> tactile data where time dimension is summed.</a:t>
            </a:r>
          </a:p>
          <a:p>
            <a:pPr marL="342900" indent="-342900">
              <a:buAutoNum type="arabicPeriod"/>
            </a:pPr>
            <a:r>
              <a:rPr lang="en-US" sz="2400" b="1" dirty="0"/>
              <a:t>SVM</a:t>
            </a:r>
            <a:r>
              <a:rPr lang="en-US" sz="2400" dirty="0"/>
              <a:t> with inputs of </a:t>
            </a:r>
            <a:r>
              <a:rPr lang="en-US" sz="2400" i="1" dirty="0"/>
              <a:t>raw</a:t>
            </a:r>
            <a:r>
              <a:rPr lang="en-US" sz="2400" dirty="0"/>
              <a:t> tactile data where time dimension is summed.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075599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339C-D365-47B0-B5CA-C3034F7D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20"/>
            <a:ext cx="12192000" cy="1046423"/>
          </a:xfrm>
        </p:spPr>
        <p:txBody>
          <a:bodyPr/>
          <a:lstStyle/>
          <a:p>
            <a:pPr algn="ctr"/>
            <a:r>
              <a:rPr lang="en-US" dirty="0"/>
              <a:t>Results: fast classification for </a:t>
            </a:r>
            <a:r>
              <a:rPr lang="en-US" dirty="0" err="1"/>
              <a:t>BioTac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B4AD1-B0BB-48A5-BB47-DDD265284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1056443"/>
            <a:ext cx="5487650" cy="3658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09CA9F-EBB2-4515-8DF7-C52F76A511C0}"/>
              </a:ext>
            </a:extLst>
          </p:cNvPr>
          <p:cNvSpPr txBox="1"/>
          <p:nvPr/>
        </p:nvSpPr>
        <p:spPr>
          <a:xfrm>
            <a:off x="983848" y="4707281"/>
            <a:ext cx="105908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Even though “final testing accuracy” is similar for all models, the SNN slightly outperforms the rest at the early classification.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SVM results show that the data is easily learnable even with “first moment” approximation.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SVM (spike) results show that encoding improves learnable information and makes it simpler to learn.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932241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339C-D365-47B0-B5CA-C3034F7D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20"/>
            <a:ext cx="12192000" cy="1046423"/>
          </a:xfrm>
        </p:spPr>
        <p:txBody>
          <a:bodyPr/>
          <a:lstStyle/>
          <a:p>
            <a:pPr algn="ctr"/>
            <a:r>
              <a:rPr lang="en-US" dirty="0"/>
              <a:t>Results: fast classification for </a:t>
            </a:r>
            <a:r>
              <a:rPr lang="en-US" dirty="0" err="1"/>
              <a:t>iCub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9CA9F-EBB2-4515-8DF7-C52F76A511C0}"/>
              </a:ext>
            </a:extLst>
          </p:cNvPr>
          <p:cNvSpPr txBox="1"/>
          <p:nvPr/>
        </p:nvSpPr>
        <p:spPr>
          <a:xfrm>
            <a:off x="1203767" y="4707281"/>
            <a:ext cx="96532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SVM does not perform well for overall classification, implying complexity of learning this dataset.</a:t>
            </a:r>
          </a:p>
          <a:p>
            <a:pPr marL="285750" indent="-285750">
              <a:buFontTx/>
              <a:buChar char="-"/>
            </a:pPr>
            <a:r>
              <a:rPr lang="en-SG" sz="2000" dirty="0"/>
              <a:t>As in case with </a:t>
            </a:r>
            <a:r>
              <a:rPr lang="en-SG" sz="2000" dirty="0" err="1"/>
              <a:t>BioTac</a:t>
            </a:r>
            <a:r>
              <a:rPr lang="en-SG" sz="2000" dirty="0"/>
              <a:t> data, encoded spike trains makes it easier to learn as shown in SVM (spike) results.</a:t>
            </a:r>
          </a:p>
          <a:p>
            <a:pPr marL="285750" indent="-285750">
              <a:buFontTx/>
              <a:buChar char="-"/>
            </a:pPr>
            <a:r>
              <a:rPr lang="en-SG" sz="2000" dirty="0"/>
              <a:t>Again, SNN outperforms the ANN for early classification.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4EA04-6EC9-40E9-94D8-8B2CB35CF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32" y="1048848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36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339C-D365-47B0-B5CA-C3034F7D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20"/>
            <a:ext cx="12192000" cy="1046423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42BAD-063E-4B98-BE09-A495226BC361}"/>
              </a:ext>
            </a:extLst>
          </p:cNvPr>
          <p:cNvSpPr txBox="1"/>
          <p:nvPr/>
        </p:nvSpPr>
        <p:spPr>
          <a:xfrm>
            <a:off x="1469985" y="1790461"/>
            <a:ext cx="96532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work is preliminary study of neural encoding and learning the representation for texture classification. Throughout the work, we have shown: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Tactile Neural Encoder that extracts spike trains and makes a learning process easy.</a:t>
            </a:r>
          </a:p>
          <a:p>
            <a:pPr marL="285750" indent="-285750">
              <a:buFontTx/>
              <a:buChar char="-"/>
            </a:pPr>
            <a:r>
              <a:rPr lang="en-SG" sz="2400" dirty="0"/>
              <a:t>SNN model that can classify textures with in a short time amount.</a:t>
            </a:r>
          </a:p>
          <a:p>
            <a:pPr marL="285750" indent="-285750">
              <a:buFontTx/>
              <a:buChar char="-"/>
            </a:pPr>
            <a:r>
              <a:rPr lang="en-SG" sz="2400" dirty="0"/>
              <a:t>Comparing the encoder and model with state-of-the-art ANN techniques using two different tactile datasets.</a:t>
            </a:r>
          </a:p>
        </p:txBody>
      </p:sp>
    </p:spTree>
    <p:extLst>
      <p:ext uri="{BB962C8B-B14F-4D97-AF65-F5344CB8AC3E}">
        <p14:creationId xmlns:p14="http://schemas.microsoft.com/office/powerpoint/2010/main" val="220802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51BD-29D6-4E24-B808-739B2C13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A502D-738A-41B1-89E3-0A9C99C11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Motivation</a:t>
            </a:r>
          </a:p>
          <a:p>
            <a:r>
              <a:rPr lang="en-US" dirty="0">
                <a:cs typeface="Calibri"/>
              </a:rPr>
              <a:t>Background</a:t>
            </a:r>
          </a:p>
          <a:p>
            <a:r>
              <a:rPr lang="en-US" dirty="0">
                <a:cs typeface="Calibri"/>
              </a:rPr>
              <a:t>Problem Statement</a:t>
            </a:r>
          </a:p>
          <a:p>
            <a:r>
              <a:rPr lang="en-US" dirty="0">
                <a:cs typeface="Calibri"/>
              </a:rPr>
              <a:t>Realization</a:t>
            </a:r>
          </a:p>
          <a:p>
            <a:r>
              <a:rPr lang="en-US" dirty="0">
                <a:cs typeface="Calibri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00723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339C-D365-47B0-B5CA-C3034F7D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20"/>
            <a:ext cx="12192000" cy="1046423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07DD0B-9E7A-4776-8510-1C41170E6FE2}"/>
              </a:ext>
            </a:extLst>
          </p:cNvPr>
          <p:cNvSpPr txBox="1"/>
          <p:nvPr/>
        </p:nvSpPr>
        <p:spPr>
          <a:xfrm>
            <a:off x="995423" y="1215342"/>
            <a:ext cx="92481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It is hard to differentiate textures by vision, thus </a:t>
            </a:r>
            <a:r>
              <a:rPr lang="en-US" sz="2400" b="1" dirty="0"/>
              <a:t>touch sense</a:t>
            </a:r>
            <a:r>
              <a:rPr lang="en-US" sz="2400" dirty="0"/>
              <a:t> is very important in this task.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State-of-the-art texture classification techniques use Artificial Neural Network (ANN) based methods which are “</a:t>
            </a:r>
            <a:r>
              <a:rPr lang="en-US" sz="2400" i="1" dirty="0"/>
              <a:t>power and data </a:t>
            </a:r>
            <a:r>
              <a:rPr lang="en-US" sz="2400" i="1" dirty="0" err="1"/>
              <a:t>hungy</a:t>
            </a:r>
            <a:r>
              <a:rPr lang="en-US" sz="2400" dirty="0"/>
              <a:t>”.</a:t>
            </a:r>
          </a:p>
          <a:p>
            <a:pPr marL="285750" indent="-285750">
              <a:buFontTx/>
              <a:buChar char="-"/>
            </a:pPr>
            <a:r>
              <a:rPr lang="en-SG" sz="2400" dirty="0"/>
              <a:t>On the other hand, a Spiking Neural Networks (SNNs) are </a:t>
            </a:r>
            <a:r>
              <a:rPr lang="en-SG" sz="2400" i="1" dirty="0"/>
              <a:t>power efficient and has lower latency</a:t>
            </a:r>
            <a:r>
              <a:rPr lang="en-SG" sz="2400" dirty="0"/>
              <a:t> than ANNs.</a:t>
            </a:r>
          </a:p>
          <a:p>
            <a:pPr marL="285750" indent="-285750">
              <a:buFontTx/>
              <a:buChar char="-"/>
            </a:pPr>
            <a:r>
              <a:rPr lang="en-SG" sz="2400" dirty="0"/>
              <a:t>Hence, we need to convert the raw continuous real time tactile signal into spike trains to learn texture classification using SNNs using neural coding. </a:t>
            </a:r>
          </a:p>
        </p:txBody>
      </p:sp>
    </p:spTree>
    <p:extLst>
      <p:ext uri="{BB962C8B-B14F-4D97-AF65-F5344CB8AC3E}">
        <p14:creationId xmlns:p14="http://schemas.microsoft.com/office/powerpoint/2010/main" val="130877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339C-D365-47B0-B5CA-C3034F7D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20"/>
            <a:ext cx="12192000" cy="1046423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07DD0B-9E7A-4776-8510-1C41170E6FE2}"/>
              </a:ext>
            </a:extLst>
          </p:cNvPr>
          <p:cNvSpPr txBox="1"/>
          <p:nvPr/>
        </p:nvSpPr>
        <p:spPr>
          <a:xfrm>
            <a:off x="995423" y="1215342"/>
            <a:ext cx="92481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this paper, we tackle the following questions:</a:t>
            </a:r>
          </a:p>
          <a:p>
            <a:pPr marL="457200" indent="-457200">
              <a:buAutoNum type="arabicPeriod"/>
            </a:pPr>
            <a:r>
              <a:rPr lang="en-US" sz="2400" dirty="0"/>
              <a:t>Given the raw continuous real valued tactile signal, how do we encode so that the encoded data preserves sufficient information about texture classification?</a:t>
            </a:r>
          </a:p>
          <a:p>
            <a:pPr marL="457200" indent="-457200">
              <a:buAutoNum type="arabicPeriod"/>
            </a:pPr>
            <a:r>
              <a:rPr lang="en-US" sz="2400" dirty="0"/>
              <a:t>Does encoded tactile spike trains simplify the data so that it is easily learnable? Can it classify in a short amount of time?</a:t>
            </a:r>
          </a:p>
          <a:p>
            <a:pPr marL="457200" indent="-457200">
              <a:buAutoNum type="arabicPeriod"/>
            </a:pPr>
            <a:r>
              <a:rPr lang="en-US" sz="2400" dirty="0"/>
              <a:t>How does SNNs on encoded tactile spike trains perform compare to state-of-the-art ANN methods?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87219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339C-D365-47B0-B5CA-C3034F7D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20"/>
            <a:ext cx="12192000" cy="1046423"/>
          </a:xfrm>
        </p:spPr>
        <p:txBody>
          <a:bodyPr/>
          <a:lstStyle/>
          <a:p>
            <a:pPr algn="ctr"/>
            <a:r>
              <a:rPr lang="en-US" dirty="0"/>
              <a:t>Outline for the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07DD0B-9E7A-4776-8510-1C41170E6FE2}"/>
              </a:ext>
            </a:extLst>
          </p:cNvPr>
          <p:cNvSpPr txBox="1"/>
          <p:nvPr/>
        </p:nvSpPr>
        <p:spPr>
          <a:xfrm>
            <a:off x="995423" y="1215342"/>
            <a:ext cx="9248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Datasets</a:t>
            </a:r>
          </a:p>
          <a:p>
            <a:pPr marL="457200" indent="-457200">
              <a:buAutoNum type="arabicPeriod"/>
            </a:pPr>
            <a:r>
              <a:rPr lang="en-US" sz="2400" dirty="0"/>
              <a:t>A prosed neural encoding</a:t>
            </a:r>
          </a:p>
          <a:p>
            <a:pPr marL="457200" indent="-457200">
              <a:buAutoNum type="arabicPeriod"/>
            </a:pPr>
            <a:r>
              <a:rPr lang="en-US" sz="2400" dirty="0"/>
              <a:t>Proposed classification model using SNN.</a:t>
            </a:r>
          </a:p>
          <a:p>
            <a:pPr marL="457200" indent="-457200">
              <a:buAutoNum type="arabicPeriod"/>
            </a:pPr>
            <a:r>
              <a:rPr lang="en-US" sz="24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57227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339C-D365-47B0-B5CA-C3034F7D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20"/>
            <a:ext cx="12192000" cy="1046423"/>
          </a:xfrm>
        </p:spPr>
        <p:txBody>
          <a:bodyPr/>
          <a:lstStyle/>
          <a:p>
            <a:pPr algn="ctr"/>
            <a:r>
              <a:rPr lang="en-US" dirty="0"/>
              <a:t>Datasets: data collection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1B205-6F3F-4E85-82BC-927E086EF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871" y="2357257"/>
            <a:ext cx="32512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7C1194-451E-4E85-B6D3-5E7FE5B95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6" y="1766707"/>
            <a:ext cx="4013200" cy="3009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F8999C-25CF-4710-AA01-44D2AE56C46E}"/>
              </a:ext>
            </a:extLst>
          </p:cNvPr>
          <p:cNvSpPr txBox="1"/>
          <p:nvPr/>
        </p:nvSpPr>
        <p:spPr>
          <a:xfrm>
            <a:off x="6660929" y="4968472"/>
            <a:ext cx="4987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  </a:t>
            </a:r>
            <a:r>
              <a:rPr lang="en-US" b="1" dirty="0" err="1"/>
              <a:t>iCub</a:t>
            </a:r>
            <a:r>
              <a:rPr lang="en-US" b="1" dirty="0"/>
              <a:t> dataset:</a:t>
            </a:r>
          </a:p>
          <a:p>
            <a:pPr marL="342900" indent="-342900">
              <a:buAutoNum type="alphaLcPeriod"/>
            </a:pPr>
            <a:r>
              <a:rPr lang="en-US" dirty="0" err="1"/>
              <a:t>iCub’s</a:t>
            </a:r>
            <a:r>
              <a:rPr lang="en-US" dirty="0"/>
              <a:t> forearm is used to collect data</a:t>
            </a:r>
            <a:endParaRPr lang="en-US" b="1" dirty="0"/>
          </a:p>
          <a:p>
            <a:pPr marL="342900" indent="-342900">
              <a:buAutoNum type="alphaLcPeriod"/>
            </a:pPr>
            <a:r>
              <a:rPr lang="en-US" dirty="0"/>
              <a:t>Loose control and high variance due to tendent based mechanical structure of the forearm</a:t>
            </a:r>
          </a:p>
          <a:p>
            <a:pPr marL="342900" indent="-342900">
              <a:buAutoNum type="alphaLcPeriod"/>
            </a:pPr>
            <a:r>
              <a:rPr lang="en-US" dirty="0"/>
              <a:t>No velocity or force control exerted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6CA618-77E7-48B8-94F1-3EBEFF8D39B3}"/>
              </a:ext>
            </a:extLst>
          </p:cNvPr>
          <p:cNvSpPr txBox="1"/>
          <p:nvPr/>
        </p:nvSpPr>
        <p:spPr>
          <a:xfrm>
            <a:off x="1001486" y="4968472"/>
            <a:ext cx="4889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  </a:t>
            </a:r>
            <a:r>
              <a:rPr lang="en-US" b="1" dirty="0" err="1"/>
              <a:t>BioTac</a:t>
            </a:r>
            <a:r>
              <a:rPr lang="en-US" b="1" dirty="0"/>
              <a:t> dataset:</a:t>
            </a:r>
          </a:p>
          <a:p>
            <a:pPr marL="342900" indent="-342900">
              <a:buAutoNum type="alphaLcPeriod"/>
            </a:pPr>
            <a:r>
              <a:rPr lang="en-US" dirty="0" err="1"/>
              <a:t>BioTac</a:t>
            </a:r>
            <a:r>
              <a:rPr lang="en-US" dirty="0"/>
              <a:t> attached to </a:t>
            </a:r>
            <a:r>
              <a:rPr lang="en-US" dirty="0" err="1"/>
              <a:t>Kuka</a:t>
            </a:r>
            <a:r>
              <a:rPr lang="en-US" dirty="0"/>
              <a:t> LBR is used to collect data</a:t>
            </a:r>
          </a:p>
          <a:p>
            <a:pPr marL="342900" indent="-342900">
              <a:buAutoNum type="alphaLcPeriod"/>
            </a:pPr>
            <a:r>
              <a:rPr lang="en-US" dirty="0"/>
              <a:t>Closed loop force and velocity control exerted during data collection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C387D-3BE5-41E7-B6EB-8CD0A5FFB088}"/>
              </a:ext>
            </a:extLst>
          </p:cNvPr>
          <p:cNvSpPr txBox="1"/>
          <p:nvPr/>
        </p:nvSpPr>
        <p:spPr>
          <a:xfrm>
            <a:off x="801188" y="1070610"/>
            <a:ext cx="11573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Two different tactile datasets collected from different data collection setups are used to test our models.</a:t>
            </a:r>
          </a:p>
        </p:txBody>
      </p:sp>
    </p:spTree>
    <p:extLst>
      <p:ext uri="{BB962C8B-B14F-4D97-AF65-F5344CB8AC3E}">
        <p14:creationId xmlns:p14="http://schemas.microsoft.com/office/powerpoint/2010/main" val="61475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339C-D365-47B0-B5CA-C3034F7D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20"/>
            <a:ext cx="12192000" cy="1046423"/>
          </a:xfrm>
        </p:spPr>
        <p:txBody>
          <a:bodyPr/>
          <a:lstStyle/>
          <a:p>
            <a:pPr algn="ctr"/>
            <a:r>
              <a:rPr lang="en-US" dirty="0"/>
              <a:t>Datasets: tactile sensors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2B2128-D790-41C2-8095-DFE0875F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251" y="1676400"/>
            <a:ext cx="6323722" cy="29981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3A434D-C89B-4B42-9954-779DE94DE637}"/>
              </a:ext>
            </a:extLst>
          </p:cNvPr>
          <p:cNvSpPr txBox="1"/>
          <p:nvPr/>
        </p:nvSpPr>
        <p:spPr>
          <a:xfrm>
            <a:off x="3918858" y="4305226"/>
            <a:ext cx="93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BioTac</a:t>
            </a:r>
            <a:endParaRPr lang="en-SG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BC8DD1-3C6B-4403-B5B6-3013FC0839A5}"/>
              </a:ext>
            </a:extLst>
          </p:cNvPr>
          <p:cNvSpPr txBox="1"/>
          <p:nvPr/>
        </p:nvSpPr>
        <p:spPr>
          <a:xfrm>
            <a:off x="6781801" y="4305226"/>
            <a:ext cx="210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iCub’s</a:t>
            </a:r>
            <a:r>
              <a:rPr lang="en-US" b="1" dirty="0"/>
              <a:t> tactile sensor</a:t>
            </a:r>
            <a:endParaRPr lang="en-SG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E3B924-25A7-4F6B-B2B5-ECC8B97F5B64}"/>
              </a:ext>
            </a:extLst>
          </p:cNvPr>
          <p:cNvSpPr txBox="1"/>
          <p:nvPr/>
        </p:nvSpPr>
        <p:spPr>
          <a:xfrm>
            <a:off x="1393372" y="2107831"/>
            <a:ext cx="25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Barometric tactile sensor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4DEE2F-BAA0-4010-B192-595B6F9072D1}"/>
              </a:ext>
            </a:extLst>
          </p:cNvPr>
          <p:cNvSpPr txBox="1"/>
          <p:nvPr/>
        </p:nvSpPr>
        <p:spPr>
          <a:xfrm>
            <a:off x="8555198" y="1257076"/>
            <a:ext cx="1654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Capacitive tactile sensor</a:t>
            </a:r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B6CAED-16B7-4B74-92F2-A89358064B0D}"/>
              </a:ext>
            </a:extLst>
          </p:cNvPr>
          <p:cNvSpPr txBox="1"/>
          <p:nvPr/>
        </p:nvSpPr>
        <p:spPr>
          <a:xfrm>
            <a:off x="1095823" y="3244334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 </a:t>
            </a:r>
            <a:r>
              <a:rPr lang="en-US" dirty="0" err="1"/>
              <a:t>taxels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F770B2-50D1-4189-94AE-C413EE89C102}"/>
              </a:ext>
            </a:extLst>
          </p:cNvPr>
          <p:cNvSpPr txBox="1"/>
          <p:nvPr/>
        </p:nvSpPr>
        <p:spPr>
          <a:xfrm>
            <a:off x="9539008" y="2126668"/>
            <a:ext cx="2028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patches with 10 </a:t>
            </a:r>
            <a:r>
              <a:rPr lang="en-US" dirty="0" err="1"/>
              <a:t>taxels</a:t>
            </a:r>
            <a:r>
              <a:rPr lang="en-US" dirty="0"/>
              <a:t> = 60 </a:t>
            </a:r>
            <a:r>
              <a:rPr lang="en-US" dirty="0" err="1"/>
              <a:t>taxels</a:t>
            </a:r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656B7-F9C7-4719-8760-F5760F7B5C52}"/>
              </a:ext>
            </a:extLst>
          </p:cNvPr>
          <p:cNvSpPr txBox="1"/>
          <p:nvPr/>
        </p:nvSpPr>
        <p:spPr>
          <a:xfrm>
            <a:off x="729347" y="4491832"/>
            <a:ext cx="216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Hz sampling rate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804DDF-6EAC-4227-BA4F-B665399AFC1B}"/>
              </a:ext>
            </a:extLst>
          </p:cNvPr>
          <p:cNvSpPr txBox="1"/>
          <p:nvPr/>
        </p:nvSpPr>
        <p:spPr>
          <a:xfrm>
            <a:off x="9539008" y="3356945"/>
            <a:ext cx="216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Hz sampling rate</a:t>
            </a:r>
            <a:endParaRPr lang="en-SG" dirty="0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D1F7FF91-C8F7-4627-A00C-CBD7B12633D8}"/>
              </a:ext>
            </a:extLst>
          </p:cNvPr>
          <p:cNvSpPr/>
          <p:nvPr/>
        </p:nvSpPr>
        <p:spPr>
          <a:xfrm>
            <a:off x="1322984" y="2019332"/>
            <a:ext cx="2595874" cy="516918"/>
          </a:xfrm>
          <a:prstGeom prst="wedgeRectCallout">
            <a:avLst>
              <a:gd name="adj1" fmla="val 41654"/>
              <a:gd name="adj2" fmla="val 114726"/>
            </a:avLst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AF7338EE-0FBB-4923-8117-0478F9AE69CE}"/>
              </a:ext>
            </a:extLst>
          </p:cNvPr>
          <p:cNvSpPr/>
          <p:nvPr/>
        </p:nvSpPr>
        <p:spPr>
          <a:xfrm>
            <a:off x="984068" y="3156207"/>
            <a:ext cx="1358537" cy="516918"/>
          </a:xfrm>
          <a:prstGeom prst="wedgeRectCallout">
            <a:avLst>
              <a:gd name="adj1" fmla="val 103193"/>
              <a:gd name="adj2" fmla="val 52392"/>
            </a:avLst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15CB1C45-BE69-4281-9DB7-DD3E17D87E28}"/>
              </a:ext>
            </a:extLst>
          </p:cNvPr>
          <p:cNvSpPr/>
          <p:nvPr/>
        </p:nvSpPr>
        <p:spPr>
          <a:xfrm>
            <a:off x="633921" y="4445643"/>
            <a:ext cx="2321552" cy="516918"/>
          </a:xfrm>
          <a:prstGeom prst="wedgeRectCallout">
            <a:avLst>
              <a:gd name="adj1" fmla="val 61359"/>
              <a:gd name="adj2" fmla="val -97633"/>
            </a:avLst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E2B9FF85-C16F-47AE-A8CE-3C70158F6302}"/>
              </a:ext>
            </a:extLst>
          </p:cNvPr>
          <p:cNvSpPr/>
          <p:nvPr/>
        </p:nvSpPr>
        <p:spPr>
          <a:xfrm>
            <a:off x="8433278" y="1321782"/>
            <a:ext cx="1654629" cy="516918"/>
          </a:xfrm>
          <a:prstGeom prst="wedgeRectCallout">
            <a:avLst>
              <a:gd name="adj1" fmla="val -60978"/>
              <a:gd name="adj2" fmla="val 116411"/>
            </a:avLst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B0565505-EF3B-44A2-8703-D2192DCEFD4C}"/>
              </a:ext>
            </a:extLst>
          </p:cNvPr>
          <p:cNvSpPr/>
          <p:nvPr/>
        </p:nvSpPr>
        <p:spPr>
          <a:xfrm>
            <a:off x="9418345" y="2212895"/>
            <a:ext cx="1942731" cy="516918"/>
          </a:xfrm>
          <a:prstGeom prst="wedgeRectCallout">
            <a:avLst>
              <a:gd name="adj1" fmla="val -75924"/>
              <a:gd name="adj2" fmla="val 29189"/>
            </a:avLst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740AA641-BF8B-4FC4-8C5C-6BE3806EF138}"/>
              </a:ext>
            </a:extLst>
          </p:cNvPr>
          <p:cNvSpPr/>
          <p:nvPr/>
        </p:nvSpPr>
        <p:spPr>
          <a:xfrm>
            <a:off x="9551167" y="3315160"/>
            <a:ext cx="2016218" cy="516918"/>
          </a:xfrm>
          <a:prstGeom prst="wedgeRectCallout">
            <a:avLst>
              <a:gd name="adj1" fmla="val -73378"/>
              <a:gd name="adj2" fmla="val -49735"/>
            </a:avLst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63E1D6-38A8-4C26-AFB8-E58EC16C483F}"/>
              </a:ext>
            </a:extLst>
          </p:cNvPr>
          <p:cNvSpPr txBox="1"/>
          <p:nvPr/>
        </p:nvSpPr>
        <p:spPr>
          <a:xfrm>
            <a:off x="2352173" y="5550413"/>
            <a:ext cx="216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 length: 4 s</a:t>
            </a:r>
            <a:endParaRPr lang="en-SG" dirty="0"/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CC894ACF-5429-4D91-8FCF-814E24E32E03}"/>
              </a:ext>
            </a:extLst>
          </p:cNvPr>
          <p:cNvSpPr/>
          <p:nvPr/>
        </p:nvSpPr>
        <p:spPr>
          <a:xfrm>
            <a:off x="2342605" y="5491100"/>
            <a:ext cx="1870580" cy="516918"/>
          </a:xfrm>
          <a:prstGeom prst="wedgeRectCallout">
            <a:avLst>
              <a:gd name="adj1" fmla="val 22905"/>
              <a:gd name="adj2" fmla="val -254376"/>
            </a:avLst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C16F04-8363-4163-AC86-8076F68EA486}"/>
              </a:ext>
            </a:extLst>
          </p:cNvPr>
          <p:cNvSpPr txBox="1"/>
          <p:nvPr/>
        </p:nvSpPr>
        <p:spPr>
          <a:xfrm>
            <a:off x="9505590" y="4716343"/>
            <a:ext cx="216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 length: 1.5 s</a:t>
            </a:r>
            <a:endParaRPr lang="en-SG" dirty="0"/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83DB569D-9AE0-4513-9112-741CED002650}"/>
              </a:ext>
            </a:extLst>
          </p:cNvPr>
          <p:cNvSpPr/>
          <p:nvPr/>
        </p:nvSpPr>
        <p:spPr>
          <a:xfrm>
            <a:off x="9517749" y="4674558"/>
            <a:ext cx="2016218" cy="516918"/>
          </a:xfrm>
          <a:prstGeom prst="wedgeRectCallout">
            <a:avLst>
              <a:gd name="adj1" fmla="val -91174"/>
              <a:gd name="adj2" fmla="val -215434"/>
            </a:avLst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027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339C-D365-47B0-B5CA-C3034F7D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20"/>
            <a:ext cx="12192000" cy="1046423"/>
          </a:xfrm>
        </p:spPr>
        <p:txBody>
          <a:bodyPr/>
          <a:lstStyle/>
          <a:p>
            <a:pPr algn="ctr"/>
            <a:r>
              <a:rPr lang="en-US" dirty="0"/>
              <a:t>Proposed Neural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02C47E-182E-4934-9352-FB7596A79D1A}"/>
                  </a:ext>
                </a:extLst>
              </p:cNvPr>
              <p:cNvSpPr txBox="1"/>
              <p:nvPr/>
            </p:nvSpPr>
            <p:spPr>
              <a:xfrm>
                <a:off x="896983" y="1419497"/>
                <a:ext cx="9779726" cy="1229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Neural encoding converts continuous tactile signal into spike trains. Given raw tactile signal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/>
                  <a:t>-th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taxel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400" dirty="0"/>
                  <a:t>the encoded spike train for k-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neuron,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400" dirty="0"/>
                  <a:t>, is defined as: </a:t>
                </a:r>
                <a:endParaRPr lang="en-SG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02C47E-182E-4934-9352-FB7596A79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83" y="1419497"/>
                <a:ext cx="9779726" cy="1229952"/>
              </a:xfrm>
              <a:prstGeom prst="rect">
                <a:avLst/>
              </a:prstGeom>
              <a:blipFill>
                <a:blip r:embed="rId2"/>
                <a:stretch>
                  <a:fillRect l="-935" t="-3960" r="-873" b="-103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606E4D-4C37-44F5-BB00-565BC5304213}"/>
                  </a:ext>
                </a:extLst>
              </p:cNvPr>
              <p:cNvSpPr txBox="1"/>
              <p:nvPr/>
            </p:nvSpPr>
            <p:spPr>
              <a:xfrm>
                <a:off x="2309226" y="2914361"/>
                <a:ext cx="6955237" cy="1874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mr>
                                  </m:m>
                                </m:num>
                                <m:den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+1≤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,≤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&gt;</m:t>
                                        </m:r>
                                        <m:f>
                                          <m:f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mr>
                                  </m:m>
                                </m:den>
                              </m:f>
                            </m:e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+1≤</m:t>
                                        </m:r>
                                      </m:e>
                                    </m:mr>
                                  </m: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1,  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⁡{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)}</m:t>
                                  </m:r>
                                </m:num>
                                <m:den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mr>
                                  </m: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606E4D-4C37-44F5-BB00-565BC5304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226" y="2914361"/>
                <a:ext cx="6955237" cy="18744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A4B5F4-DF75-4879-B8BA-4E93F9D18A74}"/>
                  </a:ext>
                </a:extLst>
              </p:cNvPr>
              <p:cNvSpPr txBox="1"/>
              <p:nvPr/>
            </p:nvSpPr>
            <p:spPr>
              <a:xfrm>
                <a:off x="1036320" y="5338354"/>
                <a:ext cx="95010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 [1, …,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…, 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+ 1]. </m:t>
                    </m:r>
                  </m:oMath>
                </a14:m>
                <a:r>
                  <a:rPr lang="en-US" sz="2400" dirty="0"/>
                  <a:t>In total, it outputs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spike trains. </a:t>
                </a:r>
                <a:endParaRPr lang="en-SG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A4B5F4-DF75-4879-B8BA-4E93F9D18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5338354"/>
                <a:ext cx="9501051" cy="461665"/>
              </a:xfrm>
              <a:prstGeom prst="rect">
                <a:avLst/>
              </a:prstGeom>
              <a:blipFill>
                <a:blip r:embed="rId4"/>
                <a:stretch>
                  <a:fillRect l="-962" t="-10667" b="-30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20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339C-D365-47B0-B5CA-C3034F7D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20"/>
            <a:ext cx="12192000" cy="1046423"/>
          </a:xfrm>
        </p:spPr>
        <p:txBody>
          <a:bodyPr/>
          <a:lstStyle/>
          <a:p>
            <a:pPr algn="ctr"/>
            <a:r>
              <a:rPr lang="en-US" dirty="0"/>
              <a:t>Neural Encoding: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606E4D-4C37-44F5-BB00-565BC5304213}"/>
                  </a:ext>
                </a:extLst>
              </p:cNvPr>
              <p:cNvSpPr txBox="1"/>
              <p:nvPr/>
            </p:nvSpPr>
            <p:spPr>
              <a:xfrm>
                <a:off x="5323849" y="3088533"/>
                <a:ext cx="6955237" cy="14058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mr>
                                  </m:m>
                                </m:num>
                                <m:den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+1≤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,≤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≤</m:t>
                                        </m:r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&gt;</m:t>
                                        </m:r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mr>
                                  </m:m>
                                </m:den>
                              </m:f>
                            </m:e>
                            <m:e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+1≤</m:t>
                                        </m:r>
                                      </m:e>
                                    </m:mr>
                                  </m: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1,  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⁡{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)}</m:t>
                                  </m:r>
                                </m:num>
                                <m:den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mr>
                                  </m: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606E4D-4C37-44F5-BB00-565BC5304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49" y="3088533"/>
                <a:ext cx="6955237" cy="1405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A4B5F4-DF75-4879-B8BA-4E93F9D18A74}"/>
                  </a:ext>
                </a:extLst>
              </p:cNvPr>
              <p:cNvSpPr txBox="1"/>
              <p:nvPr/>
            </p:nvSpPr>
            <p:spPr>
              <a:xfrm>
                <a:off x="2564674" y="1142601"/>
                <a:ext cx="95010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chose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/>
                  <a:t> for both </a:t>
                </a:r>
                <a:r>
                  <a:rPr lang="en-US" sz="2400" dirty="0" err="1"/>
                  <a:t>BioTac</a:t>
                </a:r>
                <a:r>
                  <a:rPr lang="en-US" sz="2400" dirty="0"/>
                  <a:t> and </a:t>
                </a:r>
                <a:r>
                  <a:rPr lang="en-US" sz="2400" dirty="0" err="1"/>
                  <a:t>iCub</a:t>
                </a:r>
                <a:r>
                  <a:rPr lang="en-US" sz="2400" dirty="0"/>
                  <a:t> tactile data.</a:t>
                </a:r>
                <a:endParaRPr lang="en-SG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A4B5F4-DF75-4879-B8BA-4E93F9D18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674" y="1142601"/>
                <a:ext cx="9501051" cy="461665"/>
              </a:xfrm>
              <a:prstGeom prst="rect">
                <a:avLst/>
              </a:prstGeom>
              <a:blipFill>
                <a:blip r:embed="rId3"/>
                <a:stretch>
                  <a:fillRect l="-1027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F5EF2D0-4AC8-49B5-B48D-E30A5AEDE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0" y="2056966"/>
            <a:ext cx="5487650" cy="36584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E65CC1-6684-41F2-B503-9DE932A27B9D}"/>
              </a:ext>
            </a:extLst>
          </p:cNvPr>
          <p:cNvSpPr txBox="1"/>
          <p:nvPr/>
        </p:nvSpPr>
        <p:spPr>
          <a:xfrm>
            <a:off x="1210491" y="5771917"/>
            <a:ext cx="488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proposed neural encoding for a </a:t>
            </a:r>
            <a:r>
              <a:rPr lang="en-US" dirty="0" err="1"/>
              <a:t>taxel</a:t>
            </a:r>
            <a:r>
              <a:rPr lang="en-US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5383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929</Words>
  <Application>Microsoft Office PowerPoint</Application>
  <PresentationFormat>Widescreen</PresentationFormat>
  <Paragraphs>99</Paragraphs>
  <Slides>16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Fast Texture Classification Using Tactile Neural Coding andSpiking Neural Network</vt:lpstr>
      <vt:lpstr>Outline</vt:lpstr>
      <vt:lpstr>Motivation</vt:lpstr>
      <vt:lpstr>Problem statement</vt:lpstr>
      <vt:lpstr>Outline for the presentation</vt:lpstr>
      <vt:lpstr>Datasets: data collection</vt:lpstr>
      <vt:lpstr>Datasets: tactile sensors</vt:lpstr>
      <vt:lpstr>Proposed Neural Encoding</vt:lpstr>
      <vt:lpstr>Neural Encoding: example</vt:lpstr>
      <vt:lpstr>Neural Model: SRM</vt:lpstr>
      <vt:lpstr>A Spiking Neural Network (SNN)</vt:lpstr>
      <vt:lpstr>Results: Neural Encoding</vt:lpstr>
      <vt:lpstr>Results: test accuracies </vt:lpstr>
      <vt:lpstr>Results: fast classification for BioTac</vt:lpstr>
      <vt:lpstr>Results: fast classification for iCub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Tasbolat</cp:lastModifiedBy>
  <cp:revision>29</cp:revision>
  <dcterms:created xsi:type="dcterms:W3CDTF">2020-07-10T15:20:42Z</dcterms:created>
  <dcterms:modified xsi:type="dcterms:W3CDTF">2022-07-05T09:13:54Z</dcterms:modified>
</cp:coreProperties>
</file>