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sldIdLst>
    <p:sldId id="256" r:id="rId2"/>
  </p:sldIdLst>
  <p:sldSz cx="27432000" cy="384048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57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76"/>
    <a:srgbClr val="3C78D8"/>
    <a:srgbClr val="A90533"/>
    <a:srgbClr val="BE1900"/>
    <a:srgbClr val="88032A"/>
    <a:srgbClr val="5B9BD5"/>
    <a:srgbClr val="1FE2FF"/>
    <a:srgbClr val="81C8D9"/>
    <a:srgbClr val="3AA5C2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1" autoAdjust="0"/>
    <p:restoredTop sz="94660"/>
  </p:normalViewPr>
  <p:slideViewPr>
    <p:cSldViewPr snapToGrid="0">
      <p:cViewPr>
        <p:scale>
          <a:sx n="33" d="100"/>
          <a:sy n="33" d="100"/>
        </p:scale>
        <p:origin x="1349" y="-2021"/>
      </p:cViewPr>
      <p:guideLst>
        <p:guide orient="horz" pos="12157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285233"/>
            <a:ext cx="23317200" cy="1337056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0171413"/>
            <a:ext cx="20574000" cy="927226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5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044700"/>
            <a:ext cx="5915025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044700"/>
            <a:ext cx="17402175" cy="325462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6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7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574541"/>
            <a:ext cx="23660100" cy="1597532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5701001"/>
            <a:ext cx="23660100" cy="840104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0223500"/>
            <a:ext cx="11658600" cy="243674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0223500"/>
            <a:ext cx="11658600" cy="243674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044708"/>
            <a:ext cx="2366010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9414513"/>
            <a:ext cx="11605020" cy="461390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4028420"/>
            <a:ext cx="11605020" cy="20633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9414513"/>
            <a:ext cx="11662173" cy="461390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4028420"/>
            <a:ext cx="11662173" cy="20633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560320"/>
            <a:ext cx="8847534" cy="89611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529588"/>
            <a:ext cx="13887450" cy="272923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1521440"/>
            <a:ext cx="8847534" cy="213448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560320"/>
            <a:ext cx="8847534" cy="89611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529588"/>
            <a:ext cx="13887450" cy="272923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1521440"/>
            <a:ext cx="8847534" cy="2134489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044708"/>
            <a:ext cx="2366010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0223500"/>
            <a:ext cx="2366010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5595568"/>
            <a:ext cx="61722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5595568"/>
            <a:ext cx="92583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5595568"/>
            <a:ext cx="617220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1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1.bin"/><Relationship Id="rId18" Type="http://schemas.openxmlformats.org/officeDocument/2006/relationships/image" Target="../media/image2.emf"/><Relationship Id="rId26" Type="http://schemas.openxmlformats.org/officeDocument/2006/relationships/image" Target="../media/image11.jpeg"/><Relationship Id="rId39" Type="http://schemas.openxmlformats.org/officeDocument/2006/relationships/image" Target="../media/image24.jpeg"/><Relationship Id="rId3" Type="http://schemas.openxmlformats.org/officeDocument/2006/relationships/image" Target="../media/image3.png"/><Relationship Id="rId21" Type="http://schemas.openxmlformats.org/officeDocument/2006/relationships/image" Target="../media/image17.png"/><Relationship Id="rId34" Type="http://schemas.openxmlformats.org/officeDocument/2006/relationships/image" Target="../media/image19.jpeg"/><Relationship Id="rId42" Type="http://schemas.openxmlformats.org/officeDocument/2006/relationships/image" Target="../media/image27.jpeg"/><Relationship Id="rId47" Type="http://schemas.openxmlformats.org/officeDocument/2006/relationships/image" Target="../media/image32.jpeg"/><Relationship Id="rId7" Type="http://schemas.openxmlformats.org/officeDocument/2006/relationships/image" Target="../media/image5.tiff"/><Relationship Id="rId12" Type="http://schemas.openxmlformats.org/officeDocument/2006/relationships/image" Target="../media/image12.png"/><Relationship Id="rId17" Type="http://schemas.openxmlformats.org/officeDocument/2006/relationships/oleObject" Target="../embeddings/oleObject2.bin"/><Relationship Id="rId25" Type="http://schemas.openxmlformats.org/officeDocument/2006/relationships/image" Target="../media/image10.png"/><Relationship Id="rId33" Type="http://schemas.openxmlformats.org/officeDocument/2006/relationships/image" Target="../media/image18.jpeg"/><Relationship Id="rId38" Type="http://schemas.openxmlformats.org/officeDocument/2006/relationships/image" Target="../media/image23.jpeg"/><Relationship Id="rId46" Type="http://schemas.openxmlformats.org/officeDocument/2006/relationships/image" Target="../media/image31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png"/><Relationship Id="rId20" Type="http://schemas.openxmlformats.org/officeDocument/2006/relationships/image" Target="../media/image16.png"/><Relationship Id="rId29" Type="http://schemas.openxmlformats.org/officeDocument/2006/relationships/image" Target="../media/image14.jpeg"/><Relationship Id="rId41" Type="http://schemas.openxmlformats.org/officeDocument/2006/relationships/image" Target="../media/image26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g"/><Relationship Id="rId11" Type="http://schemas.openxmlformats.org/officeDocument/2006/relationships/image" Target="../media/image11.png"/><Relationship Id="rId24" Type="http://schemas.openxmlformats.org/officeDocument/2006/relationships/image" Target="../media/image20.png"/><Relationship Id="rId32" Type="http://schemas.openxmlformats.org/officeDocument/2006/relationships/image" Target="../media/image17.jpeg"/><Relationship Id="rId37" Type="http://schemas.openxmlformats.org/officeDocument/2006/relationships/image" Target="../media/image22.jpeg"/><Relationship Id="rId40" Type="http://schemas.openxmlformats.org/officeDocument/2006/relationships/image" Target="../media/image25.jpeg"/><Relationship Id="rId45" Type="http://schemas.openxmlformats.org/officeDocument/2006/relationships/image" Target="../media/image30.jpeg"/><Relationship Id="rId5" Type="http://schemas.openxmlformats.org/officeDocument/2006/relationships/image" Target="../media/image5.png"/><Relationship Id="rId15" Type="http://schemas.openxmlformats.org/officeDocument/2006/relationships/image" Target="../media/image8.png"/><Relationship Id="rId23" Type="http://schemas.openxmlformats.org/officeDocument/2006/relationships/image" Target="../media/image19.png"/><Relationship Id="rId28" Type="http://schemas.openxmlformats.org/officeDocument/2006/relationships/image" Target="../media/image13.jpeg"/><Relationship Id="rId36" Type="http://schemas.openxmlformats.org/officeDocument/2006/relationships/image" Target="../media/image21.jpeg"/><Relationship Id="rId19" Type="http://schemas.openxmlformats.org/officeDocument/2006/relationships/image" Target="../media/image15.png"/><Relationship Id="rId31" Type="http://schemas.openxmlformats.org/officeDocument/2006/relationships/image" Target="../media/image16.jpeg"/><Relationship Id="rId44" Type="http://schemas.openxmlformats.org/officeDocument/2006/relationships/image" Target="../media/image29.jpeg"/><Relationship Id="rId4" Type="http://schemas.openxmlformats.org/officeDocument/2006/relationships/image" Target="../media/image4.png"/><Relationship Id="rId9" Type="http://schemas.openxmlformats.org/officeDocument/2006/relationships/image" Target="../media/image7.svg"/><Relationship Id="rId14" Type="http://schemas.openxmlformats.org/officeDocument/2006/relationships/image" Target="../media/image1.emf"/><Relationship Id="rId22" Type="http://schemas.openxmlformats.org/officeDocument/2006/relationships/image" Target="../media/image18.png"/><Relationship Id="rId27" Type="http://schemas.openxmlformats.org/officeDocument/2006/relationships/image" Target="../media/image12.jpeg"/><Relationship Id="rId30" Type="http://schemas.openxmlformats.org/officeDocument/2006/relationships/image" Target="../media/image15.jpeg"/><Relationship Id="rId35" Type="http://schemas.openxmlformats.org/officeDocument/2006/relationships/image" Target="../media/image20.jpeg"/><Relationship Id="rId43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E161476-93FB-EB45-9476-953198E1595D}"/>
              </a:ext>
            </a:extLst>
          </p:cNvPr>
          <p:cNvSpPr/>
          <p:nvPr/>
        </p:nvSpPr>
        <p:spPr>
          <a:xfrm>
            <a:off x="14224771" y="33366578"/>
            <a:ext cx="12725363" cy="3132808"/>
          </a:xfrm>
          <a:prstGeom prst="roundRect">
            <a:avLst>
              <a:gd name="adj" fmla="val 3254"/>
            </a:avLst>
          </a:prstGeom>
          <a:noFill/>
          <a:ln w="38100">
            <a:solidFill>
              <a:srgbClr val="204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8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D7D3A639-A2CB-C844-BCBA-59D109A05DA8}"/>
              </a:ext>
            </a:extLst>
          </p:cNvPr>
          <p:cNvSpPr/>
          <p:nvPr/>
        </p:nvSpPr>
        <p:spPr>
          <a:xfrm>
            <a:off x="14224771" y="5598166"/>
            <a:ext cx="12725363" cy="27267029"/>
          </a:xfrm>
          <a:prstGeom prst="roundRect">
            <a:avLst>
              <a:gd name="adj" fmla="val 3254"/>
            </a:avLst>
          </a:prstGeom>
          <a:noFill/>
          <a:ln w="38100">
            <a:solidFill>
              <a:srgbClr val="204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/>
              <a:t>  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604E6BD4-6CA6-304F-8B95-3336DB8E6EDD}"/>
              </a:ext>
            </a:extLst>
          </p:cNvPr>
          <p:cNvSpPr/>
          <p:nvPr/>
        </p:nvSpPr>
        <p:spPr>
          <a:xfrm>
            <a:off x="505747" y="11407489"/>
            <a:ext cx="12772831" cy="9338425"/>
          </a:xfrm>
          <a:prstGeom prst="roundRect">
            <a:avLst>
              <a:gd name="adj" fmla="val 3254"/>
            </a:avLst>
          </a:prstGeom>
          <a:noFill/>
          <a:ln w="38100">
            <a:solidFill>
              <a:srgbClr val="204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8"/>
          </a:p>
        </p:txBody>
      </p:sp>
      <p:sp>
        <p:nvSpPr>
          <p:cNvPr id="5" name="Rectangle 4"/>
          <p:cNvSpPr/>
          <p:nvPr/>
        </p:nvSpPr>
        <p:spPr>
          <a:xfrm>
            <a:off x="-27616" y="-226978"/>
            <a:ext cx="27459905" cy="4538329"/>
          </a:xfrm>
          <a:prstGeom prst="rect">
            <a:avLst/>
          </a:prstGeom>
          <a:solidFill>
            <a:srgbClr val="204276"/>
          </a:solidFill>
          <a:ln>
            <a:solidFill>
              <a:srgbClr val="20427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28" dirty="0">
                <a:solidFill>
                  <a:srgbClr val="A90533"/>
                </a:solidFill>
                <a:highlight>
                  <a:srgbClr val="3C78D8"/>
                </a:highlight>
              </a:rPr>
              <a:t> 	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911993" y="572308"/>
            <a:ext cx="17045976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SG" altLang="en-US" sz="7200" b="1" dirty="0">
                <a:ln w="3810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venir Next" panose="020B0503020202020204" pitchFamily="34" charset="0"/>
              </a:rPr>
              <a:t>Towards Effective Tactile Identification of Textures using Hybrid Touch Approach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193075" y="3201967"/>
            <a:ext cx="15796666" cy="7616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SG" altLang="en-US" sz="4349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" panose="020B0503020202020204" pitchFamily="34" charset="0"/>
              </a:rPr>
              <a:t>Tasbolat Taunyazov, Hui Fang Koh, Yan Wu, </a:t>
            </a:r>
            <a:r>
              <a:rPr lang="en-SG" altLang="en-US" sz="4349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" panose="020B0503020202020204" pitchFamily="34" charset="0"/>
              </a:rPr>
              <a:t>Caixia</a:t>
            </a:r>
            <a:r>
              <a:rPr lang="en-SG" altLang="en-US" sz="4349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Next" panose="020B0503020202020204" pitchFamily="34" charset="0"/>
              </a:rPr>
              <a:t> Cai, Harold Soh </a:t>
            </a:r>
          </a:p>
        </p:txBody>
      </p:sp>
      <p:sp>
        <p:nvSpPr>
          <p:cNvPr id="417" name="Rectangle 416"/>
          <p:cNvSpPr/>
          <p:nvPr/>
        </p:nvSpPr>
        <p:spPr>
          <a:xfrm>
            <a:off x="-88462" y="36991127"/>
            <a:ext cx="27497016" cy="1632313"/>
          </a:xfrm>
          <a:prstGeom prst="rect">
            <a:avLst/>
          </a:prstGeom>
          <a:solidFill>
            <a:srgbClr val="204276"/>
          </a:solidFill>
          <a:ln>
            <a:solidFill>
              <a:srgbClr val="204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8" dirty="0">
              <a:solidFill>
                <a:srgbClr val="3AA5C2"/>
              </a:solidFill>
            </a:endParaRPr>
          </a:p>
        </p:txBody>
      </p:sp>
      <p:pic>
        <p:nvPicPr>
          <p:cNvPr id="6" name="Picture 5" descr="nus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819" y="355307"/>
            <a:ext cx="5349176" cy="2969462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AAA0AE-14D8-D44D-9DEC-F71EB0B6A31D}"/>
              </a:ext>
            </a:extLst>
          </p:cNvPr>
          <p:cNvSpPr/>
          <p:nvPr/>
        </p:nvSpPr>
        <p:spPr>
          <a:xfrm>
            <a:off x="533365" y="5102359"/>
            <a:ext cx="12745214" cy="5430102"/>
          </a:xfrm>
          <a:prstGeom prst="roundRect">
            <a:avLst>
              <a:gd name="adj" fmla="val 4027"/>
            </a:avLst>
          </a:prstGeom>
          <a:solidFill>
            <a:srgbClr val="204276"/>
          </a:solidFill>
          <a:ln>
            <a:solidFill>
              <a:srgbClr val="20427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8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00700-4DD2-F447-B99F-6F102246E268}"/>
              </a:ext>
            </a:extLst>
          </p:cNvPr>
          <p:cNvSpPr txBox="1"/>
          <p:nvPr/>
        </p:nvSpPr>
        <p:spPr>
          <a:xfrm>
            <a:off x="899873" y="5454101"/>
            <a:ext cx="6193875" cy="650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25" b="1" dirty="0">
                <a:solidFill>
                  <a:schemeClr val="bg1"/>
                </a:solidFill>
                <a:latin typeface="Avenir Next" panose="020B0503020202020204" pitchFamily="34" charset="0"/>
              </a:rPr>
              <a:t>If you’re in a hurry (TL;DR)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C46F7-F317-1A40-8FCA-E15E398873DA}"/>
                  </a:ext>
                </a:extLst>
              </p:cNvPr>
              <p:cNvSpPr txBox="1"/>
              <p:nvPr/>
            </p:nvSpPr>
            <p:spPr>
              <a:xfrm>
                <a:off x="899873" y="6205278"/>
                <a:ext cx="1150119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3600" dirty="0">
                    <a:solidFill>
                      <a:schemeClr val="bg1"/>
                    </a:solidFill>
                    <a:latin typeface="Avenir Next" panose="020B0503020202020204"/>
                  </a:rPr>
                  <a:t>Our robot can classify surface texture with both </a:t>
                </a:r>
                <a:r>
                  <a:rPr lang="en-US" sz="3600" b="1" dirty="0">
                    <a:solidFill>
                      <a:schemeClr val="bg1"/>
                    </a:solidFill>
                    <a:latin typeface="Avenir Next" panose="020B0503020202020204"/>
                  </a:rPr>
                  <a:t>sliding</a:t>
                </a:r>
                <a:r>
                  <a:rPr lang="en-US" sz="3600" dirty="0">
                    <a:solidFill>
                      <a:schemeClr val="bg1"/>
                    </a:solidFill>
                    <a:latin typeface="Avenir Next" panose="020B0503020202020204"/>
                  </a:rPr>
                  <a:t> and </a:t>
                </a:r>
                <a:r>
                  <a:rPr lang="en-US" sz="3600" b="1" dirty="0">
                    <a:solidFill>
                      <a:schemeClr val="bg1"/>
                    </a:solidFill>
                    <a:latin typeface="Avenir Next" panose="020B0503020202020204"/>
                  </a:rPr>
                  <a:t>touch</a:t>
                </a:r>
                <a:r>
                  <a:rPr lang="en-US" sz="3600" dirty="0">
                    <a:solidFill>
                      <a:schemeClr val="bg1"/>
                    </a:solidFill>
                    <a:latin typeface="Avenir Next" panose="020B0503020202020204"/>
                  </a:rPr>
                  <a:t> movements up to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98%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  <a:latin typeface="Avenir Next" panose="020B0503020202020204"/>
                  </a:rPr>
                  <a:t> accuracy under </a:t>
                </a:r>
                <a:r>
                  <a:rPr lang="en-US" sz="3600" i="1" dirty="0">
                    <a:solidFill>
                      <a:schemeClr val="bg1"/>
                    </a:solidFill>
                    <a:latin typeface="Avenir Next" panose="020B0503020202020204"/>
                  </a:rPr>
                  <a:t>loose constraints</a:t>
                </a:r>
                <a:r>
                  <a:rPr lang="en-US" sz="3600" dirty="0">
                    <a:solidFill>
                      <a:schemeClr val="bg1"/>
                    </a:solidFill>
                    <a:latin typeface="Avenir Next" panose="020B0503020202020204"/>
                  </a:rPr>
                  <a:t>.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3600" b="1" dirty="0">
                    <a:solidFill>
                      <a:schemeClr val="bg1"/>
                    </a:solidFill>
                    <a:latin typeface="Avenir Next" panose="020B0503020202020204"/>
                  </a:rPr>
                  <a:t>Three different ML </a:t>
                </a:r>
                <a:r>
                  <a:rPr lang="en-US" sz="3600" dirty="0">
                    <a:solidFill>
                      <a:schemeClr val="bg1"/>
                    </a:solidFill>
                    <a:latin typeface="Avenir Next" panose="020B0503020202020204"/>
                  </a:rPr>
                  <a:t>models comprising statistical machine learning and connectionist approaches were benchmarked for texture classification.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r>
                  <a:rPr lang="en-US" sz="3600" b="1" dirty="0">
                    <a:solidFill>
                      <a:schemeClr val="bg1"/>
                    </a:solidFill>
                    <a:latin typeface="Avenir Next" panose="020B0503020202020204"/>
                  </a:rPr>
                  <a:t>A tactile dataset </a:t>
                </a:r>
                <a:r>
                  <a:rPr lang="en-US" sz="3600" dirty="0">
                    <a:solidFill>
                      <a:schemeClr val="bg1"/>
                    </a:solidFill>
                    <a:latin typeface="Avenir Next" panose="020B0503020202020204"/>
                  </a:rPr>
                  <a:t>of 23 textures is available for download</a:t>
                </a:r>
              </a:p>
              <a:p>
                <a:pPr marL="571500" indent="-571500">
                  <a:buFont typeface="Wingdings" panose="05000000000000000000" pitchFamily="2" charset="2"/>
                  <a:buChar char="§"/>
                </a:pPr>
                <a:endParaRPr lang="en-US" sz="3600" dirty="0">
                  <a:solidFill>
                    <a:schemeClr val="bg1"/>
                  </a:solidFill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FC46F7-F317-1A40-8FCA-E15E3988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73" y="6205278"/>
                <a:ext cx="11501190" cy="4524315"/>
              </a:xfrm>
              <a:prstGeom prst="rect">
                <a:avLst/>
              </a:prstGeom>
              <a:blipFill>
                <a:blip r:embed="rId4"/>
                <a:stretch>
                  <a:fillRect l="-1432" t="-2156" r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C630A5B-58BE-1C45-8F3C-688CB5FFF445}"/>
              </a:ext>
            </a:extLst>
          </p:cNvPr>
          <p:cNvSpPr txBox="1"/>
          <p:nvPr/>
        </p:nvSpPr>
        <p:spPr>
          <a:xfrm>
            <a:off x="5017477" y="10914961"/>
            <a:ext cx="4364402" cy="9288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36" b="1" dirty="0">
                <a:solidFill>
                  <a:srgbClr val="204276"/>
                </a:solidFill>
                <a:latin typeface="Avenir Next" panose="020B0503020202020204" pitchFamily="34" charset="0"/>
              </a:rPr>
              <a:t>Motivation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3BDE37-77C8-A549-B53C-7AB65CF721A7}"/>
              </a:ext>
            </a:extLst>
          </p:cNvPr>
          <p:cNvSpPr txBox="1"/>
          <p:nvPr/>
        </p:nvSpPr>
        <p:spPr>
          <a:xfrm>
            <a:off x="14817729" y="5122191"/>
            <a:ext cx="11573585" cy="9288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36" b="1" dirty="0">
                <a:solidFill>
                  <a:srgbClr val="204276"/>
                </a:solidFill>
                <a:latin typeface="Avenir Next" panose="020B0503020202020204" pitchFamily="34" charset="0"/>
              </a:rPr>
              <a:t>Texture Classification: Models &amp; Results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25D0B8-4FD5-B746-A053-376F8063D019}"/>
              </a:ext>
            </a:extLst>
          </p:cNvPr>
          <p:cNvSpPr txBox="1"/>
          <p:nvPr/>
        </p:nvSpPr>
        <p:spPr>
          <a:xfrm>
            <a:off x="16613359" y="32887147"/>
            <a:ext cx="8209783" cy="9288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36" b="1" dirty="0">
                <a:solidFill>
                  <a:srgbClr val="204276"/>
                </a:solidFill>
                <a:latin typeface="Avenir Next" panose="020B0503020202020204" pitchFamily="34" charset="0"/>
              </a:rPr>
              <a:t>Future Work: What’s Next?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951189-DA51-164A-942F-C9A0F6731E72}"/>
              </a:ext>
            </a:extLst>
          </p:cNvPr>
          <p:cNvSpPr txBox="1"/>
          <p:nvPr/>
        </p:nvSpPr>
        <p:spPr>
          <a:xfrm>
            <a:off x="14817730" y="33649377"/>
            <a:ext cx="12016808" cy="176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7848" indent="-517848">
              <a:buSzPct val="120000"/>
              <a:buFont typeface="Arial" panose="020B0604020202020204" pitchFamily="34" charset="0"/>
              <a:buChar char="•"/>
            </a:pPr>
            <a:r>
              <a:rPr lang="en-US" sz="3625" dirty="0">
                <a:latin typeface="Avenir Next" panose="020B0503020202020204" pitchFamily="34" charset="0"/>
              </a:rPr>
              <a:t>Incorporate texture classification into grasping stability.</a:t>
            </a:r>
          </a:p>
          <a:p>
            <a:pPr marL="517848" indent="-517848">
              <a:buSzPct val="120000"/>
              <a:buFont typeface="Arial" panose="020B0604020202020204" pitchFamily="34" charset="0"/>
              <a:buChar char="•"/>
            </a:pPr>
            <a:r>
              <a:rPr lang="en-US" sz="3625" dirty="0">
                <a:latin typeface="Avenir Next" panose="020B0503020202020204" pitchFamily="34" charset="0"/>
              </a:rPr>
              <a:t>Evaluate the proposed frameworks on tactile data from different tactile sensors.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D557EA-43A0-074A-A7D3-F3E98B91FDEC}"/>
              </a:ext>
            </a:extLst>
          </p:cNvPr>
          <p:cNvSpPr txBox="1"/>
          <p:nvPr/>
        </p:nvSpPr>
        <p:spPr>
          <a:xfrm rot="16200000">
            <a:off x="58226" y="13570300"/>
            <a:ext cx="2474716" cy="761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49" b="1" dirty="0">
                <a:solidFill>
                  <a:srgbClr val="204276"/>
                </a:solidFill>
                <a:latin typeface="Avenir Next Demi Bold" panose="020B0503020202020204" pitchFamily="34" charset="0"/>
              </a:rPr>
              <a:t>PROBLEM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B01AF7-F9AA-9C4F-9029-36D90C4BD996}"/>
              </a:ext>
            </a:extLst>
          </p:cNvPr>
          <p:cNvSpPr txBox="1"/>
          <p:nvPr/>
        </p:nvSpPr>
        <p:spPr>
          <a:xfrm rot="16200000">
            <a:off x="13623000" y="8850631"/>
            <a:ext cx="2687018" cy="761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49" b="1" dirty="0">
                <a:solidFill>
                  <a:srgbClr val="204276"/>
                </a:solidFill>
                <a:latin typeface="Avenir Next Demi Bold" panose="020B0503020202020204" pitchFamily="34" charset="0"/>
              </a:rPr>
              <a:t>SVM-LSTM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2A65A1B-5168-714E-8404-4ED154237B65}"/>
              </a:ext>
            </a:extLst>
          </p:cNvPr>
          <p:cNvCxnSpPr>
            <a:cxnSpLocks/>
          </p:cNvCxnSpPr>
          <p:nvPr/>
        </p:nvCxnSpPr>
        <p:spPr>
          <a:xfrm>
            <a:off x="15832768" y="12677586"/>
            <a:ext cx="9986733" cy="0"/>
          </a:xfrm>
          <a:prstGeom prst="line">
            <a:avLst/>
          </a:prstGeom>
          <a:ln w="31750">
            <a:solidFill>
              <a:srgbClr val="2042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46C83CA-0420-0048-B842-0739F152B546}"/>
              </a:ext>
            </a:extLst>
          </p:cNvPr>
          <p:cNvSpPr txBox="1"/>
          <p:nvPr/>
        </p:nvSpPr>
        <p:spPr>
          <a:xfrm>
            <a:off x="15342985" y="6026356"/>
            <a:ext cx="11039460" cy="460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260" dirty="0">
                <a:latin typeface="Avenir Next" panose="020B0503020202020204"/>
              </a:rPr>
              <a:t>SVM with hand-crafted features narrows down possible  target classes, then LSTM chooses target within those classes. We use following features: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260" b="1" dirty="0">
                <a:latin typeface="Avenir Next" panose="020B0503020202020204"/>
              </a:rPr>
              <a:t>Sliding features: </a:t>
            </a:r>
            <a:r>
              <a:rPr lang="en-US" sz="3260" dirty="0">
                <a:latin typeface="Avenir Next" panose="020B0503020202020204"/>
              </a:rPr>
              <a:t>roughness, fineness, frequency at maximum intensity by Discreate Fourier Transform and statistical features such as mean  and standard deviation.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260" b="1" dirty="0">
                <a:latin typeface="Avenir Next" panose="020B0503020202020204"/>
              </a:rPr>
              <a:t>Touch features</a:t>
            </a:r>
            <a:r>
              <a:rPr lang="en-US" sz="3260" dirty="0">
                <a:latin typeface="Avenir Next" panose="020B0503020202020204"/>
              </a:rPr>
              <a:t>: empirical mean and standard deviation of approximate slope of tactile data value.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endParaRPr lang="en-US" sz="3260" dirty="0">
              <a:latin typeface="Avenir Next" panose="020B050302020202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A78EB-0CAF-4242-ACE6-14584B3C36EB}"/>
              </a:ext>
            </a:extLst>
          </p:cNvPr>
          <p:cNvSpPr txBox="1"/>
          <p:nvPr/>
        </p:nvSpPr>
        <p:spPr>
          <a:xfrm>
            <a:off x="431947" y="37049697"/>
            <a:ext cx="3679924" cy="1012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81" dirty="0">
                <a:solidFill>
                  <a:schemeClr val="bg1"/>
                </a:solidFill>
                <a:latin typeface="Avenir Next Medium" panose="020B0503020202020204" pitchFamily="34" charset="0"/>
              </a:rPr>
              <a:t>ICRA 2019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984F34-D665-F94E-B148-05C0884243B3}"/>
              </a:ext>
            </a:extLst>
          </p:cNvPr>
          <p:cNvSpPr txBox="1"/>
          <p:nvPr/>
        </p:nvSpPr>
        <p:spPr>
          <a:xfrm>
            <a:off x="478844" y="37862879"/>
            <a:ext cx="4020032" cy="53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99" dirty="0">
                <a:solidFill>
                  <a:schemeClr val="bg1"/>
                </a:solidFill>
                <a:latin typeface="Avenir Next" panose="020B0503020202020204" pitchFamily="34" charset="0"/>
              </a:rPr>
              <a:t>Montreal, Canada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91BDA9-0A4E-4DEE-A0CD-7F07FAF92F1C}"/>
              </a:ext>
            </a:extLst>
          </p:cNvPr>
          <p:cNvSpPr txBox="1"/>
          <p:nvPr/>
        </p:nvSpPr>
        <p:spPr>
          <a:xfrm>
            <a:off x="2221671" y="11990215"/>
            <a:ext cx="10952554" cy="4108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20000"/>
            </a:pPr>
            <a:r>
              <a:rPr lang="en-US" sz="3262" dirty="0">
                <a:latin typeface="Avenir Next" panose="020B0503020202020204" pitchFamily="34" charset="0"/>
              </a:rPr>
              <a:t>In most cases, tactile data for texture classification comes from constrained robot set-up: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262" dirty="0">
                <a:latin typeface="Avenir Next" panose="020B0503020202020204" pitchFamily="34" charset="0"/>
              </a:rPr>
              <a:t>Constant velocity while performing exploratory procedure such as sliding or touch.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262" dirty="0">
                <a:latin typeface="Avenir Next" panose="020B0503020202020204" pitchFamily="34" charset="0"/>
              </a:rPr>
              <a:t>Constant force acting upon object surface.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262" dirty="0">
                <a:latin typeface="Avenir Next" panose="020B0503020202020204" pitchFamily="34" charset="0"/>
              </a:rPr>
              <a:t>Sliding follows linear trajectory.</a:t>
            </a:r>
          </a:p>
          <a:p>
            <a:pPr marL="457200" indent="-457200">
              <a:buSzPct val="120000"/>
              <a:buFont typeface="Arial" panose="020B0604020202020204" pitchFamily="34" charset="0"/>
              <a:buChar char="•"/>
            </a:pPr>
            <a:r>
              <a:rPr lang="en-US" sz="3262" dirty="0">
                <a:latin typeface="Avenir Next" panose="020B0503020202020204" pitchFamily="34" charset="0"/>
              </a:rPr>
              <a:t>Tactile data recorded with high frequency. </a:t>
            </a:r>
          </a:p>
          <a:p>
            <a:pPr>
              <a:buSzPct val="120000"/>
            </a:pPr>
            <a:r>
              <a:rPr lang="en-US" sz="3262" dirty="0">
                <a:latin typeface="Avenir Next" panose="020B0503020202020204" pitchFamily="34" charset="0"/>
              </a:rPr>
              <a:t>Learning from raw data usually requires a </a:t>
            </a:r>
            <a:r>
              <a:rPr lang="en-US" sz="3262" i="1" dirty="0">
                <a:latin typeface="Avenir Next" panose="020B0503020202020204" pitchFamily="34" charset="0"/>
              </a:rPr>
              <a:t>large amount of data.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99474C1-8269-463B-9A4C-625BF1BF8C3D}"/>
              </a:ext>
            </a:extLst>
          </p:cNvPr>
          <p:cNvCxnSpPr>
            <a:cxnSpLocks/>
          </p:cNvCxnSpPr>
          <p:nvPr/>
        </p:nvCxnSpPr>
        <p:spPr>
          <a:xfrm>
            <a:off x="2221671" y="16360926"/>
            <a:ext cx="9986733" cy="0"/>
          </a:xfrm>
          <a:prstGeom prst="line">
            <a:avLst/>
          </a:prstGeom>
          <a:ln w="31750">
            <a:solidFill>
              <a:srgbClr val="2042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5834B26-DDF8-48AC-9134-7AEEA04A277E}"/>
              </a:ext>
            </a:extLst>
          </p:cNvPr>
          <p:cNvSpPr txBox="1"/>
          <p:nvPr/>
        </p:nvSpPr>
        <p:spPr>
          <a:xfrm rot="16200000">
            <a:off x="-747492" y="18118624"/>
            <a:ext cx="4066241" cy="761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49" b="1" dirty="0">
                <a:solidFill>
                  <a:srgbClr val="204276"/>
                </a:solidFill>
                <a:latin typeface="Avenir Next Demi Bold" panose="020B0503020202020204" pitchFamily="34" charset="0"/>
              </a:rPr>
              <a:t>CONTRIBUTIONS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965FE7-9D54-4C72-A177-FFC05EB50028}"/>
              </a:ext>
            </a:extLst>
          </p:cNvPr>
          <p:cNvSpPr txBox="1"/>
          <p:nvPr/>
        </p:nvSpPr>
        <p:spPr>
          <a:xfrm>
            <a:off x="2057797" y="16614131"/>
            <a:ext cx="10809196" cy="360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20000"/>
              <a:buFont typeface="Wingdings" panose="05000000000000000000" pitchFamily="2" charset="2"/>
              <a:buChar char="ü"/>
            </a:pPr>
            <a:r>
              <a:rPr lang="en-US" sz="3262" dirty="0">
                <a:latin typeface="Avenir Next" panose="020B0503020202020204" pitchFamily="34" charset="0"/>
              </a:rPr>
              <a:t>Relaxed constraints on robot set-up for </a:t>
            </a:r>
            <a:r>
              <a:rPr lang="en-US" sz="3262" i="1" dirty="0">
                <a:latin typeface="Avenir Next" panose="020B0503020202020204" pitchFamily="34" charset="0"/>
              </a:rPr>
              <a:t>easier </a:t>
            </a:r>
            <a:r>
              <a:rPr lang="en-US" sz="3262" dirty="0">
                <a:latin typeface="Avenir Next" panose="020B0503020202020204" pitchFamily="34" charset="0"/>
              </a:rPr>
              <a:t>data collection:</a:t>
            </a:r>
          </a:p>
          <a:p>
            <a:pPr marL="914400" lvl="1" indent="-457200">
              <a:buSzPct val="120000"/>
              <a:buFont typeface="Wingdings" panose="05000000000000000000" pitchFamily="2" charset="2"/>
              <a:buChar char="§"/>
            </a:pPr>
            <a:r>
              <a:rPr lang="en-US" sz="3262" dirty="0">
                <a:latin typeface="Avenir Next" panose="020B0503020202020204" pitchFamily="34" charset="0"/>
              </a:rPr>
              <a:t>No strict constraint on velocity and force.</a:t>
            </a:r>
          </a:p>
          <a:p>
            <a:pPr marL="914400" lvl="1" indent="-457200">
              <a:buSzPct val="120000"/>
              <a:buFont typeface="Wingdings" panose="05000000000000000000" pitchFamily="2" charset="2"/>
              <a:buChar char="§"/>
            </a:pPr>
            <a:r>
              <a:rPr lang="en-US" sz="3262" dirty="0">
                <a:latin typeface="Avenir Next" panose="020B0503020202020204" pitchFamily="34" charset="0"/>
              </a:rPr>
              <a:t>Non linear trajectory for sliding.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ü"/>
            </a:pPr>
            <a:r>
              <a:rPr lang="en-US" sz="3262" dirty="0">
                <a:latin typeface="Avenir Next" panose="020B0503020202020204" pitchFamily="34" charset="0"/>
              </a:rPr>
              <a:t>Combined different exploratory movements such as sliding and touch during data collection to achieve better accuracy. </a:t>
            </a:r>
          </a:p>
          <a:p>
            <a:pPr marL="457200" indent="-457200">
              <a:buSzPct val="120000"/>
              <a:buFont typeface="Wingdings" panose="05000000000000000000" pitchFamily="2" charset="2"/>
              <a:buChar char="ü"/>
            </a:pPr>
            <a:r>
              <a:rPr lang="en-US" sz="3262" dirty="0">
                <a:latin typeface="Avenir Next" panose="020B0503020202020204" pitchFamily="34" charset="0"/>
              </a:rPr>
              <a:t>Created a publicly available tactile dataset for future use</a:t>
            </a:r>
          </a:p>
        </p:txBody>
      </p:sp>
      <p:sp>
        <p:nvSpPr>
          <p:cNvPr id="60" name="Rounded Rectangle 44">
            <a:extLst>
              <a:ext uri="{FF2B5EF4-FFF2-40B4-BE49-F238E27FC236}">
                <a16:creationId xmlns:a16="http://schemas.microsoft.com/office/drawing/2014/main" id="{F28DF4FB-F033-4371-BA46-010AB601A6C2}"/>
              </a:ext>
            </a:extLst>
          </p:cNvPr>
          <p:cNvSpPr/>
          <p:nvPr/>
        </p:nvSpPr>
        <p:spPr>
          <a:xfrm>
            <a:off x="533365" y="21626975"/>
            <a:ext cx="12772831" cy="14879445"/>
          </a:xfrm>
          <a:prstGeom prst="roundRect">
            <a:avLst>
              <a:gd name="adj" fmla="val 3254"/>
            </a:avLst>
          </a:prstGeom>
          <a:noFill/>
          <a:ln w="38100">
            <a:solidFill>
              <a:srgbClr val="204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8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1C5EA2-C896-4145-AFFB-9504C8C50F40}"/>
              </a:ext>
            </a:extLst>
          </p:cNvPr>
          <p:cNvSpPr txBox="1"/>
          <p:nvPr/>
        </p:nvSpPr>
        <p:spPr>
          <a:xfrm>
            <a:off x="4545936" y="21150272"/>
            <a:ext cx="4980200" cy="9288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36" b="1" dirty="0">
                <a:solidFill>
                  <a:srgbClr val="204276"/>
                </a:solidFill>
                <a:latin typeface="Avenir Next" panose="020B0503020202020204" pitchFamily="34" charset="0"/>
              </a:rPr>
              <a:t>Tactile Dataset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14CED3-C4ED-4F8B-BB09-5190EC579F9F}"/>
              </a:ext>
            </a:extLst>
          </p:cNvPr>
          <p:cNvSpPr txBox="1"/>
          <p:nvPr/>
        </p:nvSpPr>
        <p:spPr>
          <a:xfrm rot="16200000">
            <a:off x="-1658694" y="23938623"/>
            <a:ext cx="5627976" cy="76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49" b="1" dirty="0">
                <a:solidFill>
                  <a:srgbClr val="204276"/>
                </a:solidFill>
                <a:latin typeface="Avenir Next Demi Bold" panose="020B0503020202020204" pitchFamily="34" charset="0"/>
              </a:rPr>
              <a:t>EXPERIMENT SET-UP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A0012DA-A8B3-4318-8D80-CF3941084DE0}"/>
                  </a:ext>
                </a:extLst>
              </p:cNvPr>
              <p:cNvSpPr/>
              <p:nvPr/>
            </p:nvSpPr>
            <p:spPr>
              <a:xfrm>
                <a:off x="2057798" y="22388475"/>
                <a:ext cx="10917136" cy="14116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60" dirty="0">
                    <a:latin typeface="Avenir Next" panose="020B0503020202020204"/>
                    <a:sym typeface="Wingdings" panose="05000000000000000000" pitchFamily="2" charset="2"/>
                  </a:rPr>
                  <a:t>Tactile Data is collected using </a:t>
                </a:r>
                <a:r>
                  <a:rPr lang="en-US" sz="3260" b="1" dirty="0" err="1">
                    <a:latin typeface="Avenir Next" panose="020B0503020202020204"/>
                    <a:sym typeface="Wingdings" panose="05000000000000000000" pitchFamily="2" charset="2"/>
                  </a:rPr>
                  <a:t>iCub’s</a:t>
                </a:r>
                <a:r>
                  <a:rPr lang="en-US" sz="3260" b="1" dirty="0">
                    <a:latin typeface="Avenir Next" panose="020B0503020202020204"/>
                    <a:sym typeface="Wingdings" panose="05000000000000000000" pitchFamily="2" charset="2"/>
                  </a:rPr>
                  <a:t> forearm </a:t>
                </a:r>
                <a:r>
                  <a:rPr lang="en-US" sz="3260" dirty="0">
                    <a:latin typeface="Avenir Next" panose="020B0503020202020204"/>
                    <a:sym typeface="Wingdings" panose="05000000000000000000" pitchFamily="2" charset="2"/>
                  </a:rPr>
                  <a:t>tactile sensor through two  exploratory behaviors: </a:t>
                </a:r>
                <a:r>
                  <a:rPr lang="en-US" sz="3260" i="1" dirty="0">
                    <a:latin typeface="Avenir Next" panose="020B0503020202020204"/>
                    <a:sym typeface="Wingdings" panose="05000000000000000000" pitchFamily="2" charset="2"/>
                  </a:rPr>
                  <a:t>touch</a:t>
                </a:r>
                <a:r>
                  <a:rPr lang="en-US" sz="3260" dirty="0">
                    <a:latin typeface="Avenir Next" panose="020B0503020202020204"/>
                    <a:sym typeface="Wingdings" panose="05000000000000000000" pitchFamily="2" charset="2"/>
                  </a:rPr>
                  <a:t> and </a:t>
                </a:r>
                <a:r>
                  <a:rPr lang="en-US" sz="3260" i="1" dirty="0">
                    <a:latin typeface="Avenir Next" panose="020B0503020202020204"/>
                    <a:sym typeface="Wingdings" panose="05000000000000000000" pitchFamily="2" charset="2"/>
                  </a:rPr>
                  <a:t>sliding</a:t>
                </a:r>
                <a:r>
                  <a:rPr lang="en-US" sz="3260" dirty="0">
                    <a:latin typeface="Avenir Next" panose="020B0503020202020204"/>
                    <a:sym typeface="Wingdings" panose="05000000000000000000" pitchFamily="2" charset="2"/>
                  </a:rPr>
                  <a:t>. Data is  recorded at 50 Hz.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260" b="1" dirty="0">
                    <a:latin typeface="Avenir Next" panose="020B0503020202020204"/>
                  </a:rPr>
                  <a:t>Touch: </a:t>
                </a:r>
                <a:r>
                  <a:rPr lang="en-US" sz="3260" dirty="0">
                    <a:latin typeface="Avenir Next" panose="020B0503020202020204"/>
                  </a:rPr>
                  <a:t>robot forearm moves vertically onto object surface with </a:t>
                </a:r>
                <a14:m>
                  <m:oMath xmlns:m="http://schemas.openxmlformats.org/officeDocument/2006/math">
                    <m:r>
                      <a:rPr lang="en-US" sz="3260" dirty="0">
                        <a:latin typeface="Cambria Math" panose="02040503050406030204" pitchFamily="18" charset="0"/>
                      </a:rPr>
                      <m:t>1°/</m:t>
                    </m:r>
                    <m:r>
                      <a:rPr lang="en-US" sz="3260" dirty="0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.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The</m:t>
                    </m:r>
                    <m:r>
                      <m:rPr>
                        <m:nor/>
                      </m:rPr>
                      <a:rPr lang="en-US" sz="3260" b="0" i="0" dirty="0" smtClean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motion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is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actuated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by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shoulder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through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adduction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for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range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of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a:rPr lang="en-US" sz="3260" dirty="0">
                        <a:latin typeface="Cambria Math" panose="02040503050406030204" pitchFamily="18" charset="0"/>
                      </a:rPr>
                      <m:t>6°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. </m:t>
                    </m:r>
                  </m:oMath>
                </a14:m>
                <a:endParaRPr lang="en-US" sz="3260" dirty="0">
                  <a:latin typeface="Avenir Next" panose="020B0503020202020204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60" b="1" dirty="0">
                        <a:latin typeface="Avenir Next" panose="020B0503020202020204"/>
                      </a:rPr>
                      <m:t>Sliding</m:t>
                    </m:r>
                    <m:r>
                      <m:rPr>
                        <m:nor/>
                      </m:rPr>
                      <a:rPr lang="en-US" sz="3260" b="1" dirty="0">
                        <a:latin typeface="Avenir Next" panose="020B0503020202020204"/>
                      </a:rPr>
                      <m:t>: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robot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forearm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moves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horizontally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on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object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surface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with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a:rPr lang="en-US" sz="3260" dirty="0">
                        <a:latin typeface="Cambria Math" panose="02040503050406030204" pitchFamily="18" charset="0"/>
                      </a:rPr>
                      <m:t>5°/</m:t>
                    </m:r>
                    <m:r>
                      <a:rPr lang="en-US" sz="3260" dirty="0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.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The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motion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is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actuated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by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elbow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joint</m:t>
                    </m:r>
                    <m:r>
                      <m:rPr>
                        <m:nor/>
                      </m:rPr>
                      <a:rPr lang="en-US" sz="3260" b="0" i="0" dirty="0" smtClean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flexion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and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extension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for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range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of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  </m:t>
                    </m:r>
                    <m:r>
                      <a:rPr lang="en-US" sz="3260" dirty="0">
                        <a:latin typeface="Cambria Math" panose="02040503050406030204" pitchFamily="18" charset="0"/>
                      </a:rPr>
                      <m:t>60°</m:t>
                    </m:r>
                    <m:r>
                      <m:rPr>
                        <m:nor/>
                      </m:rPr>
                      <a:rPr lang="en-US" sz="3260" dirty="0">
                        <a:latin typeface="Avenir Next" panose="020B0503020202020204"/>
                      </a:rPr>
                      <m:t>.</m:t>
                    </m:r>
                  </m:oMath>
                </a14:m>
                <a:endParaRPr lang="en-US" sz="3260" dirty="0">
                  <a:latin typeface="Avenir Next" panose="020B0503020202020204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60" dirty="0">
                    <a:latin typeface="Avenir Next" panose="020B0503020202020204"/>
                  </a:rPr>
                  <a:t>The tactile data is collected for </a:t>
                </a:r>
                <a:r>
                  <a:rPr lang="en-US" sz="3260" i="1" dirty="0">
                    <a:latin typeface="Avenir Next" panose="020B0503020202020204"/>
                  </a:rPr>
                  <a:t>23 different surface textures</a:t>
                </a:r>
                <a:r>
                  <a:rPr lang="en-US" sz="3260" dirty="0">
                    <a:latin typeface="Avenir Next" panose="020B0503020202020204"/>
                  </a:rPr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60" dirty="0">
                  <a:latin typeface="Avenir Next" panose="020B0503020202020204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60" dirty="0">
                  <a:latin typeface="Avenir Next" panose="020B0503020202020204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60" dirty="0">
                  <a:latin typeface="Avenir Next" panose="020B0503020202020204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60" dirty="0">
                  <a:latin typeface="Avenir Next" panose="020B0503020202020204"/>
                </a:endParaRPr>
              </a:p>
              <a:p>
                <a:endParaRPr lang="en-US" sz="3260" dirty="0">
                  <a:latin typeface="Avenir Next" panose="020B0503020202020204"/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60" dirty="0">
                    <a:latin typeface="Avenir Next" panose="020B0503020202020204"/>
                    <a:sym typeface="Wingdings" panose="05000000000000000000" pitchFamily="2" charset="2"/>
                  </a:rPr>
                  <a:t>Due to the tendon-based actuation of </a:t>
                </a:r>
                <a:r>
                  <a:rPr lang="en-US" sz="3260" dirty="0" err="1">
                    <a:latin typeface="Avenir Next" panose="020B0503020202020204"/>
                    <a:sym typeface="Wingdings" panose="05000000000000000000" pitchFamily="2" charset="2"/>
                  </a:rPr>
                  <a:t>iCub</a:t>
                </a:r>
                <a:r>
                  <a:rPr lang="en-US" sz="3260" dirty="0">
                    <a:latin typeface="Avenir Next" panose="020B0503020202020204"/>
                    <a:sym typeface="Wingdings" panose="05000000000000000000" pitchFamily="2" charset="2"/>
                  </a:rPr>
                  <a:t> and non-linear movement, the </a:t>
                </a:r>
                <a:r>
                  <a:rPr lang="en-US" sz="3260" i="1" dirty="0">
                    <a:latin typeface="Avenir Next" panose="020B0503020202020204"/>
                    <a:sym typeface="Wingdings" panose="05000000000000000000" pitchFamily="2" charset="2"/>
                  </a:rPr>
                  <a:t>forearm was not subject to strict constraints</a:t>
                </a:r>
                <a:r>
                  <a:rPr lang="en-US" sz="3260" dirty="0">
                    <a:latin typeface="Avenir Next" panose="020B0503020202020204"/>
                    <a:sym typeface="Wingdings" panose="05000000000000000000" pitchFamily="2" charset="2"/>
                  </a:rPr>
                  <a:t>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60" b="1" dirty="0">
                    <a:latin typeface="Avenir Next" panose="020B0503020202020204"/>
                    <a:sym typeface="Wingdings" panose="05000000000000000000" pitchFamily="2" charset="2"/>
                  </a:rPr>
                  <a:t>2852</a:t>
                </a:r>
                <a:r>
                  <a:rPr lang="en-US" sz="3260" dirty="0">
                    <a:latin typeface="Avenir Next" panose="020B0503020202020204"/>
                    <a:sym typeface="Wingdings" panose="05000000000000000000" pitchFamily="2" charset="2"/>
                  </a:rPr>
                  <a:t> sample were collected.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260" i="1" dirty="0">
                  <a:latin typeface="Avenir Next" panose="020B0503020202020204"/>
                  <a:sym typeface="Wingdings" panose="05000000000000000000" pitchFamily="2" charset="2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260" i="1" dirty="0">
                  <a:latin typeface="Avenir Next" panose="020B0503020202020204"/>
                  <a:sym typeface="Wingdings" panose="05000000000000000000" pitchFamily="2" charset="2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260" i="1" dirty="0">
                  <a:latin typeface="Avenir Next" panose="020B0503020202020204"/>
                  <a:sym typeface="Wingdings" panose="05000000000000000000" pitchFamily="2" charset="2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260" i="1" dirty="0">
                  <a:latin typeface="Avenir Next" panose="020B0503020202020204"/>
                  <a:sym typeface="Wingdings" panose="05000000000000000000" pitchFamily="2" charset="2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260" i="1" dirty="0">
                  <a:latin typeface="Avenir Next" panose="020B0503020202020204"/>
                  <a:sym typeface="Wingdings" panose="05000000000000000000" pitchFamily="2" charset="2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260" i="1" dirty="0">
                  <a:latin typeface="Avenir Next" panose="020B0503020202020204"/>
                  <a:sym typeface="Wingdings" panose="05000000000000000000" pitchFamily="2" charset="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60" dirty="0">
                    <a:latin typeface="Avenir Next" panose="020B0503020202020204"/>
                    <a:sym typeface="Wingdings" panose="05000000000000000000" pitchFamily="2" charset="2"/>
                  </a:rPr>
                  <a:t>Collected data also includes </a:t>
                </a:r>
                <a:r>
                  <a:rPr lang="en-US" sz="3260" b="1" dirty="0">
                    <a:latin typeface="Avenir Next" panose="020B0503020202020204"/>
                    <a:sym typeface="Wingdings" panose="05000000000000000000" pitchFamily="2" charset="2"/>
                  </a:rPr>
                  <a:t>force and torque estimations </a:t>
                </a:r>
                <a:r>
                  <a:rPr lang="en-US" sz="3260" dirty="0">
                    <a:latin typeface="Avenir Next" panose="020B0503020202020204"/>
                    <a:sym typeface="Wingdings" panose="05000000000000000000" pitchFamily="2" charset="2"/>
                  </a:rPr>
                  <a:t>provided from </a:t>
                </a:r>
                <a:r>
                  <a:rPr lang="en-US" sz="3260" dirty="0" err="1">
                    <a:latin typeface="Avenir Next" panose="020B0503020202020204"/>
                    <a:sym typeface="Wingdings" panose="05000000000000000000" pitchFamily="2" charset="2"/>
                  </a:rPr>
                  <a:t>iCub’s</a:t>
                </a:r>
                <a:r>
                  <a:rPr lang="en-US" sz="3260" dirty="0">
                    <a:latin typeface="Avenir Next" panose="020B0503020202020204"/>
                    <a:sym typeface="Wingdings" panose="05000000000000000000" pitchFamily="2" charset="2"/>
                  </a:rPr>
                  <a:t> shoulder. This can be used for future work.</a:t>
                </a:r>
                <a:endParaRPr lang="en-US" sz="3260" dirty="0">
                  <a:latin typeface="Avenir Next" panose="020B0503020202020204"/>
                </a:endParaRPr>
              </a:p>
              <a:p>
                <a:endParaRPr lang="en-US" sz="326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A0012DA-A8B3-4318-8D80-CF3941084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798" y="22388475"/>
                <a:ext cx="10917136" cy="14116172"/>
              </a:xfrm>
              <a:prstGeom prst="rect">
                <a:avLst/>
              </a:prstGeom>
              <a:blipFill>
                <a:blip r:embed="rId5"/>
                <a:stretch>
                  <a:fillRect l="-1341" t="-605" r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74">
            <a:extLst>
              <a:ext uri="{FF2B5EF4-FFF2-40B4-BE49-F238E27FC236}">
                <a16:creationId xmlns:a16="http://schemas.microsoft.com/office/drawing/2014/main" id="{94AED607-C061-41F1-A57C-33BC542604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40"/>
          <a:stretch/>
        </p:blipFill>
        <p:spPr>
          <a:xfrm>
            <a:off x="774484" y="31476737"/>
            <a:ext cx="12195627" cy="206804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FCDCE37-09BF-4C54-9B49-8AB1D1CBD935}"/>
              </a:ext>
            </a:extLst>
          </p:cNvPr>
          <p:cNvSpPr txBox="1"/>
          <p:nvPr/>
        </p:nvSpPr>
        <p:spPr>
          <a:xfrm>
            <a:off x="481866" y="33478406"/>
            <a:ext cx="13618983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60" dirty="0">
                <a:latin typeface="Avenir Next" panose="020B0503020202020204"/>
              </a:rPr>
              <a:t>Example of instances of tactile data collection during sliding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C1ED44F-9CB8-49EB-AA0A-834380B1C743}"/>
              </a:ext>
            </a:extLst>
          </p:cNvPr>
          <p:cNvGrpSpPr/>
          <p:nvPr/>
        </p:nvGrpSpPr>
        <p:grpSpPr>
          <a:xfrm>
            <a:off x="14058015" y="35432076"/>
            <a:ext cx="12716805" cy="2438078"/>
            <a:chOff x="17333540" y="39251061"/>
            <a:chExt cx="11997109" cy="2690774"/>
          </a:xfrm>
        </p:grpSpPr>
        <p:sp>
          <p:nvSpPr>
            <p:cNvPr id="83" name="Rounded Rectangle 9">
              <a:extLst>
                <a:ext uri="{FF2B5EF4-FFF2-40B4-BE49-F238E27FC236}">
                  <a16:creationId xmlns:a16="http://schemas.microsoft.com/office/drawing/2014/main" id="{F29C0EF7-ACC6-4FD3-BD9B-8E158D3C6F1F}"/>
                </a:ext>
              </a:extLst>
            </p:cNvPr>
            <p:cNvSpPr/>
            <p:nvPr/>
          </p:nvSpPr>
          <p:spPr>
            <a:xfrm>
              <a:off x="17716320" y="39331454"/>
              <a:ext cx="11614329" cy="2416628"/>
            </a:xfrm>
            <a:prstGeom prst="roundRect">
              <a:avLst/>
            </a:prstGeom>
            <a:solidFill>
              <a:schemeClr val="bg1"/>
            </a:solidFill>
            <a:ln w="127000">
              <a:solidFill>
                <a:srgbClr val="2042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28" dirty="0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F3D7C5D-1653-4BC3-BE3A-CFF278CB1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333540" y="39251061"/>
              <a:ext cx="2690774" cy="2690774"/>
            </a:xfrm>
            <a:prstGeom prst="rect">
              <a:avLst/>
            </a:prstGeom>
            <a:effectLst/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644CE93-35AB-4736-B225-268A32A89FAF}"/>
                </a:ext>
              </a:extLst>
            </p:cNvPr>
            <p:cNvSpPr txBox="1"/>
            <p:nvPr/>
          </p:nvSpPr>
          <p:spPr>
            <a:xfrm>
              <a:off x="19712821" y="39854655"/>
              <a:ext cx="5295590" cy="717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25" b="1" dirty="0">
                  <a:latin typeface="Avenir Next" panose="020B0503020202020204" pitchFamily="34" charset="0"/>
                </a:rPr>
                <a:t>Download tactile data from: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9567817-EFE0-48F3-8451-4800662DFA04}"/>
                </a:ext>
              </a:extLst>
            </p:cNvPr>
            <p:cNvSpPr txBox="1"/>
            <p:nvPr/>
          </p:nvSpPr>
          <p:spPr>
            <a:xfrm>
              <a:off x="19640998" y="40596448"/>
              <a:ext cx="7668771" cy="716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20" dirty="0">
                  <a:latin typeface="Avenir Next" panose="020B0503020202020204"/>
                </a:rPr>
                <a:t>https://github.com/crslab/TactileLearning</a:t>
              </a:r>
            </a:p>
          </p:txBody>
        </p:sp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id="{258747C3-F6B8-429D-A0D9-5258FA0EE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382954" y="35597923"/>
            <a:ext cx="2008361" cy="200836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36E3C83F-F9F6-41A0-89D8-9AB42BB71506}"/>
              </a:ext>
            </a:extLst>
          </p:cNvPr>
          <p:cNvSpPr/>
          <p:nvPr/>
        </p:nvSpPr>
        <p:spPr>
          <a:xfrm>
            <a:off x="16033029" y="10524650"/>
            <a:ext cx="1733961" cy="5325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/>
              <a:t>Features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35EACE-EDBC-4874-A028-A7343AE5A06F}"/>
              </a:ext>
            </a:extLst>
          </p:cNvPr>
          <p:cNvSpPr/>
          <p:nvPr/>
        </p:nvSpPr>
        <p:spPr>
          <a:xfrm>
            <a:off x="18595073" y="10532461"/>
            <a:ext cx="1436867" cy="5762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/>
              <a:t>SVM</a:t>
            </a:r>
          </a:p>
        </p:txBody>
      </p:sp>
      <p:sp>
        <p:nvSpPr>
          <p:cNvPr id="102" name="Right Arrow 11">
            <a:extLst>
              <a:ext uri="{FF2B5EF4-FFF2-40B4-BE49-F238E27FC236}">
                <a16:creationId xmlns:a16="http://schemas.microsoft.com/office/drawing/2014/main" id="{41E55033-359E-4B66-9892-6365136C471F}"/>
              </a:ext>
            </a:extLst>
          </p:cNvPr>
          <p:cNvSpPr/>
          <p:nvPr/>
        </p:nvSpPr>
        <p:spPr>
          <a:xfrm>
            <a:off x="17934712" y="10633055"/>
            <a:ext cx="554070" cy="339235"/>
          </a:xfrm>
          <a:prstGeom prst="rightArrow">
            <a:avLst>
              <a:gd name="adj1" fmla="val 50000"/>
              <a:gd name="adj2" fmla="val 4783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8E052B9-8598-4826-A67A-008A9749FC6F}"/>
                  </a:ext>
                </a:extLst>
              </p:cNvPr>
              <p:cNvSpPr/>
              <p:nvPr/>
            </p:nvSpPr>
            <p:spPr>
              <a:xfrm>
                <a:off x="20959044" y="10322317"/>
                <a:ext cx="2954442" cy="98667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6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6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60" dirty="0"/>
                  <a:t>most probable classes</a:t>
                </a: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8E052B9-8598-4826-A67A-008A9749F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9044" y="10322317"/>
                <a:ext cx="2954442" cy="986673"/>
              </a:xfrm>
              <a:prstGeom prst="rect">
                <a:avLst/>
              </a:prstGeom>
              <a:blipFill>
                <a:blip r:embed="rId11"/>
                <a:stretch>
                  <a:fillRect l="-5350" t="-12883" r="-5144" b="-2515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72BE45C8-7D01-448C-A86C-8DFA11A3433A}"/>
              </a:ext>
            </a:extLst>
          </p:cNvPr>
          <p:cNvSpPr/>
          <p:nvPr/>
        </p:nvSpPr>
        <p:spPr>
          <a:xfrm>
            <a:off x="16033029" y="11279979"/>
            <a:ext cx="1733961" cy="8587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/>
              <a:t>Raw Data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E7035D-30E8-4421-AA72-9DB5D076EA8E}"/>
              </a:ext>
            </a:extLst>
          </p:cNvPr>
          <p:cNvSpPr/>
          <p:nvPr/>
        </p:nvSpPr>
        <p:spPr>
          <a:xfrm>
            <a:off x="20551140" y="10189963"/>
            <a:ext cx="3457072" cy="213590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8DA501A-81A1-4D77-8666-8985B6CD056D}"/>
                  </a:ext>
                </a:extLst>
              </p:cNvPr>
              <p:cNvSpPr txBox="1"/>
              <p:nvPr/>
            </p:nvSpPr>
            <p:spPr>
              <a:xfrm>
                <a:off x="21193583" y="11284537"/>
                <a:ext cx="2452594" cy="1095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60" dirty="0"/>
                  <a:t>Choose from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6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60" dirty="0"/>
                  <a:t> classes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8DA501A-81A1-4D77-8666-8985B6CD0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3583" y="11284537"/>
                <a:ext cx="2452594" cy="1095685"/>
              </a:xfrm>
              <a:prstGeom prst="rect">
                <a:avLst/>
              </a:prstGeom>
              <a:blipFill>
                <a:blip r:embed="rId12"/>
                <a:stretch>
                  <a:fillRect l="-6219" t="-7222" r="-597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FB518220-9870-4D6D-855E-DEE7A713189A}"/>
              </a:ext>
            </a:extLst>
          </p:cNvPr>
          <p:cNvSpPr/>
          <p:nvPr/>
        </p:nvSpPr>
        <p:spPr>
          <a:xfrm>
            <a:off x="24920432" y="11333010"/>
            <a:ext cx="1357536" cy="6037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/>
              <a:t>Target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FD40F76-8EEC-4956-9B02-E6CA7737432C}"/>
              </a:ext>
            </a:extLst>
          </p:cNvPr>
          <p:cNvSpPr txBox="1"/>
          <p:nvPr/>
        </p:nvSpPr>
        <p:spPr>
          <a:xfrm rot="16200000">
            <a:off x="13646790" y="16288430"/>
            <a:ext cx="2646878" cy="761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49" b="1" dirty="0">
                <a:solidFill>
                  <a:srgbClr val="204276"/>
                </a:solidFill>
                <a:latin typeface="Avenir Next Demi Bold" panose="020B0503020202020204" pitchFamily="34" charset="0"/>
              </a:rPr>
              <a:t>CNN-LSTM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5289E5-795B-444C-A799-4FB96ACAD8F6}"/>
              </a:ext>
            </a:extLst>
          </p:cNvPr>
          <p:cNvSpPr/>
          <p:nvPr/>
        </p:nvSpPr>
        <p:spPr>
          <a:xfrm>
            <a:off x="15351039" y="12827150"/>
            <a:ext cx="11286592" cy="159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60" dirty="0">
                <a:latin typeface="Avenir Next" panose="020B0503020202020204"/>
              </a:rPr>
              <a:t>Raw tactile data is </a:t>
            </a:r>
            <a:r>
              <a:rPr lang="en-US" sz="3260" i="1" dirty="0">
                <a:latin typeface="Avenir Next" panose="020B0503020202020204"/>
              </a:rPr>
              <a:t>considered as sequences of images</a:t>
            </a:r>
            <a:r>
              <a:rPr lang="en-US" sz="3260" dirty="0">
                <a:latin typeface="Avenir Next" panose="020B0503020202020204"/>
              </a:rPr>
              <a:t>. At each  instance  the image  is passed  through CNN and supplied to LSTM Network.</a:t>
            </a:r>
          </a:p>
        </p:txBody>
      </p:sp>
      <p:graphicFrame>
        <p:nvGraphicFramePr>
          <p:cNvPr id="251" name="Object 250">
            <a:extLst>
              <a:ext uri="{FF2B5EF4-FFF2-40B4-BE49-F238E27FC236}">
                <a16:creationId xmlns:a16="http://schemas.microsoft.com/office/drawing/2014/main" id="{C25B1682-16CE-4C96-AEBD-B561F1002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26565"/>
              </p:ext>
            </p:extLst>
          </p:nvPr>
        </p:nvGraphicFramePr>
        <p:xfrm>
          <a:off x="18449766" y="14409315"/>
          <a:ext cx="2497883" cy="150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Acrobat Document" r:id="rId13" imgW="1729705" imgH="1043837" progId="AcroExch.Document.DC">
                  <p:embed/>
                </p:oleObj>
              </mc:Choice>
              <mc:Fallback>
                <p:oleObj name="Acrobat Document" r:id="rId13" imgW="1729705" imgH="1043837" progId="AcroExch.Document.DC">
                  <p:embed/>
                  <p:pic>
                    <p:nvPicPr>
                      <p:cNvPr id="106" name="Object 105">
                        <a:extLst>
                          <a:ext uri="{FF2B5EF4-FFF2-40B4-BE49-F238E27FC236}">
                            <a16:creationId xmlns:a16="http://schemas.microsoft.com/office/drawing/2014/main" id="{21426FEB-1361-4222-A17E-547CF8013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449766" y="14409315"/>
                        <a:ext cx="2497883" cy="150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" name="Rectangle 251">
            <a:extLst>
              <a:ext uri="{FF2B5EF4-FFF2-40B4-BE49-F238E27FC236}">
                <a16:creationId xmlns:a16="http://schemas.microsoft.com/office/drawing/2014/main" id="{4B223E41-EE14-4DE9-80E4-717DA2327052}"/>
              </a:ext>
            </a:extLst>
          </p:cNvPr>
          <p:cNvSpPr/>
          <p:nvPr/>
        </p:nvSpPr>
        <p:spPr>
          <a:xfrm>
            <a:off x="19331966" y="20142743"/>
            <a:ext cx="1097220" cy="13105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0FEE2E7-24C7-421C-8AE2-9536125FB93E}"/>
              </a:ext>
            </a:extLst>
          </p:cNvPr>
          <p:cNvSpPr/>
          <p:nvPr/>
        </p:nvSpPr>
        <p:spPr>
          <a:xfrm>
            <a:off x="19461559" y="20232398"/>
            <a:ext cx="1043102" cy="127268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78F6B26-B6C5-45F5-8E55-13BF22447EA3}"/>
              </a:ext>
            </a:extLst>
          </p:cNvPr>
          <p:cNvSpPr/>
          <p:nvPr/>
        </p:nvSpPr>
        <p:spPr>
          <a:xfrm>
            <a:off x="16308073" y="19997096"/>
            <a:ext cx="1693148" cy="16615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8DEB415-AE81-4AD5-B3C9-DD78E5A1825D}"/>
              </a:ext>
            </a:extLst>
          </p:cNvPr>
          <p:cNvSpPr/>
          <p:nvPr/>
        </p:nvSpPr>
        <p:spPr>
          <a:xfrm>
            <a:off x="16463559" y="20193347"/>
            <a:ext cx="1753638" cy="15934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9A87AF6-4A35-45FB-A61C-E3F1721DE2CE}"/>
              </a:ext>
            </a:extLst>
          </p:cNvPr>
          <p:cNvSpPr txBox="1"/>
          <p:nvPr/>
        </p:nvSpPr>
        <p:spPr>
          <a:xfrm>
            <a:off x="22526116" y="14607577"/>
            <a:ext cx="1571448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60" dirty="0">
                <a:latin typeface="Avenir Next" panose="020B0503020202020204"/>
              </a:rPr>
              <a:t>18x1</a:t>
            </a:r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97171625-57ED-48B1-8C36-4B4576327F4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t="6305" r="22283" b="54113"/>
          <a:stretch/>
        </p:blipFill>
        <p:spPr>
          <a:xfrm>
            <a:off x="17054135" y="14393240"/>
            <a:ext cx="1079755" cy="1541975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90826FC6-A944-403E-86B5-EC1329187DE0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8" t="5776" r="22166" b="54643"/>
          <a:stretch/>
        </p:blipFill>
        <p:spPr>
          <a:xfrm>
            <a:off x="16412163" y="16660815"/>
            <a:ext cx="1104451" cy="1577243"/>
          </a:xfrm>
          <a:prstGeom prst="rect">
            <a:avLst/>
          </a:prstGeom>
        </p:spPr>
      </p:pic>
      <p:graphicFrame>
        <p:nvGraphicFramePr>
          <p:cNvPr id="259" name="Object 258">
            <a:extLst>
              <a:ext uri="{FF2B5EF4-FFF2-40B4-BE49-F238E27FC236}">
                <a16:creationId xmlns:a16="http://schemas.microsoft.com/office/drawing/2014/main" id="{0DC8972B-569F-441E-A04D-3BF913E85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17599"/>
              </p:ext>
            </p:extLst>
          </p:nvPr>
        </p:nvGraphicFramePr>
        <p:xfrm>
          <a:off x="18455990" y="16710969"/>
          <a:ext cx="2460306" cy="147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Acrobat Document" r:id="rId17" imgW="1729705" imgH="1036162" progId="AcroExch.Document.DC">
                  <p:embed/>
                </p:oleObj>
              </mc:Choice>
              <mc:Fallback>
                <p:oleObj name="Acrobat Document" r:id="rId17" imgW="1729705" imgH="1036162" progId="AcroExch.Document.DC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1CA0520-B1CE-4231-9C97-324FD4D387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455990" y="16710969"/>
                        <a:ext cx="2460306" cy="14739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" name="Rectangle 259">
            <a:extLst>
              <a:ext uri="{FF2B5EF4-FFF2-40B4-BE49-F238E27FC236}">
                <a16:creationId xmlns:a16="http://schemas.microsoft.com/office/drawing/2014/main" id="{BF660B31-9250-4018-9F2A-2DC52016E68E}"/>
              </a:ext>
            </a:extLst>
          </p:cNvPr>
          <p:cNvSpPr/>
          <p:nvPr/>
        </p:nvSpPr>
        <p:spPr>
          <a:xfrm>
            <a:off x="21657134" y="14775719"/>
            <a:ext cx="1030508" cy="8587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>
                <a:latin typeface="Avenir Next" panose="020B0503020202020204"/>
              </a:rPr>
              <a:t>CNN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3520420-C334-4DFE-8FF8-EC7DD1B85312}"/>
              </a:ext>
            </a:extLst>
          </p:cNvPr>
          <p:cNvSpPr/>
          <p:nvPr/>
        </p:nvSpPr>
        <p:spPr>
          <a:xfrm>
            <a:off x="21657134" y="17003230"/>
            <a:ext cx="958508" cy="8587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>
                <a:latin typeface="Avenir Next" panose="020B0503020202020204"/>
              </a:rPr>
              <a:t>CNN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1047F6B-CDDD-4B58-A6A0-1307B17292EC}"/>
              </a:ext>
            </a:extLst>
          </p:cNvPr>
          <p:cNvSpPr txBox="1"/>
          <p:nvPr/>
        </p:nvSpPr>
        <p:spPr>
          <a:xfrm>
            <a:off x="17593653" y="14316579"/>
            <a:ext cx="2822258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60" dirty="0">
                <a:latin typeface="Avenir Next" panose="020B0503020202020204"/>
              </a:rPr>
              <a:t>6x10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C488E85-4FC8-4776-8D43-8060A5314D41}"/>
              </a:ext>
            </a:extLst>
          </p:cNvPr>
          <p:cNvCxnSpPr>
            <a:cxnSpLocks/>
            <a:stCxn id="257" idx="3"/>
            <a:endCxn id="251" idx="1"/>
          </p:cNvCxnSpPr>
          <p:nvPr/>
        </p:nvCxnSpPr>
        <p:spPr>
          <a:xfrm flipV="1">
            <a:off x="18133890" y="15162383"/>
            <a:ext cx="315876" cy="184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93677A3-75DD-4C53-96D3-5128E124E11F}"/>
              </a:ext>
            </a:extLst>
          </p:cNvPr>
          <p:cNvCxnSpPr>
            <a:cxnSpLocks/>
            <a:endCxn id="260" idx="1"/>
          </p:cNvCxnSpPr>
          <p:nvPr/>
        </p:nvCxnSpPr>
        <p:spPr>
          <a:xfrm>
            <a:off x="20942862" y="15205081"/>
            <a:ext cx="71427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AFE02A4-94D7-4BF3-84D8-8F4852453E1D}"/>
              </a:ext>
            </a:extLst>
          </p:cNvPr>
          <p:cNvCxnSpPr>
            <a:cxnSpLocks/>
            <a:stCxn id="260" idx="3"/>
          </p:cNvCxnSpPr>
          <p:nvPr/>
        </p:nvCxnSpPr>
        <p:spPr>
          <a:xfrm>
            <a:off x="22687642" y="15205081"/>
            <a:ext cx="141519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D4BDEC5-9A13-452A-84CE-44F58E91BAAE}"/>
              </a:ext>
            </a:extLst>
          </p:cNvPr>
          <p:cNvSpPr/>
          <p:nvPr/>
        </p:nvSpPr>
        <p:spPr>
          <a:xfrm>
            <a:off x="24125996" y="14682901"/>
            <a:ext cx="482981" cy="370799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>
                <a:latin typeface="Avenir Next" panose="020B0503020202020204"/>
              </a:rPr>
              <a:t>LSTM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BB161C2-4E29-4331-A832-27CBE49ED684}"/>
              </a:ext>
            </a:extLst>
          </p:cNvPr>
          <p:cNvCxnSpPr>
            <a:cxnSpLocks/>
            <a:stCxn id="261" idx="3"/>
          </p:cNvCxnSpPr>
          <p:nvPr/>
        </p:nvCxnSpPr>
        <p:spPr>
          <a:xfrm>
            <a:off x="22615642" y="17432592"/>
            <a:ext cx="1406235" cy="153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741E67B-90F3-4A92-B64D-C527B44D4DF3}"/>
              </a:ext>
            </a:extLst>
          </p:cNvPr>
          <p:cNvCxnSpPr>
            <a:cxnSpLocks/>
            <a:stCxn id="259" idx="3"/>
            <a:endCxn id="261" idx="1"/>
          </p:cNvCxnSpPr>
          <p:nvPr/>
        </p:nvCxnSpPr>
        <p:spPr>
          <a:xfrm flipV="1">
            <a:off x="20916296" y="17432592"/>
            <a:ext cx="740838" cy="153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874AFE0-5DB1-4664-B9B4-AC64622AB30B}"/>
              </a:ext>
            </a:extLst>
          </p:cNvPr>
          <p:cNvCxnSpPr>
            <a:cxnSpLocks/>
            <a:stCxn id="258" idx="3"/>
            <a:endCxn id="259" idx="1"/>
          </p:cNvCxnSpPr>
          <p:nvPr/>
        </p:nvCxnSpPr>
        <p:spPr>
          <a:xfrm flipV="1">
            <a:off x="17516614" y="17447931"/>
            <a:ext cx="939376" cy="15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48374F0-CD10-43AD-B49E-BB35015E6B2F}"/>
              </a:ext>
            </a:extLst>
          </p:cNvPr>
          <p:cNvSpPr/>
          <p:nvPr/>
        </p:nvSpPr>
        <p:spPr>
          <a:xfrm>
            <a:off x="25408137" y="14773276"/>
            <a:ext cx="983178" cy="8587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>
                <a:latin typeface="Avenir Next" panose="020B0503020202020204"/>
              </a:rPr>
              <a:t>FC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D36DF27-090C-4996-8EA6-4FA38A46D23A}"/>
              </a:ext>
            </a:extLst>
          </p:cNvPr>
          <p:cNvSpPr/>
          <p:nvPr/>
        </p:nvSpPr>
        <p:spPr>
          <a:xfrm>
            <a:off x="25161821" y="16529060"/>
            <a:ext cx="1475810" cy="8587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>
                <a:latin typeface="Avenir Next" panose="020B0503020202020204"/>
              </a:rPr>
              <a:t>Target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E93080EE-4CD0-4B58-8903-23B5732386B0}"/>
              </a:ext>
            </a:extLst>
          </p:cNvPr>
          <p:cNvCxnSpPr>
            <a:cxnSpLocks/>
            <a:endCxn id="270" idx="1"/>
          </p:cNvCxnSpPr>
          <p:nvPr/>
        </p:nvCxnSpPr>
        <p:spPr>
          <a:xfrm>
            <a:off x="24620152" y="15202638"/>
            <a:ext cx="78798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07A31F6-B607-4DB6-B0C2-EBA622742DFF}"/>
              </a:ext>
            </a:extLst>
          </p:cNvPr>
          <p:cNvCxnSpPr>
            <a:cxnSpLocks/>
            <a:stCxn id="270" idx="2"/>
            <a:endCxn id="271" idx="0"/>
          </p:cNvCxnSpPr>
          <p:nvPr/>
        </p:nvCxnSpPr>
        <p:spPr>
          <a:xfrm>
            <a:off x="25899726" y="15632000"/>
            <a:ext cx="0" cy="8970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0ADEE9C-EC0D-4263-8824-8CEA79E3E038}"/>
              </a:ext>
            </a:extLst>
          </p:cNvPr>
          <p:cNvSpPr/>
          <p:nvPr/>
        </p:nvSpPr>
        <p:spPr>
          <a:xfrm>
            <a:off x="16641258" y="20338693"/>
            <a:ext cx="1794548" cy="15934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AD221A-0723-4983-998B-16315B98AFCC}"/>
              </a:ext>
            </a:extLst>
          </p:cNvPr>
          <p:cNvSpPr txBox="1"/>
          <p:nvPr/>
        </p:nvSpPr>
        <p:spPr>
          <a:xfrm>
            <a:off x="18576165" y="18169458"/>
            <a:ext cx="1411129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60" dirty="0">
                <a:latin typeface="Avenir Next" panose="020B0503020202020204"/>
              </a:rPr>
              <a:t>3x5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608B57B0-7CD1-42D6-BA5E-9205AE1F0711}"/>
              </a:ext>
            </a:extLst>
          </p:cNvPr>
          <p:cNvCxnSpPr>
            <a:cxnSpLocks/>
            <a:stCxn id="278" idx="2"/>
          </p:cNvCxnSpPr>
          <p:nvPr/>
        </p:nvCxnSpPr>
        <p:spPr>
          <a:xfrm flipH="1">
            <a:off x="16849920" y="18139170"/>
            <a:ext cx="2253101" cy="24446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99862CA-F957-4889-A208-75A1C6D5F548}"/>
              </a:ext>
            </a:extLst>
          </p:cNvPr>
          <p:cNvSpPr/>
          <p:nvPr/>
        </p:nvSpPr>
        <p:spPr>
          <a:xfrm>
            <a:off x="15400927" y="19370736"/>
            <a:ext cx="1234785" cy="1875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60">
              <a:latin typeface="Avenir Next" panose="020B0503020202020204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24B9A29-6468-49F7-983E-B7A646EB4511}"/>
              </a:ext>
            </a:extLst>
          </p:cNvPr>
          <p:cNvSpPr/>
          <p:nvPr/>
        </p:nvSpPr>
        <p:spPr>
          <a:xfrm>
            <a:off x="18613505" y="17491170"/>
            <a:ext cx="979031" cy="6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60">
              <a:latin typeface="Avenir Next" panose="020B0503020202020204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34A5571-5829-413A-BEDD-9D0B7FB685E7}"/>
              </a:ext>
            </a:extLst>
          </p:cNvPr>
          <p:cNvSpPr/>
          <p:nvPr/>
        </p:nvSpPr>
        <p:spPr>
          <a:xfrm>
            <a:off x="17371809" y="20909058"/>
            <a:ext cx="934404" cy="8410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60">
              <a:latin typeface="Avenir Next" panose="020B0503020202020204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EEC72943-C538-43F3-A335-9412E3C15551}"/>
              </a:ext>
            </a:extLst>
          </p:cNvPr>
          <p:cNvSpPr/>
          <p:nvPr/>
        </p:nvSpPr>
        <p:spPr>
          <a:xfrm>
            <a:off x="17736581" y="20375173"/>
            <a:ext cx="396262" cy="59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60" dirty="0">
                <a:latin typeface="Avenir Next" panose="020B0503020202020204"/>
              </a:rPr>
              <a:t>2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4F492CE-84FD-44F2-986A-EA70BA639BBE}"/>
              </a:ext>
            </a:extLst>
          </p:cNvPr>
          <p:cNvSpPr/>
          <p:nvPr/>
        </p:nvSpPr>
        <p:spPr>
          <a:xfrm>
            <a:off x="16976042" y="21116096"/>
            <a:ext cx="396262" cy="5940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60" dirty="0">
                <a:latin typeface="Avenir Next" panose="020B0503020202020204"/>
              </a:rPr>
              <a:t>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826E027-AC0F-4EF1-B8D1-2C9FCB05C97E}"/>
              </a:ext>
            </a:extLst>
          </p:cNvPr>
          <p:cNvSpPr txBox="1"/>
          <p:nvPr/>
        </p:nvSpPr>
        <p:spPr>
          <a:xfrm rot="16200000">
            <a:off x="15256149" y="20525285"/>
            <a:ext cx="1609371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60" dirty="0">
                <a:latin typeface="Avenir Next" panose="020B0503020202020204"/>
              </a:rPr>
              <a:t>3x4x6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2E7D4AE8-1FC8-4F43-9510-DC1E41B1A260}"/>
              </a:ext>
            </a:extLst>
          </p:cNvPr>
          <p:cNvSpPr/>
          <p:nvPr/>
        </p:nvSpPr>
        <p:spPr>
          <a:xfrm>
            <a:off x="19605424" y="20351638"/>
            <a:ext cx="1069887" cy="13070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1B587F7-5A88-40C5-958A-CF73B0B48D68}"/>
              </a:ext>
            </a:extLst>
          </p:cNvPr>
          <p:cNvSpPr txBox="1"/>
          <p:nvPr/>
        </p:nvSpPr>
        <p:spPr>
          <a:xfrm>
            <a:off x="19075890" y="19654139"/>
            <a:ext cx="1609371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60" dirty="0">
                <a:latin typeface="Avenir Next" panose="020B0503020202020204"/>
              </a:rPr>
              <a:t>3x3x2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214B4158-ACA8-4429-8255-4FDF571BD51F}"/>
              </a:ext>
            </a:extLst>
          </p:cNvPr>
          <p:cNvCxnSpPr>
            <a:cxnSpLocks/>
            <a:stCxn id="279" idx="3"/>
          </p:cNvCxnSpPr>
          <p:nvPr/>
        </p:nvCxnSpPr>
        <p:spPr>
          <a:xfrm flipV="1">
            <a:off x="18306213" y="20735583"/>
            <a:ext cx="1622962" cy="5940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8F040727-F4B7-41BA-BEA3-50927EE464A9}"/>
              </a:ext>
            </a:extLst>
          </p:cNvPr>
          <p:cNvSpPr txBox="1"/>
          <p:nvPr/>
        </p:nvSpPr>
        <p:spPr>
          <a:xfrm>
            <a:off x="16251726" y="22008046"/>
            <a:ext cx="2240165" cy="594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0" dirty="0">
                <a:latin typeface="Avenir Next" panose="020B0503020202020204"/>
              </a:rPr>
              <a:t>Convolution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292358C-9A11-41CA-BFFB-AA2B4E77EA2C}"/>
              </a:ext>
            </a:extLst>
          </p:cNvPr>
          <p:cNvSpPr txBox="1"/>
          <p:nvPr/>
        </p:nvSpPr>
        <p:spPr>
          <a:xfrm>
            <a:off x="18773662" y="22008045"/>
            <a:ext cx="2285562" cy="594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0" dirty="0">
                <a:latin typeface="Avenir Next" panose="020B0503020202020204"/>
              </a:rPr>
              <a:t>Max pooling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24A196B-73F4-46CB-95F2-9981FD5BE0D3}"/>
              </a:ext>
            </a:extLst>
          </p:cNvPr>
          <p:cNvSpPr/>
          <p:nvPr/>
        </p:nvSpPr>
        <p:spPr>
          <a:xfrm>
            <a:off x="15763830" y="19672810"/>
            <a:ext cx="5311512" cy="29292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60">
              <a:latin typeface="Avenir Next" panose="020B0503020202020204"/>
            </a:endParaRPr>
          </a:p>
        </p:txBody>
      </p:sp>
      <p:cxnSp>
        <p:nvCxnSpPr>
          <p:cNvPr id="289" name="Connector: Curved 288">
            <a:extLst>
              <a:ext uri="{FF2B5EF4-FFF2-40B4-BE49-F238E27FC236}">
                <a16:creationId xmlns:a16="http://schemas.microsoft.com/office/drawing/2014/main" id="{02690A0A-2ABE-4AA2-8C43-72A95A787E1E}"/>
              </a:ext>
            </a:extLst>
          </p:cNvPr>
          <p:cNvCxnSpPr>
            <a:cxnSpLocks/>
            <a:stCxn id="261" idx="2"/>
            <a:endCxn id="284" idx="0"/>
          </p:cNvCxnSpPr>
          <p:nvPr/>
        </p:nvCxnSpPr>
        <p:spPr>
          <a:xfrm rot="5400000">
            <a:off x="20112390" y="17630140"/>
            <a:ext cx="1792185" cy="2255812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97CB4065-01F9-48F1-AAC7-B796A0A3813D}"/>
                  </a:ext>
                </a:extLst>
              </p:cNvPr>
              <p:cNvSpPr txBox="1"/>
              <p:nvPr/>
            </p:nvSpPr>
            <p:spPr>
              <a:xfrm>
                <a:off x="15425221" y="17088224"/>
                <a:ext cx="447238" cy="501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6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6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6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6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97CB4065-01F9-48F1-AAC7-B796A0A38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221" y="17088224"/>
                <a:ext cx="447238" cy="5016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6F4805FF-8CE7-492F-B753-15281C90D1AA}"/>
                  </a:ext>
                </a:extLst>
              </p:cNvPr>
              <p:cNvSpPr txBox="1"/>
              <p:nvPr/>
            </p:nvSpPr>
            <p:spPr>
              <a:xfrm>
                <a:off x="16309405" y="14731808"/>
                <a:ext cx="468077" cy="501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6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6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6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sz="326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6F4805FF-8CE7-492F-B753-15281C90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9405" y="14731808"/>
                <a:ext cx="468077" cy="50167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0E80DB11-702B-4439-936A-C7C643FDAF55}"/>
              </a:ext>
            </a:extLst>
          </p:cNvPr>
          <p:cNvCxnSpPr>
            <a:cxnSpLocks/>
            <a:stCxn id="290" idx="0"/>
            <a:endCxn id="291" idx="2"/>
          </p:cNvCxnSpPr>
          <p:nvPr/>
        </p:nvCxnSpPr>
        <p:spPr>
          <a:xfrm flipV="1">
            <a:off x="15648840" y="15233484"/>
            <a:ext cx="894604" cy="185474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nector: Curved 316">
            <a:extLst>
              <a:ext uri="{FF2B5EF4-FFF2-40B4-BE49-F238E27FC236}">
                <a16:creationId xmlns:a16="http://schemas.microsoft.com/office/drawing/2014/main" id="{F4862261-B204-44FF-A93F-B516B75FD849}"/>
              </a:ext>
            </a:extLst>
          </p:cNvPr>
          <p:cNvCxnSpPr>
            <a:cxnSpLocks/>
            <a:stCxn id="266" idx="2"/>
            <a:endCxn id="322" idx="0"/>
          </p:cNvCxnSpPr>
          <p:nvPr/>
        </p:nvCxnSpPr>
        <p:spPr>
          <a:xfrm rot="5400000">
            <a:off x="23440655" y="18872072"/>
            <a:ext cx="1408011" cy="445654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48602E7-75D0-4E15-80F6-FC6186B4A858}"/>
              </a:ext>
            </a:extLst>
          </p:cNvPr>
          <p:cNvSpPr/>
          <p:nvPr/>
        </p:nvSpPr>
        <p:spPr>
          <a:xfrm>
            <a:off x="22596331" y="19926709"/>
            <a:ext cx="1193458" cy="3921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>
                <a:latin typeface="Avenir Next" panose="020B0503020202020204"/>
              </a:rPr>
              <a:t>LSTM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515D17E9-728E-461B-A7E2-E0C939085815}"/>
              </a:ext>
            </a:extLst>
          </p:cNvPr>
          <p:cNvSpPr/>
          <p:nvPr/>
        </p:nvSpPr>
        <p:spPr>
          <a:xfrm>
            <a:off x="24226636" y="19926709"/>
            <a:ext cx="1163433" cy="3921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>
                <a:latin typeface="Avenir Next" panose="020B0503020202020204"/>
              </a:rPr>
              <a:t>LSTM</a:t>
            </a:r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F428D4D6-66DD-4BA8-A988-D46421BFF221}"/>
              </a:ext>
            </a:extLst>
          </p:cNvPr>
          <p:cNvCxnSpPr>
            <a:cxnSpLocks/>
          </p:cNvCxnSpPr>
          <p:nvPr/>
        </p:nvCxnSpPr>
        <p:spPr>
          <a:xfrm flipV="1">
            <a:off x="22924606" y="19548941"/>
            <a:ext cx="0" cy="377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8F9CCB5-8A0D-471F-A212-5C878567B571}"/>
              </a:ext>
            </a:extLst>
          </p:cNvPr>
          <p:cNvSpPr/>
          <p:nvPr/>
        </p:nvSpPr>
        <p:spPr>
          <a:xfrm>
            <a:off x="22324652" y="19798905"/>
            <a:ext cx="3194362" cy="2161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>
              <a:latin typeface="Avenir Next" panose="020B0503020202020204"/>
            </a:endParaRP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ABE80406-65A9-43E7-86C3-6B5E2FFCC01E}"/>
              </a:ext>
            </a:extLst>
          </p:cNvPr>
          <p:cNvCxnSpPr>
            <a:cxnSpLocks/>
            <a:stCxn id="319" idx="3"/>
            <a:endCxn id="320" idx="1"/>
          </p:cNvCxnSpPr>
          <p:nvPr/>
        </p:nvCxnSpPr>
        <p:spPr>
          <a:xfrm>
            <a:off x="23789789" y="20122781"/>
            <a:ext cx="4368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35FEB755-FD78-4CA5-9FBB-52F3EEDE71EB}"/>
              </a:ext>
            </a:extLst>
          </p:cNvPr>
          <p:cNvCxnSpPr>
            <a:cxnSpLocks/>
            <a:endCxn id="319" idx="1"/>
          </p:cNvCxnSpPr>
          <p:nvPr/>
        </p:nvCxnSpPr>
        <p:spPr>
          <a:xfrm>
            <a:off x="21964472" y="20122781"/>
            <a:ext cx="6318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6206135E-5474-4475-9195-6B927163E3EF}"/>
              </a:ext>
            </a:extLst>
          </p:cNvPr>
          <p:cNvCxnSpPr>
            <a:cxnSpLocks/>
          </p:cNvCxnSpPr>
          <p:nvPr/>
        </p:nvCxnSpPr>
        <p:spPr>
          <a:xfrm>
            <a:off x="21964472" y="21540253"/>
            <a:ext cx="6731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92653D83-38EB-4409-9DF8-B36370824F45}"/>
              </a:ext>
            </a:extLst>
          </p:cNvPr>
          <p:cNvSpPr txBox="1"/>
          <p:nvPr/>
        </p:nvSpPr>
        <p:spPr>
          <a:xfrm>
            <a:off x="23933790" y="21169838"/>
            <a:ext cx="184731" cy="594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60" dirty="0">
              <a:latin typeface="Avenir Next" panose="020B0503020202020204"/>
            </a:endParaRP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BC6F46B-7FCA-4C65-9D9E-03D229C0B258}"/>
              </a:ext>
            </a:extLst>
          </p:cNvPr>
          <p:cNvCxnSpPr>
            <a:cxnSpLocks/>
          </p:cNvCxnSpPr>
          <p:nvPr/>
        </p:nvCxnSpPr>
        <p:spPr>
          <a:xfrm flipH="1">
            <a:off x="24008212" y="20596428"/>
            <a:ext cx="6635" cy="469458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>
            <a:extLst>
              <a:ext uri="{FF2B5EF4-FFF2-40B4-BE49-F238E27FC236}">
                <a16:creationId xmlns:a16="http://schemas.microsoft.com/office/drawing/2014/main" id="{57B149D4-1F98-4F10-AB7E-C6F7B53C01BA}"/>
              </a:ext>
            </a:extLst>
          </p:cNvPr>
          <p:cNvSpPr/>
          <p:nvPr/>
        </p:nvSpPr>
        <p:spPr>
          <a:xfrm>
            <a:off x="22131719" y="22090375"/>
            <a:ext cx="3580227" cy="49182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>
                <a:latin typeface="Avenir Next" panose="020B0503020202020204"/>
              </a:rPr>
              <a:t>Initial hidden states</a:t>
            </a: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955BABE-7245-404B-8F45-5EB456C16901}"/>
              </a:ext>
            </a:extLst>
          </p:cNvPr>
          <p:cNvCxnSpPr>
            <a:cxnSpLocks/>
          </p:cNvCxnSpPr>
          <p:nvPr/>
        </p:nvCxnSpPr>
        <p:spPr>
          <a:xfrm flipV="1">
            <a:off x="22924606" y="20318852"/>
            <a:ext cx="0" cy="377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4C8377A3-379B-4E39-8AED-A92F4F662A66}"/>
              </a:ext>
            </a:extLst>
          </p:cNvPr>
          <p:cNvCxnSpPr>
            <a:cxnSpLocks/>
          </p:cNvCxnSpPr>
          <p:nvPr/>
        </p:nvCxnSpPr>
        <p:spPr>
          <a:xfrm flipV="1">
            <a:off x="23424478" y="20318852"/>
            <a:ext cx="0" cy="377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2AE50204-67B9-43A5-8325-11FCAF3DE039}"/>
              </a:ext>
            </a:extLst>
          </p:cNvPr>
          <p:cNvCxnSpPr>
            <a:cxnSpLocks/>
          </p:cNvCxnSpPr>
          <p:nvPr/>
        </p:nvCxnSpPr>
        <p:spPr>
          <a:xfrm flipV="1">
            <a:off x="24564430" y="20318852"/>
            <a:ext cx="0" cy="377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642B8803-1A70-497F-9620-A1123E5599BB}"/>
              </a:ext>
            </a:extLst>
          </p:cNvPr>
          <p:cNvCxnSpPr>
            <a:cxnSpLocks/>
          </p:cNvCxnSpPr>
          <p:nvPr/>
        </p:nvCxnSpPr>
        <p:spPr>
          <a:xfrm flipV="1">
            <a:off x="25064302" y="20318852"/>
            <a:ext cx="0" cy="377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21724E7E-505B-4AFD-9D68-0B2225D4B8F6}"/>
              </a:ext>
            </a:extLst>
          </p:cNvPr>
          <p:cNvSpPr/>
          <p:nvPr/>
        </p:nvSpPr>
        <p:spPr>
          <a:xfrm>
            <a:off x="22618497" y="21318362"/>
            <a:ext cx="1193458" cy="3921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>
                <a:latin typeface="Avenir Next" panose="020B0503020202020204"/>
              </a:rPr>
              <a:t>LSTM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7F48DE8E-5717-46A6-A6C3-27B5B452E3B0}"/>
              </a:ext>
            </a:extLst>
          </p:cNvPr>
          <p:cNvSpPr/>
          <p:nvPr/>
        </p:nvSpPr>
        <p:spPr>
          <a:xfrm>
            <a:off x="24248802" y="21318362"/>
            <a:ext cx="1163433" cy="39214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>
                <a:latin typeface="Avenir Next" panose="020B0503020202020204"/>
              </a:rPr>
              <a:t>LSTM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CE7EE16-8438-41F4-8B1F-74D7D9F56D4C}"/>
              </a:ext>
            </a:extLst>
          </p:cNvPr>
          <p:cNvCxnSpPr>
            <a:cxnSpLocks/>
            <a:stCxn id="333" idx="3"/>
            <a:endCxn id="334" idx="1"/>
          </p:cNvCxnSpPr>
          <p:nvPr/>
        </p:nvCxnSpPr>
        <p:spPr>
          <a:xfrm>
            <a:off x="23811955" y="21514434"/>
            <a:ext cx="4368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9F350DA-0DFA-4510-9B24-4D43160F2616}"/>
              </a:ext>
            </a:extLst>
          </p:cNvPr>
          <p:cNvCxnSpPr>
            <a:cxnSpLocks/>
          </p:cNvCxnSpPr>
          <p:nvPr/>
        </p:nvCxnSpPr>
        <p:spPr>
          <a:xfrm flipV="1">
            <a:off x="22946772" y="21710505"/>
            <a:ext cx="0" cy="377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35C3B8CD-7F56-45F8-95F3-71AC26D52FEF}"/>
              </a:ext>
            </a:extLst>
          </p:cNvPr>
          <p:cNvCxnSpPr>
            <a:cxnSpLocks/>
          </p:cNvCxnSpPr>
          <p:nvPr/>
        </p:nvCxnSpPr>
        <p:spPr>
          <a:xfrm flipV="1">
            <a:off x="23446644" y="21710505"/>
            <a:ext cx="0" cy="377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5B3867CC-7C3E-4BB4-8B13-1B6A7500C983}"/>
              </a:ext>
            </a:extLst>
          </p:cNvPr>
          <p:cNvCxnSpPr>
            <a:cxnSpLocks/>
          </p:cNvCxnSpPr>
          <p:nvPr/>
        </p:nvCxnSpPr>
        <p:spPr>
          <a:xfrm flipV="1">
            <a:off x="24586596" y="21710505"/>
            <a:ext cx="0" cy="377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271D08E0-1410-428F-ADCE-3F0B94E2052E}"/>
              </a:ext>
            </a:extLst>
          </p:cNvPr>
          <p:cNvCxnSpPr>
            <a:cxnSpLocks/>
          </p:cNvCxnSpPr>
          <p:nvPr/>
        </p:nvCxnSpPr>
        <p:spPr>
          <a:xfrm flipV="1">
            <a:off x="25086468" y="21710505"/>
            <a:ext cx="0" cy="377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D0968690-24E5-43B2-AD5B-A8487D6DFD2A}"/>
              </a:ext>
            </a:extLst>
          </p:cNvPr>
          <p:cNvCxnSpPr>
            <a:cxnSpLocks/>
          </p:cNvCxnSpPr>
          <p:nvPr/>
        </p:nvCxnSpPr>
        <p:spPr>
          <a:xfrm flipV="1">
            <a:off x="22926968" y="20940314"/>
            <a:ext cx="0" cy="377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1E5D21B5-DE80-4207-B7A5-D0F895D224D2}"/>
              </a:ext>
            </a:extLst>
          </p:cNvPr>
          <p:cNvCxnSpPr>
            <a:cxnSpLocks/>
          </p:cNvCxnSpPr>
          <p:nvPr/>
        </p:nvCxnSpPr>
        <p:spPr>
          <a:xfrm flipV="1">
            <a:off x="23426840" y="20940314"/>
            <a:ext cx="0" cy="377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821D0F93-6E87-45C2-B990-EBB2CDB46270}"/>
              </a:ext>
            </a:extLst>
          </p:cNvPr>
          <p:cNvCxnSpPr>
            <a:cxnSpLocks/>
          </p:cNvCxnSpPr>
          <p:nvPr/>
        </p:nvCxnSpPr>
        <p:spPr>
          <a:xfrm flipV="1">
            <a:off x="24566792" y="20940314"/>
            <a:ext cx="0" cy="377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888D38E4-A6DA-4EDF-99BA-C325D9DC8222}"/>
              </a:ext>
            </a:extLst>
          </p:cNvPr>
          <p:cNvCxnSpPr>
            <a:cxnSpLocks/>
          </p:cNvCxnSpPr>
          <p:nvPr/>
        </p:nvCxnSpPr>
        <p:spPr>
          <a:xfrm flipV="1">
            <a:off x="25066664" y="20940314"/>
            <a:ext cx="0" cy="377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39B50D9A-E446-4147-A0DA-D735D031A15E}"/>
              </a:ext>
            </a:extLst>
          </p:cNvPr>
          <p:cNvCxnSpPr>
            <a:cxnSpLocks/>
          </p:cNvCxnSpPr>
          <p:nvPr/>
        </p:nvCxnSpPr>
        <p:spPr>
          <a:xfrm>
            <a:off x="15832768" y="22982164"/>
            <a:ext cx="9986733" cy="0"/>
          </a:xfrm>
          <a:prstGeom prst="line">
            <a:avLst/>
          </a:prstGeom>
          <a:ln w="31750">
            <a:solidFill>
              <a:srgbClr val="2042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3230F98C-7869-4372-8C98-8F166E774250}"/>
              </a:ext>
            </a:extLst>
          </p:cNvPr>
          <p:cNvSpPr txBox="1"/>
          <p:nvPr/>
        </p:nvSpPr>
        <p:spPr>
          <a:xfrm rot="16200000">
            <a:off x="13166302" y="26855675"/>
            <a:ext cx="3591752" cy="761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49" b="1" dirty="0">
                <a:solidFill>
                  <a:srgbClr val="204276"/>
                </a:solidFill>
                <a:latin typeface="Avenir Next Demi Bold" panose="020B0503020202020204" pitchFamily="34" charset="0"/>
              </a:rPr>
              <a:t>MAIN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F9D8CF-0B0E-4ED6-945D-5D371CB0CD17}"/>
                  </a:ext>
                </a:extLst>
              </p:cNvPr>
              <p:cNvSpPr txBox="1"/>
              <p:nvPr/>
            </p:nvSpPr>
            <p:spPr>
              <a:xfrm>
                <a:off x="15871289" y="23164041"/>
                <a:ext cx="11078845" cy="611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60" dirty="0">
                    <a:latin typeface="Avenir Next" panose="020B0503020202020204"/>
                  </a:rPr>
                  <a:t>The LSTM and CNN were trained to minimize the multiclass </a:t>
                </a:r>
                <a:r>
                  <a:rPr lang="en-US" sz="3260" b="1" dirty="0">
                    <a:latin typeface="Avenir Next" panose="020B0503020202020204"/>
                  </a:rPr>
                  <a:t>entropy loss</a:t>
                </a:r>
                <a:r>
                  <a:rPr lang="en-US" sz="3260" dirty="0">
                    <a:latin typeface="Avenir Next" panose="020B0503020202020204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326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60" dirty="0">
                    <a:latin typeface="Avenir Next" panose="020B0503020202020204"/>
                  </a:rPr>
                  <a:t> classes with predictive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6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6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6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60" dirty="0">
                    <a:latin typeface="Avenir Next" panose="020B0503020202020204"/>
                  </a:rPr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60" dirty="0">
                  <a:latin typeface="Avenir Next" panose="020B0503020202020204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60" dirty="0">
                  <a:latin typeface="Avenir Next" panose="020B0503020202020204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60" dirty="0">
                  <a:latin typeface="Avenir Next" panose="020B0503020202020204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60" dirty="0">
                    <a:latin typeface="Avenir Next" panose="020B0503020202020204"/>
                  </a:rPr>
                  <a:t>We use following </a:t>
                </a:r>
                <a:r>
                  <a:rPr lang="en-US" sz="3260" b="1" dirty="0">
                    <a:latin typeface="Avenir Next" panose="020B0503020202020204"/>
                  </a:rPr>
                  <a:t>accuracy</a:t>
                </a:r>
                <a:r>
                  <a:rPr lang="en-US" sz="3260" dirty="0">
                    <a:latin typeface="Avenir Next" panose="020B0503020202020204"/>
                  </a:rPr>
                  <a:t> measure:</a:t>
                </a:r>
              </a:p>
              <a:p>
                <a:r>
                  <a:rPr lang="en-US" sz="3260" dirty="0">
                    <a:latin typeface="Avenir Next" panose="020B0503020202020204"/>
                  </a:rPr>
                  <a:t> </a:t>
                </a:r>
              </a:p>
              <a:p>
                <a:endParaRPr lang="en-US" sz="3260" b="0" i="1" dirty="0">
                  <a:latin typeface="Avenir Next" panose="020B0503020202020204"/>
                </a:endParaRPr>
              </a:p>
              <a:p>
                <a:endParaRPr lang="en-US" sz="3260" i="1" dirty="0">
                  <a:latin typeface="Avenir Next" panose="020B0503020202020204"/>
                </a:endParaRPr>
              </a:p>
              <a:p>
                <a:endParaRPr lang="en-US" sz="3260" b="0" i="1" dirty="0">
                  <a:latin typeface="Avenir Next" panose="020B0503020202020204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60" b="0" dirty="0">
                    <a:latin typeface="Avenir Next" panose="020B0503020202020204"/>
                  </a:rPr>
                  <a:t>Accuracy is tested for </a:t>
                </a:r>
                <a:r>
                  <a:rPr lang="en-US" sz="3260" b="1" dirty="0">
                    <a:latin typeface="Avenir Next" panose="020B0503020202020204"/>
                  </a:rPr>
                  <a:t>touch, sliding </a:t>
                </a:r>
                <a:r>
                  <a:rPr lang="en-US" sz="3260" dirty="0">
                    <a:latin typeface="Avenir Next" panose="020B0503020202020204"/>
                  </a:rPr>
                  <a:t>and </a:t>
                </a:r>
                <a:r>
                  <a:rPr lang="en-US" sz="3260" b="1" dirty="0">
                    <a:latin typeface="Avenir Next" panose="020B0503020202020204"/>
                  </a:rPr>
                  <a:t>combination</a:t>
                </a:r>
                <a:r>
                  <a:rPr lang="en-US" sz="3260" dirty="0">
                    <a:latin typeface="Avenir Next" panose="020B0503020202020204"/>
                  </a:rPr>
                  <a:t> of both.</a:t>
                </a:r>
                <a:endParaRPr lang="en-US" sz="3260" b="0" dirty="0">
                  <a:latin typeface="Cambria Math" panose="02040503050406030204" pitchFamily="18" charset="0"/>
                </a:endParaRPr>
              </a:p>
              <a:p>
                <a:endParaRPr lang="en-US" sz="326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1F9D8CF-0B0E-4ED6-945D-5D371CB0C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1289" y="23164041"/>
                <a:ext cx="11078845" cy="6112443"/>
              </a:xfrm>
              <a:prstGeom prst="rect">
                <a:avLst/>
              </a:prstGeom>
              <a:blipFill>
                <a:blip r:embed="rId21"/>
                <a:stretch>
                  <a:fillRect l="-1321" t="-1396" r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6AA29E9-2386-44D2-A99B-6082C47873B8}"/>
                  </a:ext>
                </a:extLst>
              </p:cNvPr>
              <p:cNvSpPr/>
              <p:nvPr/>
            </p:nvSpPr>
            <p:spPr>
              <a:xfrm>
                <a:off x="18211747" y="26109825"/>
                <a:ext cx="3886898" cy="1503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60" i="1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sz="326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6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6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6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6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6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26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l-GR" sz="326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sz="326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6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26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6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6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6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6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6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6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6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6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6AA29E9-2386-44D2-A99B-6082C4787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1747" y="26109825"/>
                <a:ext cx="3886898" cy="150304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7991E6-61FE-41D6-9D44-4AD7896EF880}"/>
                  </a:ext>
                </a:extLst>
              </p:cNvPr>
              <p:cNvSpPr txBox="1"/>
              <p:nvPr/>
            </p:nvSpPr>
            <p:spPr>
              <a:xfrm>
                <a:off x="16849920" y="27468911"/>
                <a:ext cx="9614427" cy="594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60" dirty="0">
                    <a:latin typeface="Avenir Next" panose="020B0503020202020204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6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6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2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60" dirty="0">
                    <a:latin typeface="Avenir Next" panose="020B050302020202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6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60" dirty="0">
                    <a:latin typeface="Avenir Next" panose="020B0503020202020204"/>
                  </a:rPr>
                  <a:t> are predicted  and ground truth labels.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7991E6-61FE-41D6-9D44-4AD7896EF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9920" y="27468911"/>
                <a:ext cx="9614427" cy="594009"/>
              </a:xfrm>
              <a:prstGeom prst="rect">
                <a:avLst/>
              </a:prstGeom>
              <a:blipFill>
                <a:blip r:embed="rId23"/>
                <a:stretch>
                  <a:fillRect l="-1649" t="-13402" r="-127" b="-35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6" name="Rectangle 345">
            <a:extLst>
              <a:ext uri="{FF2B5EF4-FFF2-40B4-BE49-F238E27FC236}">
                <a16:creationId xmlns:a16="http://schemas.microsoft.com/office/drawing/2014/main" id="{3F080F2D-1747-43B1-A672-E7CD8DCFA17E}"/>
              </a:ext>
            </a:extLst>
          </p:cNvPr>
          <p:cNvSpPr/>
          <p:nvPr/>
        </p:nvSpPr>
        <p:spPr>
          <a:xfrm>
            <a:off x="18595073" y="11424241"/>
            <a:ext cx="1436867" cy="57626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60" dirty="0"/>
              <a:t>LSTM</a:t>
            </a:r>
          </a:p>
        </p:txBody>
      </p:sp>
      <p:sp>
        <p:nvSpPr>
          <p:cNvPr id="347" name="Right Arrow 11">
            <a:extLst>
              <a:ext uri="{FF2B5EF4-FFF2-40B4-BE49-F238E27FC236}">
                <a16:creationId xmlns:a16="http://schemas.microsoft.com/office/drawing/2014/main" id="{3B36EBFE-5E6D-4607-9A98-3B08D5DBBA5F}"/>
              </a:ext>
            </a:extLst>
          </p:cNvPr>
          <p:cNvSpPr/>
          <p:nvPr/>
        </p:nvSpPr>
        <p:spPr>
          <a:xfrm>
            <a:off x="17934712" y="11539723"/>
            <a:ext cx="554070" cy="339235"/>
          </a:xfrm>
          <a:prstGeom prst="rightArrow">
            <a:avLst>
              <a:gd name="adj1" fmla="val 50000"/>
              <a:gd name="adj2" fmla="val 4783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/>
          </a:p>
        </p:txBody>
      </p:sp>
      <p:sp>
        <p:nvSpPr>
          <p:cNvPr id="348" name="Right Arrow 11">
            <a:extLst>
              <a:ext uri="{FF2B5EF4-FFF2-40B4-BE49-F238E27FC236}">
                <a16:creationId xmlns:a16="http://schemas.microsoft.com/office/drawing/2014/main" id="{2E9D0DED-5A33-4101-9484-EF4C2B5E7578}"/>
              </a:ext>
            </a:extLst>
          </p:cNvPr>
          <p:cNvSpPr/>
          <p:nvPr/>
        </p:nvSpPr>
        <p:spPr>
          <a:xfrm>
            <a:off x="20140871" y="10642083"/>
            <a:ext cx="723616" cy="339235"/>
          </a:xfrm>
          <a:prstGeom prst="rightArrow">
            <a:avLst>
              <a:gd name="adj1" fmla="val 50000"/>
              <a:gd name="adj2" fmla="val 4783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/>
          </a:p>
        </p:txBody>
      </p:sp>
      <p:sp>
        <p:nvSpPr>
          <p:cNvPr id="349" name="Right Arrow 11">
            <a:extLst>
              <a:ext uri="{FF2B5EF4-FFF2-40B4-BE49-F238E27FC236}">
                <a16:creationId xmlns:a16="http://schemas.microsoft.com/office/drawing/2014/main" id="{6DD67C00-802A-49FD-80E1-456701C44749}"/>
              </a:ext>
            </a:extLst>
          </p:cNvPr>
          <p:cNvSpPr/>
          <p:nvPr/>
        </p:nvSpPr>
        <p:spPr>
          <a:xfrm>
            <a:off x="20133353" y="11535019"/>
            <a:ext cx="371308" cy="339235"/>
          </a:xfrm>
          <a:prstGeom prst="rightArrow">
            <a:avLst>
              <a:gd name="adj1" fmla="val 50000"/>
              <a:gd name="adj2" fmla="val 4783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/>
          </a:p>
        </p:txBody>
      </p:sp>
      <p:sp>
        <p:nvSpPr>
          <p:cNvPr id="350" name="Right Arrow 11">
            <a:extLst>
              <a:ext uri="{FF2B5EF4-FFF2-40B4-BE49-F238E27FC236}">
                <a16:creationId xmlns:a16="http://schemas.microsoft.com/office/drawing/2014/main" id="{B82A6B20-92A5-4568-A259-72EAABE398C1}"/>
              </a:ext>
            </a:extLst>
          </p:cNvPr>
          <p:cNvSpPr/>
          <p:nvPr/>
        </p:nvSpPr>
        <p:spPr>
          <a:xfrm>
            <a:off x="24222180" y="11508458"/>
            <a:ext cx="554070" cy="339235"/>
          </a:xfrm>
          <a:prstGeom prst="rightArrow">
            <a:avLst>
              <a:gd name="adj1" fmla="val 50000"/>
              <a:gd name="adj2" fmla="val 4783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6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347175-89AF-4EA2-9387-07586CC17F93}"/>
                  </a:ext>
                </a:extLst>
              </p:cNvPr>
              <p:cNvSpPr txBox="1"/>
              <p:nvPr/>
            </p:nvSpPr>
            <p:spPr>
              <a:xfrm>
                <a:off x="18237984" y="24220486"/>
                <a:ext cx="5246821" cy="1413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6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26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6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6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326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6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326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6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a:rPr lang="en-US" sz="326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ctrlPr>
                                    <a:rPr lang="en-US" sz="326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6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326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26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6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6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326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326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326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6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6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6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6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326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60" dirty="0">
                  <a:latin typeface="Avenir Next" panose="020B0503020202020204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347175-89AF-4EA2-9387-07586CC17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7984" y="24220486"/>
                <a:ext cx="5246821" cy="14135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1" name="Table 350">
            <a:extLst>
              <a:ext uri="{FF2B5EF4-FFF2-40B4-BE49-F238E27FC236}">
                <a16:creationId xmlns:a16="http://schemas.microsoft.com/office/drawing/2014/main" id="{35368E72-8F94-444B-A96A-52E77959B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64660"/>
              </p:ext>
            </p:extLst>
          </p:nvPr>
        </p:nvGraphicFramePr>
        <p:xfrm>
          <a:off x="16399083" y="28873585"/>
          <a:ext cx="10023256" cy="2647090"/>
        </p:xfrm>
        <a:graphic>
          <a:graphicData uri="http://schemas.openxmlformats.org/drawingml/2006/table">
            <a:tbl>
              <a:tblPr firstRow="1" firstCol="1" bandRow="1"/>
              <a:tblGrid>
                <a:gridCol w="1972492">
                  <a:extLst>
                    <a:ext uri="{9D8B030D-6E8A-4147-A177-3AD203B41FA5}">
                      <a16:colId xmlns:a16="http://schemas.microsoft.com/office/drawing/2014/main" val="78339100"/>
                    </a:ext>
                  </a:extLst>
                </a:gridCol>
                <a:gridCol w="2536038">
                  <a:extLst>
                    <a:ext uri="{9D8B030D-6E8A-4147-A177-3AD203B41FA5}">
                      <a16:colId xmlns:a16="http://schemas.microsoft.com/office/drawing/2014/main" val="2542534765"/>
                    </a:ext>
                  </a:extLst>
                </a:gridCol>
                <a:gridCol w="2554189">
                  <a:extLst>
                    <a:ext uri="{9D8B030D-6E8A-4147-A177-3AD203B41FA5}">
                      <a16:colId xmlns:a16="http://schemas.microsoft.com/office/drawing/2014/main" val="3636831590"/>
                    </a:ext>
                  </a:extLst>
                </a:gridCol>
                <a:gridCol w="2960537">
                  <a:extLst>
                    <a:ext uri="{9D8B030D-6E8A-4147-A177-3AD203B41FA5}">
                      <a16:colId xmlns:a16="http://schemas.microsoft.com/office/drawing/2014/main" val="3877416408"/>
                    </a:ext>
                  </a:extLst>
                </a:gridCol>
              </a:tblGrid>
              <a:tr h="5077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 dirty="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Methods</a:t>
                      </a:r>
                      <a:endParaRPr lang="en-US" sz="3260" dirty="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857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 dirty="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Touch</a:t>
                      </a:r>
                      <a:endParaRPr lang="en-US" sz="3260" dirty="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857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 dirty="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Sliding</a:t>
                      </a:r>
                      <a:endParaRPr lang="en-US" sz="3260" dirty="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857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Combination</a:t>
                      </a:r>
                      <a:endParaRPr lang="en-US" sz="326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857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271278"/>
                  </a:ext>
                </a:extLst>
              </a:tr>
              <a:tr h="71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 dirty="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SVM </a:t>
                      </a:r>
                      <a:endParaRPr lang="en-US" sz="3260" dirty="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 (0.028)</a:t>
                      </a:r>
                      <a:endParaRPr lang="en-US" sz="326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 dirty="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0.77 (0.019) </a:t>
                      </a:r>
                      <a:endParaRPr lang="en-US" sz="3260" dirty="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0.88 (0.037)</a:t>
                      </a:r>
                      <a:endParaRPr lang="en-US" sz="326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502045"/>
                  </a:ext>
                </a:extLst>
              </a:tr>
              <a:tr h="71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 dirty="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SVM-LSTM </a:t>
                      </a:r>
                      <a:endParaRPr lang="en-US" sz="3260" dirty="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0.61 (0.028) </a:t>
                      </a:r>
                      <a:endParaRPr lang="en-US" sz="326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 dirty="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0.86 (0.035) </a:t>
                      </a:r>
                      <a:endParaRPr lang="en-US" sz="3260" dirty="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0.96 (0.028)</a:t>
                      </a:r>
                      <a:endParaRPr lang="en-US" sz="326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979755"/>
                  </a:ext>
                </a:extLst>
              </a:tr>
              <a:tr h="71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CNN-LSTM </a:t>
                      </a:r>
                      <a:endParaRPr lang="en-US" sz="326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57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 dirty="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0.85 (0.054) </a:t>
                      </a:r>
                      <a:endParaRPr lang="en-US" sz="3260" dirty="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57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 dirty="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0.86 (0.038)</a:t>
                      </a:r>
                      <a:endParaRPr lang="en-US" sz="3260" dirty="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57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60" dirty="0">
                          <a:effectLst/>
                          <a:latin typeface="Avenir Next" panose="020B0503020202020204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0.98 (0.022)</a:t>
                      </a:r>
                      <a:endParaRPr lang="en-US" sz="3260" dirty="0">
                        <a:effectLst/>
                        <a:latin typeface="Avenir Next" panose="020B05030202020202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572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78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B69DC87-6D13-40E5-B19D-551F5C05797C}"/>
              </a:ext>
            </a:extLst>
          </p:cNvPr>
          <p:cNvSpPr txBox="1"/>
          <p:nvPr/>
        </p:nvSpPr>
        <p:spPr>
          <a:xfrm>
            <a:off x="15832767" y="31652558"/>
            <a:ext cx="10942053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60" i="1" dirty="0">
                <a:latin typeface="Avenir Next" panose="020B0503020202020204"/>
              </a:rPr>
              <a:t>Interesting</a:t>
            </a:r>
            <a:r>
              <a:rPr lang="en-US" sz="3260" dirty="0">
                <a:latin typeface="Avenir Next" panose="020B0503020202020204"/>
              </a:rPr>
              <a:t>: texture can be recognized using only touch, but sliding </a:t>
            </a:r>
            <a:r>
              <a:rPr lang="en-US" sz="3260" i="1" dirty="0">
                <a:latin typeface="Avenir Next" panose="020B0503020202020204"/>
              </a:rPr>
              <a:t>for a short time</a:t>
            </a:r>
            <a:r>
              <a:rPr lang="en-US" sz="3260" dirty="0">
                <a:latin typeface="Avenir Next" panose="020B0503020202020204"/>
              </a:rPr>
              <a:t> improves classification!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2E40438A-3E66-424B-A17F-4388C00DD092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2" t="15461" r="10905" b="15921"/>
          <a:stretch/>
        </p:blipFill>
        <p:spPr>
          <a:xfrm>
            <a:off x="389321" y="1058775"/>
            <a:ext cx="4891414" cy="2268000"/>
          </a:xfrm>
          <a:prstGeom prst="rect">
            <a:avLst/>
          </a:prstGeom>
        </p:spPr>
      </p:pic>
      <p:pic>
        <p:nvPicPr>
          <p:cNvPr id="11" name="Picture 10" descr="A blue and white tiled floor&#10;&#10;Description automatically generated">
            <a:extLst>
              <a:ext uri="{FF2B5EF4-FFF2-40B4-BE49-F238E27FC236}">
                <a16:creationId xmlns:a16="http://schemas.microsoft.com/office/drawing/2014/main" id="{4F2F15AC-CA4C-4946-8409-4EC5846250F2}"/>
              </a:ext>
            </a:extLst>
          </p:cNvPr>
          <p:cNvPicPr>
            <a:picLocks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74" r="55272" b="36113"/>
          <a:stretch/>
        </p:blipFill>
        <p:spPr>
          <a:xfrm>
            <a:off x="972701" y="27637555"/>
            <a:ext cx="914400" cy="914400"/>
          </a:xfrm>
          <a:prstGeom prst="rect">
            <a:avLst/>
          </a:prstGeom>
        </p:spPr>
      </p:pic>
      <p:pic>
        <p:nvPicPr>
          <p:cNvPr id="15" name="Picture 14" descr="A close up of a door&#10;&#10;Description automatically generated">
            <a:extLst>
              <a:ext uri="{FF2B5EF4-FFF2-40B4-BE49-F238E27FC236}">
                <a16:creationId xmlns:a16="http://schemas.microsoft.com/office/drawing/2014/main" id="{41430DF8-86CD-44D2-8D2F-108800241C27}"/>
              </a:ext>
            </a:extLst>
          </p:cNvPr>
          <p:cNvPicPr>
            <a:picLocks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40" y="27637555"/>
            <a:ext cx="914400" cy="914400"/>
          </a:xfrm>
          <a:prstGeom prst="rect">
            <a:avLst/>
          </a:prstGeom>
        </p:spPr>
      </p:pic>
      <p:pic>
        <p:nvPicPr>
          <p:cNvPr id="17" name="Picture 16" descr="A close up of a curtain&#10;&#10;Description automatically generated">
            <a:extLst>
              <a:ext uri="{FF2B5EF4-FFF2-40B4-BE49-F238E27FC236}">
                <a16:creationId xmlns:a16="http://schemas.microsoft.com/office/drawing/2014/main" id="{1474D1E9-C4D2-4A17-BA1C-ACA99A8576C9}"/>
              </a:ext>
            </a:extLst>
          </p:cNvPr>
          <p:cNvPicPr>
            <a:picLocks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60" y="27636781"/>
            <a:ext cx="914400" cy="914400"/>
          </a:xfrm>
          <a:prstGeom prst="rect">
            <a:avLst/>
          </a:prstGeom>
        </p:spPr>
      </p:pic>
      <p:pic>
        <p:nvPicPr>
          <p:cNvPr id="20" name="Picture 19" descr="A close up of a blue wall&#10;&#10;Description automatically generated">
            <a:extLst>
              <a:ext uri="{FF2B5EF4-FFF2-40B4-BE49-F238E27FC236}">
                <a16:creationId xmlns:a16="http://schemas.microsoft.com/office/drawing/2014/main" id="{12551EB2-2465-4398-A371-C88C3C47900C}"/>
              </a:ext>
            </a:extLst>
          </p:cNvPr>
          <p:cNvPicPr>
            <a:picLocks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81" y="27643415"/>
            <a:ext cx="914400" cy="914400"/>
          </a:xfrm>
          <a:prstGeom prst="rect">
            <a:avLst/>
          </a:prstGeom>
        </p:spPr>
      </p:pic>
      <p:pic>
        <p:nvPicPr>
          <p:cNvPr id="22" name="Picture 21" descr="A picture containing furniture, ground&#10;&#10;Description automatically generated">
            <a:extLst>
              <a:ext uri="{FF2B5EF4-FFF2-40B4-BE49-F238E27FC236}">
                <a16:creationId xmlns:a16="http://schemas.microsoft.com/office/drawing/2014/main" id="{C7DD57DC-2921-46ED-BA6F-0478B7F2821A}"/>
              </a:ext>
            </a:extLst>
          </p:cNvPr>
          <p:cNvPicPr>
            <a:picLocks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80" y="27643625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934CFD6-78BD-4F54-9821-C1F0F28FB469}"/>
              </a:ext>
            </a:extLst>
          </p:cNvPr>
          <p:cNvPicPr>
            <a:picLocks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972" y="27636781"/>
            <a:ext cx="914400" cy="914400"/>
          </a:xfrm>
          <a:prstGeom prst="rect">
            <a:avLst/>
          </a:prstGeom>
        </p:spPr>
      </p:pic>
      <p:pic>
        <p:nvPicPr>
          <p:cNvPr id="224" name="Picture 223" descr="A picture containing wall&#10;&#10;Description automatically generated">
            <a:extLst>
              <a:ext uri="{FF2B5EF4-FFF2-40B4-BE49-F238E27FC236}">
                <a16:creationId xmlns:a16="http://schemas.microsoft.com/office/drawing/2014/main" id="{7871F9F4-C114-4E93-86B9-4580A9B0600B}"/>
              </a:ext>
            </a:extLst>
          </p:cNvPr>
          <p:cNvPicPr>
            <a:picLocks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20" y="27636781"/>
            <a:ext cx="914400" cy="914400"/>
          </a:xfrm>
          <a:prstGeom prst="rect">
            <a:avLst/>
          </a:prstGeom>
        </p:spPr>
      </p:pic>
      <p:pic>
        <p:nvPicPr>
          <p:cNvPr id="226" name="Picture 225" descr="A picture containing wall, indoor, man&#10;&#10;Description automatically generated">
            <a:extLst>
              <a:ext uri="{FF2B5EF4-FFF2-40B4-BE49-F238E27FC236}">
                <a16:creationId xmlns:a16="http://schemas.microsoft.com/office/drawing/2014/main" id="{AF442D2D-1FF2-40C6-BB3B-41F02072900F}"/>
              </a:ext>
            </a:extLst>
          </p:cNvPr>
          <p:cNvPicPr>
            <a:picLocks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225" y="27644996"/>
            <a:ext cx="914400" cy="914400"/>
          </a:xfrm>
          <a:prstGeom prst="rect">
            <a:avLst/>
          </a:prstGeom>
        </p:spPr>
      </p:pic>
      <p:pic>
        <p:nvPicPr>
          <p:cNvPr id="228" name="Picture 227" descr="A picture containing wall&#10;&#10;Description automatically generated">
            <a:extLst>
              <a:ext uri="{FF2B5EF4-FFF2-40B4-BE49-F238E27FC236}">
                <a16:creationId xmlns:a16="http://schemas.microsoft.com/office/drawing/2014/main" id="{95DC728D-9AFB-4CC9-A258-8A6C6E6741EF}"/>
              </a:ext>
            </a:extLst>
          </p:cNvPr>
          <p:cNvPicPr>
            <a:picLocks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664" y="27643415"/>
            <a:ext cx="914400" cy="914400"/>
          </a:xfrm>
          <a:prstGeom prst="rect">
            <a:avLst/>
          </a:prstGeom>
        </p:spPr>
      </p:pic>
      <p:pic>
        <p:nvPicPr>
          <p:cNvPr id="230" name="Picture 229" descr="A picture containing outdoor&#10;&#10;Description automatically generated">
            <a:extLst>
              <a:ext uri="{FF2B5EF4-FFF2-40B4-BE49-F238E27FC236}">
                <a16:creationId xmlns:a16="http://schemas.microsoft.com/office/drawing/2014/main" id="{3B575D47-7095-4EB1-9006-EE7384F2FF88}"/>
              </a:ext>
            </a:extLst>
          </p:cNvPr>
          <p:cNvPicPr>
            <a:picLocks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86" y="27636781"/>
            <a:ext cx="914400" cy="914400"/>
          </a:xfrm>
          <a:prstGeom prst="rect">
            <a:avLst/>
          </a:prstGeom>
        </p:spPr>
      </p:pic>
      <p:pic>
        <p:nvPicPr>
          <p:cNvPr id="232" name="Picture 231" descr="A picture containing wall, water, indoor&#10;&#10;Description automatically generated">
            <a:extLst>
              <a:ext uri="{FF2B5EF4-FFF2-40B4-BE49-F238E27FC236}">
                <a16:creationId xmlns:a16="http://schemas.microsoft.com/office/drawing/2014/main" id="{892086D6-BF78-4771-9182-8D93477869E2}"/>
              </a:ext>
            </a:extLst>
          </p:cNvPr>
          <p:cNvPicPr>
            <a:picLocks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011" y="27651424"/>
            <a:ext cx="914400" cy="914400"/>
          </a:xfrm>
          <a:prstGeom prst="rect">
            <a:avLst/>
          </a:prstGeom>
        </p:spPr>
      </p:pic>
      <p:pic>
        <p:nvPicPr>
          <p:cNvPr id="234" name="Picture 233" descr="A picture containing floor, wall, ground, cat&#10;&#10;Description automatically generated">
            <a:extLst>
              <a:ext uri="{FF2B5EF4-FFF2-40B4-BE49-F238E27FC236}">
                <a16:creationId xmlns:a16="http://schemas.microsoft.com/office/drawing/2014/main" id="{8D9293B5-C5E6-4ED8-BB19-92D8E095E290}"/>
              </a:ext>
            </a:extLst>
          </p:cNvPr>
          <p:cNvPicPr>
            <a:picLocks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845" y="27650076"/>
            <a:ext cx="914400" cy="914400"/>
          </a:xfrm>
          <a:prstGeom prst="rect">
            <a:avLst/>
          </a:prstGeom>
        </p:spPr>
      </p:pic>
      <p:pic>
        <p:nvPicPr>
          <p:cNvPr id="236" name="Picture 235" descr="A picture containing outdoor&#10;&#10;Description automatically generated">
            <a:extLst>
              <a:ext uri="{FF2B5EF4-FFF2-40B4-BE49-F238E27FC236}">
                <a16:creationId xmlns:a16="http://schemas.microsoft.com/office/drawing/2014/main" id="{CBF7EE37-8F60-40A0-9805-E40BD7A2AF03}"/>
              </a:ext>
            </a:extLst>
          </p:cNvPr>
          <p:cNvPicPr>
            <a:picLocks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12" y="28769110"/>
            <a:ext cx="914400" cy="914400"/>
          </a:xfrm>
          <a:prstGeom prst="rect">
            <a:avLst/>
          </a:prstGeom>
        </p:spPr>
      </p:pic>
      <p:pic>
        <p:nvPicPr>
          <p:cNvPr id="238" name="Picture 237" descr="A close up of a whiteboard&#10;&#10;Description automatically generated">
            <a:extLst>
              <a:ext uri="{FF2B5EF4-FFF2-40B4-BE49-F238E27FC236}">
                <a16:creationId xmlns:a16="http://schemas.microsoft.com/office/drawing/2014/main" id="{C540DFAD-BC36-463A-AE80-F30BE26924AD}"/>
              </a:ext>
            </a:extLst>
          </p:cNvPr>
          <p:cNvPicPr>
            <a:picLocks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70" y="28780655"/>
            <a:ext cx="914400" cy="914400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FE7D87E1-EE69-42B9-93C4-738150670C86}"/>
              </a:ext>
            </a:extLst>
          </p:cNvPr>
          <p:cNvPicPr>
            <a:picLocks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17" y="28780445"/>
            <a:ext cx="914400" cy="914400"/>
          </a:xfrm>
          <a:prstGeom prst="rect">
            <a:avLst/>
          </a:prstGeom>
        </p:spPr>
      </p:pic>
      <p:pic>
        <p:nvPicPr>
          <p:cNvPr id="242" name="Picture 241" descr="A close up of a door&#10;&#10;Description automatically generated">
            <a:extLst>
              <a:ext uri="{FF2B5EF4-FFF2-40B4-BE49-F238E27FC236}">
                <a16:creationId xmlns:a16="http://schemas.microsoft.com/office/drawing/2014/main" id="{6313BFF4-484F-42FB-A3FA-B69A8F8A4A7E}"/>
              </a:ext>
            </a:extLst>
          </p:cNvPr>
          <p:cNvPicPr>
            <a:picLocks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54" y="28769110"/>
            <a:ext cx="914400" cy="914400"/>
          </a:xfrm>
          <a:prstGeom prst="rect">
            <a:avLst/>
          </a:prstGeom>
        </p:spPr>
      </p:pic>
      <p:pic>
        <p:nvPicPr>
          <p:cNvPr id="244" name="Picture 243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C293EA41-3C3B-4E0F-918A-4E2A0536FD4F}"/>
              </a:ext>
            </a:extLst>
          </p:cNvPr>
          <p:cNvPicPr>
            <a:picLocks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08" y="28780655"/>
            <a:ext cx="914400" cy="914400"/>
          </a:xfrm>
          <a:prstGeom prst="rect">
            <a:avLst/>
          </a:prstGeom>
        </p:spPr>
      </p:pic>
      <p:pic>
        <p:nvPicPr>
          <p:cNvPr id="246" name="Picture 245" descr="A picture containing wall, indoor&#10;&#10;Description automatically generated">
            <a:extLst>
              <a:ext uri="{FF2B5EF4-FFF2-40B4-BE49-F238E27FC236}">
                <a16:creationId xmlns:a16="http://schemas.microsoft.com/office/drawing/2014/main" id="{975EBAB4-0912-48BB-B796-B5AA61BE64FC}"/>
              </a:ext>
            </a:extLst>
          </p:cNvPr>
          <p:cNvPicPr>
            <a:picLocks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73" y="28780445"/>
            <a:ext cx="914400" cy="914400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3269D939-C147-46C6-AA06-0ED9641FB52C}"/>
              </a:ext>
            </a:extLst>
          </p:cNvPr>
          <p:cNvPicPr>
            <a:picLocks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24" y="28769110"/>
            <a:ext cx="914400" cy="914400"/>
          </a:xfrm>
          <a:prstGeom prst="rect">
            <a:avLst/>
          </a:prstGeom>
        </p:spPr>
      </p:pic>
      <p:pic>
        <p:nvPicPr>
          <p:cNvPr id="250" name="Picture 249" descr="A close up of a white brick wall&#10;&#10;Description automatically generated">
            <a:extLst>
              <a:ext uri="{FF2B5EF4-FFF2-40B4-BE49-F238E27FC236}">
                <a16:creationId xmlns:a16="http://schemas.microsoft.com/office/drawing/2014/main" id="{05079E0B-EC25-4F39-9F30-33058C970D29}"/>
              </a:ext>
            </a:extLst>
          </p:cNvPr>
          <p:cNvPicPr>
            <a:picLocks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368" y="28780655"/>
            <a:ext cx="914400" cy="914400"/>
          </a:xfrm>
          <a:prstGeom prst="rect">
            <a:avLst/>
          </a:prstGeom>
        </p:spPr>
      </p:pic>
      <p:pic>
        <p:nvPicPr>
          <p:cNvPr id="33" name="Picture 32" descr="A close up of a white wall&#10;&#10;Description automatically generated">
            <a:extLst>
              <a:ext uri="{FF2B5EF4-FFF2-40B4-BE49-F238E27FC236}">
                <a16:creationId xmlns:a16="http://schemas.microsoft.com/office/drawing/2014/main" id="{EE423575-4D74-4F15-88E6-19FC65E9BCA7}"/>
              </a:ext>
            </a:extLst>
          </p:cNvPr>
          <p:cNvPicPr>
            <a:picLocks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929" y="28780445"/>
            <a:ext cx="914400" cy="914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1EFD45-09D9-4F5F-82FA-B4D9EB627ADD}"/>
              </a:ext>
            </a:extLst>
          </p:cNvPr>
          <p:cNvPicPr>
            <a:picLocks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182" y="28758620"/>
            <a:ext cx="914400" cy="914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13D1C04-3CC1-4487-91CB-04C1524A68F1}"/>
              </a:ext>
            </a:extLst>
          </p:cNvPr>
          <p:cNvPicPr>
            <a:picLocks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298" y="2878626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1328</TotalTime>
  <Words>649</Words>
  <Application>Microsoft Office PowerPoint</Application>
  <PresentationFormat>Custom</PresentationFormat>
  <Paragraphs>117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Avenir Next</vt:lpstr>
      <vt:lpstr>Avenir Next Demi Bold</vt:lpstr>
      <vt:lpstr>Avenir Next Medium</vt:lpstr>
      <vt:lpstr>Calibri</vt:lpstr>
      <vt:lpstr>Calibri Light</vt:lpstr>
      <vt:lpstr>Cambria Math</vt:lpstr>
      <vt:lpstr>Wingdings</vt:lpstr>
      <vt:lpstr>Office Theme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adaptive</dc:creator>
  <cp:lastModifiedBy>Tasbolat Taunyazov</cp:lastModifiedBy>
  <cp:revision>179</cp:revision>
  <cp:lastPrinted>2019-01-22T06:07:43Z</cp:lastPrinted>
  <dcterms:created xsi:type="dcterms:W3CDTF">2018-06-02T00:55:00Z</dcterms:created>
  <dcterms:modified xsi:type="dcterms:W3CDTF">2019-05-21T13:12:30Z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