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4C96-F51C-444E-BD01-4A7812D3F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744F8-CD35-480F-B616-7C974063F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F1C0-FD6A-4568-B362-BBCC15B7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1636-FEB0-49B1-9E9C-81F34A1068B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75BC-8973-4B65-8DB0-A0327FE0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01E04-3683-4D5F-8D73-6F0BA98A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58-EB6F-47E2-A1D8-A000523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2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6387-FAB0-446C-92D9-2AAC761F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A8F44-5E53-4A82-8CBD-9B4DD4C97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AC0F-D692-4AEA-9AB9-7C3BEF22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1636-FEB0-49B1-9E9C-81F34A1068B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B4C20-907F-4178-8F4C-6CA34068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112BA-ECE1-451E-BBC7-9A7D7B2A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58-EB6F-47E2-A1D8-A000523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C7B87-A4B6-4870-93F4-0A3310E40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D269B-A90E-4437-9C65-EE2367846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45BFE-DC1C-46F3-83A5-6E66BE6E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1636-FEB0-49B1-9E9C-81F34A1068B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B1292-1A3F-4F1F-8A20-8D5517DC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FF856-8413-4733-A096-D750B861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58-EB6F-47E2-A1D8-A000523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5259-0966-4A82-B5F5-5AEBB7E8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E6985-888B-4891-8CE0-70B3DD74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32098-7F10-47E9-B7E6-9CD6B66A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1636-FEB0-49B1-9E9C-81F34A1068B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32B58-FFF2-4754-B51E-910658B9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C9E8-A306-4FD3-A75A-F3C1CE23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58-EB6F-47E2-A1D8-A000523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1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3E2E-4EFB-4F14-963B-60EC659A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C69E1-B0A6-48E8-87A6-E74C8544E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6BC9-B40A-4A13-90DA-26BFF797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1636-FEB0-49B1-9E9C-81F34A1068B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2526-626B-41DA-92FA-628DCD5E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A12E-2E16-40D3-B50F-894F786C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58-EB6F-47E2-A1D8-A000523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2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F3A7-0FDF-4076-AC33-A01DA32E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6284-68B1-480D-9EE6-DAC1DA7DB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473B1-25EB-4985-8378-1A1957911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A218E-BD81-449B-A86F-1A1FE366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1636-FEB0-49B1-9E9C-81F34A1068B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507B6-C4F3-4DF9-9ADA-7D67E289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74D6D-0A24-4375-8A15-2DEA216A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58-EB6F-47E2-A1D8-A000523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3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8D01-5F1A-4BEF-A0D6-DE875DF1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4D2F1-488E-4CC8-87BA-CCAA803DB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0785F-3853-444D-A929-D1F6C6EB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A5DC-C8A5-4CCF-BB64-48DFE8884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FD601-26CA-41C1-A287-74F8CDBCD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603A3-0486-4A16-8D1A-D73FD3AE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1636-FEB0-49B1-9E9C-81F34A1068B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E160C-71A8-4F10-96FD-9FFF53F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25DF0-7B24-48A4-9DEE-24B2B975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58-EB6F-47E2-A1D8-A000523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7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06C0-D6FB-40C4-902D-3EF0068F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02232-46E5-4026-A7C3-74205B04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1636-FEB0-49B1-9E9C-81F34A1068B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88B61-9B40-4E40-B030-E831AF5F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4D094-E310-4A60-9740-D0AF0F98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58-EB6F-47E2-A1D8-A000523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2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C8FAA-0ADA-4B7A-817F-5354EDE8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1636-FEB0-49B1-9E9C-81F34A1068B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F271B-ED79-4BCD-82C1-478ED828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8E86A-25F5-4173-8C9B-782978B5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58-EB6F-47E2-A1D8-A000523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2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EB1A-8265-4690-9F1C-359D199A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57F7B-2B0B-45C8-BB3F-E52774757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BF71B-48D6-4D0C-BEE9-2D5F41652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19C46-FE5F-4386-AF54-B1B4E5DB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1636-FEB0-49B1-9E9C-81F34A1068B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EB3E9-845C-4654-B260-8564AEC1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B32AC-E9E6-4E6E-854D-72FD3BDD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58-EB6F-47E2-A1D8-A000523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5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883D-90F9-4A69-9F10-D9D2E1DC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C4F0-D0C6-425F-AB09-761CCE552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926FA-0BB0-4F41-BB37-7EF1A78A7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88C7D-4A85-46E7-B425-22F30792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1636-FEB0-49B1-9E9C-81F34A1068B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6B337-6AB5-455D-AC2D-691FBCFA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D772E-572D-40E5-A94E-145D2AA2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58-EB6F-47E2-A1D8-A000523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9509D-11DD-4170-B588-EBFDDB0C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2DDE6-DB40-4897-BFB9-A5D9E223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D6FFF-A93E-47E0-94A4-F06545B63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21636-FEB0-49B1-9E9C-81F34A1068B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C3D3F-514A-4733-840D-F5C29086C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1B45B-E714-48BB-8F97-1C895DF2E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B358-EB6F-47E2-A1D8-A000523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1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7" Type="http://schemas.openxmlformats.org/officeDocument/2006/relationships/image" Target="../media/image8.emf"/><Relationship Id="rId2" Type="http://schemas.microsoft.com/office/2007/relationships/media" Target="../media/media1.mp4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985A-BADB-4B96-81F2-1BD794B98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6456"/>
            <a:ext cx="9144000" cy="2387600"/>
          </a:xfrm>
        </p:spPr>
        <p:txBody>
          <a:bodyPr>
            <a:noAutofit/>
          </a:bodyPr>
          <a:lstStyle/>
          <a:p>
            <a:r>
              <a:rPr lang="en-SG" altLang="en-US" sz="4800" b="1" dirty="0">
                <a:ln w="3810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venir Next" panose="020B0503020202020204" pitchFamily="34" charset="0"/>
              </a:rPr>
              <a:t>Towards Effective Tactile Identification of Textures using Hybrid Touch Approach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44094-516F-40A9-8CFD-7A5DCDF68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6600"/>
            <a:ext cx="9144000" cy="1655762"/>
          </a:xfrm>
        </p:spPr>
        <p:txBody>
          <a:bodyPr/>
          <a:lstStyle/>
          <a:p>
            <a:r>
              <a:rPr lang="en-SG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" panose="020B0503020202020204" pitchFamily="34" charset="0"/>
              </a:rPr>
              <a:t>Tasbolat Taunyazov, Hui Fang Koh, Yan Wu, </a:t>
            </a:r>
            <a:r>
              <a:rPr lang="en-SG" altLang="en-US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" panose="020B0503020202020204" pitchFamily="34" charset="0"/>
              </a:rPr>
              <a:t>Caixia</a:t>
            </a:r>
            <a:r>
              <a:rPr lang="en-SG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" panose="020B0503020202020204" pitchFamily="34" charset="0"/>
              </a:rPr>
              <a:t> Cai, Harold Soh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5D5BB2-5DCF-4E39-85F1-1F5314A9E8CE}"/>
              </a:ext>
            </a:extLst>
          </p:cNvPr>
          <p:cNvSpPr/>
          <p:nvPr/>
        </p:nvSpPr>
        <p:spPr>
          <a:xfrm>
            <a:off x="-27616" y="1"/>
            <a:ext cx="12219615" cy="914400"/>
          </a:xfrm>
          <a:prstGeom prst="rect">
            <a:avLst/>
          </a:prstGeom>
          <a:solidFill>
            <a:srgbClr val="204276"/>
          </a:solidFill>
          <a:ln>
            <a:solidFill>
              <a:srgbClr val="20427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>
                <a:solidFill>
                  <a:srgbClr val="A90533"/>
                </a:solidFill>
                <a:highlight>
                  <a:srgbClr val="3C78D8"/>
                </a:highlight>
              </a:rPr>
              <a:t>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02FB8-F326-438A-A4C7-0C8B2F671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" t="15461" r="10905" b="15921"/>
          <a:stretch/>
        </p:blipFill>
        <p:spPr>
          <a:xfrm>
            <a:off x="209901" y="72462"/>
            <a:ext cx="1659539" cy="769477"/>
          </a:xfrm>
          <a:prstGeom prst="rect">
            <a:avLst/>
          </a:prstGeom>
        </p:spPr>
      </p:pic>
      <p:pic>
        <p:nvPicPr>
          <p:cNvPr id="7" name="Picture 6" descr="nus_logo">
            <a:extLst>
              <a:ext uri="{FF2B5EF4-FFF2-40B4-BE49-F238E27FC236}">
                <a16:creationId xmlns:a16="http://schemas.microsoft.com/office/drawing/2014/main" id="{5C89AD12-6956-4E16-AEB7-A1E48B800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257" y="0"/>
            <a:ext cx="1497842" cy="83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8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2057-ACA7-4909-B345-5731ADF6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6" name="Picture 5" descr="A picture containing cake, indoor, wall&#10;&#10;Description automatically generated">
            <a:extLst>
              <a:ext uri="{FF2B5EF4-FFF2-40B4-BE49-F238E27FC236}">
                <a16:creationId xmlns:a16="http://schemas.microsoft.com/office/drawing/2014/main" id="{60907655-0A61-4777-B66B-43681A5C0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36" y="1598931"/>
            <a:ext cx="3686175" cy="2071724"/>
          </a:xfrm>
          <a:prstGeom prst="rect">
            <a:avLst/>
          </a:prstGeom>
        </p:spPr>
      </p:pic>
      <p:pic>
        <p:nvPicPr>
          <p:cNvPr id="10" name="Picture 9" descr="A close up of a toy&#10;&#10;Description automatically generated">
            <a:extLst>
              <a:ext uri="{FF2B5EF4-FFF2-40B4-BE49-F238E27FC236}">
                <a16:creationId xmlns:a16="http://schemas.microsoft.com/office/drawing/2014/main" id="{62C4B929-2CC1-484C-9B3D-91D30E97F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5" y="1452563"/>
            <a:ext cx="1562100" cy="23523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F33274-5CFD-4509-87A4-024B12CEB7F5}"/>
              </a:ext>
            </a:extLst>
          </p:cNvPr>
          <p:cNvSpPr txBox="1"/>
          <p:nvPr/>
        </p:nvSpPr>
        <p:spPr>
          <a:xfrm>
            <a:off x="7972425" y="3971925"/>
            <a:ext cx="23482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Object Grasping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E7BE3-8643-41D1-A9DD-085891E405FE}"/>
              </a:ext>
            </a:extLst>
          </p:cNvPr>
          <p:cNvSpPr txBox="1"/>
          <p:nvPr/>
        </p:nvSpPr>
        <p:spPr>
          <a:xfrm>
            <a:off x="2609850" y="3971924"/>
            <a:ext cx="31327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In Hand Manipulation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5B241B-CB48-4AFE-BB77-FC523280A225}"/>
              </a:ext>
            </a:extLst>
          </p:cNvPr>
          <p:cNvSpPr txBox="1"/>
          <p:nvPr/>
        </p:nvSpPr>
        <p:spPr>
          <a:xfrm>
            <a:off x="4436110" y="5562600"/>
            <a:ext cx="4705350" cy="492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600" dirty="0"/>
              <a:t>Texture classification is important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7CFF0A-5182-4231-9A9C-07E23280897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4176209" y="4464367"/>
            <a:ext cx="2612576" cy="10982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E780DC-DC02-43E2-97A7-F1F67001D26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6788785" y="4464368"/>
            <a:ext cx="2357776" cy="10982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8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5B45-D22F-458C-AFDD-50FCE037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372"/>
            <a:ext cx="10515600" cy="777972"/>
          </a:xfrm>
        </p:spPr>
        <p:txBody>
          <a:bodyPr/>
          <a:lstStyle/>
          <a:p>
            <a:r>
              <a:rPr lang="en-US" dirty="0"/>
              <a:t>State-of-the-art 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59BF5-07F4-4637-B896-44E693BE6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56" y="727604"/>
            <a:ext cx="2407048" cy="31906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74267D-94AB-4F34-8215-A0BA932DCD69}"/>
              </a:ext>
            </a:extLst>
          </p:cNvPr>
          <p:cNvSpPr/>
          <p:nvPr/>
        </p:nvSpPr>
        <p:spPr>
          <a:xfrm>
            <a:off x="101600" y="5972631"/>
            <a:ext cx="1209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[1] Jamali,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Nawid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and Claude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Sammut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"Majority voting: Material classification by tactile sensing using surface texture."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IEEE Transactions on Robotics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27.3 (2011): 508-521.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sz="1200" dirty="0" err="1"/>
              <a:t>Baishya</a:t>
            </a:r>
            <a:r>
              <a:rPr lang="en-US" sz="1200" dirty="0"/>
              <a:t>, Shiv S., and Berthold </a:t>
            </a:r>
            <a:r>
              <a:rPr lang="en-US" sz="1200" dirty="0" err="1"/>
              <a:t>Bäuml</a:t>
            </a:r>
            <a:r>
              <a:rPr lang="en-US" sz="1200" dirty="0"/>
              <a:t>. "Robust material classification with a tactile skin using deep learning." </a:t>
            </a:r>
            <a:r>
              <a:rPr lang="en-US" sz="1200" i="1" dirty="0"/>
              <a:t>2016 IEEE/RSJ International Conference on Intelligent Robots and Systems (IROS)</a:t>
            </a:r>
            <a:r>
              <a:rPr lang="en-US" sz="1200" dirty="0"/>
              <a:t>. IEEE, 2016.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200" dirty="0"/>
              <a:t>[3] </a:t>
            </a:r>
            <a:r>
              <a:rPr lang="en-US" sz="1200" dirty="0" err="1"/>
              <a:t>Fishel</a:t>
            </a:r>
            <a:r>
              <a:rPr lang="en-US" sz="1200" dirty="0"/>
              <a:t>, Jeremy A., and Gerald E. Loeb. "Bayesian exploration for intelligent identification of textures." </a:t>
            </a:r>
            <a:r>
              <a:rPr lang="en-US" sz="1200" i="1" dirty="0"/>
              <a:t>Frontiers in neurorobotics</a:t>
            </a:r>
            <a:r>
              <a:rPr lang="en-US" sz="1200" dirty="0"/>
              <a:t> 6 (2012): 4.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B7070-D4EC-4899-9876-656173462486}"/>
              </a:ext>
            </a:extLst>
          </p:cNvPr>
          <p:cNvSpPr txBox="1"/>
          <p:nvPr/>
        </p:nvSpPr>
        <p:spPr>
          <a:xfrm>
            <a:off x="2541799" y="4343640"/>
            <a:ext cx="881200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dirty="0"/>
              <a:t>Imposing constant force and velocity during motion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dirty="0"/>
              <a:t>Linear trajectory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dirty="0"/>
              <a:t>No tactile dataset available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F4A255-0188-4FAD-A36F-D184DD05D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804" y="727605"/>
            <a:ext cx="2779456" cy="31683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67BADA-CA07-459A-8D9D-0812F3EE4849}"/>
              </a:ext>
            </a:extLst>
          </p:cNvPr>
          <p:cNvSpPr/>
          <p:nvPr/>
        </p:nvSpPr>
        <p:spPr>
          <a:xfrm>
            <a:off x="650460" y="721572"/>
            <a:ext cx="510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325093-CB76-462F-9E8A-C7685F7B1F83}"/>
              </a:ext>
            </a:extLst>
          </p:cNvPr>
          <p:cNvSpPr/>
          <p:nvPr/>
        </p:nvSpPr>
        <p:spPr>
          <a:xfrm>
            <a:off x="3999658" y="725911"/>
            <a:ext cx="510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[2]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53CF57-3250-4BA6-968B-A43B22C62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851" y="1008759"/>
            <a:ext cx="3718504" cy="28141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64F9B97-2517-45EA-AE40-107DEB047246}"/>
              </a:ext>
            </a:extLst>
          </p:cNvPr>
          <p:cNvSpPr/>
          <p:nvPr/>
        </p:nvSpPr>
        <p:spPr>
          <a:xfrm>
            <a:off x="7685814" y="926902"/>
            <a:ext cx="510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81570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79ED-E6F9-4838-AD7B-DB56FBCA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2475"/>
          </a:xfrm>
        </p:spPr>
        <p:txBody>
          <a:bodyPr/>
          <a:lstStyle/>
          <a:p>
            <a:r>
              <a:rPr lang="en-US" dirty="0"/>
              <a:t>Sliding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9A8DA-B4CA-48E1-A698-008304896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280" y="951864"/>
                <a:ext cx="11948160" cy="553021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Discrete Fourier transform </a:t>
                </a:r>
                <a:r>
                  <a:rPr lang="en-US" dirty="0"/>
                  <a:t>(DFT) for tactile signal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within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signal length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1,23</m:t>
                        </m:r>
                      </m:e>
                    </m:d>
                  </m:oMath>
                </a14:m>
                <a:r>
                  <a:rPr lang="en-US" dirty="0"/>
                  <a:t> are classes.</a:t>
                </a:r>
              </a:p>
              <a:p>
                <a:r>
                  <a:rPr lang="en-US" b="1" dirty="0"/>
                  <a:t>Roughness</a:t>
                </a:r>
                <a:r>
                  <a:rPr lang="en-US" dirty="0"/>
                  <a:t> is defined as the logarithm of sum of power in the interval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Fineness</a:t>
                </a:r>
                <a:r>
                  <a:rPr lang="en-US" dirty="0"/>
                  <a:t> is defined as the centroid of the spectrum in the interval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taxels</a:t>
                </a:r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9A8DA-B4CA-48E1-A698-008304896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280" y="951864"/>
                <a:ext cx="11948160" cy="5530215"/>
              </a:xfrm>
              <a:blipFill>
                <a:blip r:embed="rId2"/>
                <a:stretch>
                  <a:fillRect l="-1020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53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D344-B4E7-4347-8F12-77652245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66"/>
            <a:ext cx="10515600" cy="1005293"/>
          </a:xfrm>
        </p:spPr>
        <p:txBody>
          <a:bodyPr/>
          <a:lstStyle/>
          <a:p>
            <a:r>
              <a:rPr lang="en-US" dirty="0"/>
              <a:t>CNN-LSTM</a:t>
            </a:r>
          </a:p>
        </p:txBody>
      </p:sp>
      <p:pic>
        <p:nvPicPr>
          <p:cNvPr id="4" name="skinGui1">
            <a:hlinkClick r:id="" action="ppaction://media"/>
            <a:extLst>
              <a:ext uri="{FF2B5EF4-FFF2-40B4-BE49-F238E27FC236}">
                <a16:creationId xmlns:a16="http://schemas.microsoft.com/office/drawing/2014/main" id="{1B09A374-0150-4A86-AB1C-B505C803FCDA}"/>
              </a:ext>
            </a:extLst>
          </p:cNvPr>
          <p:cNvPicPr>
            <a:picLocks noGrp="1" noChangeAspect="1"/>
          </p:cNvPicPr>
          <p:nvPr>
            <p:ph idx="1"/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 rotWithShape="1">
          <a:blip r:embed="rId5"/>
          <a:srcRect l="50422" t="10852" r="11728" b="49890"/>
          <a:stretch/>
        </p:blipFill>
        <p:spPr>
          <a:xfrm>
            <a:off x="419025" y="761112"/>
            <a:ext cx="1441554" cy="2192784"/>
          </a:xfr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16C4D44-49DC-4973-964A-D6A17B7BA9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339143"/>
              </p:ext>
            </p:extLst>
          </p:nvPr>
        </p:nvGraphicFramePr>
        <p:xfrm>
          <a:off x="2981482" y="1358060"/>
          <a:ext cx="1624441" cy="979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Acrobat Document" r:id="rId6" imgW="1729705" imgH="1043837" progId="AcroExch.Document.DC">
                  <p:embed/>
                </p:oleObj>
              </mc:Choice>
              <mc:Fallback>
                <p:oleObj name="Acrobat Document" r:id="rId6" imgW="1729705" imgH="1043837" progId="AcroExch.Document.DC">
                  <p:embed/>
                  <p:pic>
                    <p:nvPicPr>
                      <p:cNvPr id="251" name="Object 250">
                        <a:extLst>
                          <a:ext uri="{FF2B5EF4-FFF2-40B4-BE49-F238E27FC236}">
                            <a16:creationId xmlns:a16="http://schemas.microsoft.com/office/drawing/2014/main" id="{C25B1682-16CE-4C96-AEBD-B561F1002B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81482" y="1358060"/>
                        <a:ext cx="1624441" cy="979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1A5E63B-E096-4D5F-BD22-4A339D308FE6}"/>
              </a:ext>
            </a:extLst>
          </p:cNvPr>
          <p:cNvSpPr/>
          <p:nvPr/>
        </p:nvSpPr>
        <p:spPr>
          <a:xfrm>
            <a:off x="7221389" y="1615372"/>
            <a:ext cx="634971" cy="59209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>
              <a:latin typeface="Avenir Next" panose="020B0503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E6AE07-8C2A-4720-A8C9-7B230F58AEC6}"/>
              </a:ext>
            </a:extLst>
          </p:cNvPr>
          <p:cNvSpPr/>
          <p:nvPr/>
        </p:nvSpPr>
        <p:spPr>
          <a:xfrm>
            <a:off x="7350982" y="1705027"/>
            <a:ext cx="603652" cy="57498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>
              <a:latin typeface="Avenir Next" panose="020B050302020202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C6499-1EA2-4D5C-8FD2-E4767CDAA336}"/>
              </a:ext>
            </a:extLst>
          </p:cNvPr>
          <p:cNvSpPr/>
          <p:nvPr/>
        </p:nvSpPr>
        <p:spPr>
          <a:xfrm>
            <a:off x="5172856" y="1469724"/>
            <a:ext cx="1018519" cy="6313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>
              <a:latin typeface="Avenir Next" panose="020B050302020202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4CE652-2C54-42B3-8D6D-4F0FBEBB9192}"/>
              </a:ext>
            </a:extLst>
          </p:cNvPr>
          <p:cNvSpPr/>
          <p:nvPr/>
        </p:nvSpPr>
        <p:spPr>
          <a:xfrm>
            <a:off x="5328342" y="1665975"/>
            <a:ext cx="992626" cy="63135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>
              <a:latin typeface="Avenir Next" panose="020B050302020202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D49425-9A60-441A-B9C0-4FFC83818F40}"/>
              </a:ext>
            </a:extLst>
          </p:cNvPr>
          <p:cNvSpPr/>
          <p:nvPr/>
        </p:nvSpPr>
        <p:spPr>
          <a:xfrm>
            <a:off x="5506041" y="1811320"/>
            <a:ext cx="931357" cy="63048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>
              <a:latin typeface="Avenir Next" panose="020B050302020202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2A4877-B219-4529-9724-54C01ED44474}"/>
              </a:ext>
            </a:extLst>
          </p:cNvPr>
          <p:cNvSpPr/>
          <p:nvPr/>
        </p:nvSpPr>
        <p:spPr>
          <a:xfrm>
            <a:off x="4956590" y="1529603"/>
            <a:ext cx="1234785" cy="1875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60">
              <a:latin typeface="Avenir Next" panose="020B050302020202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8E7468-7F8F-4FF5-9784-E5B7D5460CA1}"/>
              </a:ext>
            </a:extLst>
          </p:cNvPr>
          <p:cNvSpPr/>
          <p:nvPr/>
        </p:nvSpPr>
        <p:spPr>
          <a:xfrm>
            <a:off x="5659831" y="2075874"/>
            <a:ext cx="269274" cy="250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60">
              <a:latin typeface="Avenir Next" panose="020B050302020202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25D72D-C1FE-4F6E-8B61-E7C519BAEF48}"/>
              </a:ext>
            </a:extLst>
          </p:cNvPr>
          <p:cNvSpPr/>
          <p:nvPr/>
        </p:nvSpPr>
        <p:spPr>
          <a:xfrm>
            <a:off x="5352768" y="1904329"/>
            <a:ext cx="22932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Avenir Next" panose="020B0503020202020204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4B35F-EA40-4715-A254-D9DCAF48BD64}"/>
              </a:ext>
            </a:extLst>
          </p:cNvPr>
          <p:cNvSpPr/>
          <p:nvPr/>
        </p:nvSpPr>
        <p:spPr>
          <a:xfrm>
            <a:off x="5552283" y="2257040"/>
            <a:ext cx="22932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Avenir Next" panose="020B0503020202020204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73BAC5-9008-47E7-B549-D633C28D59CF}"/>
              </a:ext>
            </a:extLst>
          </p:cNvPr>
          <p:cNvSpPr txBox="1"/>
          <p:nvPr/>
        </p:nvSpPr>
        <p:spPr>
          <a:xfrm>
            <a:off x="5048692" y="1009586"/>
            <a:ext cx="13255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Avenir Next" panose="020B0503020202020204"/>
              </a:rPr>
              <a:t>3x4x6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9D3E65-E7A3-41F7-A7B0-E30523F36DA6}"/>
              </a:ext>
            </a:extLst>
          </p:cNvPr>
          <p:cNvSpPr/>
          <p:nvPr/>
        </p:nvSpPr>
        <p:spPr>
          <a:xfrm>
            <a:off x="7494847" y="1824266"/>
            <a:ext cx="619153" cy="5905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>
              <a:latin typeface="Avenir Next" panose="020B050302020202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2197A2-BE22-4176-B248-1CB79357E793}"/>
              </a:ext>
            </a:extLst>
          </p:cNvPr>
          <p:cNvSpPr txBox="1"/>
          <p:nvPr/>
        </p:nvSpPr>
        <p:spPr>
          <a:xfrm>
            <a:off x="6965313" y="1126767"/>
            <a:ext cx="11932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Avenir Next" panose="020B0503020202020204"/>
              </a:rPr>
              <a:t>3x3x2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8CDE98-6318-43A9-B675-12743FD17ACB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5929105" y="2119517"/>
            <a:ext cx="1565742" cy="81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449D7A-7840-47EB-B78C-627A4F38180B}"/>
              </a:ext>
            </a:extLst>
          </p:cNvPr>
          <p:cNvSpPr txBox="1"/>
          <p:nvPr/>
        </p:nvSpPr>
        <p:spPr>
          <a:xfrm>
            <a:off x="4831989" y="2650343"/>
            <a:ext cx="1863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venir Next" panose="020B0503020202020204"/>
              </a:rPr>
              <a:t>Convolution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389668-7847-49AB-B1E2-6DDB667F305F}"/>
              </a:ext>
            </a:extLst>
          </p:cNvPr>
          <p:cNvSpPr txBox="1"/>
          <p:nvPr/>
        </p:nvSpPr>
        <p:spPr>
          <a:xfrm>
            <a:off x="6718349" y="2656332"/>
            <a:ext cx="1932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venir Next" panose="020B0503020202020204"/>
              </a:rPr>
              <a:t>Max pooling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A02E84-6110-4DAE-82C3-79156E133DAA}"/>
              </a:ext>
            </a:extLst>
          </p:cNvPr>
          <p:cNvSpPr txBox="1"/>
          <p:nvPr/>
        </p:nvSpPr>
        <p:spPr>
          <a:xfrm>
            <a:off x="3208878" y="2467187"/>
            <a:ext cx="12351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Avenir Next" panose="020B0503020202020204"/>
              </a:rPr>
              <a:t>6x10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FBAA1A-2E1A-4CA4-A5D4-C921037D0512}"/>
              </a:ext>
            </a:extLst>
          </p:cNvPr>
          <p:cNvSpPr/>
          <p:nvPr/>
        </p:nvSpPr>
        <p:spPr>
          <a:xfrm>
            <a:off x="3133355" y="1500136"/>
            <a:ext cx="735766" cy="468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60">
              <a:latin typeface="Avenir Next" panose="020B0503020202020204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43D946-304E-49A2-BA64-F33ED9122D3D}"/>
              </a:ext>
            </a:extLst>
          </p:cNvPr>
          <p:cNvCxnSpPr>
            <a:cxnSpLocks/>
          </p:cNvCxnSpPr>
          <p:nvPr/>
        </p:nvCxnSpPr>
        <p:spPr>
          <a:xfrm>
            <a:off x="3838424" y="1704384"/>
            <a:ext cx="1843691" cy="193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F61523-EE80-4DC0-B020-80675620BB3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860579" y="1847801"/>
            <a:ext cx="1120903" cy="9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9F542176-7698-4763-A01F-0C3A35F27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539207"/>
              </p:ext>
            </p:extLst>
          </p:nvPr>
        </p:nvGraphicFramePr>
        <p:xfrm>
          <a:off x="2067282" y="3915735"/>
          <a:ext cx="1624441" cy="979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Acrobat Document" r:id="rId6" imgW="1729705" imgH="1043837" progId="AcroExch.Document.DC">
                  <p:embed/>
                </p:oleObj>
              </mc:Choice>
              <mc:Fallback>
                <p:oleObj name="Acrobat Document" r:id="rId6" imgW="1729705" imgH="1043837" progId="AcroExch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16C4D44-49DC-4973-964A-D6A17B7BA9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67282" y="3915735"/>
                        <a:ext cx="1624441" cy="979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B48BE045-8DAB-4F87-A3EE-3DBCB012A259}"/>
              </a:ext>
            </a:extLst>
          </p:cNvPr>
          <p:cNvSpPr/>
          <p:nvPr/>
        </p:nvSpPr>
        <p:spPr>
          <a:xfrm>
            <a:off x="6307189" y="4173047"/>
            <a:ext cx="634971" cy="59209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>
              <a:latin typeface="Avenir Next" panose="020B050302020202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C25502-3140-461D-B2D0-FD00203B51FF}"/>
              </a:ext>
            </a:extLst>
          </p:cNvPr>
          <p:cNvSpPr/>
          <p:nvPr/>
        </p:nvSpPr>
        <p:spPr>
          <a:xfrm>
            <a:off x="6436782" y="4262702"/>
            <a:ext cx="603652" cy="57498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>
              <a:latin typeface="Avenir Next" panose="020B050302020202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CFA48B-2516-437A-8304-0CDF5BBA52C7}"/>
              </a:ext>
            </a:extLst>
          </p:cNvPr>
          <p:cNvSpPr/>
          <p:nvPr/>
        </p:nvSpPr>
        <p:spPr>
          <a:xfrm>
            <a:off x="4258656" y="4027399"/>
            <a:ext cx="1018519" cy="6313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>
              <a:latin typeface="Avenir Next" panose="020B050302020202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49F988-C8B6-4AA2-8520-8DEA57EB58DE}"/>
              </a:ext>
            </a:extLst>
          </p:cNvPr>
          <p:cNvSpPr/>
          <p:nvPr/>
        </p:nvSpPr>
        <p:spPr>
          <a:xfrm>
            <a:off x="4414142" y="4223650"/>
            <a:ext cx="992626" cy="63135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>
              <a:latin typeface="Avenir Next" panose="020B050302020202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706BF2-8877-40A3-8486-5510F31287A3}"/>
              </a:ext>
            </a:extLst>
          </p:cNvPr>
          <p:cNvSpPr/>
          <p:nvPr/>
        </p:nvSpPr>
        <p:spPr>
          <a:xfrm>
            <a:off x="4591841" y="4368995"/>
            <a:ext cx="931357" cy="63048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>
              <a:latin typeface="Avenir Next" panose="020B050302020202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083442-F9A6-48CF-8CC1-DA1BFD4BF832}"/>
              </a:ext>
            </a:extLst>
          </p:cNvPr>
          <p:cNvSpPr/>
          <p:nvPr/>
        </p:nvSpPr>
        <p:spPr>
          <a:xfrm>
            <a:off x="4042390" y="4767998"/>
            <a:ext cx="1234785" cy="1875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60">
              <a:latin typeface="Avenir Next" panose="020B050302020202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4E0291-D672-448E-A9A1-0B0D6F1C6AB7}"/>
              </a:ext>
            </a:extLst>
          </p:cNvPr>
          <p:cNvSpPr/>
          <p:nvPr/>
        </p:nvSpPr>
        <p:spPr>
          <a:xfrm>
            <a:off x="4745631" y="4633549"/>
            <a:ext cx="269274" cy="250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60">
              <a:latin typeface="Avenir Next" panose="020B050302020202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165686-1B1A-428D-A34C-364A7025C9BE}"/>
              </a:ext>
            </a:extLst>
          </p:cNvPr>
          <p:cNvSpPr/>
          <p:nvPr/>
        </p:nvSpPr>
        <p:spPr>
          <a:xfrm>
            <a:off x="6580647" y="4381941"/>
            <a:ext cx="619153" cy="5905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>
              <a:latin typeface="Avenir Next" panose="020B0503020202020204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CD7498-7E95-4D9F-A101-532BFB092DF3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5014905" y="4677192"/>
            <a:ext cx="1565742" cy="81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182F21E-BC7F-492F-ABF4-18941447FBCA}"/>
              </a:ext>
            </a:extLst>
          </p:cNvPr>
          <p:cNvSpPr/>
          <p:nvPr/>
        </p:nvSpPr>
        <p:spPr>
          <a:xfrm>
            <a:off x="2219155" y="4057811"/>
            <a:ext cx="735766" cy="468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60">
              <a:latin typeface="Avenir Next" panose="020B0503020202020204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841854D-B328-4FB6-91CD-CF9C8DF9FD30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2954921" y="4291937"/>
            <a:ext cx="1790710" cy="2341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F5122A-3ED7-473B-A892-E87BB86DDBE1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>
            <a:off x="1860579" y="1857504"/>
            <a:ext cx="206703" cy="25479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9061535-FC3C-41D3-BFEA-985178CAACA9}"/>
              </a:ext>
            </a:extLst>
          </p:cNvPr>
          <p:cNvSpPr txBox="1"/>
          <p:nvPr/>
        </p:nvSpPr>
        <p:spPr>
          <a:xfrm>
            <a:off x="3531727" y="2737060"/>
            <a:ext cx="2371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.	.	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EA9C80-B5B6-4FC3-9201-1A3D3D582127}"/>
              </a:ext>
            </a:extLst>
          </p:cNvPr>
          <p:cNvSpPr txBox="1"/>
          <p:nvPr/>
        </p:nvSpPr>
        <p:spPr>
          <a:xfrm>
            <a:off x="8262936" y="1548658"/>
            <a:ext cx="9924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Avenir Next" panose="020B0503020202020204"/>
              </a:rPr>
              <a:t>18x1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F15536-6CB7-4D14-B2E1-F5E10A9DEB16}"/>
              </a:ext>
            </a:extLst>
          </p:cNvPr>
          <p:cNvSpPr/>
          <p:nvPr/>
        </p:nvSpPr>
        <p:spPr>
          <a:xfrm>
            <a:off x="9414729" y="1268505"/>
            <a:ext cx="389587" cy="16865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Avenir Next" panose="020B0503020202020204"/>
              </a:rPr>
              <a:t>LSTM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1D8B63-7AFE-4743-B48E-0D069DC4731F}"/>
              </a:ext>
            </a:extLst>
          </p:cNvPr>
          <p:cNvCxnSpPr>
            <a:cxnSpLocks/>
          </p:cNvCxnSpPr>
          <p:nvPr/>
        </p:nvCxnSpPr>
        <p:spPr>
          <a:xfrm flipV="1">
            <a:off x="8115868" y="2111785"/>
            <a:ext cx="1300729" cy="77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999981-4C1E-43DE-96CB-788F9EC263EF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7199800" y="2650343"/>
            <a:ext cx="2214929" cy="2026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18861BB-8FBA-4A3A-8F57-181AE5718A07}"/>
              </a:ext>
            </a:extLst>
          </p:cNvPr>
          <p:cNvSpPr/>
          <p:nvPr/>
        </p:nvSpPr>
        <p:spPr>
          <a:xfrm>
            <a:off x="10019958" y="1887652"/>
            <a:ext cx="629500" cy="4293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Avenir Next" panose="020B0503020202020204"/>
              </a:rPr>
              <a:t>FC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D27E23-B141-49EC-AE9B-696944245245}"/>
              </a:ext>
            </a:extLst>
          </p:cNvPr>
          <p:cNvSpPr/>
          <p:nvPr/>
        </p:nvSpPr>
        <p:spPr>
          <a:xfrm>
            <a:off x="10969065" y="1884437"/>
            <a:ext cx="1032091" cy="4293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Avenir Next" panose="020B0503020202020204"/>
              </a:rPr>
              <a:t>Target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6547EC8-619F-47EA-B653-CD937FCF82A2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10649458" y="2099118"/>
            <a:ext cx="319607" cy="32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ABEFD9E-2CCD-4CBE-B570-80200E1392CC}"/>
              </a:ext>
            </a:extLst>
          </p:cNvPr>
          <p:cNvCxnSpPr>
            <a:cxnSpLocks/>
            <a:stCxn id="59" idx="3"/>
            <a:endCxn id="67" idx="1"/>
          </p:cNvCxnSpPr>
          <p:nvPr/>
        </p:nvCxnSpPr>
        <p:spPr>
          <a:xfrm flipV="1">
            <a:off x="9804316" y="2102333"/>
            <a:ext cx="215642" cy="94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A3F1EBB-0CA9-4DE5-AEF6-E642D90D4AE3}"/>
              </a:ext>
            </a:extLst>
          </p:cNvPr>
          <p:cNvSpPr/>
          <p:nvPr/>
        </p:nvSpPr>
        <p:spPr>
          <a:xfrm>
            <a:off x="9262158" y="3950607"/>
            <a:ext cx="994127" cy="3921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Avenir Next" panose="020B0503020202020204"/>
              </a:rPr>
              <a:t>LSTM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99F3C45-7226-4087-B644-CDFEF9B56130}"/>
              </a:ext>
            </a:extLst>
          </p:cNvPr>
          <p:cNvSpPr/>
          <p:nvPr/>
        </p:nvSpPr>
        <p:spPr>
          <a:xfrm>
            <a:off x="10676769" y="3959654"/>
            <a:ext cx="1000327" cy="3921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Avenir Next" panose="020B0503020202020204"/>
              </a:rPr>
              <a:t>LSTM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114BCF8-0394-4666-B6EC-64377AE22542}"/>
              </a:ext>
            </a:extLst>
          </p:cNvPr>
          <p:cNvCxnSpPr>
            <a:cxnSpLocks/>
          </p:cNvCxnSpPr>
          <p:nvPr/>
        </p:nvCxnSpPr>
        <p:spPr>
          <a:xfrm flipV="1">
            <a:off x="9506273" y="3571726"/>
            <a:ext cx="0" cy="37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444EF816-73F8-4512-87A2-AD7EC0564DF0}"/>
              </a:ext>
            </a:extLst>
          </p:cNvPr>
          <p:cNvSpPr/>
          <p:nvPr/>
        </p:nvSpPr>
        <p:spPr>
          <a:xfrm>
            <a:off x="8963059" y="3831850"/>
            <a:ext cx="2842982" cy="216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600" dirty="0">
              <a:latin typeface="Avenir Next" panose="020B0503020202020204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9DEB7A-E587-402E-953B-C79B0761AE5E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>
            <a:off x="10256285" y="4146679"/>
            <a:ext cx="420484" cy="9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D1B9350-1DA9-4C1D-BD6E-F54B7CD285FB}"/>
              </a:ext>
            </a:extLst>
          </p:cNvPr>
          <p:cNvCxnSpPr>
            <a:cxnSpLocks/>
          </p:cNvCxnSpPr>
          <p:nvPr/>
        </p:nvCxnSpPr>
        <p:spPr>
          <a:xfrm>
            <a:off x="8517598" y="4173047"/>
            <a:ext cx="7445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EE45DB5-2D4B-453C-BF61-3A6D134A6BF9}"/>
              </a:ext>
            </a:extLst>
          </p:cNvPr>
          <p:cNvCxnSpPr>
            <a:cxnSpLocks/>
          </p:cNvCxnSpPr>
          <p:nvPr/>
        </p:nvCxnSpPr>
        <p:spPr>
          <a:xfrm>
            <a:off x="8517598" y="5573217"/>
            <a:ext cx="6731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4D2604A-0F48-4F40-8C75-D7684BD61B5E}"/>
              </a:ext>
            </a:extLst>
          </p:cNvPr>
          <p:cNvSpPr txBox="1"/>
          <p:nvPr/>
        </p:nvSpPr>
        <p:spPr>
          <a:xfrm>
            <a:off x="10220817" y="5202783"/>
            <a:ext cx="1847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Avenir Next" panose="020B0503020202020204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6AB0B13-83E8-4139-B354-106AD088BB73}"/>
              </a:ext>
            </a:extLst>
          </p:cNvPr>
          <p:cNvCxnSpPr>
            <a:cxnSpLocks/>
          </p:cNvCxnSpPr>
          <p:nvPr/>
        </p:nvCxnSpPr>
        <p:spPr>
          <a:xfrm flipH="1">
            <a:off x="10478119" y="4690333"/>
            <a:ext cx="6635" cy="469458"/>
          </a:xfrm>
          <a:prstGeom prst="line">
            <a:avLst/>
          </a:prstGeom>
          <a:ln w="762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8BDDFB8A-1414-483B-801D-96DC34E2F025}"/>
              </a:ext>
            </a:extLst>
          </p:cNvPr>
          <p:cNvSpPr/>
          <p:nvPr/>
        </p:nvSpPr>
        <p:spPr>
          <a:xfrm>
            <a:off x="8963059" y="6123320"/>
            <a:ext cx="2842974" cy="49182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Avenir Next" panose="020B0503020202020204"/>
              </a:rPr>
              <a:t>Initial hidden states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A4558C6-CDE6-457C-8FAF-4F9414AC6A1C}"/>
              </a:ext>
            </a:extLst>
          </p:cNvPr>
          <p:cNvCxnSpPr>
            <a:cxnSpLocks/>
          </p:cNvCxnSpPr>
          <p:nvPr/>
        </p:nvCxnSpPr>
        <p:spPr>
          <a:xfrm flipV="1">
            <a:off x="9516433" y="4351797"/>
            <a:ext cx="0" cy="37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67CABA2-99DF-4E13-9B92-1BF39AC68699}"/>
              </a:ext>
            </a:extLst>
          </p:cNvPr>
          <p:cNvCxnSpPr>
            <a:cxnSpLocks/>
          </p:cNvCxnSpPr>
          <p:nvPr/>
        </p:nvCxnSpPr>
        <p:spPr>
          <a:xfrm flipV="1">
            <a:off x="10016305" y="4351797"/>
            <a:ext cx="0" cy="37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CE83157-49CF-42CD-9B58-FD83CE39A417}"/>
              </a:ext>
            </a:extLst>
          </p:cNvPr>
          <p:cNvCxnSpPr>
            <a:cxnSpLocks/>
          </p:cNvCxnSpPr>
          <p:nvPr/>
        </p:nvCxnSpPr>
        <p:spPr>
          <a:xfrm flipV="1">
            <a:off x="10851457" y="4351797"/>
            <a:ext cx="0" cy="37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20027B4-9B95-4345-B874-E51B0A725AF8}"/>
              </a:ext>
            </a:extLst>
          </p:cNvPr>
          <p:cNvCxnSpPr>
            <a:cxnSpLocks/>
          </p:cNvCxnSpPr>
          <p:nvPr/>
        </p:nvCxnSpPr>
        <p:spPr>
          <a:xfrm flipV="1">
            <a:off x="11351329" y="4351797"/>
            <a:ext cx="0" cy="37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40DC7DF6-3D62-4A79-A50D-7E0116967F86}"/>
              </a:ext>
            </a:extLst>
          </p:cNvPr>
          <p:cNvSpPr/>
          <p:nvPr/>
        </p:nvSpPr>
        <p:spPr>
          <a:xfrm>
            <a:off x="9228888" y="5351307"/>
            <a:ext cx="1022493" cy="3921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Avenir Next" panose="020B0503020202020204"/>
              </a:rPr>
              <a:t>LSTM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D4A94D1-86E9-4763-BDF3-1BAE8AD47933}"/>
              </a:ext>
            </a:extLst>
          </p:cNvPr>
          <p:cNvSpPr/>
          <p:nvPr/>
        </p:nvSpPr>
        <p:spPr>
          <a:xfrm>
            <a:off x="10676769" y="5351307"/>
            <a:ext cx="1022493" cy="3921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Avenir Next" panose="020B0503020202020204"/>
              </a:rPr>
              <a:t>LSTM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3E1A22-6516-4518-841F-B42BFAA66995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10251381" y="5547379"/>
            <a:ext cx="4253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46F9F76-8ABF-44C4-8EA6-93F956FD46F5}"/>
              </a:ext>
            </a:extLst>
          </p:cNvPr>
          <p:cNvCxnSpPr>
            <a:cxnSpLocks/>
          </p:cNvCxnSpPr>
          <p:nvPr/>
        </p:nvCxnSpPr>
        <p:spPr>
          <a:xfrm flipV="1">
            <a:off x="9506273" y="5705582"/>
            <a:ext cx="0" cy="37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56D355F-2F0C-4103-9F63-83400BEFAF97}"/>
              </a:ext>
            </a:extLst>
          </p:cNvPr>
          <p:cNvCxnSpPr>
            <a:cxnSpLocks/>
          </p:cNvCxnSpPr>
          <p:nvPr/>
        </p:nvCxnSpPr>
        <p:spPr>
          <a:xfrm flipV="1">
            <a:off x="10016305" y="5743450"/>
            <a:ext cx="0" cy="37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4C7FA37-C474-47B5-9DDE-BA1A8A0F86E2}"/>
              </a:ext>
            </a:extLst>
          </p:cNvPr>
          <p:cNvCxnSpPr>
            <a:cxnSpLocks/>
          </p:cNvCxnSpPr>
          <p:nvPr/>
        </p:nvCxnSpPr>
        <p:spPr>
          <a:xfrm flipV="1">
            <a:off x="10873623" y="5743450"/>
            <a:ext cx="0" cy="37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73CF442-0AED-47DD-91F5-544C6FD105BF}"/>
              </a:ext>
            </a:extLst>
          </p:cNvPr>
          <p:cNvCxnSpPr>
            <a:cxnSpLocks/>
          </p:cNvCxnSpPr>
          <p:nvPr/>
        </p:nvCxnSpPr>
        <p:spPr>
          <a:xfrm flipV="1">
            <a:off x="11373495" y="5743450"/>
            <a:ext cx="0" cy="37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028C2D4-50D6-44DA-9DEE-05CD95BF53BE}"/>
              </a:ext>
            </a:extLst>
          </p:cNvPr>
          <p:cNvCxnSpPr>
            <a:cxnSpLocks/>
          </p:cNvCxnSpPr>
          <p:nvPr/>
        </p:nvCxnSpPr>
        <p:spPr>
          <a:xfrm flipV="1">
            <a:off x="9528955" y="4973259"/>
            <a:ext cx="0" cy="37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2C88133-D1FD-4A12-9884-F68AE9D973A3}"/>
              </a:ext>
            </a:extLst>
          </p:cNvPr>
          <p:cNvCxnSpPr>
            <a:cxnSpLocks/>
          </p:cNvCxnSpPr>
          <p:nvPr/>
        </p:nvCxnSpPr>
        <p:spPr>
          <a:xfrm flipV="1">
            <a:off x="10018667" y="4973259"/>
            <a:ext cx="0" cy="37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B639AEC-B098-4E06-829E-634011A5B6FA}"/>
              </a:ext>
            </a:extLst>
          </p:cNvPr>
          <p:cNvCxnSpPr>
            <a:cxnSpLocks/>
          </p:cNvCxnSpPr>
          <p:nvPr/>
        </p:nvCxnSpPr>
        <p:spPr>
          <a:xfrm flipV="1">
            <a:off x="10853819" y="4973259"/>
            <a:ext cx="0" cy="37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399DFD3-036C-443F-8E31-827E4F3B8579}"/>
              </a:ext>
            </a:extLst>
          </p:cNvPr>
          <p:cNvCxnSpPr>
            <a:cxnSpLocks/>
          </p:cNvCxnSpPr>
          <p:nvPr/>
        </p:nvCxnSpPr>
        <p:spPr>
          <a:xfrm flipV="1">
            <a:off x="11353691" y="4973259"/>
            <a:ext cx="0" cy="37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C8901E2-16FB-427B-B20A-31358017337C}"/>
              </a:ext>
            </a:extLst>
          </p:cNvPr>
          <p:cNvSpPr txBox="1"/>
          <p:nvPr/>
        </p:nvSpPr>
        <p:spPr>
          <a:xfrm>
            <a:off x="9464259" y="3378051"/>
            <a:ext cx="8338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50x1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5D5B4CD-5624-49D3-9675-163B5C35B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36770"/>
              </p:ext>
            </p:extLst>
          </p:nvPr>
        </p:nvGraphicFramePr>
        <p:xfrm>
          <a:off x="3283938" y="5286744"/>
          <a:ext cx="5101028" cy="1463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50514">
                  <a:extLst>
                    <a:ext uri="{9D8B030D-6E8A-4147-A177-3AD203B41FA5}">
                      <a16:colId xmlns:a16="http://schemas.microsoft.com/office/drawing/2014/main" val="2549035577"/>
                    </a:ext>
                  </a:extLst>
                </a:gridCol>
                <a:gridCol w="2550514">
                  <a:extLst>
                    <a:ext uri="{9D8B030D-6E8A-4147-A177-3AD203B41FA5}">
                      <a16:colId xmlns:a16="http://schemas.microsoft.com/office/drawing/2014/main" val="786748330"/>
                    </a:ext>
                  </a:extLst>
                </a:gridCol>
              </a:tblGrid>
              <a:tr h="352697">
                <a:tc>
                  <a:txBody>
                    <a:bodyPr/>
                    <a:lstStyle/>
                    <a:p>
                      <a:r>
                        <a:rPr lang="en-US" sz="2600" dirty="0"/>
                        <a:t>Number of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035144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r>
                        <a:rPr lang="en-US" sz="2600" dirty="0"/>
                        <a:t>Hidden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7934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r>
                        <a:rPr lang="en-US" sz="2600" dirty="0"/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50512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DC0B471F-A12D-4B99-836A-97DA5228118E}"/>
              </a:ext>
            </a:extLst>
          </p:cNvPr>
          <p:cNvSpPr txBox="1"/>
          <p:nvPr/>
        </p:nvSpPr>
        <p:spPr>
          <a:xfrm>
            <a:off x="3080154" y="1111380"/>
            <a:ext cx="8322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Avenir Next" panose="020B0503020202020204"/>
              </a:rPr>
              <a:t>3x5</a:t>
            </a:r>
          </a:p>
        </p:txBody>
      </p:sp>
    </p:spTree>
    <p:extLst>
      <p:ext uri="{BB962C8B-B14F-4D97-AF65-F5344CB8AC3E}">
        <p14:creationId xmlns:p14="http://schemas.microsoft.com/office/powerpoint/2010/main" val="187414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/>
      <p:bldP spid="14" grpId="0"/>
      <p:bldP spid="15" grpId="0"/>
      <p:bldP spid="16" grpId="0" animBg="1"/>
      <p:bldP spid="17" grpId="0"/>
      <p:bldP spid="19" grpId="0"/>
      <p:bldP spid="20" grpId="0"/>
      <p:bldP spid="22" grpId="0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6" grpId="0" animBg="1"/>
      <p:bldP spid="52" grpId="0" animBg="1"/>
      <p:bldP spid="57" grpId="0"/>
      <p:bldP spid="58" grpId="0"/>
      <p:bldP spid="59" grpId="0" animBg="1"/>
      <p:bldP spid="67" grpId="0" animBg="1"/>
      <p:bldP spid="68" grpId="0" animBg="1"/>
      <p:bldP spid="81" grpId="0" animBg="1"/>
      <p:bldP spid="82" grpId="0" animBg="1"/>
      <p:bldP spid="84" grpId="0" animBg="1"/>
      <p:bldP spid="88" grpId="0"/>
      <p:bldP spid="90" grpId="0" animBg="1"/>
      <p:bldP spid="95" grpId="0" animBg="1"/>
      <p:bldP spid="96" grpId="0" animBg="1"/>
      <p:bldP spid="129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45D8-1CCE-492A-8AA2-4D34A48E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69" y="14160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078EC21-F55E-485D-B6AC-22F464CCB1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437894"/>
              </p:ext>
            </p:extLst>
          </p:nvPr>
        </p:nvGraphicFramePr>
        <p:xfrm>
          <a:off x="617449" y="1375728"/>
          <a:ext cx="10957102" cy="2921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crobat Document" r:id="rId3" imgW="8229600" imgH="2194276" progId="AcroExch.Document.DC">
                  <p:embed/>
                </p:oleObj>
              </mc:Choice>
              <mc:Fallback>
                <p:oleObj name="Acrobat Document" r:id="rId3" imgW="8229600" imgH="21942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449" y="1375728"/>
                        <a:ext cx="10957102" cy="2921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F4BA8D-EF17-417C-A66F-4F568511A723}"/>
              </a:ext>
            </a:extLst>
          </p:cNvPr>
          <p:cNvSpPr txBox="1"/>
          <p:nvPr/>
        </p:nvSpPr>
        <p:spPr>
          <a:xfrm>
            <a:off x="1330960" y="4856480"/>
            <a:ext cx="928190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CNN-LSTM performs best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Touch gives distinguishing information about texture  than sliding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Combining Touch and Sliding gives the most accurate result</a:t>
            </a:r>
          </a:p>
        </p:txBody>
      </p:sp>
    </p:spTree>
    <p:extLst>
      <p:ext uri="{BB962C8B-B14F-4D97-AF65-F5344CB8AC3E}">
        <p14:creationId xmlns:p14="http://schemas.microsoft.com/office/powerpoint/2010/main" val="178497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DB0E-30B0-4ADC-9803-5B0F3854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F6E4D47-C3EC-42FF-8CD8-ED4AFD722D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59272"/>
              </p:ext>
            </p:extLst>
          </p:nvPr>
        </p:nvGraphicFramePr>
        <p:xfrm>
          <a:off x="2692400" y="1693141"/>
          <a:ext cx="6945948" cy="3471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Acrobat Document" r:id="rId3" imgW="4389120" imgH="2194276" progId="AcroExch.Document.DC">
                  <p:embed/>
                </p:oleObj>
              </mc:Choice>
              <mc:Fallback>
                <p:oleObj name="Acrobat Document" r:id="rId3" imgW="4389120" imgH="21942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2400" y="1693141"/>
                        <a:ext cx="6945948" cy="3471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0E68DE-59AA-4EDD-ABE1-EBBABC6EB957}"/>
              </a:ext>
            </a:extLst>
          </p:cNvPr>
          <p:cNvSpPr txBox="1"/>
          <p:nvPr/>
        </p:nvSpPr>
        <p:spPr>
          <a:xfrm>
            <a:off x="2692400" y="5284325"/>
            <a:ext cx="74879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Sliding about ~1.5 s is enough for texture recognition</a:t>
            </a:r>
          </a:p>
        </p:txBody>
      </p:sp>
    </p:spTree>
    <p:extLst>
      <p:ext uri="{BB962C8B-B14F-4D97-AF65-F5344CB8AC3E}">
        <p14:creationId xmlns:p14="http://schemas.microsoft.com/office/powerpoint/2010/main" val="268438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7927-063E-40EF-BA75-D4D35818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CA6B-95C4-4D06-9922-A89C07452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2295"/>
          </a:xfrm>
        </p:spPr>
        <p:txBody>
          <a:bodyPr/>
          <a:lstStyle/>
          <a:p>
            <a:r>
              <a:rPr lang="en-US" dirty="0"/>
              <a:t>Please download the dataset and let me know how it’s been used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D517D73-556E-42C9-9C2F-F967BCC2B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8405" y="2717686"/>
            <a:ext cx="3775189" cy="37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2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247</Words>
  <Application>Microsoft Office PowerPoint</Application>
  <PresentationFormat>Widescreen</PresentationFormat>
  <Paragraphs>59</Paragraphs>
  <Slides>8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Avenir Next</vt:lpstr>
      <vt:lpstr>Calibri</vt:lpstr>
      <vt:lpstr>Calibri Light</vt:lpstr>
      <vt:lpstr>Cambria Math</vt:lpstr>
      <vt:lpstr>Office Theme</vt:lpstr>
      <vt:lpstr>Acrobat Document</vt:lpstr>
      <vt:lpstr>Adobe Acrobat Document</vt:lpstr>
      <vt:lpstr>Towards Effective Tactile Identification of Textures using Hybrid Touch Approach</vt:lpstr>
      <vt:lpstr>Motivation</vt:lpstr>
      <vt:lpstr>State-of-the-art Setup</vt:lpstr>
      <vt:lpstr>Sliding features</vt:lpstr>
      <vt:lpstr>CNN-LSTM</vt:lpstr>
      <vt:lpstr>Results</vt:lpstr>
      <vt:lpstr>Results</vt:lpstr>
      <vt:lpstr>Download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Effective Tactile Identification of Textures using Hybrid Touch Approach</dc:title>
  <dc:creator>Tasbolat Taunyazov</dc:creator>
  <cp:lastModifiedBy>Tasbolat Taunyazov</cp:lastModifiedBy>
  <cp:revision>17</cp:revision>
  <dcterms:created xsi:type="dcterms:W3CDTF">2019-05-21T02:59:45Z</dcterms:created>
  <dcterms:modified xsi:type="dcterms:W3CDTF">2019-05-21T13:56:12Z</dcterms:modified>
</cp:coreProperties>
</file>