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82" r:id="rId7"/>
    <p:sldId id="26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78" r:id="rId17"/>
    <p:sldId id="279" r:id="rId18"/>
    <p:sldId id="281" r:id="rId19"/>
    <p:sldId id="283" r:id="rId20"/>
    <p:sldId id="268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4" autoAdjust="0"/>
    <p:restoredTop sz="95356" autoAdjust="0"/>
  </p:normalViewPr>
  <p:slideViewPr>
    <p:cSldViewPr snapToGrid="0" showGuides="1">
      <p:cViewPr>
        <p:scale>
          <a:sx n="70" d="100"/>
          <a:sy n="70" d="100"/>
        </p:scale>
        <p:origin x="1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20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23CEAAF3-9831-450B-8D59-2C09DB96C8FC}" type="datetimeFigureOut">
              <a:rPr lang="pt-BR"/>
              <a:t>05/11/2016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06834459-7356-44BF-850D-8B30C4FB3B6B}" type="slidenum">
              <a:rPr lang="pt-B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2D50CD79-FC16-4410-AB61-17F26E6D3BC8}" type="datetimeFigureOut">
              <a:rPr lang="pt-BR"/>
              <a:t>05/11/2016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0A3C37BE-C303-496D-B5CD-85F2937540F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>
                <a:cs typeface="Arial" pitchFamily="34" charset="0"/>
              </a:rPr>
              <a:t>OBSERVAÇÃO: </a:t>
            </a:r>
            <a:r>
              <a:rPr lang="pt-BR" sz="1200" dirty="0" smtClean="0">
                <a:cs typeface="Arial" pitchFamily="34" charset="0"/>
              </a:rPr>
              <a:t>Deseja uma imagem diferente </a:t>
            </a:r>
            <a:r>
              <a:rPr lang="pt-BR" sz="1200" dirty="0">
                <a:cs typeface="Arial" pitchFamily="34" charset="0"/>
              </a:rPr>
              <a:t>neste </a:t>
            </a:r>
            <a:r>
              <a:rPr lang="pt-BR" sz="1200" dirty="0" smtClean="0">
                <a:cs typeface="Arial" pitchFamily="34" charset="0"/>
              </a:rPr>
              <a:t>slide? Selecione</a:t>
            </a:r>
            <a:r>
              <a:rPr lang="pt-BR" sz="1200" dirty="0">
                <a:cs typeface="Arial" pitchFamily="34" charset="0"/>
              </a:rPr>
              <a:t>a imagem e apague-a. </a:t>
            </a:r>
            <a:r>
              <a:rPr lang="pt-BR" sz="1200" dirty="0" smtClean="0">
                <a:cs typeface="Arial" pitchFamily="34" charset="0"/>
              </a:rPr>
              <a:t>Agora, </a:t>
            </a:r>
            <a:r>
              <a:rPr lang="pt-BR" sz="1200" dirty="0">
                <a:cs typeface="Arial" pitchFamily="34" charset="0"/>
              </a:rPr>
              <a:t>clique no ícone Imagens no espaço reservado para inserir sua própria imagem.</a:t>
            </a:r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799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1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5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11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3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2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4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 latinLnBrk="0">
              <a:defRPr lang="pt-BR" sz="4400" cap="all" baseline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pt-BR" sz="1800"/>
            </a:lvl1pPr>
            <a:lvl2pPr marL="457200" indent="0" algn="ctr" latinLnBrk="0">
              <a:buNone/>
              <a:defRPr lang="pt-BR" sz="2000"/>
            </a:lvl2pPr>
            <a:lvl3pPr marL="914400" indent="0" algn="ctr" latinLnBrk="0">
              <a:buNone/>
              <a:defRPr lang="pt-BR" sz="1800"/>
            </a:lvl3pPr>
            <a:lvl4pPr marL="1371600" indent="0" algn="ctr" latinLnBrk="0">
              <a:buNone/>
              <a:defRPr lang="pt-BR" sz="1600"/>
            </a:lvl4pPr>
            <a:lvl5pPr marL="1828800" indent="0" algn="ctr" latinLnBrk="0">
              <a:buNone/>
              <a:defRPr lang="pt-BR" sz="1600"/>
            </a:lvl5pPr>
            <a:lvl6pPr marL="2286000" indent="0" algn="ctr" latinLnBrk="0">
              <a:buNone/>
              <a:defRPr lang="pt-BR" sz="1600"/>
            </a:lvl6pPr>
            <a:lvl7pPr marL="2743200" indent="0" algn="ctr" latinLnBrk="0">
              <a:buNone/>
              <a:defRPr lang="pt-BR" sz="1600"/>
            </a:lvl7pPr>
            <a:lvl8pPr marL="3200400" indent="0" algn="ctr" latinLnBrk="0">
              <a:buNone/>
              <a:defRPr lang="pt-BR" sz="1600"/>
            </a:lvl8pPr>
            <a:lvl9pPr marL="3657600" indent="0" algn="ctr" latinLnBrk="0">
              <a:buNone/>
              <a:defRPr lang="pt-BR"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imagem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 latinLnBrk="0">
              <a:buNone/>
              <a:defRPr lang="pt-BR" sz="20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BR" sz="18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e Linha Reta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Linha Reta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e Linha Reta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Linha Reta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e Linha Reta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Linha Reta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 latinLnBrk="0">
              <a:defRPr lang="pt-BR" sz="4400" cap="all" baseline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pt-BR" sz="1800"/>
            </a:lvl1pPr>
            <a:lvl2pPr marL="457200" indent="0" algn="ctr" latinLnBrk="0">
              <a:buNone/>
              <a:defRPr lang="pt-BR" sz="2000"/>
            </a:lvl2pPr>
            <a:lvl3pPr marL="914400" indent="0" algn="ctr" latinLnBrk="0">
              <a:buNone/>
              <a:defRPr lang="pt-BR" sz="1800"/>
            </a:lvl3pPr>
            <a:lvl4pPr marL="1371600" indent="0" algn="ctr" latinLnBrk="0">
              <a:buNone/>
              <a:defRPr lang="pt-BR" sz="1600"/>
            </a:lvl4pPr>
            <a:lvl5pPr marL="1828800" indent="0" algn="ctr" latinLnBrk="0">
              <a:buNone/>
              <a:defRPr lang="pt-BR" sz="1600"/>
            </a:lvl5pPr>
            <a:lvl6pPr marL="2286000" indent="0" algn="ctr" latinLnBrk="0">
              <a:buNone/>
              <a:defRPr lang="pt-BR" sz="1600"/>
            </a:lvl6pPr>
            <a:lvl7pPr marL="2743200" indent="0" algn="ctr" latinLnBrk="0">
              <a:buNone/>
              <a:defRPr lang="pt-BR" sz="1600"/>
            </a:lvl7pPr>
            <a:lvl8pPr marL="3200400" indent="0" algn="ctr" latinLnBrk="0">
              <a:buNone/>
              <a:defRPr lang="pt-BR" sz="1600"/>
            </a:lvl8pPr>
            <a:lvl9pPr marL="3657600" indent="0" algn="ctr" latinLnBrk="0">
              <a:buNone/>
              <a:defRPr lang="pt-BR"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ço reservado de imagem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 latinLnBrk="0">
              <a:buNone/>
              <a:defRPr lang="pt-BR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e Linha Reta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Linha Reta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â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e Linha Reta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Linha Reta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 latinLnBrk="0">
              <a:defRPr lang="pt-BR" sz="4400" cap="all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 latinLnBrk="0">
              <a:defRPr lang="pt-BR"/>
            </a:lvl5pPr>
            <a:lvl6pPr latinLnBrk="0">
              <a:defRPr lang="pt-BR"/>
            </a:lvl6pPr>
            <a:lvl7pPr latinLnBrk="0">
              <a:defRPr lang="pt-BR"/>
            </a:lvl7pPr>
            <a:lvl8pPr latinLnBrk="0">
              <a:defRPr lang="pt-BR"/>
            </a:lvl8pPr>
            <a:lvl9pPr latinLnBrk="0">
              <a:defRPr lang="pt-BR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 latinLnBrk="0">
              <a:defRPr lang="pt-BR"/>
            </a:lvl5pPr>
            <a:lvl6pPr latinLnBrk="0">
              <a:defRPr lang="pt-BR"/>
            </a:lvl6pPr>
            <a:lvl7pPr latinLnBrk="0">
              <a:defRPr lang="pt-BR"/>
            </a:lvl7pPr>
            <a:lvl8pPr latinLnBrk="0">
              <a:defRPr lang="pt-BR"/>
            </a:lvl8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pt-BR" sz="2400" b="1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 latinLnBrk="0">
              <a:spcBef>
                <a:spcPts val="0"/>
              </a:spcBef>
              <a:buNone/>
              <a:defRPr lang="pt-BR" sz="2400" b="1"/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do número do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6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pt-BR" sz="18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pt-BR"/>
              <a:t>05/11/2016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  <a:p>
            <a:pPr lvl="5"/>
            <a:r>
              <a:rPr lang="pt-BR" dirty="0"/>
              <a:t>Sexto nível</a:t>
            </a:r>
          </a:p>
          <a:p>
            <a:pPr lvl="6"/>
            <a:r>
              <a:rPr lang="pt-BR" dirty="0"/>
              <a:t>Sétimo nível</a:t>
            </a:r>
          </a:p>
          <a:p>
            <a:pPr lvl="7"/>
            <a:r>
              <a:rPr lang="pt-BR" dirty="0"/>
              <a:t>Oitavo nível</a:t>
            </a:r>
          </a:p>
          <a:p>
            <a:pPr lvl="8"/>
            <a:r>
              <a:rPr lang="pt-BR" dirty="0"/>
              <a:t>Nono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latinLnBrk="0">
              <a:defRPr lang="pt-BR"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pt-BR"/>
              <a:pPr/>
              <a:t>05/11/2016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latinLnBrk="0">
              <a:defRPr lang="pt-BR"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latinLnBrk="0">
              <a:defRPr lang="pt-BR"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e Linha Reta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Linha Reta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tascarpin@yahoo.com.b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best-php-framework-2015-sitepoint-survey-resul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pt-BR" dirty="0" smtClean="0"/>
              <a:t>Desenvolvimento web com laravel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Mini curso de iniciação ao desenvolvimento web utilizado Framework Laravel</a:t>
            </a:r>
            <a:endParaRPr lang="pt-BR" dirty="0"/>
          </a:p>
        </p:txBody>
      </p:sp>
      <p:pic>
        <p:nvPicPr>
          <p:cNvPr id="3" name="Espaço Reservado para Imagem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r="35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Principais pontos ao fazer uma requisição em uma aplicação Laravel:</a:t>
            </a:r>
            <a:endParaRPr lang="pt-BR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Tudo passa pelo </a:t>
            </a:r>
            <a:r>
              <a:rPr lang="pt-BR" sz="2000" dirty="0" err="1" smtClean="0"/>
              <a:t>index.php</a:t>
            </a:r>
            <a:r>
              <a:rPr lang="pt-BR" sz="2000" dirty="0" smtClean="0"/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Primeiramente é realizado um </a:t>
            </a:r>
            <a:r>
              <a:rPr lang="pt-BR" sz="2000" i="1" dirty="0" err="1" smtClean="0"/>
              <a:t>require</a:t>
            </a:r>
            <a:r>
              <a:rPr lang="pt-BR" sz="2000" dirty="0" smtClean="0"/>
              <a:t> na arquivo </a:t>
            </a:r>
            <a:r>
              <a:rPr lang="pt-BR" sz="2000" dirty="0" err="1" smtClean="0"/>
              <a:t>autoload</a:t>
            </a:r>
            <a:r>
              <a:rPr lang="pt-BR" sz="2000" dirty="0" smtClean="0"/>
              <a:t>, que garante que todos os arquivos necessários para rodas a aplicação sejam chamados;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Na sequência gera uma instância do </a:t>
            </a:r>
            <a:r>
              <a:rPr lang="pt-BR" sz="2000" dirty="0" err="1"/>
              <a:t>Http</a:t>
            </a:r>
            <a:r>
              <a:rPr lang="pt-BR" sz="2000" dirty="0"/>
              <a:t> </a:t>
            </a:r>
            <a:r>
              <a:rPr lang="pt-BR" sz="2000" dirty="0" err="1"/>
              <a:t>Kernel</a:t>
            </a:r>
            <a:r>
              <a:rPr lang="pt-BR" sz="2000" dirty="0"/>
              <a:t>, que é responsável por processar uma lista imensa </a:t>
            </a:r>
            <a:r>
              <a:rPr lang="pt-BR" sz="2000" dirty="0" smtClean="0"/>
              <a:t>de </a:t>
            </a:r>
            <a:r>
              <a:rPr lang="pt-BR" sz="2000" dirty="0" err="1" smtClean="0"/>
              <a:t>bootstrappers</a:t>
            </a:r>
            <a:r>
              <a:rPr lang="pt-BR" sz="2000" dirty="0" smtClean="0"/>
              <a:t>(</a:t>
            </a:r>
            <a:r>
              <a:rPr lang="pt-BR" sz="2000" dirty="0" err="1" smtClean="0"/>
              <a:t>inicializadores</a:t>
            </a:r>
            <a:r>
              <a:rPr lang="pt-BR" sz="2000" dirty="0"/>
              <a:t>) que terão a responsabilidade </a:t>
            </a:r>
            <a:r>
              <a:rPr lang="pt-BR" sz="2000" dirty="0" smtClean="0"/>
              <a:t>de capturar </a:t>
            </a:r>
            <a:r>
              <a:rPr lang="pt-BR" sz="2000" dirty="0"/>
              <a:t>as variáveis de ambiente, rodar todas as configurações, </a:t>
            </a:r>
            <a:r>
              <a:rPr lang="pt-BR" sz="2000" dirty="0" err="1"/>
              <a:t>handlers</a:t>
            </a:r>
            <a:r>
              <a:rPr lang="pt-BR" sz="2000" dirty="0"/>
              <a:t>, logs, etc. Tudo isso </a:t>
            </a:r>
            <a:r>
              <a:rPr lang="pt-BR" sz="2000" dirty="0" smtClean="0"/>
              <a:t>é feito</a:t>
            </a:r>
            <a:r>
              <a:rPr lang="pt-BR" sz="2000" dirty="0"/>
              <a:t>, antes mesmo da requisição ser processada</a:t>
            </a:r>
            <a:r>
              <a:rPr lang="pt-BR" sz="2000" dirty="0" smtClean="0"/>
              <a:t>. Como </a:t>
            </a:r>
            <a:r>
              <a:rPr lang="pt-BR" sz="2000" dirty="0" err="1" smtClean="0"/>
              <a:t>tb</a:t>
            </a:r>
            <a:r>
              <a:rPr lang="pt-BR" sz="2000" dirty="0" smtClean="0"/>
              <a:t> inicializar todos os </a:t>
            </a:r>
            <a:r>
              <a:rPr lang="pt-BR" sz="2000" i="1" dirty="0" smtClean="0"/>
              <a:t>middlewares</a:t>
            </a:r>
            <a:r>
              <a:rPr lang="pt-BR" sz="2000" dirty="0" smtClean="0"/>
              <a:t> e os </a:t>
            </a:r>
            <a:r>
              <a:rPr lang="pt-BR" sz="2000" i="1" dirty="0" err="1" smtClean="0"/>
              <a:t>services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providers</a:t>
            </a:r>
            <a:r>
              <a:rPr lang="pt-BR" sz="2000" i="1" dirty="0" smtClean="0"/>
              <a:t>. </a:t>
            </a:r>
            <a:r>
              <a:rPr lang="pt-BR" sz="2000" dirty="0" smtClean="0"/>
              <a:t>O </a:t>
            </a:r>
            <a:r>
              <a:rPr lang="pt-BR" sz="2000" dirty="0" err="1" smtClean="0"/>
              <a:t>pirmeiro</a:t>
            </a:r>
            <a:r>
              <a:rPr lang="pt-BR" sz="2000" dirty="0" smtClean="0"/>
              <a:t> muda o comportamento do </a:t>
            </a:r>
            <a:r>
              <a:rPr lang="pt-BR" sz="2000" dirty="0" err="1" smtClean="0"/>
              <a:t>app</a:t>
            </a:r>
            <a:r>
              <a:rPr lang="pt-BR" sz="2000" dirty="0" smtClean="0"/>
              <a:t> em tempo real , a </a:t>
            </a:r>
            <a:r>
              <a:rPr lang="pt-BR" sz="2000" dirty="0" err="1" smtClean="0"/>
              <a:t>exemp</a:t>
            </a:r>
            <a:r>
              <a:rPr lang="pt-BR" sz="2000" dirty="0" smtClean="0"/>
              <a:t>. dos </a:t>
            </a:r>
            <a:r>
              <a:rPr lang="pt-BR" sz="2000" i="1" dirty="0" smtClean="0"/>
              <a:t>middleware</a:t>
            </a:r>
            <a:r>
              <a:rPr lang="pt-BR" sz="2000" dirty="0" smtClean="0"/>
              <a:t> de sessão e o segundo são classe que registram todos os serviço de </a:t>
            </a:r>
            <a:r>
              <a:rPr lang="pt-BR" sz="2000" i="1" dirty="0" err="1" smtClean="0"/>
              <a:t>dependency</a:t>
            </a:r>
            <a:r>
              <a:rPr lang="pt-BR" sz="2000" i="1" dirty="0" smtClean="0"/>
              <a:t> </a:t>
            </a:r>
            <a:r>
              <a:rPr lang="pt-BR" sz="2000" i="1" dirty="0" err="1" smtClean="0"/>
              <a:t>injection</a:t>
            </a:r>
            <a:r>
              <a:rPr lang="pt-BR" sz="2000" dirty="0" smtClean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 smtClean="0"/>
              <a:t>Ex</a:t>
            </a:r>
            <a:r>
              <a:rPr lang="pt-BR" sz="2400" dirty="0"/>
              <a:t>:</a:t>
            </a:r>
            <a:endParaRPr lang="pt-BR" sz="24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 smtClean="0"/>
              <a:t>Método </a:t>
            </a:r>
            <a:r>
              <a:rPr lang="pt-BR" sz="2000" dirty="0" err="1" smtClean="0"/>
              <a:t>get</a:t>
            </a:r>
            <a:r>
              <a:rPr lang="pt-BR" sz="2000" dirty="0" smtClean="0"/>
              <a:t>: www.meusite.com.br/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18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NAMESPACE E BD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</a:t>
            </a:r>
            <a:r>
              <a:rPr lang="pt-BR" sz="2400" dirty="0" smtClean="0"/>
              <a:t>lterar o </a:t>
            </a:r>
            <a:r>
              <a:rPr lang="pt-BR" sz="2400" dirty="0" err="1" smtClean="0"/>
              <a:t>namespace</a:t>
            </a:r>
            <a:r>
              <a:rPr lang="pt-BR" sz="2400" dirty="0" smtClean="0"/>
              <a:t> padrão: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Linha de comando com </a:t>
            </a:r>
            <a:r>
              <a:rPr lang="pt-BR" sz="1800" dirty="0" err="1"/>
              <a:t>A</a:t>
            </a:r>
            <a:r>
              <a:rPr lang="pt-BR" sz="1800" dirty="0" err="1" smtClean="0"/>
              <a:t>rtisan</a:t>
            </a:r>
            <a:r>
              <a:rPr lang="pt-BR" sz="18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i="1" dirty="0" err="1" smtClean="0"/>
              <a:t>Commit</a:t>
            </a:r>
            <a:r>
              <a:rPr lang="pt-BR" sz="1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Configurar o banco de dados: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Adicionar a </a:t>
            </a:r>
            <a:r>
              <a:rPr lang="pt-BR" sz="1800" dirty="0"/>
              <a:t>linha </a:t>
            </a:r>
            <a:r>
              <a:rPr lang="pt-BR" sz="1800" dirty="0" smtClean="0"/>
              <a:t>DB_CONNECTION=</a:t>
            </a:r>
            <a:r>
              <a:rPr lang="pt-BR" sz="1800" dirty="0" err="1" smtClean="0"/>
              <a:t>sqlite</a:t>
            </a:r>
            <a:r>
              <a:rPr lang="pt-BR" sz="1800" dirty="0" smtClean="0"/>
              <a:t> no arquivo .</a:t>
            </a:r>
            <a:r>
              <a:rPr lang="pt-BR" sz="1800" dirty="0" err="1" smtClean="0"/>
              <a:t>env</a:t>
            </a:r>
            <a:r>
              <a:rPr lang="pt-BR" sz="18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Criar arquivo </a:t>
            </a:r>
            <a:r>
              <a:rPr lang="pt-BR" sz="1800" dirty="0" err="1" smtClean="0"/>
              <a:t>blogDatabase.sqlite</a:t>
            </a:r>
            <a:r>
              <a:rPr lang="pt-BR" sz="1800" dirty="0" smtClean="0"/>
              <a:t> e realizar a conexão via </a:t>
            </a:r>
            <a:r>
              <a:rPr lang="pt-BR" sz="1800" dirty="0" err="1" smtClean="0"/>
              <a:t>database</a:t>
            </a:r>
            <a:r>
              <a:rPr lang="pt-BR" sz="1800" dirty="0" smtClean="0"/>
              <a:t> da IDE;</a:t>
            </a: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Mostrar a </a:t>
            </a:r>
            <a:r>
              <a:rPr lang="pt-BR" sz="1800" i="1" dirty="0" err="1" smtClean="0"/>
              <a:t>factory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user</a:t>
            </a:r>
            <a:r>
              <a:rPr lang="pt-BR" sz="1800" i="1" dirty="0" smtClean="0"/>
              <a:t> </a:t>
            </a:r>
            <a:r>
              <a:rPr lang="pt-BR" sz="1800" dirty="0" smtClean="0"/>
              <a:t>padrão e criar um </a:t>
            </a:r>
            <a:r>
              <a:rPr lang="pt-BR" sz="1800" i="1" dirty="0" err="1" smtClean="0"/>
              <a:t>seeder</a:t>
            </a:r>
            <a:r>
              <a:rPr lang="pt-BR" sz="1800" dirty="0" smtClean="0"/>
              <a:t> com usuário conhecido;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Rodar a </a:t>
            </a:r>
            <a:r>
              <a:rPr lang="pt-BR" sz="1800" i="1" dirty="0" err="1" smtClean="0"/>
              <a:t>seeder</a:t>
            </a:r>
            <a:r>
              <a:rPr lang="pt-BR" sz="1800" dirty="0" smtClean="0"/>
              <a:t> para esse usuário;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i="1" dirty="0" err="1" smtClean="0"/>
              <a:t>Commit</a:t>
            </a:r>
            <a:r>
              <a:rPr lang="pt-BR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859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48905"/>
            <a:ext cx="9980682" cy="1096962"/>
          </a:xfrm>
        </p:spPr>
        <p:txBody>
          <a:bodyPr/>
          <a:lstStyle/>
          <a:p>
            <a:r>
              <a:rPr lang="pt-BR" dirty="0" smtClean="0"/>
              <a:t>ROTAS, CONTROLLERS E VIEWS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 QUE SÃO ROTAS: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Quando nossa aplicação recebe uma requisição, o </a:t>
            </a:r>
            <a:r>
              <a:rPr lang="pt-BR" sz="1600" dirty="0" err="1"/>
              <a:t>kernel</a:t>
            </a:r>
            <a:r>
              <a:rPr lang="pt-BR" sz="1600" dirty="0"/>
              <a:t> do Laravel tem a função de inicializar </a:t>
            </a:r>
            <a:r>
              <a:rPr lang="pt-BR" sz="1600" dirty="0" smtClean="0"/>
              <a:t>seus principais </a:t>
            </a:r>
            <a:r>
              <a:rPr lang="pt-BR" sz="1600" dirty="0"/>
              <a:t>componentes para que então possamos tratar o </a:t>
            </a:r>
            <a:r>
              <a:rPr lang="pt-BR" sz="1600" dirty="0" err="1"/>
              <a:t>request</a:t>
            </a:r>
            <a:r>
              <a:rPr lang="pt-BR" sz="1600" dirty="0" smtClean="0"/>
              <a:t>. Parte </a:t>
            </a:r>
            <a:r>
              <a:rPr lang="pt-BR" sz="1600" dirty="0"/>
              <a:t>desse “tratamento” do </a:t>
            </a:r>
            <a:r>
              <a:rPr lang="pt-BR" sz="1600" dirty="0" err="1"/>
              <a:t>request</a:t>
            </a:r>
            <a:r>
              <a:rPr lang="pt-BR" sz="1600" dirty="0"/>
              <a:t> é realizado pelas </a:t>
            </a:r>
            <a:r>
              <a:rPr lang="pt-BR" sz="1600" dirty="0" smtClean="0"/>
              <a:t>rotas.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 QUE SÃO OS CONTROLLERS: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Quando </a:t>
            </a:r>
            <a:r>
              <a:rPr lang="pt-BR" sz="1600" dirty="0"/>
              <a:t>falamos de </a:t>
            </a:r>
            <a:r>
              <a:rPr lang="pt-BR" sz="1600" dirty="0" err="1"/>
              <a:t>controllers</a:t>
            </a:r>
            <a:r>
              <a:rPr lang="pt-BR" sz="1600" dirty="0"/>
              <a:t>, estamos falando de uma camada de nossa aplicação que possui </a:t>
            </a:r>
            <a:r>
              <a:rPr lang="pt-BR" sz="1600" dirty="0" smtClean="0"/>
              <a:t>uma responsabilidade </a:t>
            </a:r>
            <a:r>
              <a:rPr lang="pt-BR" sz="1600" dirty="0"/>
              <a:t>muito bem definida: Ser o intermediador, ou seja, ele recebe a requisição, se </a:t>
            </a:r>
            <a:r>
              <a:rPr lang="pt-BR" sz="1600" dirty="0" smtClean="0"/>
              <a:t>houver necessidade </a:t>
            </a:r>
            <a:r>
              <a:rPr lang="pt-BR" sz="1600" dirty="0"/>
              <a:t>ele pode chamar </a:t>
            </a:r>
            <a:r>
              <a:rPr lang="pt-BR" sz="1600" dirty="0" err="1"/>
              <a:t>models</a:t>
            </a:r>
            <a:r>
              <a:rPr lang="pt-BR" sz="1600" dirty="0"/>
              <a:t> para consultar ou mesmo persistir dados e depois definir </a:t>
            </a:r>
            <a:r>
              <a:rPr lang="pt-BR" sz="1600" dirty="0" smtClean="0"/>
              <a:t>como a </a:t>
            </a:r>
            <a:r>
              <a:rPr lang="pt-BR" sz="1600" dirty="0"/>
              <a:t>response será retornada</a:t>
            </a:r>
            <a:r>
              <a:rPr lang="pt-B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 QUE SÃO AS VIEWS: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É a interface com o  usuário. Onde os dados serão mostrados, formulários preenchidos entre outras funções de interação com o usuário. Ou seja, é responsável por </a:t>
            </a:r>
            <a:r>
              <a:rPr lang="pt-BR" sz="1600" dirty="0" err="1" smtClean="0"/>
              <a:t>renderizar</a:t>
            </a:r>
            <a:r>
              <a:rPr lang="pt-BR" sz="1600" dirty="0" smtClean="0"/>
              <a:t> o código HTML a ser exibido ao usuário final.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TEMPLATE ENGINE = BLADE =&gt; mecanismo do Laravel para que o desenvolvedor não fique misturando o código HTML dentro das classes </a:t>
            </a:r>
            <a:r>
              <a:rPr lang="pt-BR" sz="1600" dirty="0" err="1" smtClean="0"/>
              <a:t>controllers</a:t>
            </a:r>
            <a:r>
              <a:rPr lang="pt-BR" sz="1600" dirty="0" smtClean="0"/>
              <a:t> e que provê diversas funcionalidades;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73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ROTAS, CONTROLLERS E VIEWS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Vamos definir uma rota de teste com uma </a:t>
            </a:r>
            <a:r>
              <a:rPr lang="pt-BR" i="1" dirty="0" err="1" smtClean="0"/>
              <a:t>function</a:t>
            </a:r>
            <a:r>
              <a:rPr lang="pt-BR" dirty="0" smtClean="0"/>
              <a:t> anônima </a:t>
            </a:r>
            <a:r>
              <a:rPr lang="pt-BR" dirty="0" err="1" smtClean="0"/>
              <a:t>callback</a:t>
            </a:r>
            <a:r>
              <a:rPr lang="pt-BR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 smtClean="0"/>
              <a:t>Route</a:t>
            </a:r>
            <a:r>
              <a:rPr lang="pt-BR" sz="1400" dirty="0" smtClean="0"/>
              <a:t>::</a:t>
            </a:r>
            <a:r>
              <a:rPr lang="pt-BR" sz="1400" dirty="0" err="1" smtClean="0"/>
              <a:t>get</a:t>
            </a:r>
            <a:r>
              <a:rPr lang="pt-BR" sz="1400" dirty="0" smtClean="0"/>
              <a:t>(‘</a:t>
            </a:r>
            <a:r>
              <a:rPr lang="pt-BR" sz="1400" dirty="0" err="1" smtClean="0"/>
              <a:t>helloWorld</a:t>
            </a:r>
            <a:r>
              <a:rPr lang="pt-BR" sz="1400" dirty="0" smtClean="0"/>
              <a:t>’,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(){</a:t>
            </a:r>
            <a:br>
              <a:rPr lang="pt-BR" sz="1400" dirty="0" smtClean="0"/>
            </a:br>
            <a:r>
              <a:rPr lang="pt-BR" sz="1400" dirty="0" smtClean="0"/>
              <a:t>	</a:t>
            </a:r>
            <a:r>
              <a:rPr lang="pt-BR" sz="1400" dirty="0" err="1" smtClean="0"/>
              <a:t>return</a:t>
            </a:r>
            <a:r>
              <a:rPr lang="pt-BR" sz="1400" dirty="0" smtClean="0"/>
              <a:t> ‘Olá Mundo’;</a:t>
            </a:r>
            <a:br>
              <a:rPr lang="pt-BR" sz="1400" dirty="0" smtClean="0"/>
            </a:br>
            <a:r>
              <a:rPr lang="pt-BR" sz="1400" dirty="0" smtClean="0"/>
              <a:t>});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Observação: </a:t>
            </a:r>
            <a:r>
              <a:rPr lang="pt-BR" sz="1400" i="1" dirty="0" smtClean="0"/>
              <a:t>Case </a:t>
            </a:r>
            <a:r>
              <a:rPr lang="pt-BR" sz="1400" i="1" dirty="0" err="1" smtClean="0"/>
              <a:t>sensitive</a:t>
            </a:r>
            <a:r>
              <a:rPr lang="pt-BR" sz="14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Essa não é a forma comum e desejável de se trabalhar. O ideal é usar os </a:t>
            </a:r>
            <a:r>
              <a:rPr lang="pt-BR" sz="1800" i="1" dirty="0" err="1" smtClean="0"/>
              <a:t>controllers</a:t>
            </a:r>
            <a:r>
              <a:rPr lang="pt-BR" sz="1800" i="1" dirty="0" smtClean="0"/>
              <a:t>;</a:t>
            </a:r>
          </a:p>
          <a:p>
            <a:pPr algn="ctr"/>
            <a:r>
              <a:rPr lang="pt-BR" i="1" dirty="0" smtClean="0"/>
              <a:t>“</a:t>
            </a:r>
            <a:r>
              <a:rPr lang="pt-BR" i="1" dirty="0" smtClean="0">
                <a:solidFill>
                  <a:srgbClr val="FF0000"/>
                </a:solidFill>
              </a:rPr>
              <a:t>Antes de mais nada vamos consultar a  nossa amiga documentação do Laravel”</a:t>
            </a:r>
            <a:endParaRPr lang="pt-BR" sz="1800" i="1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800" i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Definir uma rota em </a:t>
            </a:r>
            <a:r>
              <a:rPr lang="pt-BR" sz="1400" i="1" dirty="0" err="1" smtClean="0"/>
              <a:t>controller</a:t>
            </a:r>
            <a:r>
              <a:rPr lang="pt-BR" sz="1400" dirty="0" smtClean="0"/>
              <a:t> com método </a:t>
            </a:r>
            <a:r>
              <a:rPr lang="pt-BR" sz="1400" i="1" dirty="0" err="1" smtClean="0"/>
              <a:t>get</a:t>
            </a:r>
            <a:r>
              <a:rPr lang="pt-BR" sz="1400" dirty="0" smtClean="0"/>
              <a:t> levando em index;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Definir as rotas para </a:t>
            </a:r>
            <a:r>
              <a:rPr lang="pt-BR" dirty="0" err="1" smtClean="0"/>
              <a:t>RESTfull</a:t>
            </a:r>
            <a:r>
              <a:rPr lang="pt-BR" dirty="0" smtClean="0"/>
              <a:t>; (Mostrar as rotas no </a:t>
            </a:r>
            <a:r>
              <a:rPr lang="pt-BR" i="1" dirty="0" err="1" smtClean="0"/>
              <a:t>route</a:t>
            </a:r>
            <a:r>
              <a:rPr lang="pt-BR" i="1" dirty="0" smtClean="0"/>
              <a:t> </a:t>
            </a:r>
            <a:r>
              <a:rPr lang="pt-BR" i="1" dirty="0" err="1" smtClean="0"/>
              <a:t>list</a:t>
            </a:r>
            <a:r>
              <a:rPr lang="pt-BR" dirty="0" smtClean="0"/>
              <a:t>) -&gt; Mostrar a referência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Definir um grupo para as rotas com middleware </a:t>
            </a:r>
            <a:r>
              <a:rPr lang="pt-BR" dirty="0" err="1" smtClean="0"/>
              <a:t>auth</a:t>
            </a:r>
            <a:r>
              <a:rPr lang="pt-BR" dirty="0" smtClean="0"/>
              <a:t> utilizando o serviço de autenticação;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Continuando em produtos: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Vamos retornar um JSON para uma </a:t>
            </a:r>
            <a:r>
              <a:rPr lang="pt-BR" dirty="0" err="1" smtClean="0"/>
              <a:t>view</a:t>
            </a:r>
            <a:r>
              <a:rPr lang="pt-BR" dirty="0" smtClean="0"/>
              <a:t> index de produtos apenas com um dado simples utilizando </a:t>
            </a:r>
            <a:r>
              <a:rPr lang="pt-BR" dirty="0" err="1" smtClean="0"/>
              <a:t>blade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86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MODELS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falamos do padrão M-V-C, estamos falando em separação de responsabilidades de </a:t>
            </a:r>
            <a:r>
              <a:rPr lang="pt-BR" dirty="0" smtClean="0"/>
              <a:t>diversos participantes </a:t>
            </a:r>
            <a:r>
              <a:rPr lang="pt-BR" dirty="0"/>
              <a:t>de nossa </a:t>
            </a:r>
            <a:r>
              <a:rPr lang="pt-BR" dirty="0" smtClean="0"/>
              <a:t>aplicação;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</a:t>
            </a:r>
            <a:r>
              <a:rPr lang="pt-BR" dirty="0" smtClean="0"/>
              <a:t>falamos de </a:t>
            </a:r>
            <a:r>
              <a:rPr lang="pt-BR" dirty="0" err="1"/>
              <a:t>Models</a:t>
            </a:r>
            <a:r>
              <a:rPr lang="pt-BR" dirty="0"/>
              <a:t>, estamos falando de um participante que terá o objetivo de fazer qualquer consumo </a:t>
            </a:r>
            <a:r>
              <a:rPr lang="pt-BR" dirty="0" smtClean="0"/>
              <a:t>e transação </a:t>
            </a:r>
            <a:r>
              <a:rPr lang="pt-BR" dirty="0"/>
              <a:t>de dados em nossa </a:t>
            </a:r>
            <a:r>
              <a:rPr lang="pt-BR" dirty="0" smtClean="0"/>
              <a:t>aplicação;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Entenda, quando falamos em </a:t>
            </a:r>
            <a:r>
              <a:rPr lang="pt-BR" dirty="0" err="1"/>
              <a:t>Model</a:t>
            </a:r>
            <a:r>
              <a:rPr lang="pt-BR" dirty="0"/>
              <a:t>, falamos em </a:t>
            </a:r>
            <a:r>
              <a:rPr lang="pt-BR" dirty="0" smtClean="0"/>
              <a:t>dados de qualquer fonte de dados: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Webservice/API;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dados;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de texto;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 LARAVEL os </a:t>
            </a:r>
            <a:r>
              <a:rPr lang="pt-BR" dirty="0" err="1" smtClean="0"/>
              <a:t>models</a:t>
            </a:r>
            <a:r>
              <a:rPr lang="pt-BR" dirty="0" smtClean="0"/>
              <a:t> nos fornecerá ferramentas de acesso as informações do banco de dados bem como sua disponibilização e transação;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OUTRO PONTO INPORTANTE É ELOQUENT ORM DO LARAVEL: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ORM (</a:t>
            </a:r>
            <a:r>
              <a:rPr lang="pt-BR" sz="1800" dirty="0" err="1"/>
              <a:t>Object</a:t>
            </a:r>
            <a:r>
              <a:rPr lang="pt-BR" sz="1800" dirty="0"/>
              <a:t> </a:t>
            </a:r>
            <a:r>
              <a:rPr lang="pt-BR" sz="1800" dirty="0" err="1"/>
              <a:t>Relational</a:t>
            </a:r>
            <a:r>
              <a:rPr lang="pt-BR" sz="1800" dirty="0"/>
              <a:t> </a:t>
            </a:r>
            <a:r>
              <a:rPr lang="pt-BR" sz="1800" dirty="0" err="1"/>
              <a:t>Mapper</a:t>
            </a:r>
            <a:r>
              <a:rPr lang="pt-BR" sz="1800" dirty="0"/>
              <a:t>) é uma técnica de mapeamento de objeto relacional que permite fazer uma relação dos objetos com os dados que os mesmos representam.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759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PRATICANDO COM MODELS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Um pouco antes de criar uma </a:t>
            </a:r>
            <a:r>
              <a:rPr lang="pt-BR" sz="1600" i="1" dirty="0" err="1" smtClean="0"/>
              <a:t>model</a:t>
            </a:r>
            <a:r>
              <a:rPr lang="pt-BR" sz="1600" dirty="0"/>
              <a:t> </a:t>
            </a:r>
            <a:r>
              <a:rPr lang="pt-BR" sz="1600" dirty="0" smtClean="0"/>
              <a:t>vamos falar um pouco sobre </a:t>
            </a:r>
            <a:r>
              <a:rPr lang="pt-BR" sz="1600" i="1" dirty="0" err="1" smtClean="0"/>
              <a:t>migrations</a:t>
            </a:r>
            <a:r>
              <a:rPr lang="pt-BR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err="1" smtClean="0"/>
              <a:t>Migrations</a:t>
            </a:r>
            <a:r>
              <a:rPr lang="pt-BR" sz="1600" dirty="0" smtClean="0"/>
              <a:t> são estruturas de criação do  banco de dados, que permite </a:t>
            </a:r>
            <a:r>
              <a:rPr lang="pt-BR" sz="1600" dirty="0"/>
              <a:t>uma equipe facilmente </a:t>
            </a:r>
            <a:r>
              <a:rPr lang="pt-BR" sz="1600" dirty="0" smtClean="0"/>
              <a:t>gerencie as modificações.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Dito isso, vamos criar uma </a:t>
            </a:r>
            <a:r>
              <a:rPr lang="pt-BR" sz="1600" i="1" u="sng" dirty="0" err="1" smtClean="0"/>
              <a:t>migration</a:t>
            </a:r>
            <a:r>
              <a:rPr lang="pt-BR" sz="1600" dirty="0" smtClean="0"/>
              <a:t> de produtos:</a:t>
            </a:r>
          </a:p>
          <a:p>
            <a:pPr algn="ctr"/>
            <a:r>
              <a:rPr lang="pt-BR" sz="1600" i="1" dirty="0"/>
              <a:t>“</a:t>
            </a:r>
            <a:r>
              <a:rPr lang="pt-BR" sz="1600" i="1" dirty="0">
                <a:solidFill>
                  <a:srgbClr val="FF0000"/>
                </a:solidFill>
              </a:rPr>
              <a:t>Antes de mais nada vamos consultar a  nossa amiga documentação do Laravel</a:t>
            </a:r>
            <a:r>
              <a:rPr lang="pt-BR" sz="1600" i="1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endParaRPr lang="pt-B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/>
              <a:t> </a:t>
            </a:r>
            <a:r>
              <a:rPr lang="pt-BR" sz="1200" dirty="0" err="1"/>
              <a:t>php</a:t>
            </a:r>
            <a:r>
              <a:rPr lang="pt-BR" sz="1200" dirty="0"/>
              <a:t> </a:t>
            </a:r>
            <a:r>
              <a:rPr lang="pt-BR" sz="1200" dirty="0" err="1"/>
              <a:t>artisan</a:t>
            </a:r>
            <a:r>
              <a:rPr lang="pt-BR" sz="1200" dirty="0"/>
              <a:t> </a:t>
            </a:r>
            <a:r>
              <a:rPr lang="pt-BR" sz="1200" dirty="0" err="1"/>
              <a:t>make:migration</a:t>
            </a:r>
            <a:r>
              <a:rPr lang="pt-BR" sz="1200" dirty="0"/>
              <a:t> --</a:t>
            </a:r>
            <a:r>
              <a:rPr lang="pt-BR" sz="1200" dirty="0" err="1"/>
              <a:t>create</a:t>
            </a:r>
            <a:r>
              <a:rPr lang="pt-BR" sz="1200" dirty="0"/>
              <a:t>=Produtos </a:t>
            </a:r>
            <a:r>
              <a:rPr lang="pt-BR" sz="1200" dirty="0" err="1"/>
              <a:t>create_produtos_table</a:t>
            </a:r>
            <a:endParaRPr lang="pt-B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Visualizar na documentação a referencia para criação das colunas;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/>
              <a:t>M</a:t>
            </a:r>
            <a:r>
              <a:rPr lang="pt-BR" sz="1200" dirty="0" smtClean="0"/>
              <a:t>udar o nome de Produtos para produtos; -&gt; Dar um reset e depois refazer a </a:t>
            </a:r>
            <a:r>
              <a:rPr lang="pt-BR" sz="1200" dirty="0" err="1" smtClean="0"/>
              <a:t>migrate</a:t>
            </a:r>
            <a:r>
              <a:rPr lang="pt-BR" sz="1200" dirty="0" smtClean="0"/>
              <a:t> com as </a:t>
            </a:r>
            <a:r>
              <a:rPr lang="pt-BR" sz="1200" dirty="0" err="1" smtClean="0"/>
              <a:t>seed</a:t>
            </a:r>
            <a:r>
              <a:rPr lang="pt-BR" sz="12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Criar as </a:t>
            </a:r>
            <a:r>
              <a:rPr lang="pt-BR" sz="1200" dirty="0" err="1" smtClean="0"/>
              <a:t>seeds</a:t>
            </a:r>
            <a:r>
              <a:rPr lang="pt-BR" sz="1200" dirty="0" smtClean="0"/>
              <a:t> para produtos; -&gt; Criar a </a:t>
            </a:r>
            <a:r>
              <a:rPr lang="pt-BR" sz="1200" dirty="0" err="1" smtClean="0"/>
              <a:t>factory</a:t>
            </a:r>
            <a:r>
              <a:rPr lang="pt-BR" sz="1200" dirty="0" smtClean="0"/>
              <a:t> utilizando a biblioteca </a:t>
            </a:r>
            <a:r>
              <a:rPr lang="pt-BR" sz="1200" dirty="0" err="1" smtClean="0"/>
              <a:t>faker</a:t>
            </a:r>
            <a:r>
              <a:rPr lang="pt-BR" sz="12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Criar a </a:t>
            </a:r>
            <a:r>
              <a:rPr lang="pt-BR" sz="1200" dirty="0" err="1" smtClean="0"/>
              <a:t>model</a:t>
            </a:r>
            <a:r>
              <a:rPr lang="pt-BR" sz="1200" dirty="0" smtClean="0"/>
              <a:t> Produto;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err="1" smtClean="0"/>
              <a:t>Obs</a:t>
            </a:r>
            <a:r>
              <a:rPr lang="pt-BR" sz="1200" dirty="0" smtClean="0"/>
              <a:t>: Semântica do Laravel: O Laravel ao utilizar o Eloquente, utiliza-se de uma semântica padrão, que no caso de ser diferente teremos que declarar;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Ou seja: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Plural para tabelas do banco;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Singular para as </a:t>
            </a:r>
            <a:r>
              <a:rPr lang="pt-BR" dirty="0" err="1" smtClean="0"/>
              <a:t>Models</a:t>
            </a:r>
            <a:r>
              <a:rPr lang="pt-BR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3856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PRATICANDO COM MODELS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57300" y="3469944"/>
            <a:ext cx="9980682" cy="1361364"/>
          </a:xfrm>
        </p:spPr>
        <p:txBody>
          <a:bodyPr>
            <a:normAutofit/>
          </a:bodyPr>
          <a:lstStyle/>
          <a:p>
            <a:pPr algn="ctr"/>
            <a:r>
              <a:rPr lang="pt-BR" sz="2400" dirty="0" smtClean="0"/>
              <a:t>FIM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200" dirty="0" smtClean="0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257300" y="1752600"/>
            <a:ext cx="9980682" cy="13613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lang="pt-B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lang="pt-B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lang="pt-B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lang="pt-B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lang="pt-B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lang="pt-B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lang="pt-B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lang="pt-B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smtClean="0"/>
              <a:t>Gerar 5 seeds de produtos;</a:t>
            </a:r>
            <a:endParaRPr lang="pt-B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smtClean="0"/>
              <a:t>Realizar a buscar de todos os registros da tabela produtos em ProdutoController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smtClean="0"/>
              <a:t>Mostrar na view com o dd($produtos);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9872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SUGESTÕES: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3848670"/>
            <a:ext cx="10096501" cy="161868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Formar grupos de estudos;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Participar das comunidades;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Participar de projetos no </a:t>
            </a:r>
            <a:r>
              <a:rPr lang="pt-BR" sz="2000" dirty="0" err="1" smtClean="0"/>
              <a:t>github</a:t>
            </a:r>
            <a:r>
              <a:rPr lang="pt-BR" sz="2000" dirty="0" smtClean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/>
              <a:t>Fazer o curso de Laravel intermediário.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OBRIGADO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hlinkClick r:id="rId3"/>
              </a:rPr>
              <a:t>TASSIO PINHEIRO: tascarpin@yahoo.com.br</a:t>
            </a:r>
            <a:endParaRPr lang="pt-BR" dirty="0"/>
          </a:p>
          <a:p>
            <a:r>
              <a:rPr lang="pt-BR" dirty="0" smtClean="0"/>
              <a:t>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Palestrantes</a:t>
            </a:r>
            <a:endParaRPr lang="pt-BR" dirty="0"/>
          </a:p>
        </p:txBody>
      </p:sp>
      <p:sp>
        <p:nvSpPr>
          <p:cNvPr id="14" name="Espaço reserva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TASSIO CARNEIRO PINHEIRO</a:t>
            </a:r>
          </a:p>
          <a:p>
            <a:pPr lvl="1"/>
            <a:r>
              <a:rPr lang="pt-BR" i="1" dirty="0" smtClean="0"/>
              <a:t>Bacharel em Ciência da Computação;</a:t>
            </a:r>
          </a:p>
          <a:p>
            <a:pPr lvl="1"/>
            <a:r>
              <a:rPr lang="pt-BR" i="1" dirty="0" smtClean="0"/>
              <a:t>MBA em Gerenciamento de Projetos – em andamento ;</a:t>
            </a:r>
          </a:p>
          <a:p>
            <a:pPr lvl="1"/>
            <a:r>
              <a:rPr lang="pt-BR" i="1" dirty="0"/>
              <a:t>D</a:t>
            </a:r>
            <a:r>
              <a:rPr lang="pt-BR" i="1" dirty="0" smtClean="0"/>
              <a:t>esenvolvedor web Laravel há 1,5 anos;</a:t>
            </a:r>
          </a:p>
          <a:p>
            <a:pPr lvl="1"/>
            <a:endParaRPr lang="pt-BR" i="1" dirty="0"/>
          </a:p>
          <a:p>
            <a:r>
              <a:rPr lang="pt-BR" dirty="0" smtClean="0"/>
              <a:t>VALMIR BARBOSA</a:t>
            </a:r>
            <a:endParaRPr lang="pt-BR" dirty="0"/>
          </a:p>
          <a:p>
            <a:pPr lvl="1"/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do curso</a:t>
            </a:r>
            <a:endParaRPr lang="pt-BR" dirty="0"/>
          </a:p>
        </p:txBody>
      </p:sp>
      <p:sp>
        <p:nvSpPr>
          <p:cNvPr id="14" name="Espaço reserva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Framework Laravel faz muita coisa como se fosse mágica !!!</a:t>
            </a:r>
          </a:p>
          <a:p>
            <a:r>
              <a:rPr lang="pt-BR" dirty="0" smtClean="0"/>
              <a:t>Instalação</a:t>
            </a:r>
          </a:p>
          <a:p>
            <a:pPr lvl="1"/>
            <a:r>
              <a:rPr lang="pt-BR" dirty="0" smtClean="0"/>
              <a:t>Visão geral </a:t>
            </a:r>
            <a:endParaRPr lang="pt-BR" dirty="0" smtClean="0"/>
          </a:p>
          <a:p>
            <a:pPr lvl="1"/>
            <a:r>
              <a:rPr lang="pt-BR" dirty="0" smtClean="0"/>
              <a:t>Controle de versão integrado na IDE</a:t>
            </a:r>
            <a:endParaRPr lang="pt-BR" dirty="0"/>
          </a:p>
          <a:p>
            <a:r>
              <a:rPr lang="pt-BR" dirty="0" smtClean="0"/>
              <a:t>A </a:t>
            </a:r>
            <a:r>
              <a:rPr lang="pt-BR" dirty="0" smtClean="0"/>
              <a:t>estrutura de pastas </a:t>
            </a:r>
            <a:r>
              <a:rPr lang="pt-BR" dirty="0" smtClean="0"/>
              <a:t>do Laravel</a:t>
            </a:r>
          </a:p>
          <a:p>
            <a:r>
              <a:rPr lang="pt-BR" dirty="0"/>
              <a:t>Ciclo de vida da </a:t>
            </a:r>
            <a:r>
              <a:rPr lang="pt-BR" dirty="0" smtClean="0"/>
              <a:t>aplicação</a:t>
            </a:r>
            <a:endParaRPr lang="pt-BR" dirty="0" smtClean="0"/>
          </a:p>
          <a:p>
            <a:r>
              <a:rPr lang="pt-BR" dirty="0" smtClean="0"/>
              <a:t>Configurando </a:t>
            </a:r>
            <a:r>
              <a:rPr lang="pt-BR" dirty="0" smtClean="0"/>
              <a:t>a </a:t>
            </a:r>
            <a:r>
              <a:rPr lang="pt-BR" dirty="0" smtClean="0"/>
              <a:t>aplicação</a:t>
            </a:r>
          </a:p>
          <a:p>
            <a:r>
              <a:rPr lang="pt-BR" dirty="0" smtClean="0"/>
              <a:t>Trabalhando </a:t>
            </a:r>
            <a:r>
              <a:rPr lang="pt-BR" dirty="0" smtClean="0"/>
              <a:t>com rotas, </a:t>
            </a:r>
            <a:r>
              <a:rPr lang="pt-BR" i="1" dirty="0" err="1" smtClean="0"/>
              <a:t>controllers</a:t>
            </a:r>
            <a:r>
              <a:rPr lang="pt-BR" dirty="0" smtClean="0"/>
              <a:t>, </a:t>
            </a:r>
            <a:r>
              <a:rPr lang="pt-BR" i="1" dirty="0" err="1" smtClean="0"/>
              <a:t>views</a:t>
            </a:r>
            <a:endParaRPr lang="pt-BR" i="1" dirty="0" smtClean="0"/>
          </a:p>
          <a:p>
            <a:r>
              <a:rPr lang="pt-BR" dirty="0" smtClean="0"/>
              <a:t>Trabalhando com </a:t>
            </a:r>
            <a:r>
              <a:rPr lang="pt-BR" i="1" dirty="0" err="1" smtClean="0"/>
              <a:t>m</a:t>
            </a:r>
            <a:r>
              <a:rPr lang="pt-BR" i="1" dirty="0" err="1" smtClean="0"/>
              <a:t>odels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0506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 história do framework, sua evolução e curiosidades, cada um corre atrás;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A mágica do Framework?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Agilizar nossas vidas ...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Pq</a:t>
            </a:r>
            <a:r>
              <a:rPr lang="pt-BR" sz="2000" dirty="0" smtClean="0"/>
              <a:t> utilizar Laravel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Câmbio automático x câmbio manual</a:t>
            </a:r>
            <a:endParaRPr lang="pt-BR" sz="1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Laravel </a:t>
            </a:r>
            <a:r>
              <a:rPr lang="pt-BR" sz="1800" dirty="0" smtClean="0"/>
              <a:t>= Automático + autônomo </a:t>
            </a:r>
            <a:br>
              <a:rPr lang="pt-BR" sz="1800" dirty="0" smtClean="0"/>
            </a:br>
            <a:r>
              <a:rPr lang="pt-BR" sz="1800" dirty="0" smtClean="0"/>
              <a:t>(Força de expressão)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Bom ou ruim? Depende ...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/>
              <a:t>G</a:t>
            </a:r>
            <a:r>
              <a:rPr lang="pt-BR" sz="1800" dirty="0" smtClean="0"/>
              <a:t>anhou </a:t>
            </a:r>
            <a:r>
              <a:rPr lang="pt-BR" sz="1800" dirty="0"/>
              <a:t>explosivamente em </a:t>
            </a:r>
            <a:r>
              <a:rPr lang="pt-BR" sz="1800" dirty="0" smtClean="0"/>
              <a:t>popularidade: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smtClean="0">
                <a:hlinkClick r:id="rId3"/>
              </a:rPr>
              <a:t>pesquisa do </a:t>
            </a:r>
            <a:r>
              <a:rPr lang="pt-BR" sz="1800" dirty="0" err="1" smtClean="0">
                <a:hlinkClick r:id="rId3"/>
              </a:rPr>
              <a:t>SitePoint</a:t>
            </a:r>
            <a:endParaRPr lang="pt-BR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Contras: Por hora, tem limitação para MEGA aplicações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Inst</a:t>
            </a:r>
            <a:r>
              <a:rPr lang="pt-BR" sz="2400" dirty="0" smtClean="0"/>
              <a:t>alar o XAMPP;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Instalação</a:t>
            </a:r>
            <a:r>
              <a:rPr lang="pt-BR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Via </a:t>
            </a:r>
            <a:r>
              <a:rPr lang="pt-BR" sz="1800" dirty="0" err="1" smtClean="0"/>
              <a:t>composer</a:t>
            </a:r>
            <a:r>
              <a:rPr lang="pt-BR" sz="18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Via clone do repositório do </a:t>
            </a:r>
            <a:r>
              <a:rPr lang="pt-BR" sz="1800" dirty="0" err="1" smtClean="0"/>
              <a:t>github</a:t>
            </a:r>
            <a:r>
              <a:rPr lang="pt-BR" sz="18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Via Laravel </a:t>
            </a:r>
            <a:r>
              <a:rPr lang="pt-BR" sz="1800" dirty="0" err="1" smtClean="0"/>
              <a:t>installer</a:t>
            </a:r>
            <a:r>
              <a:rPr lang="pt-BR" sz="1800" dirty="0" smtClean="0"/>
              <a:t>;</a:t>
            </a:r>
            <a:endParaRPr lang="pt-B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Instalação via </a:t>
            </a:r>
            <a:r>
              <a:rPr lang="pt-BR" sz="2400" dirty="0" err="1" smtClean="0"/>
              <a:t>composer</a:t>
            </a:r>
            <a:r>
              <a:rPr lang="pt-BR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Acesse</a:t>
            </a:r>
            <a:r>
              <a:rPr lang="pt-BR" sz="1800" dirty="0"/>
              <a:t>: http://</a:t>
            </a:r>
            <a:r>
              <a:rPr lang="pt-BR" sz="1800" dirty="0" smtClean="0"/>
              <a:t>getcomposer.org/download;</a:t>
            </a: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Faça </a:t>
            </a:r>
            <a:r>
              <a:rPr lang="pt-BR" sz="1800" dirty="0"/>
              <a:t>o download da </a:t>
            </a:r>
            <a:r>
              <a:rPr lang="pt-BR" sz="1800" dirty="0" smtClean="0"/>
              <a:t>biblioteca e instalação do .</a:t>
            </a:r>
            <a:r>
              <a:rPr lang="pt-BR" sz="1800" dirty="0" err="1" smtClean="0"/>
              <a:t>exe</a:t>
            </a:r>
            <a:r>
              <a:rPr lang="pt-BR" sz="18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Configuração da variável de ambiente;</a:t>
            </a: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smtClean="0"/>
              <a:t>Pronto</a:t>
            </a:r>
            <a:r>
              <a:rPr lang="pt-BR" sz="1800" dirty="0"/>
              <a:t>, você terá um arquivo chamado </a:t>
            </a:r>
            <a:r>
              <a:rPr lang="pt-BR" sz="1800" dirty="0" err="1"/>
              <a:t>composer.phar</a:t>
            </a:r>
            <a:r>
              <a:rPr lang="pt-BR" sz="1800" dirty="0"/>
              <a:t> em sua máquina pronto para </a:t>
            </a:r>
            <a:r>
              <a:rPr lang="pt-BR" sz="1800" dirty="0" smtClean="0"/>
              <a:t>uso;</a:t>
            </a:r>
            <a:endParaRPr lang="pt-B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composer</a:t>
            </a:r>
            <a:r>
              <a:rPr lang="pt-BR" sz="1800" dirty="0"/>
              <a:t> </a:t>
            </a:r>
            <a:r>
              <a:rPr lang="pt-BR" sz="1800" dirty="0" err="1"/>
              <a:t>create-project</a:t>
            </a:r>
            <a:r>
              <a:rPr lang="pt-BR" sz="1800" dirty="0"/>
              <a:t> laravel/laravel blog "5.1.*"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4233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CONTROLAR VERSÃO E RODAR O SERVIDOR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Utilizando o controle de versão </a:t>
            </a:r>
            <a:r>
              <a:rPr lang="pt-BR" sz="2400" dirty="0" err="1" smtClean="0"/>
              <a:t>git</a:t>
            </a:r>
            <a:r>
              <a:rPr lang="pt-BR" sz="2400" dirty="0" smtClean="0"/>
              <a:t> localmente e remoto, integrado no IDE;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Inicializando o servidor e acessando a aplicação;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 err="1"/>
              <a:t>Artisan</a:t>
            </a:r>
            <a:r>
              <a:rPr lang="pt-BR" sz="2400" dirty="0"/>
              <a:t> é a ferramenta de linha de comando do </a:t>
            </a:r>
            <a:r>
              <a:rPr lang="pt-BR" sz="2400" dirty="0" smtClean="0"/>
              <a:t>Laravel para utilizar os recursos do framework </a:t>
            </a:r>
            <a:r>
              <a:rPr lang="pt-BR" sz="2400" dirty="0"/>
              <a:t>e é instalada automaticamente quando se cria um novo projeto. 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0481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PRINCIPAL DE </a:t>
            </a:r>
            <a:r>
              <a:rPr lang="pt-BR" dirty="0" smtClean="0"/>
              <a:t>PASTAS E ARQUIVOS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VENDOR: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Instalada pelo </a:t>
            </a:r>
            <a:r>
              <a:rPr lang="pt-BR" sz="2000" dirty="0" err="1" smtClean="0"/>
              <a:t>composer</a:t>
            </a:r>
            <a:r>
              <a:rPr lang="pt-BR" sz="2000" dirty="0" smtClean="0"/>
              <a:t>, encontra-se todas as bibliotecas necessárias para rodar o framework. Não deve ser alterado e sim gerenciado automaticamente via </a:t>
            </a:r>
            <a:r>
              <a:rPr lang="pt-BR" sz="2000" dirty="0" err="1" smtClean="0"/>
              <a:t>composer</a:t>
            </a:r>
            <a:r>
              <a:rPr lang="pt-BR" sz="2000" dirty="0" smtClean="0"/>
              <a:t>;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PUBLIC: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Uma das </a:t>
            </a:r>
            <a:r>
              <a:rPr lang="pt-BR" sz="2000" dirty="0" smtClean="0"/>
              <a:t>pastas mais importantes e </a:t>
            </a:r>
            <a:r>
              <a:rPr lang="pt-BR" sz="2000" dirty="0" smtClean="0"/>
              <a:t>é onde está o </a:t>
            </a:r>
            <a:r>
              <a:rPr lang="pt-BR" sz="2000" dirty="0" err="1" smtClean="0"/>
              <a:t>DocumentRoot</a:t>
            </a:r>
            <a:r>
              <a:rPr lang="pt-BR" sz="2000" dirty="0" smtClean="0"/>
              <a:t> do sistema. </a:t>
            </a:r>
          </a:p>
          <a:p>
            <a:pPr lvl="1"/>
            <a:r>
              <a:rPr lang="pt-BR" sz="2000" dirty="0" smtClean="0"/>
              <a:t>Ou seja, todas as requisições cairão diretamente nela, onde uma </a:t>
            </a:r>
            <a:r>
              <a:rPr lang="pt-BR" sz="2000" dirty="0"/>
              <a:t>vez que temos </a:t>
            </a:r>
            <a:r>
              <a:rPr lang="pt-BR" sz="2000" dirty="0"/>
              <a:t>a</a:t>
            </a:r>
            <a:r>
              <a:rPr lang="pt-BR" sz="2000" dirty="0" smtClean="0"/>
              <a:t> aplicação rodando na porta específica, </a:t>
            </a:r>
            <a:r>
              <a:rPr lang="pt-BR" sz="2000" dirty="0"/>
              <a:t>podemos lidar com o </a:t>
            </a:r>
            <a:r>
              <a:rPr lang="pt-BR" sz="2000" dirty="0" smtClean="0"/>
              <a:t>pedido de </a:t>
            </a:r>
            <a:r>
              <a:rPr lang="pt-BR" sz="2000" dirty="0"/>
              <a:t>entrada (</a:t>
            </a:r>
            <a:r>
              <a:rPr lang="pt-BR" sz="2000" i="1" dirty="0"/>
              <a:t>REQUEST</a:t>
            </a:r>
            <a:r>
              <a:rPr lang="pt-BR" sz="2000" dirty="0"/>
              <a:t>) </a:t>
            </a:r>
            <a:r>
              <a:rPr lang="pt-BR" sz="2000" dirty="0" smtClean="0"/>
              <a:t> através </a:t>
            </a:r>
            <a:r>
              <a:rPr lang="pt-BR" sz="2000" dirty="0"/>
              <a:t>do </a:t>
            </a:r>
            <a:r>
              <a:rPr lang="pt-BR" sz="2000" dirty="0" err="1"/>
              <a:t>kernel</a:t>
            </a:r>
            <a:r>
              <a:rPr lang="pt-BR" sz="2000" dirty="0"/>
              <a:t> e enviar a </a:t>
            </a:r>
            <a:r>
              <a:rPr lang="pt-BR" sz="2000" dirty="0" smtClean="0"/>
              <a:t>resposta (</a:t>
            </a:r>
            <a:r>
              <a:rPr lang="pt-BR" sz="2000" i="1" dirty="0" smtClean="0"/>
              <a:t>RESPONSE</a:t>
            </a:r>
            <a:r>
              <a:rPr lang="pt-BR" sz="2000" dirty="0" smtClean="0"/>
              <a:t>) </a:t>
            </a:r>
            <a:r>
              <a:rPr lang="pt-BR" sz="2000" dirty="0" smtClean="0"/>
              <a:t>associada, </a:t>
            </a:r>
            <a:r>
              <a:rPr lang="pt-BR" sz="2000" dirty="0"/>
              <a:t>de volta </a:t>
            </a:r>
            <a:r>
              <a:rPr lang="pt-BR" sz="2000" dirty="0" smtClean="0"/>
              <a:t>para o </a:t>
            </a:r>
            <a:r>
              <a:rPr lang="pt-BR" sz="2000" dirty="0"/>
              <a:t>navegador do </a:t>
            </a:r>
            <a:r>
              <a:rPr lang="pt-BR" sz="2000" dirty="0" smtClean="0"/>
              <a:t>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CONFIG: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É nela onde estão o diversos arquivos de configuração dos componentes do sistema. Ex. </a:t>
            </a:r>
            <a:r>
              <a:rPr lang="pt-BR" sz="2000" dirty="0" err="1" smtClean="0"/>
              <a:t>app</a:t>
            </a:r>
            <a:r>
              <a:rPr lang="pt-BR" sz="2000" dirty="0" smtClean="0"/>
              <a:t>, </a:t>
            </a:r>
            <a:r>
              <a:rPr lang="pt-BR" sz="2000" dirty="0" err="1" smtClean="0"/>
              <a:t>auth</a:t>
            </a:r>
            <a:r>
              <a:rPr lang="pt-BR" sz="2000" dirty="0" smtClean="0"/>
              <a:t>, </a:t>
            </a:r>
            <a:r>
              <a:rPr lang="pt-BR" sz="2000" dirty="0" err="1" smtClean="0"/>
              <a:t>database</a:t>
            </a:r>
            <a:r>
              <a:rPr lang="pt-BR" sz="2000" dirty="0" smtClean="0"/>
              <a:t>, mail,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771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PRINCIPAL DE </a:t>
            </a:r>
            <a:r>
              <a:rPr lang="pt-BR" dirty="0" smtClean="0"/>
              <a:t>PASTAS E ARQUIVOS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DATABASE: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Encontra-se recursos para trabalhar com </a:t>
            </a:r>
            <a:r>
              <a:rPr lang="pt-BR" sz="2000" dirty="0" err="1" smtClean="0"/>
              <a:t>migrations</a:t>
            </a:r>
            <a:r>
              <a:rPr lang="pt-BR" sz="2000" dirty="0" smtClean="0"/>
              <a:t> e </a:t>
            </a:r>
            <a:r>
              <a:rPr lang="pt-BR" sz="2000" dirty="0" err="1" smtClean="0"/>
              <a:t>seeders</a:t>
            </a:r>
            <a:r>
              <a:rPr lang="pt-BR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1800" dirty="0" err="1" smtClean="0"/>
              <a:t>Migrations</a:t>
            </a:r>
            <a:r>
              <a:rPr lang="pt-BR" sz="1800" dirty="0" smtClean="0"/>
              <a:t>: Modelo físico do banco de dados;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1800" dirty="0" err="1" smtClean="0"/>
              <a:t>Seeders</a:t>
            </a:r>
            <a:r>
              <a:rPr lang="pt-BR" sz="1800" dirty="0" smtClean="0"/>
              <a:t>: Recurso para popular o banco de dados e realizar testes</a:t>
            </a:r>
            <a:r>
              <a:rPr lang="pt-BR" sz="1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APP: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É a pasta principal da APLICAÇÃO do ponto de vista de desenvolvimento;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873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PRINCIPAL DE </a:t>
            </a:r>
            <a:r>
              <a:rPr lang="pt-BR" dirty="0" smtClean="0"/>
              <a:t>PASTAS E ARQUIVOS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9980682" cy="457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COMPOSER.JSON E COMPOSER.LOCK: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 smtClean="0"/>
              <a:t>É esse arquivo que o </a:t>
            </a:r>
            <a:r>
              <a:rPr lang="pt-BR" sz="1600" dirty="0" err="1" smtClean="0"/>
              <a:t>composer.phar</a:t>
            </a:r>
            <a:r>
              <a:rPr lang="pt-BR" sz="1600" dirty="0" smtClean="0"/>
              <a:t> utiliza para gerenciar todas as dependências do projeto, tanto de terceiros quanto do próprio Laravel;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.ENV E .ENV.EXAMPLE: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 smtClean="0"/>
              <a:t>Guarda todas as configurações de ambientes, como </a:t>
            </a:r>
            <a:r>
              <a:rPr lang="pt-BR" sz="1600" dirty="0" err="1" smtClean="0"/>
              <a:t>user</a:t>
            </a:r>
            <a:r>
              <a:rPr lang="pt-BR" sz="1600" dirty="0" smtClean="0"/>
              <a:t>, senha do banco de dados, ambiente de desenvolvimento, dados de </a:t>
            </a:r>
            <a:r>
              <a:rPr lang="pt-BR" sz="1600" dirty="0" err="1" smtClean="0"/>
              <a:t>email</a:t>
            </a:r>
            <a:r>
              <a:rPr lang="pt-BR" sz="1600" dirty="0"/>
              <a:t> </a:t>
            </a:r>
            <a:r>
              <a:rPr lang="pt-BR" sz="1600" dirty="0" smtClean="0"/>
              <a:t>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ARTISAN: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 smtClean="0"/>
              <a:t>Fornece acesso via linha de comando para acessar os recurso do Laravel como criação de </a:t>
            </a:r>
            <a:r>
              <a:rPr lang="pt-BR" sz="1600" dirty="0" err="1" smtClean="0"/>
              <a:t>Models</a:t>
            </a:r>
            <a:r>
              <a:rPr lang="pt-BR" sz="1600" dirty="0" smtClean="0"/>
              <a:t>, </a:t>
            </a:r>
            <a:r>
              <a:rPr lang="pt-BR" sz="1600" dirty="0" err="1" smtClean="0"/>
              <a:t>Controllers</a:t>
            </a:r>
            <a:r>
              <a:rPr lang="pt-BR" sz="1600" dirty="0" smtClean="0"/>
              <a:t>, </a:t>
            </a:r>
            <a:r>
              <a:rPr lang="pt-BR" sz="1600" dirty="0" err="1" smtClean="0"/>
              <a:t>Migrations</a:t>
            </a:r>
            <a:r>
              <a:rPr lang="pt-BR" sz="1600" dirty="0" smtClean="0"/>
              <a:t> 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GUPLFILE.JS</a:t>
            </a:r>
          </a:p>
        </p:txBody>
      </p:sp>
    </p:spTree>
    <p:extLst>
      <p:ext uri="{BB962C8B-B14F-4D97-AF65-F5344CB8AC3E}">
        <p14:creationId xmlns:p14="http://schemas.microsoft.com/office/powerpoint/2010/main" val="26773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êmica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E0F479-A72A-4310-AA64-690A596FA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159749-484A-4444-8368-710F51146B8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22C80C-2A12-4ADF-A25C-A987BFB8D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5887</TotalTime>
  <Words>1357</Words>
  <Application>Microsoft Office PowerPoint</Application>
  <PresentationFormat>Widescreen</PresentationFormat>
  <Paragraphs>161</Paragraphs>
  <Slides>18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Euphemia</vt:lpstr>
      <vt:lpstr>Plantagenet Cherokee</vt:lpstr>
      <vt:lpstr>Wingdings</vt:lpstr>
      <vt:lpstr>Literatura acadêmica 16x9</vt:lpstr>
      <vt:lpstr>Desenvolvimento web com laravel</vt:lpstr>
      <vt:lpstr>Palestrantes</vt:lpstr>
      <vt:lpstr>Tópicos do curso</vt:lpstr>
      <vt:lpstr>INTRODUÇÃO</vt:lpstr>
      <vt:lpstr>INSTALAÇÃO</vt:lpstr>
      <vt:lpstr>CONTROLAR VERSÃO E RODAR O SERVIDOR</vt:lpstr>
      <vt:lpstr>ESTRUTURA PRINCIPAL DE PASTAS E ARQUIVOS</vt:lpstr>
      <vt:lpstr>ESTRUTURA PRINCIPAL DE PASTAS E ARQUIVOS</vt:lpstr>
      <vt:lpstr>ESTRUTURA PRINCIPAL DE PASTAS E ARQUIVOS</vt:lpstr>
      <vt:lpstr>CICLO DE VIDA DA APLICAÇÃO</vt:lpstr>
      <vt:lpstr>CONFIGURANDO NAMESPACE E BD</vt:lpstr>
      <vt:lpstr>ROTAS, CONTROLLERS E VIEWS</vt:lpstr>
      <vt:lpstr>TRABALHANDO COM ROTAS, CONTROLLERS E VIEWS</vt:lpstr>
      <vt:lpstr>TRABALHANDO COM MODELS</vt:lpstr>
      <vt:lpstr>PRATICANDO COM MODELS</vt:lpstr>
      <vt:lpstr>PRATICANDO COM MODELS</vt:lpstr>
      <vt:lpstr>SUGESTÕES: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com laravel</dc:title>
  <cp:lastModifiedBy>Tassio Carneiro Pinheiro</cp:lastModifiedBy>
  <cp:revision>77</cp:revision>
  <dcterms:created xsi:type="dcterms:W3CDTF">2013-04-05T19:49:59Z</dcterms:created>
  <dcterms:modified xsi:type="dcterms:W3CDTF">2016-11-08T23:55:39Z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