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Shape 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TASCHA_logo_leftaligned_black.png" id="6" name="Shape 6"/>
          <p:cNvPicPr preferRelativeResize="0"/>
          <p:nvPr/>
        </p:nvPicPr>
        <p:blipFill rotWithShape="1">
          <a:blip r:embed="rId2">
            <a:alphaModFix/>
          </a:blip>
          <a:srcRect b="0" l="0" r="0" t="0"/>
          <a:stretch/>
        </p:blipFill>
        <p:spPr>
          <a:xfrm>
            <a:off x="-67732" y="8390468"/>
            <a:ext cx="3234266" cy="858271"/>
          </a:xfrm>
          <a:prstGeom prst="rect">
            <a:avLst/>
          </a:prstGeom>
          <a:noFill/>
          <a:ln>
            <a:noFill/>
          </a:ln>
        </p:spPr>
      </p:pic>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Shape 4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0" name="Shape 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Shape 11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20" name="Shape 12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Shape 12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28" name="Shape 12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Shape 13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36" name="Shape 13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Shape 14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44" name="Shape 14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Shape 15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52" name="Shape 15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Shape 15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The following are ways that data can be applied. Similar to the format above, pause and ask the class for definitions of each word before providing the definitions in this instructor’s guide. Dataset: Data selected and arranged in rows and columns. Has the class seen datasets before? What do their datasets look like? How are these datasets stored?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Data visualization: a way to help people understand the significance of data by placing them in a visual context. Data visualization is the presentation of data in a pictorial or graphical format. It enables decision makers to see analytics presented visually, so they can grasp difficult concepts or identify new patterns.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Take time to pass around several sample datasets. There should be at least two quantitative sets and one qualitative set. In groups of 2-3, have the participants look at each dataset. What information is provided? Is it qualitative or quantitative? What does this information show? Who can use it/what is it for? </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0" name="Shape 16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Shape 16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 Pass around example visualized charts or project these images on the screen: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For each visualization, ask the class: What information is provided? Is it qualitative or quantitative? What does this information show? Who can use it/what is it for?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8" name="Shape 16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Shape 17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 Pass around example visualized charts or project these images on the screen: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For each visualization, ask the class: What information is provided? Is it qualitative or quantitative? What does this information show? Who can use it/what is it for?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6" name="Shape 17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4" name="Shape 18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Shape 19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Understanding and Working with Data Visualizations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See Activity 1.2 document for more details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2" name="Shape 19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7" name="Shape 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Briefly review key concepts identified, pause to answer any questions, and dismiss the class for lunch.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If it wasn’t discussed after Activity 1.2, be sure to discuss the following in the module’s debrief:</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good data visualizations require good </a:t>
            </a:r>
            <a:r>
              <a:rPr b="0" i="1" lang="en-US" sz="1200" u="none" cap="none" strike="noStrike">
                <a:solidFill>
                  <a:schemeClr val="dk1"/>
                </a:solidFill>
                <a:latin typeface="Calibri"/>
                <a:ea typeface="Calibri"/>
                <a:cs typeface="Calibri"/>
                <a:sym typeface="Calibri"/>
              </a:rPr>
              <a:t>data. </a:t>
            </a:r>
            <a:r>
              <a:rPr b="0" i="0" lang="en-US" sz="1200" u="none" cap="none" strike="noStrike">
                <a:solidFill>
                  <a:schemeClr val="dk1"/>
                </a:solidFill>
                <a:latin typeface="Calibri"/>
                <a:ea typeface="Calibri"/>
                <a:cs typeface="Calibri"/>
                <a:sym typeface="Calibri"/>
              </a:rPr>
              <a:t>If the data that underlie a visualization are faulty, the result will be misleading and incorrect conclusions from the visualization.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 The processes described in Activity 1.1 of defining a data problem, audience, and goal, are also necessary to take for visualizations. As we move forward throughout this class, we’ll return to these topics. It’s always critically important to remember that for every data project, you need to keep in mind the your audience and what you are trying to accomplish with the data.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0" name="Shape 20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4" name="Shape 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Shape 7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Next, introduce the name of the workshop, taking time to write “Data for Decision Making” on the whiteboard (if possible). Underscore the word “data”, or verbally highlight it.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Ask the class to work with a partner and take a moment and think about what they think of when they hear the word “data”.  Have the class write down 5 words that they associate with data. If they are having trouble thinking of words, feel free to gently guide them by providing a few words: numbers, words, etc. If you provide this information, ask the participants not to use these words as their answers.  (</a:t>
            </a:r>
            <a:r>
              <a:rPr b="0" i="1" lang="en-US" sz="1200" u="none" cap="none" strike="noStrike">
                <a:solidFill>
                  <a:schemeClr val="dk1"/>
                </a:solidFill>
                <a:latin typeface="Calibri"/>
                <a:ea typeface="Calibri"/>
                <a:cs typeface="Calibri"/>
                <a:sym typeface="Calibri"/>
              </a:rPr>
              <a:t>5 minutes)</a:t>
            </a: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Ask for volunteers to report back on what they wrote. If possible, write their answers on the board. What did they write? Did some people write similar answers as others? Do people agree with other people’s answers? Discuss their answers with the class. </a:t>
            </a:r>
            <a:r>
              <a:rPr b="0" i="1" lang="en-US" sz="1200" u="none" cap="none" strike="noStrike">
                <a:solidFill>
                  <a:schemeClr val="dk1"/>
                </a:solidFill>
                <a:latin typeface="Calibri"/>
                <a:ea typeface="Calibri"/>
                <a:cs typeface="Calibri"/>
                <a:sym typeface="Calibri"/>
              </a:rPr>
              <a:t>(5 minutes)</a:t>
            </a: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Before transitioning, make sure to underscore to the participants that we are going to jump right in and define “data”, “decision making”, and “data for decision making” and then outline course goals and objectives.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2" name="Shape 7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Shape 7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to instructor* This section comes before describing the workshop to provide context for the workshop.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After the class has shared with each other what they think data are and what they associate data with, offer a formal definition. On the board, write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Data: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At its most basic level, data are collections of facts and information. This information can come be packaged as numbers, words, measurements, observations, or descriptions.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 example: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If I didn’t eat breakfast and am hungry, I could ask my colleagues where the best place to get Mohinga is nearby. When I ask that question and receive responses, I collect information. Try to solicit the type of information collected from the class. Is it price? How the breakfast tastes? How close the breakfast place is to the office? How long it will take to eat the breakfast?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information that I collected can be considered data.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0" name="Shape 8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Shape 8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Questions to ask: </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Now that data have be re-framed to simply be information, ask the class what kinds of data (information) they collect in their everyday life. If the class is quiet and has not provided a response, feel free to nudge them along with a few more examples, such as do they ask their families about their days when they get home? If they want to buy a new cell phone, do they ask for recommendations? </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Decision Making: </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After collecting data (information), you are free to make a decision. When you make a decision, you can use the data you collected as evidence to make an informed decision. </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For instance, in the previous breakfast example, if you hadn’t asked your colleagues for their suggestions for breakfast options, you run the risk of eating a bad breakfast. When you collect data from your colleagues, you can use that information (their response) as a solution to your problem (the fact that you are hungry) in order to make an informed decision that leads to a great breakfast.</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The more people you ask, the more data (information) you have in which to make your decision.  </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Questions to ask:</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Take some time to relate this information back to the participants’ own lives. Ask the class how they’ve used data to make informed decisions in their own lives. As some guiding questions, ask would they rather have a good breakfast or a poor one? If you want to buy a new cell phone, would you rather take your chances on getting a phone that seems like a great choice, only to realize later it doesn’t suit your needs? Gathering information and using it to make an informed decision is a fact of life that may happen on a daily basis for many people. </a:t>
            </a:r>
            <a:endParaRPr/>
          </a:p>
          <a:p>
            <a:pPr indent="0" lvl="0" marL="0" marR="0" rtl="0" algn="l">
              <a:lnSpc>
                <a:spcPct val="80000"/>
              </a:lnSpc>
              <a:spcBef>
                <a:spcPts val="0"/>
              </a:spcBef>
              <a:spcAft>
                <a:spcPts val="0"/>
              </a:spcAft>
              <a:buNone/>
            </a:pPr>
            <a:r>
              <a:rPr b="0" i="0" lang="en-US" sz="1110" u="none" cap="none" strike="noStrike">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t/>
            </a:r>
            <a:endParaRPr b="0" i="0" sz="1110" u="none" cap="none" strike="noStrike">
              <a:solidFill>
                <a:schemeClr val="dk1"/>
              </a:solidFill>
              <a:latin typeface="Calibri"/>
              <a:ea typeface="Calibri"/>
              <a:cs typeface="Calibri"/>
              <a:sym typeface="Calibri"/>
            </a:endParaRPr>
          </a:p>
        </p:txBody>
      </p:sp>
      <p:sp>
        <p:nvSpPr>
          <p:cNvPr id="88" name="Shape 8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Shape 9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Once the discussion has finished, underscore that data are information that surrounds us, and that we are all willing or unwilling consumers of data.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Putting it all together: Data-driven decision-making is the practice of basing decision on the analysis of data rather than using your intuition, guess, or estimate.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Take a moment to ask the class why they think it is important to base decisions on evidence.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Once finished, relate data-driven decision making back to organizations or local governments, saying that using data to make these decisions allows us to improve programs, respond more effectively to organization and community needs, create solutions to pre-existing problems in organizations or communities, and allows the public to use data to make decisions as well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Take a moment to answer any questions from the participants. Then, transition by mentioning that with this greater context and understand of data for decision making, we can move on to the goals and outcomes for this workshop.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6" name="Shape 9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Shape 10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Shape 11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 Provide context for the participants about how decisions made with data can lead to innovative, evidence based practices for organizations and governments.  Take a moment to introduce the following case study to the participants, and provide context. </a:t>
            </a:r>
            <a:endParaRPr/>
          </a:p>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 </a:t>
            </a:r>
            <a:endParaRPr/>
          </a:p>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Guiding questions before beginning: How can data be used to solve a problem? </a:t>
            </a:r>
            <a:endParaRPr/>
          </a:p>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Are there any examples of governments using data to make decisions that the participants can think of? </a:t>
            </a:r>
            <a:endParaRPr/>
          </a:p>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What about organizations that use data to make decisions?</a:t>
            </a:r>
            <a:endParaRPr/>
          </a:p>
          <a:p>
            <a:pPr indent="0" lvl="0" marL="0" marR="0" rtl="0" algn="l">
              <a:lnSpc>
                <a:spcPct val="90000"/>
              </a:lnSpc>
              <a:spcBef>
                <a:spcPts val="0"/>
              </a:spcBef>
              <a:spcAft>
                <a:spcPts val="0"/>
              </a:spcAft>
              <a:buNone/>
            </a:pPr>
            <a:r>
              <a:t/>
            </a:r>
            <a:endParaRPr b="0" i="0" sz="111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 </a:t>
            </a:r>
            <a:endParaRPr/>
          </a:p>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Many countries around the world are using data to make decision on a daily basis, and are seeking ways to solve existing problems using new forms of data. </a:t>
            </a:r>
            <a:endParaRPr/>
          </a:p>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 </a:t>
            </a:r>
            <a:endParaRPr/>
          </a:p>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As a prior to beginning the case study, provide context by briefly outlining the case study below in Armenia (adapted from UNDP, A guide to Data Innovation for Development, 2016). Alternatively, a locally specific example can be provided. If implementing this in Myanmar, please see the second example. </a:t>
            </a:r>
            <a:endParaRPr/>
          </a:p>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In Armenia, Tourism has great potential for growth. Commonly used data sources such as hotel booking logs and border control records are expensive and time-consuming to collect, and only provide part of the picture. </a:t>
            </a:r>
            <a:endParaRPr/>
          </a:p>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The UNDP office in Armenia saw an opportunity to help the tourism industry by using a new form of data collection: understanding tourist preferences by analyzing the number of roaming foreign SIM cards in use. </a:t>
            </a:r>
            <a:endParaRPr/>
          </a:p>
          <a:p>
            <a:pPr indent="0" lvl="0" marL="0" marR="0" rtl="0" algn="l">
              <a:lnSpc>
                <a:spcPct val="90000"/>
              </a:lnSpc>
              <a:spcBef>
                <a:spcPts val="0"/>
              </a:spcBef>
              <a:spcAft>
                <a:spcPts val="0"/>
              </a:spcAft>
              <a:buNone/>
            </a:pPr>
            <a:r>
              <a:rPr b="0" i="0" lang="en-US" sz="1110" u="none" cap="none" strike="noStrike">
                <a:solidFill>
                  <a:schemeClr val="dk1"/>
                </a:solidFill>
                <a:latin typeface="Calibri"/>
                <a:ea typeface="Calibri"/>
                <a:cs typeface="Calibri"/>
                <a:sym typeface="Calibri"/>
              </a:rPr>
              <a:t>The UNDP team in Armenia used this new form of data collection to track origin and travel patterns for tourists in Armenia, and could then share the data with government decision-makers and local businesses to understand and adapt to shifting tourism trends. </a:t>
            </a:r>
            <a:endParaRPr/>
          </a:p>
          <a:p>
            <a:pPr indent="0" lvl="0" marL="0" marR="0" rtl="0" algn="l">
              <a:lnSpc>
                <a:spcPct val="90000"/>
              </a:lnSpc>
              <a:spcBef>
                <a:spcPts val="0"/>
              </a:spcBef>
              <a:spcAft>
                <a:spcPts val="0"/>
              </a:spcAft>
              <a:buNone/>
            </a:pPr>
            <a:r>
              <a:t/>
            </a:r>
            <a:endParaRPr b="0" i="0" sz="111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b="0" i="0" sz="111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b="0" i="0" sz="1110" u="none" cap="none" strike="noStrike">
              <a:solidFill>
                <a:schemeClr val="dk1"/>
              </a:solidFill>
              <a:latin typeface="Calibri"/>
              <a:ea typeface="Calibri"/>
              <a:cs typeface="Calibri"/>
              <a:sym typeface="Calibri"/>
            </a:endParaRPr>
          </a:p>
        </p:txBody>
      </p:sp>
      <p:sp>
        <p:nvSpPr>
          <p:cNvPr id="112" name="Shape 11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685800" y="2693987"/>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371600" y="5001771"/>
            <a:ext cx="6400800" cy="1415693"/>
          </a:xfrm>
          <a:prstGeom prst="rect">
            <a:avLst/>
          </a:prstGeom>
          <a:noFill/>
          <a:ln>
            <a:noFill/>
          </a:ln>
        </p:spPr>
        <p:txBody>
          <a:bodyPr anchorCtr="0" anchor="t" bIns="45700" lIns="91425" spcFirstLastPara="1" rIns="91425" wrap="square" tIns="45700"/>
          <a:lstStyle>
            <a:lvl1pPr lvl="0" marR="0" rtl="0" algn="ctr">
              <a:spcBef>
                <a:spcPts val="560"/>
              </a:spcBef>
              <a:spcAft>
                <a:spcPts val="0"/>
              </a:spcAft>
              <a:buClr>
                <a:srgbClr val="888888"/>
              </a:buClr>
              <a:buSzPts val="2800"/>
              <a:buFont typeface="Noto Sans Symbols"/>
              <a:buNone/>
              <a:defRPr b="0" i="0" sz="28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descr="TASCHA_logo_stacked_black.gif" id="14" name="Shape 14"/>
          <p:cNvPicPr preferRelativeResize="0"/>
          <p:nvPr/>
        </p:nvPicPr>
        <p:blipFill rotWithShape="1">
          <a:blip r:embed="rId2">
            <a:alphaModFix/>
          </a:blip>
          <a:srcRect b="0" l="0" r="0" t="0"/>
          <a:stretch/>
        </p:blipFill>
        <p:spPr>
          <a:xfrm>
            <a:off x="2912227" y="362824"/>
            <a:ext cx="3319546" cy="202017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2" name="Shape 42"/>
        <p:cNvGrpSpPr/>
        <p:nvPr/>
      </p:nvGrpSpPr>
      <p:grpSpPr>
        <a:xfrm>
          <a:off x="0" y="0"/>
          <a:ext cx="0" cy="0"/>
          <a:chOff x="0" y="0"/>
          <a:chExt cx="0" cy="0"/>
        </a:xfrm>
      </p:grpSpPr>
      <p:sp>
        <p:nvSpPr>
          <p:cNvPr id="43" name="Shape 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Shape 4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5" name="Shape 45"/>
        <p:cNvGrpSpPr/>
        <p:nvPr/>
      </p:nvGrpSpPr>
      <p:grpSpPr>
        <a:xfrm>
          <a:off x="0" y="0"/>
          <a:ext cx="0" cy="0"/>
          <a:chOff x="0" y="0"/>
          <a:chExt cx="0" cy="0"/>
        </a:xfrm>
      </p:grpSpPr>
      <p:sp>
        <p:nvSpPr>
          <p:cNvPr id="46" name="Shape 4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Shape 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Shape 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Shape 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Noto Sans Symbols"/>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Shape 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5" name="Shape 25"/>
        <p:cNvGrpSpPr/>
        <p:nvPr/>
      </p:nvGrpSpPr>
      <p:grpSpPr>
        <a:xfrm>
          <a:off x="0" y="0"/>
          <a:ext cx="0" cy="0"/>
          <a:chOff x="0" y="0"/>
          <a:chExt cx="0" cy="0"/>
        </a:xfrm>
      </p:grpSpPr>
      <p:sp>
        <p:nvSpPr>
          <p:cNvPr id="26" name="Shape 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8" name="Shape 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9" name="Shape 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0" name="Shape 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4" name="Shape 34"/>
        <p:cNvGrpSpPr/>
        <p:nvPr/>
      </p:nvGrpSpPr>
      <p:grpSpPr>
        <a:xfrm>
          <a:off x="0" y="0"/>
          <a:ext cx="0" cy="0"/>
          <a:chOff x="0" y="0"/>
          <a:chExt cx="0" cy="0"/>
        </a:xfrm>
      </p:grpSpPr>
      <p:sp>
        <p:nvSpPr>
          <p:cNvPr id="35" name="Shape 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Shape 3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7" name="Shape 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8" name="Shape 38"/>
        <p:cNvGrpSpPr/>
        <p:nvPr/>
      </p:nvGrpSpPr>
      <p:grpSpPr>
        <a:xfrm>
          <a:off x="0" y="0"/>
          <a:ext cx="0" cy="0"/>
          <a:chOff x="0" y="0"/>
          <a:chExt cx="0" cy="0"/>
        </a:xfrm>
      </p:grpSpPr>
      <p:sp>
        <p:nvSpPr>
          <p:cNvPr id="39" name="Shape 3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Shape 4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Noto Sans Symbols"/>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1" name="Shape 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 name="Shape 7"/>
        <p:cNvGrpSpPr/>
        <p:nvPr/>
      </p:nvGrpSpPr>
      <p:grpSpPr>
        <a:xfrm>
          <a:off x="0" y="0"/>
          <a:ext cx="0" cy="0"/>
          <a:chOff x="0" y="0"/>
          <a:chExt cx="0" cy="0"/>
        </a:xfrm>
      </p:grpSpPr>
      <p:sp>
        <p:nvSpPr>
          <p:cNvPr id="8" name="Shape 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Shape 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Shape 52"/>
          <p:cNvSpPr txBox="1"/>
          <p:nvPr>
            <p:ph type="ctrTitle"/>
          </p:nvPr>
        </p:nvSpPr>
        <p:spPr>
          <a:xfrm>
            <a:off x="685800" y="2693987"/>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Data for Democracy </a:t>
            </a:r>
            <a:endParaRPr b="1" i="0" sz="4400" u="none" cap="none" strike="noStrike">
              <a:solidFill>
                <a:schemeClr val="dk1"/>
              </a:solidFill>
              <a:latin typeface="Calibri"/>
              <a:ea typeface="Calibri"/>
              <a:cs typeface="Calibri"/>
              <a:sym typeface="Calibri"/>
            </a:endParaRPr>
          </a:p>
        </p:txBody>
      </p:sp>
      <p:sp>
        <p:nvSpPr>
          <p:cNvPr id="53" name="Shape 53"/>
          <p:cNvSpPr txBox="1"/>
          <p:nvPr>
            <p:ph idx="1" type="subTitle"/>
          </p:nvPr>
        </p:nvSpPr>
        <p:spPr>
          <a:xfrm>
            <a:off x="685800" y="5001771"/>
            <a:ext cx="7772400" cy="1415693"/>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888888"/>
              </a:buClr>
              <a:buSzPts val="2799"/>
              <a:buFont typeface="Noto Sans Symbols"/>
              <a:buNone/>
            </a:pPr>
            <a:r>
              <a:rPr b="0" i="0" lang="en-US" sz="2799" u="none" cap="none" strike="noStrike">
                <a:solidFill>
                  <a:srgbClr val="888888"/>
                </a:solidFill>
                <a:latin typeface="Calibri"/>
                <a:ea typeface="Calibri"/>
                <a:cs typeface="Calibri"/>
                <a:sym typeface="Calibri"/>
              </a:rPr>
              <a:t>Module 1: Introduction to Data for Decision Making</a:t>
            </a:r>
            <a:endParaRPr/>
          </a:p>
          <a:p>
            <a:pPr indent="0" lvl="0" marL="0" marR="0" rtl="0" algn="ctr">
              <a:lnSpc>
                <a:spcPct val="80000"/>
              </a:lnSpc>
              <a:spcBef>
                <a:spcPts val="395"/>
              </a:spcBef>
              <a:spcAft>
                <a:spcPts val="0"/>
              </a:spcAft>
              <a:buClr>
                <a:srgbClr val="888888"/>
              </a:buClr>
              <a:buSzPts val="1974"/>
              <a:buFont typeface="Noto Sans Symbols"/>
              <a:buNone/>
            </a:pPr>
            <a:r>
              <a:rPr b="0" i="0" lang="en-US" sz="1974" u="none" cap="none" strike="noStrike">
                <a:solidFill>
                  <a:srgbClr val="888888"/>
                </a:solidFill>
                <a:latin typeface="Calibri"/>
                <a:ea typeface="Calibri"/>
                <a:cs typeface="Calibri"/>
                <a:sym typeface="Calibri"/>
              </a:rPr>
              <a:t>Month 2016</a:t>
            </a:r>
            <a:endParaRPr/>
          </a:p>
          <a:p>
            <a:pPr indent="0" lvl="0" marL="0" marR="0" rtl="0" algn="ctr">
              <a:lnSpc>
                <a:spcPct val="80000"/>
              </a:lnSpc>
              <a:spcBef>
                <a:spcPts val="395"/>
              </a:spcBef>
              <a:spcAft>
                <a:spcPts val="0"/>
              </a:spcAft>
              <a:buClr>
                <a:srgbClr val="888888"/>
              </a:buClr>
              <a:buSzPts val="1974"/>
              <a:buFont typeface="Noto Sans Symbols"/>
              <a:buNone/>
            </a:pPr>
            <a:r>
              <a:rPr b="0" i="0" lang="en-US" sz="1974" u="none" cap="none" strike="noStrike">
                <a:solidFill>
                  <a:srgbClr val="888888"/>
                </a:solidFill>
                <a:latin typeface="Calibri"/>
                <a:ea typeface="Calibri"/>
                <a:cs typeface="Calibri"/>
                <a:sym typeface="Calibri"/>
              </a:rPr>
              <a:t>Awesome Conference</a:t>
            </a:r>
            <a:endParaRPr/>
          </a:p>
          <a:p>
            <a:pPr indent="0" lvl="0" marL="0" marR="0" rtl="0" algn="ctr">
              <a:lnSpc>
                <a:spcPct val="80000"/>
              </a:lnSpc>
              <a:spcBef>
                <a:spcPts val="395"/>
              </a:spcBef>
              <a:spcAft>
                <a:spcPts val="0"/>
              </a:spcAft>
              <a:buClr>
                <a:srgbClr val="888888"/>
              </a:buClr>
              <a:buSzPts val="1974"/>
              <a:buFont typeface="Noto Sans Symbols"/>
              <a:buNone/>
            </a:pPr>
            <a:r>
              <a:rPr b="0" i="0" lang="en-US" sz="1974" u="none" cap="none" strike="noStrike">
                <a:solidFill>
                  <a:srgbClr val="888888"/>
                </a:solidFill>
                <a:latin typeface="Calibri"/>
                <a:ea typeface="Calibri"/>
                <a:cs typeface="Calibri"/>
                <a:sym typeface="Calibri"/>
              </a:rPr>
              <a:t>City, Country</a:t>
            </a:r>
            <a:endParaRPr/>
          </a:p>
        </p:txBody>
      </p:sp>
      <p:sp>
        <p:nvSpPr>
          <p:cNvPr id="54" name="Shape 54"/>
          <p:cNvSpPr txBox="1"/>
          <p:nvPr/>
        </p:nvSpPr>
        <p:spPr>
          <a:xfrm>
            <a:off x="4693882" y="3764954"/>
            <a:ext cx="1846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Discussion Questions</a:t>
            </a:r>
            <a:endParaRPr b="1" i="0" sz="4400" u="none" cap="none" strike="noStrike">
              <a:solidFill>
                <a:schemeClr val="dk1"/>
              </a:solidFill>
              <a:latin typeface="Calibri"/>
              <a:ea typeface="Calibri"/>
              <a:cs typeface="Calibri"/>
              <a:sym typeface="Calibri"/>
            </a:endParaRPr>
          </a:p>
        </p:txBody>
      </p:sp>
      <p:sp>
        <p:nvSpPr>
          <p:cNvPr id="123" name="Shape 1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What was the problem the UNDP in Armenia was trying to solve? </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How did they use data collection to solve it? </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How did they use new data to solve the problem? </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How can they now use that data to make a decision?</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pic>
        <p:nvPicPr>
          <p:cNvPr descr="TASCHA_avatar_512.png" id="124" name="Shape 124"/>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Problem Definition Activity</a:t>
            </a:r>
            <a:endParaRPr b="1" i="0" sz="4400" u="none" cap="none" strike="noStrike">
              <a:solidFill>
                <a:schemeClr val="dk1"/>
              </a:solidFill>
              <a:latin typeface="Calibri"/>
              <a:ea typeface="Calibri"/>
              <a:cs typeface="Calibri"/>
              <a:sym typeface="Calibri"/>
            </a:endParaRPr>
          </a:p>
        </p:txBody>
      </p:sp>
      <p:sp>
        <p:nvSpPr>
          <p:cNvPr id="131" name="Shape 1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pic>
        <p:nvPicPr>
          <p:cNvPr descr="TASCHA_avatar_512.png" id="132" name="Shape 132"/>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Key terms</a:t>
            </a:r>
            <a:endParaRPr b="1" i="0" sz="4400" u="none" cap="none" strike="noStrike">
              <a:solidFill>
                <a:schemeClr val="dk1"/>
              </a:solidFill>
              <a:latin typeface="Calibri"/>
              <a:ea typeface="Calibri"/>
              <a:cs typeface="Calibri"/>
              <a:sym typeface="Calibri"/>
            </a:endParaRPr>
          </a:p>
        </p:txBody>
      </p:sp>
      <p:sp>
        <p:nvSpPr>
          <p:cNvPr id="139" name="Shape 1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1" i="0" lang="en-US" sz="3200" u="none" cap="none" strike="noStrike">
                <a:solidFill>
                  <a:schemeClr val="dk1"/>
                </a:solidFill>
                <a:latin typeface="Calibri"/>
                <a:ea typeface="Calibri"/>
                <a:cs typeface="Calibri"/>
                <a:sym typeface="Calibri"/>
              </a:rPr>
              <a:t>Qualitative</a:t>
            </a:r>
            <a:r>
              <a:rPr b="0" i="0" lang="en-US" sz="3200" u="none" cap="none" strike="noStrike">
                <a:solidFill>
                  <a:schemeClr val="dk1"/>
                </a:solidFill>
                <a:latin typeface="Calibri"/>
                <a:ea typeface="Calibri"/>
                <a:cs typeface="Calibri"/>
                <a:sym typeface="Calibri"/>
              </a:rPr>
              <a:t>: Information that cannot be expresses as a number or quantified. Qualitative data include descriptive data such as your friend’s favorite holiday, the most common given names in your town, or how to describe the smell of a freshly cooked meal. </a:t>
            </a:r>
            <a:endParaRPr/>
          </a:p>
          <a:p>
            <a:pPr indent="-342900" lvl="0" marL="342900" marR="0" rtl="0" algn="l">
              <a:spcBef>
                <a:spcPts val="640"/>
              </a:spcBef>
              <a:spcAft>
                <a:spcPts val="0"/>
              </a:spcAft>
              <a:buClr>
                <a:schemeClr val="dk1"/>
              </a:buClr>
              <a:buSzPts val="3200"/>
              <a:buFont typeface="Noto Sans Symbols"/>
              <a:buChar char="▪"/>
            </a:pPr>
            <a:r>
              <a:rPr b="1" i="0" lang="en-US" sz="3200" u="none" cap="none" strike="noStrike">
                <a:solidFill>
                  <a:schemeClr val="dk1"/>
                </a:solidFill>
                <a:latin typeface="Calibri"/>
                <a:ea typeface="Calibri"/>
                <a:cs typeface="Calibri"/>
                <a:sym typeface="Calibri"/>
              </a:rPr>
              <a:t>Quantitative</a:t>
            </a:r>
            <a:r>
              <a:rPr b="0" i="0" lang="en-US" sz="3200" u="none" cap="none" strike="noStrike">
                <a:solidFill>
                  <a:schemeClr val="dk1"/>
                </a:solidFill>
                <a:latin typeface="Calibri"/>
                <a:ea typeface="Calibri"/>
                <a:cs typeface="Calibri"/>
                <a:sym typeface="Calibri"/>
              </a:rPr>
              <a:t>:  Information that can be counted or measured. </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pic>
        <p:nvPicPr>
          <p:cNvPr descr="TASCHA_avatar_512.png" id="140" name="Shape 140"/>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Qualitative vs. Quantitative</a:t>
            </a:r>
            <a:endParaRPr b="1" i="0" sz="4400" u="none" cap="none" strike="noStrike">
              <a:solidFill>
                <a:schemeClr val="dk1"/>
              </a:solidFill>
              <a:latin typeface="Calibri"/>
              <a:ea typeface="Calibri"/>
              <a:cs typeface="Calibri"/>
              <a:sym typeface="Calibri"/>
            </a:endParaRPr>
          </a:p>
        </p:txBody>
      </p:sp>
      <p:pic>
        <p:nvPicPr>
          <p:cNvPr descr="TASCHA_avatar_512.png" id="147" name="Shape 147"/>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pic>
        <p:nvPicPr>
          <p:cNvPr id="148" name="Shape 148"/>
          <p:cNvPicPr preferRelativeResize="0"/>
          <p:nvPr>
            <p:ph idx="1" type="body"/>
          </p:nvPr>
        </p:nvPicPr>
        <p:blipFill rotWithShape="1">
          <a:blip r:embed="rId4">
            <a:alphaModFix/>
          </a:blip>
          <a:srcRect b="20080" l="0" r="0" t="20080"/>
          <a:stretch/>
        </p:blipFill>
        <p:spPr>
          <a:xfrm>
            <a:off x="457200" y="1600200"/>
            <a:ext cx="8229600" cy="45259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Primary vs. Secondary</a:t>
            </a:r>
            <a:endParaRPr b="1" i="0" sz="4400" u="none" cap="none" strike="noStrike">
              <a:solidFill>
                <a:schemeClr val="dk1"/>
              </a:solidFill>
              <a:latin typeface="Calibri"/>
              <a:ea typeface="Calibri"/>
              <a:cs typeface="Calibri"/>
              <a:sym typeface="Calibri"/>
            </a:endParaRPr>
          </a:p>
        </p:txBody>
      </p:sp>
      <p:sp>
        <p:nvSpPr>
          <p:cNvPr id="155" name="Shape 1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Noto Sans Symbols"/>
              <a:buChar char="▪"/>
            </a:pPr>
            <a:r>
              <a:rPr b="0" i="0" lang="en-US" sz="2960" u="none" cap="none" strike="noStrike">
                <a:solidFill>
                  <a:schemeClr val="dk1"/>
                </a:solidFill>
                <a:latin typeface="Calibri"/>
                <a:ea typeface="Calibri"/>
                <a:cs typeface="Calibri"/>
                <a:sym typeface="Calibri"/>
              </a:rPr>
              <a:t>Primary: Data that have been collected from an original source for a specific purpose, for example, if a school wanted to know what their students thought of the provided lunch they would question the pupils directly. </a:t>
            </a:r>
            <a:endParaRPr/>
          </a:p>
          <a:p>
            <a:pPr indent="0" lvl="0" marL="0" marR="0" rtl="0" algn="l">
              <a:lnSpc>
                <a:spcPct val="90000"/>
              </a:lnSpc>
              <a:spcBef>
                <a:spcPts val="592"/>
              </a:spcBef>
              <a:spcAft>
                <a:spcPts val="0"/>
              </a:spcAft>
              <a:buClr>
                <a:schemeClr val="dk1"/>
              </a:buClr>
              <a:buSzPts val="2960"/>
              <a:buFont typeface="Noto Sans Symbols"/>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Calibri"/>
                <a:ea typeface="Calibri"/>
                <a:cs typeface="Calibri"/>
                <a:sym typeface="Calibri"/>
              </a:rPr>
              <a:t>Secondary: Data that are not originally collected by a group for specific purpose, for example, finding out the average age of a population by using national survey data.   </a:t>
            </a:r>
            <a:endParaRPr/>
          </a:p>
          <a:p>
            <a:pPr indent="-154940" lvl="0" marL="342900" marR="0" rtl="0" algn="l">
              <a:lnSpc>
                <a:spcPct val="90000"/>
              </a:lnSpc>
              <a:spcBef>
                <a:spcPts val="592"/>
              </a:spcBef>
              <a:spcAft>
                <a:spcPts val="0"/>
              </a:spcAft>
              <a:buClr>
                <a:schemeClr val="dk1"/>
              </a:buClr>
              <a:buSzPts val="2960"/>
              <a:buFont typeface="Noto Sans Symbols"/>
              <a:buNone/>
            </a:pPr>
            <a:r>
              <a:t/>
            </a:r>
            <a:endParaRPr b="0" i="0" sz="2960" u="none" cap="none" strike="noStrike">
              <a:solidFill>
                <a:schemeClr val="dk1"/>
              </a:solidFill>
              <a:latin typeface="Calibri"/>
              <a:ea typeface="Calibri"/>
              <a:cs typeface="Calibri"/>
              <a:sym typeface="Calibri"/>
            </a:endParaRPr>
          </a:p>
        </p:txBody>
      </p:sp>
      <p:pic>
        <p:nvPicPr>
          <p:cNvPr descr="TASCHA_avatar_512.png" id="156" name="Shape 156"/>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Key Terms</a:t>
            </a:r>
            <a:endParaRPr/>
          </a:p>
        </p:txBody>
      </p:sp>
      <p:sp>
        <p:nvSpPr>
          <p:cNvPr id="163" name="Shape 1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Dataset: Data selected and arranged in rows and column</a:t>
            </a:r>
            <a:endParaRPr b="0" i="0" sz="2720" u="none" cap="none" strike="noStrike">
              <a:solidFill>
                <a:schemeClr val="dk1"/>
              </a:solidFill>
              <a:latin typeface="Calibri"/>
              <a:ea typeface="Calibri"/>
              <a:cs typeface="Calibri"/>
              <a:sym typeface="Calibri"/>
            </a:endParaRPr>
          </a:p>
          <a:p>
            <a:pPr indent="-342900" lvl="0" marL="342900" marR="0" rtl="0" algn="l">
              <a:lnSpc>
                <a:spcPct val="9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Documentation: documents that provide proof or evidence of something, or are a record of something.   </a:t>
            </a:r>
            <a:endParaRPr/>
          </a:p>
          <a:p>
            <a:pPr indent="-342900" lvl="0" marL="342900" marR="0" rtl="0" algn="l">
              <a:lnSpc>
                <a:spcPct val="9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Data visualization: a way to help people understand the significance of data by placing them in a visual context. Data visualization is the presentation of data in a pictorial or graphical format. It enables decision makers to see analytics presented visually, so they can grasp difficult concepts or identify new patterns. </a:t>
            </a:r>
            <a:endParaRPr/>
          </a:p>
          <a:p>
            <a:pPr indent="-170180" lvl="0" marL="342900" marR="0" rtl="0" algn="l">
              <a:lnSpc>
                <a:spcPct val="90000"/>
              </a:lnSpc>
              <a:spcBef>
                <a:spcPts val="544"/>
              </a:spcBef>
              <a:spcAft>
                <a:spcPts val="0"/>
              </a:spcAft>
              <a:buClr>
                <a:schemeClr val="dk1"/>
              </a:buClr>
              <a:buSzPts val="2720"/>
              <a:buFont typeface="Noto Sans Symbols"/>
              <a:buNone/>
            </a:pPr>
            <a:r>
              <a:t/>
            </a:r>
            <a:endParaRPr b="0" i="0" sz="2720" u="none" cap="none" strike="noStrike">
              <a:solidFill>
                <a:schemeClr val="dk1"/>
              </a:solidFill>
              <a:latin typeface="Calibri"/>
              <a:ea typeface="Calibri"/>
              <a:cs typeface="Calibri"/>
              <a:sym typeface="Calibri"/>
            </a:endParaRPr>
          </a:p>
        </p:txBody>
      </p:sp>
      <p:pic>
        <p:nvPicPr>
          <p:cNvPr descr="TASCHA_avatar_512.png" id="164" name="Shape 164"/>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Data Visualization</a:t>
            </a:r>
            <a:endParaRPr b="1" i="0" sz="4400" u="none" cap="none" strike="noStrike">
              <a:solidFill>
                <a:schemeClr val="dk1"/>
              </a:solidFill>
              <a:latin typeface="Calibri"/>
              <a:ea typeface="Calibri"/>
              <a:cs typeface="Calibri"/>
              <a:sym typeface="Calibri"/>
            </a:endParaRPr>
          </a:p>
        </p:txBody>
      </p:sp>
      <p:pic>
        <p:nvPicPr>
          <p:cNvPr descr="TASCHA_avatar_512.png" id="171" name="Shape 171"/>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2040818" y="1417638"/>
            <a:ext cx="5600912" cy="48054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Data Visualization</a:t>
            </a:r>
            <a:endParaRPr b="1" i="0" sz="4400" u="none" cap="none" strike="noStrike">
              <a:solidFill>
                <a:schemeClr val="dk1"/>
              </a:solidFill>
              <a:latin typeface="Calibri"/>
              <a:ea typeface="Calibri"/>
              <a:cs typeface="Calibri"/>
              <a:sym typeface="Calibri"/>
            </a:endParaRPr>
          </a:p>
        </p:txBody>
      </p:sp>
      <p:pic>
        <p:nvPicPr>
          <p:cNvPr descr="TASCHA_avatar_512.png" id="179" name="Shape 179"/>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pic>
        <p:nvPicPr>
          <p:cNvPr id="180" name="Shape 180"/>
          <p:cNvPicPr preferRelativeResize="0"/>
          <p:nvPr/>
        </p:nvPicPr>
        <p:blipFill rotWithShape="1">
          <a:blip r:embed="rId4">
            <a:alphaModFix/>
          </a:blip>
          <a:srcRect b="0" l="0" r="0" t="0"/>
          <a:stretch/>
        </p:blipFill>
        <p:spPr>
          <a:xfrm>
            <a:off x="775648" y="1667123"/>
            <a:ext cx="7478328" cy="44792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Key terms</a:t>
            </a:r>
            <a:endParaRPr b="1" i="0" sz="4400" u="none" cap="none" strike="noStrike">
              <a:solidFill>
                <a:schemeClr val="dk1"/>
              </a:solidFill>
              <a:latin typeface="Calibri"/>
              <a:ea typeface="Calibri"/>
              <a:cs typeface="Calibri"/>
              <a:sym typeface="Calibri"/>
            </a:endParaRPr>
          </a:p>
        </p:txBody>
      </p:sp>
      <p:pic>
        <p:nvPicPr>
          <p:cNvPr descr="TASCHA_avatar_512.png" id="187" name="Shape 187"/>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
        <p:nvSpPr>
          <p:cNvPr id="188" name="Shape 1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Stakeholders: a person with an interest or concern in something. For example, who are the stakeholders in this class? Who are the stakeholders at a restaurant? Who are the stakeholders at a football match? </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Data Visualization Activity </a:t>
            </a:r>
            <a:endParaRPr b="1" i="0" sz="4400" u="none" cap="none" strike="noStrike">
              <a:solidFill>
                <a:schemeClr val="dk1"/>
              </a:solidFill>
              <a:latin typeface="Calibri"/>
              <a:ea typeface="Calibri"/>
              <a:cs typeface="Calibri"/>
              <a:sym typeface="Calibri"/>
            </a:endParaRPr>
          </a:p>
        </p:txBody>
      </p:sp>
      <p:pic>
        <p:nvPicPr>
          <p:cNvPr descr="TASCHA_avatar_512.png" id="195" name="Shape 195"/>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
        <p:nvSpPr>
          <p:cNvPr id="196" name="Shape 1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Overview</a:t>
            </a:r>
            <a:endParaRPr b="1" i="0" sz="4400" u="none" cap="none" strike="noStrike">
              <a:solidFill>
                <a:schemeClr val="dk1"/>
              </a:solidFill>
              <a:latin typeface="Calibri"/>
              <a:ea typeface="Calibri"/>
              <a:cs typeface="Calibri"/>
              <a:sym typeface="Calibri"/>
            </a:endParaRPr>
          </a:p>
        </p:txBody>
      </p:sp>
      <p:sp>
        <p:nvSpPr>
          <p:cNvPr id="60" name="Shape 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Noto Sans Symbols"/>
              <a:buChar char="▪"/>
            </a:pPr>
            <a:r>
              <a:rPr b="0" i="0" lang="en-US" sz="2960" u="none" cap="none" strike="noStrike">
                <a:solidFill>
                  <a:schemeClr val="dk1"/>
                </a:solidFill>
                <a:latin typeface="Calibri"/>
                <a:ea typeface="Calibri"/>
                <a:cs typeface="Calibri"/>
                <a:sym typeface="Calibri"/>
              </a:rPr>
              <a:t>Introductions</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Calibri"/>
                <a:ea typeface="Calibri"/>
                <a:cs typeface="Calibri"/>
                <a:sym typeface="Calibri"/>
              </a:rPr>
              <a:t>Administrative tasks</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Calibri"/>
                <a:ea typeface="Calibri"/>
                <a:cs typeface="Calibri"/>
                <a:sym typeface="Calibri"/>
              </a:rPr>
              <a:t>What is data?</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Calibri"/>
                <a:ea typeface="Calibri"/>
                <a:cs typeface="Calibri"/>
                <a:sym typeface="Calibri"/>
              </a:rPr>
              <a:t>What is decision-making? </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Calibri"/>
                <a:ea typeface="Calibri"/>
                <a:cs typeface="Calibri"/>
                <a:sym typeface="Calibri"/>
              </a:rPr>
              <a:t>Course goals and objectives</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Calibri"/>
                <a:ea typeface="Calibri"/>
                <a:cs typeface="Calibri"/>
                <a:sym typeface="Calibri"/>
              </a:rPr>
              <a:t>Case study </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Calibri"/>
                <a:ea typeface="Calibri"/>
                <a:cs typeface="Calibri"/>
                <a:sym typeface="Calibri"/>
              </a:rPr>
              <a:t>Problem definition activity </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Calibri"/>
                <a:ea typeface="Calibri"/>
                <a:cs typeface="Calibri"/>
                <a:sym typeface="Calibri"/>
              </a:rPr>
              <a:t>Key terms</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Calibri"/>
                <a:ea typeface="Calibri"/>
                <a:cs typeface="Calibri"/>
                <a:sym typeface="Calibri"/>
              </a:rPr>
              <a:t>Data visualization activity</a:t>
            </a:r>
            <a:endParaRPr/>
          </a:p>
        </p:txBody>
      </p:sp>
      <p:pic>
        <p:nvPicPr>
          <p:cNvPr descr="TASCHA_avatar_512.png" id="61" name="Shape 61"/>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Debrief</a:t>
            </a:r>
            <a:endParaRPr b="1" i="0" sz="4400" u="none" cap="none" strike="noStrike">
              <a:solidFill>
                <a:schemeClr val="dk1"/>
              </a:solidFill>
              <a:latin typeface="Calibri"/>
              <a:ea typeface="Calibri"/>
              <a:cs typeface="Calibri"/>
              <a:sym typeface="Calibri"/>
            </a:endParaRPr>
          </a:p>
        </p:txBody>
      </p:sp>
      <p:pic>
        <p:nvPicPr>
          <p:cNvPr descr="TASCHA_avatar_512.png" id="203" name="Shape 203"/>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
        <p:nvSpPr>
          <p:cNvPr id="204" name="Shape 20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Introductions</a:t>
            </a:r>
            <a:endParaRPr b="1" i="0" sz="4400" u="none" cap="none" strike="noStrike">
              <a:solidFill>
                <a:schemeClr val="dk1"/>
              </a:solidFill>
              <a:latin typeface="Calibri"/>
              <a:ea typeface="Calibri"/>
              <a:cs typeface="Calibri"/>
              <a:sym typeface="Calibri"/>
            </a:endParaRPr>
          </a:p>
        </p:txBody>
      </p:sp>
      <p:sp>
        <p:nvSpPr>
          <p:cNvPr id="67" name="Shape 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Instructor Introductions</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Participant introductions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organization are you from?</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do you hope to get out of this class? </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pic>
        <p:nvPicPr>
          <p:cNvPr descr="TASCHA_avatar_512.png" id="68" name="Shape 68"/>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What are data? </a:t>
            </a:r>
            <a:endParaRPr b="1" i="0" sz="4400" u="none" cap="none" strike="noStrike">
              <a:solidFill>
                <a:schemeClr val="dk1"/>
              </a:solidFill>
              <a:latin typeface="Calibri"/>
              <a:ea typeface="Calibri"/>
              <a:cs typeface="Calibri"/>
              <a:sym typeface="Calibri"/>
            </a:endParaRPr>
          </a:p>
        </p:txBody>
      </p:sp>
      <p:sp>
        <p:nvSpPr>
          <p:cNvPr id="75" name="Shape 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Work with a partner to brainstorm </a:t>
            </a:r>
            <a:r>
              <a:rPr b="1" i="0" lang="en-US" sz="3200" u="none" cap="none" strike="noStrike">
                <a:solidFill>
                  <a:schemeClr val="dk1"/>
                </a:solidFill>
                <a:latin typeface="Calibri"/>
                <a:ea typeface="Calibri"/>
                <a:cs typeface="Calibri"/>
                <a:sym typeface="Calibri"/>
              </a:rPr>
              <a:t>five </a:t>
            </a:r>
            <a:r>
              <a:rPr b="0" i="0" lang="en-US" sz="3200" u="none" cap="none" strike="noStrike">
                <a:solidFill>
                  <a:schemeClr val="dk1"/>
                </a:solidFill>
                <a:latin typeface="Calibri"/>
                <a:ea typeface="Calibri"/>
                <a:cs typeface="Calibri"/>
                <a:sym typeface="Calibri"/>
              </a:rPr>
              <a:t>words that you think of when you hear the word </a:t>
            </a:r>
            <a:r>
              <a:rPr b="1" i="0" lang="en-US" sz="3200" u="none" cap="none" strike="noStrike">
                <a:solidFill>
                  <a:schemeClr val="dk1"/>
                </a:solidFill>
                <a:latin typeface="Calibri"/>
                <a:ea typeface="Calibri"/>
                <a:cs typeface="Calibri"/>
                <a:sym typeface="Calibri"/>
              </a:rPr>
              <a:t>data. </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Write these words on a piece of paper. Be prepared to share them with the class. </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pic>
        <p:nvPicPr>
          <p:cNvPr descr="TASCHA_avatar_512.png" id="76" name="Shape 76"/>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Data definition</a:t>
            </a:r>
            <a:endParaRPr b="1" i="0" sz="4400" u="none" cap="none" strike="noStrike">
              <a:solidFill>
                <a:schemeClr val="dk1"/>
              </a:solidFill>
              <a:latin typeface="Calibri"/>
              <a:ea typeface="Calibri"/>
              <a:cs typeface="Calibri"/>
              <a:sym typeface="Calibri"/>
            </a:endParaRPr>
          </a:p>
        </p:txBody>
      </p:sp>
      <p:sp>
        <p:nvSpPr>
          <p:cNvPr id="83" name="Shape 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At is most basic level, data are collections of facts and information. This information can be packaged as numbers, words, measurements, observations, or descriptions. </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pic>
        <p:nvPicPr>
          <p:cNvPr descr="TASCHA_avatar_512.png" id="84" name="Shape 84"/>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What is decision-making?</a:t>
            </a:r>
            <a:endParaRPr b="1" i="0" sz="4400" u="none" cap="none" strike="noStrike">
              <a:solidFill>
                <a:schemeClr val="dk1"/>
              </a:solidFill>
              <a:latin typeface="Calibri"/>
              <a:ea typeface="Calibri"/>
              <a:cs typeface="Calibri"/>
              <a:sym typeface="Calibri"/>
            </a:endParaRPr>
          </a:p>
        </p:txBody>
      </p:sp>
      <p:sp>
        <p:nvSpPr>
          <p:cNvPr id="91" name="Shape 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After collecting data (information), you are free to make a decision. When you make a decision, you can use the data you collected as evidence to make an informed decision. </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pic>
        <p:nvPicPr>
          <p:cNvPr descr="TASCHA_avatar_512.png" id="92" name="Shape 92"/>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Data-driven decision-making</a:t>
            </a:r>
            <a:endParaRPr b="1" i="0" sz="4400" u="none" cap="none" strike="noStrike">
              <a:solidFill>
                <a:schemeClr val="dk1"/>
              </a:solidFill>
              <a:latin typeface="Calibri"/>
              <a:ea typeface="Calibri"/>
              <a:cs typeface="Calibri"/>
              <a:sym typeface="Calibri"/>
            </a:endParaRPr>
          </a:p>
        </p:txBody>
      </p:sp>
      <p:sp>
        <p:nvSpPr>
          <p:cNvPr id="99" name="Shape 9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Putting it all together: Data-driven decision-making is the practice of basing decision on the analysis of data rather than using your intuition, guess, or estimate. </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pic>
        <p:nvPicPr>
          <p:cNvPr descr="TASCHA_avatar_512.png" id="100" name="Shape 100"/>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Course goals and objectives</a:t>
            </a:r>
            <a:endParaRPr b="1" i="0" sz="4400" u="none" cap="none" strike="noStrike">
              <a:solidFill>
                <a:schemeClr val="dk1"/>
              </a:solidFill>
              <a:latin typeface="Calibri"/>
              <a:ea typeface="Calibri"/>
              <a:cs typeface="Calibri"/>
              <a:sym typeface="Calibri"/>
            </a:endParaRPr>
          </a:p>
        </p:txBody>
      </p:sp>
      <p:sp>
        <p:nvSpPr>
          <p:cNvPr id="107" name="Shape 10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80"/>
              <a:buFont typeface="Noto Sans Symbols"/>
              <a:buChar char="▪"/>
            </a:pPr>
            <a:r>
              <a:rPr b="1" i="0" lang="en-US" sz="2480" u="none" cap="none" strike="noStrike">
                <a:solidFill>
                  <a:schemeClr val="dk1"/>
                </a:solidFill>
                <a:latin typeface="Calibri"/>
                <a:ea typeface="Calibri"/>
                <a:cs typeface="Calibri"/>
                <a:sym typeface="Calibri"/>
              </a:rPr>
              <a:t>Goals</a:t>
            </a:r>
            <a:r>
              <a:rPr b="0" i="0" lang="en-US" sz="2480" u="none" cap="none" strike="noStrike">
                <a:solidFill>
                  <a:schemeClr val="dk1"/>
                </a:solidFill>
                <a:latin typeface="Calibri"/>
                <a:ea typeface="Calibri"/>
                <a:cs typeface="Calibri"/>
                <a:sym typeface="Calibri"/>
              </a:rPr>
              <a:t>: The goal of this 3 day workshop is to equip you with ability to understand issues and resources around data and data collection, and learn the importance of using the data to make an informed, evidence-based decision. This workshop is meant to help you and your organization better understand, use, and manage data for decision making. </a:t>
            </a:r>
            <a:endParaRPr/>
          </a:p>
          <a:p>
            <a:pPr indent="-342900" lvl="0" marL="342900" marR="0" rtl="0" algn="l">
              <a:lnSpc>
                <a:spcPct val="80000"/>
              </a:lnSpc>
              <a:spcBef>
                <a:spcPts val="496"/>
              </a:spcBef>
              <a:spcAft>
                <a:spcPts val="0"/>
              </a:spcAft>
              <a:buClr>
                <a:schemeClr val="dk1"/>
              </a:buClr>
              <a:buSzPts val="2480"/>
              <a:buFont typeface="Noto Sans Symbols"/>
              <a:buChar char="▪"/>
            </a:pPr>
            <a:r>
              <a:rPr b="1" i="0" lang="en-US" sz="2480" u="none" cap="none" strike="noStrike">
                <a:solidFill>
                  <a:schemeClr val="dk1"/>
                </a:solidFill>
                <a:latin typeface="Calibri"/>
                <a:ea typeface="Calibri"/>
                <a:cs typeface="Calibri"/>
                <a:sym typeface="Calibri"/>
              </a:rPr>
              <a:t>Outcomes</a:t>
            </a:r>
            <a:r>
              <a:rPr b="0" i="0" lang="en-US" sz="2480" u="none" cap="none" strike="noStrike">
                <a:solidFill>
                  <a:schemeClr val="dk1"/>
                </a:solidFill>
                <a:latin typeface="Calibri"/>
                <a:ea typeface="Calibri"/>
                <a:cs typeface="Calibri"/>
                <a:sym typeface="Calibri"/>
              </a:rPr>
              <a:t>: Use a basic set of processes and questions to assess the data environment at your own organization. Understand data lifecycle theory, basic skills when working with data, and the resources needed to support working with data. Be able to create a data project plan that is specific to your own organization. </a:t>
            </a:r>
            <a:endParaRPr/>
          </a:p>
          <a:p>
            <a:pPr indent="-185420" lvl="0" marL="342900" marR="0" rtl="0" algn="l">
              <a:lnSpc>
                <a:spcPct val="80000"/>
              </a:lnSpc>
              <a:spcBef>
                <a:spcPts val="496"/>
              </a:spcBef>
              <a:spcAft>
                <a:spcPts val="0"/>
              </a:spcAft>
              <a:buClr>
                <a:schemeClr val="dk1"/>
              </a:buClr>
              <a:buSzPts val="2480"/>
              <a:buFont typeface="Noto Sans Symbols"/>
              <a:buNone/>
            </a:pPr>
            <a:r>
              <a:t/>
            </a:r>
            <a:endParaRPr b="0" i="0" sz="2480" u="none" cap="none" strike="noStrike">
              <a:solidFill>
                <a:schemeClr val="dk1"/>
              </a:solidFill>
              <a:latin typeface="Calibri"/>
              <a:ea typeface="Calibri"/>
              <a:cs typeface="Calibri"/>
              <a:sym typeface="Calibri"/>
            </a:endParaRPr>
          </a:p>
        </p:txBody>
      </p:sp>
      <p:pic>
        <p:nvPicPr>
          <p:cNvPr descr="TASCHA_avatar_512.png" id="108" name="Shape 108"/>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Case study</a:t>
            </a:r>
            <a:endParaRPr b="1" i="0" sz="4400" u="none" cap="none" strike="noStrike">
              <a:solidFill>
                <a:schemeClr val="dk1"/>
              </a:solidFill>
              <a:latin typeface="Calibri"/>
              <a:ea typeface="Calibri"/>
              <a:cs typeface="Calibri"/>
              <a:sym typeface="Calibri"/>
            </a:endParaRPr>
          </a:p>
        </p:txBody>
      </p:sp>
      <p:sp>
        <p:nvSpPr>
          <p:cNvPr id="115" name="Shape 1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How can data be used to solve a problem? </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Are there any examples of governments using data to make decisions that the participants can think of? </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What about organizations that use data to make decisions?</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pic>
        <p:nvPicPr>
          <p:cNvPr descr="TASCHA_avatar_512.png" id="116" name="Shape 116"/>
          <p:cNvPicPr preferRelativeResize="0"/>
          <p:nvPr/>
        </p:nvPicPr>
        <p:blipFill rotWithShape="1">
          <a:blip r:embed="rId3">
            <a:alphaModFix/>
          </a:blip>
          <a:srcRect b="0" l="0" r="0" t="0"/>
          <a:stretch/>
        </p:blipFill>
        <p:spPr>
          <a:xfrm>
            <a:off x="166048" y="220046"/>
            <a:ext cx="609600" cy="60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ASCHA 1">
      <a:dk1>
        <a:srgbClr val="000000"/>
      </a:dk1>
      <a:lt1>
        <a:srgbClr val="FFFFFF"/>
      </a:lt1>
      <a:dk2>
        <a:srgbClr val="39275B"/>
      </a:dk2>
      <a:lt2>
        <a:srgbClr val="E6E7E8"/>
      </a:lt2>
      <a:accent1>
        <a:srgbClr val="E81E25"/>
      </a:accent1>
      <a:accent2>
        <a:srgbClr val="38BFE1"/>
      </a:accent2>
      <a:accent3>
        <a:srgbClr val="97BF41"/>
      </a:accent3>
      <a:accent4>
        <a:srgbClr val="F57E20"/>
      </a:accent4>
      <a:accent5>
        <a:srgbClr val="F8EC62"/>
      </a:accent5>
      <a:accent6>
        <a:srgbClr val="39275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