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1" r:id="rId4"/>
    <p:sldId id="257" r:id="rId5"/>
    <p:sldId id="259" r:id="rId6"/>
    <p:sldId id="260" r:id="rId7"/>
    <p:sldId id="261" r:id="rId8"/>
    <p:sldId id="263" r:id="rId9"/>
    <p:sldId id="264" r:id="rId10"/>
    <p:sldId id="273" r:id="rId11"/>
    <p:sldId id="274" r:id="rId12"/>
    <p:sldId id="275" r:id="rId13"/>
    <p:sldId id="276" r:id="rId14"/>
    <p:sldId id="277" r:id="rId15"/>
    <p:sldId id="280" r:id="rId16"/>
    <p:sldId id="28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94E1-F514-4A11-BC17-8BEEA46F8BB2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B9A9-FC90-4092-9601-424860130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60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94E1-F514-4A11-BC17-8BEEA46F8BB2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B9A9-FC90-4092-9601-424860130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4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94E1-F514-4A11-BC17-8BEEA46F8BB2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B9A9-FC90-4092-9601-424860130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9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94E1-F514-4A11-BC17-8BEEA46F8BB2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B9A9-FC90-4092-9601-424860130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13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94E1-F514-4A11-BC17-8BEEA46F8BB2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B9A9-FC90-4092-9601-424860130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4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94E1-F514-4A11-BC17-8BEEA46F8BB2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B9A9-FC90-4092-9601-424860130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16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94E1-F514-4A11-BC17-8BEEA46F8BB2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B9A9-FC90-4092-9601-424860130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516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94E1-F514-4A11-BC17-8BEEA46F8BB2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B9A9-FC90-4092-9601-424860130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11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94E1-F514-4A11-BC17-8BEEA46F8BB2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B9A9-FC90-4092-9601-424860130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57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94E1-F514-4A11-BC17-8BEEA46F8BB2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B9A9-FC90-4092-9601-424860130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74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94E1-F514-4A11-BC17-8BEEA46F8BB2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B9A9-FC90-4092-9601-424860130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79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F94E1-F514-4A11-BC17-8BEEA46F8BB2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6B9A9-FC90-4092-9601-424860130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0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98620" y="2244060"/>
            <a:ext cx="9994760" cy="236988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200" b="1" dirty="0">
                <a:solidFill>
                  <a:srgbClr val="00B0F0"/>
                </a:solidFill>
                <a:latin typeface="Roboto"/>
              </a:rPr>
              <a:t>Class, Object &amp; Method</a:t>
            </a:r>
          </a:p>
          <a:p>
            <a:pPr algn="ctr"/>
            <a:r>
              <a:rPr lang="en-US" sz="3200" b="1" dirty="0">
                <a:latin typeface="Roboto"/>
              </a:rPr>
              <a:t>By Aksadur Rahman</a:t>
            </a:r>
          </a:p>
          <a:p>
            <a:pPr algn="ctr"/>
            <a:r>
              <a:rPr lang="en-US" sz="4400" b="1" dirty="0">
                <a:solidFill>
                  <a:schemeClr val="accent1"/>
                </a:solidFill>
                <a:latin typeface="Roboto"/>
              </a:rPr>
              <a:t>aksadur@yahoo.com</a:t>
            </a:r>
          </a:p>
        </p:txBody>
      </p:sp>
    </p:spTree>
    <p:extLst>
      <p:ext uri="{BB962C8B-B14F-4D97-AF65-F5344CB8AC3E}">
        <p14:creationId xmlns:p14="http://schemas.microsoft.com/office/powerpoint/2010/main" val="3757450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08704" y="92101"/>
            <a:ext cx="43129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 to Inheritance</a:t>
            </a: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74064" y="883843"/>
            <a:ext cx="97993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Inheritance allows us to define a class that inherits all the methods and properties from another class.</a:t>
            </a:r>
          </a:p>
          <a:p>
            <a:endParaRPr lang="en-US" dirty="0"/>
          </a:p>
          <a:p>
            <a:r>
              <a:rPr lang="en-US" b="1" dirty="0"/>
              <a:t>Parent class</a:t>
            </a:r>
            <a:r>
              <a:rPr lang="en-US" dirty="0"/>
              <a:t> is the class being inherited from, also called base class.</a:t>
            </a:r>
          </a:p>
          <a:p>
            <a:r>
              <a:rPr lang="en-US" b="1" dirty="0"/>
              <a:t>Child class</a:t>
            </a:r>
            <a:r>
              <a:rPr lang="en-US" dirty="0"/>
              <a:t> is the class that inherits from another class, also called derived class.</a:t>
            </a:r>
          </a:p>
        </p:txBody>
      </p:sp>
      <p:sp>
        <p:nvSpPr>
          <p:cNvPr id="6" name="Rectangle 5"/>
          <p:cNvSpPr/>
          <p:nvPr/>
        </p:nvSpPr>
        <p:spPr>
          <a:xfrm>
            <a:off x="1274064" y="2853357"/>
            <a:ext cx="4066032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class Person:</a:t>
            </a:r>
          </a:p>
          <a:p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):</a:t>
            </a:r>
          </a:p>
          <a:p>
            <a:r>
              <a:rPr lang="en-US" dirty="0"/>
              <a:t>    </a:t>
            </a:r>
            <a:r>
              <a:rPr lang="en-US" dirty="0" err="1"/>
              <a:t>self.firstname</a:t>
            </a:r>
            <a:r>
              <a:rPr lang="en-US" dirty="0"/>
              <a:t> = </a:t>
            </a:r>
            <a:r>
              <a:rPr lang="en-US" dirty="0" err="1"/>
              <a:t>fname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self.lastname</a:t>
            </a:r>
            <a:r>
              <a:rPr lang="en-US" dirty="0"/>
              <a:t> = </a:t>
            </a:r>
            <a:r>
              <a:rPr lang="en-US" dirty="0" err="1"/>
              <a:t>lname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printname</a:t>
            </a:r>
            <a:r>
              <a:rPr lang="en-US" dirty="0"/>
              <a:t>(self):</a:t>
            </a:r>
          </a:p>
          <a:p>
            <a:r>
              <a:rPr lang="en-US" dirty="0"/>
              <a:t>    print(</a:t>
            </a:r>
            <a:r>
              <a:rPr lang="en-US" dirty="0" err="1"/>
              <a:t>self.firstname</a:t>
            </a:r>
            <a:r>
              <a:rPr lang="en-US" dirty="0"/>
              <a:t>, </a:t>
            </a:r>
            <a:r>
              <a:rPr lang="en-US" dirty="0" err="1"/>
              <a:t>self.lastname</a:t>
            </a:r>
            <a:r>
              <a:rPr lang="en-US" dirty="0"/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6696456" y="2853357"/>
            <a:ext cx="3288792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class Student(Person):</a:t>
            </a:r>
          </a:p>
          <a:p>
            <a:r>
              <a:rPr lang="en-US" dirty="0"/>
              <a:t>  pass</a:t>
            </a:r>
          </a:p>
          <a:p>
            <a:r>
              <a:rPr lang="en-US" dirty="0"/>
              <a:t>#----------------------------------</a:t>
            </a:r>
          </a:p>
          <a:p>
            <a:r>
              <a:rPr lang="en-US" dirty="0"/>
              <a:t>y = Student("</a:t>
            </a:r>
            <a:r>
              <a:rPr lang="en-US" dirty="0" err="1"/>
              <a:t>Abul</a:t>
            </a:r>
            <a:r>
              <a:rPr lang="en-US" dirty="0"/>
              <a:t>", "Hossain")</a:t>
            </a:r>
          </a:p>
          <a:p>
            <a:r>
              <a:rPr lang="en-US" dirty="0" err="1"/>
              <a:t>y.printname</a:t>
            </a:r>
            <a:r>
              <a:rPr lang="en-US" dirty="0"/>
              <a:t>()</a:t>
            </a:r>
          </a:p>
        </p:txBody>
      </p:sp>
      <p:sp>
        <p:nvSpPr>
          <p:cNvPr id="8" name="Rectangle 7"/>
          <p:cNvSpPr/>
          <p:nvPr/>
        </p:nvSpPr>
        <p:spPr>
          <a:xfrm>
            <a:off x="2558024" y="2375654"/>
            <a:ext cx="1315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Parent class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574318" y="2334957"/>
            <a:ext cx="1167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Child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590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65904" y="311557"/>
            <a:ext cx="41238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Single Inheritance</a:t>
            </a:r>
          </a:p>
        </p:txBody>
      </p:sp>
      <p:pic>
        <p:nvPicPr>
          <p:cNvPr id="1026" name="Picture 2" descr="Light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880" y="1218882"/>
            <a:ext cx="4123817" cy="381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440424" y="1338132"/>
            <a:ext cx="3169920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class A: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display1(self):</a:t>
            </a:r>
          </a:p>
          <a:p>
            <a:r>
              <a:rPr lang="en-US" dirty="0"/>
              <a:t>        print("This is class A")</a:t>
            </a:r>
          </a:p>
          <a:p>
            <a:endParaRPr lang="en-US" dirty="0"/>
          </a:p>
          <a:p>
            <a:r>
              <a:rPr lang="en-US" dirty="0"/>
              <a:t>class B(A):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display2(self):</a:t>
            </a:r>
          </a:p>
          <a:p>
            <a:r>
              <a:rPr lang="en-US" dirty="0"/>
              <a:t>        print("This is class B")</a:t>
            </a:r>
          </a:p>
          <a:p>
            <a:endParaRPr lang="en-US" dirty="0"/>
          </a:p>
          <a:p>
            <a:r>
              <a:rPr lang="en-US" dirty="0" err="1"/>
              <a:t>objB</a:t>
            </a:r>
            <a:r>
              <a:rPr lang="en-US" dirty="0"/>
              <a:t> = B()</a:t>
            </a:r>
          </a:p>
          <a:p>
            <a:r>
              <a:rPr lang="en-US" dirty="0"/>
              <a:t>objB.display1()</a:t>
            </a:r>
          </a:p>
          <a:p>
            <a:r>
              <a:rPr lang="en-US" dirty="0"/>
              <a:t>objB.display2()</a:t>
            </a:r>
          </a:p>
        </p:txBody>
      </p:sp>
    </p:spTree>
    <p:extLst>
      <p:ext uri="{BB962C8B-B14F-4D97-AF65-F5344CB8AC3E}">
        <p14:creationId xmlns:p14="http://schemas.microsoft.com/office/powerpoint/2010/main" val="3667479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55592" y="220117"/>
            <a:ext cx="43860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Multiple Inheritance</a:t>
            </a:r>
          </a:p>
        </p:txBody>
      </p:sp>
      <p:pic>
        <p:nvPicPr>
          <p:cNvPr id="2050" name="Picture 2" descr="Light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591" y="1532571"/>
            <a:ext cx="3552825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720840" y="1541081"/>
            <a:ext cx="3243072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class A: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display1(self):</a:t>
            </a:r>
          </a:p>
          <a:p>
            <a:r>
              <a:rPr lang="en-US" dirty="0"/>
              <a:t>        print("This is class A")</a:t>
            </a:r>
          </a:p>
          <a:p>
            <a:endParaRPr lang="en-US" dirty="0"/>
          </a:p>
          <a:p>
            <a:r>
              <a:rPr lang="en-US" dirty="0"/>
              <a:t>class B: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display2(self):</a:t>
            </a:r>
          </a:p>
          <a:p>
            <a:r>
              <a:rPr lang="en-US" dirty="0"/>
              <a:t>        print("This is class B")</a:t>
            </a:r>
          </a:p>
          <a:p>
            <a:endParaRPr lang="en-US" dirty="0"/>
          </a:p>
          <a:p>
            <a:r>
              <a:rPr lang="en-US" dirty="0"/>
              <a:t>class C(A, B):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display3(self):</a:t>
            </a:r>
          </a:p>
          <a:p>
            <a:r>
              <a:rPr lang="en-US" dirty="0"/>
              <a:t>        print("This is class C")</a:t>
            </a:r>
          </a:p>
          <a:p>
            <a:endParaRPr lang="en-US" dirty="0"/>
          </a:p>
          <a:p>
            <a:r>
              <a:rPr lang="en-US" dirty="0" err="1"/>
              <a:t>objC</a:t>
            </a:r>
            <a:r>
              <a:rPr lang="en-US" dirty="0"/>
              <a:t> = C()</a:t>
            </a:r>
          </a:p>
          <a:p>
            <a:r>
              <a:rPr lang="en-US" dirty="0"/>
              <a:t>objC.display1()</a:t>
            </a:r>
          </a:p>
          <a:p>
            <a:r>
              <a:rPr lang="en-US" dirty="0"/>
              <a:t>objC.display2()</a:t>
            </a:r>
          </a:p>
          <a:p>
            <a:r>
              <a:rPr lang="en-US" dirty="0"/>
              <a:t>objC.display3()</a:t>
            </a:r>
          </a:p>
        </p:txBody>
      </p:sp>
    </p:spTree>
    <p:extLst>
      <p:ext uri="{BB962C8B-B14F-4D97-AF65-F5344CB8AC3E}">
        <p14:creationId xmlns:p14="http://schemas.microsoft.com/office/powerpoint/2010/main" val="367955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60647" y="320701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Multilevel Inheritance</a:t>
            </a:r>
          </a:p>
        </p:txBody>
      </p:sp>
      <p:pic>
        <p:nvPicPr>
          <p:cNvPr id="3074" name="Picture 2" descr="Light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783" y="1253045"/>
            <a:ext cx="3848100" cy="371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105015" y="1253045"/>
            <a:ext cx="3310001" cy="480131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class A: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display1(self):</a:t>
            </a:r>
          </a:p>
          <a:p>
            <a:r>
              <a:rPr lang="en-US" dirty="0"/>
              <a:t>        print("This is class A")</a:t>
            </a:r>
          </a:p>
          <a:p>
            <a:endParaRPr lang="en-US" dirty="0"/>
          </a:p>
          <a:p>
            <a:r>
              <a:rPr lang="en-US" dirty="0"/>
              <a:t>class B(A):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display2(self):</a:t>
            </a:r>
          </a:p>
          <a:p>
            <a:r>
              <a:rPr lang="en-US" dirty="0"/>
              <a:t>        print("This is class B")</a:t>
            </a:r>
          </a:p>
          <a:p>
            <a:endParaRPr lang="en-US" dirty="0"/>
          </a:p>
          <a:p>
            <a:r>
              <a:rPr lang="en-US" dirty="0"/>
              <a:t>class C(B):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display3(self):</a:t>
            </a:r>
          </a:p>
          <a:p>
            <a:r>
              <a:rPr lang="en-US" dirty="0"/>
              <a:t>        print("This is class C")</a:t>
            </a:r>
          </a:p>
          <a:p>
            <a:endParaRPr lang="en-US" dirty="0"/>
          </a:p>
          <a:p>
            <a:r>
              <a:rPr lang="en-US" dirty="0" err="1"/>
              <a:t>objC</a:t>
            </a:r>
            <a:r>
              <a:rPr lang="en-US" dirty="0"/>
              <a:t> = C()</a:t>
            </a:r>
          </a:p>
          <a:p>
            <a:endParaRPr lang="en-US" dirty="0"/>
          </a:p>
          <a:p>
            <a:r>
              <a:rPr lang="en-US" dirty="0"/>
              <a:t>objC.display1()</a:t>
            </a:r>
          </a:p>
          <a:p>
            <a:r>
              <a:rPr lang="en-US" dirty="0"/>
              <a:t>objC.display2()</a:t>
            </a:r>
          </a:p>
          <a:p>
            <a:r>
              <a:rPr lang="en-US" dirty="0"/>
              <a:t>objC.display3()</a:t>
            </a:r>
          </a:p>
        </p:txBody>
      </p:sp>
    </p:spTree>
    <p:extLst>
      <p:ext uri="{BB962C8B-B14F-4D97-AF65-F5344CB8AC3E}">
        <p14:creationId xmlns:p14="http://schemas.microsoft.com/office/powerpoint/2010/main" val="2810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25240" y="338989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Hierarchical Inheritance</a:t>
            </a:r>
          </a:p>
        </p:txBody>
      </p:sp>
      <p:pic>
        <p:nvPicPr>
          <p:cNvPr id="4098" name="Picture 2" descr="Light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263" y="1291036"/>
            <a:ext cx="45529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102096" y="1280380"/>
            <a:ext cx="5035296" cy="53553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class Parent:  # Base class</a:t>
            </a:r>
          </a:p>
          <a:p>
            <a:r>
              <a:rPr lang="en-US" dirty="0"/>
              <a:t>      </a:t>
            </a:r>
            <a:r>
              <a:rPr lang="en-US" dirty="0" err="1"/>
              <a:t>def</a:t>
            </a:r>
            <a:r>
              <a:rPr lang="en-US" dirty="0"/>
              <a:t> func1(self):</a:t>
            </a:r>
          </a:p>
          <a:p>
            <a:r>
              <a:rPr lang="en-US" dirty="0"/>
              <a:t>          print("This function is in parent class.")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class Child1(Parent): # Derived class1</a:t>
            </a:r>
          </a:p>
          <a:p>
            <a:r>
              <a:rPr lang="en-US" dirty="0"/>
              <a:t>      </a:t>
            </a:r>
            <a:r>
              <a:rPr lang="en-US" dirty="0" err="1"/>
              <a:t>def</a:t>
            </a:r>
            <a:r>
              <a:rPr lang="en-US" dirty="0"/>
              <a:t> func2(self):</a:t>
            </a:r>
          </a:p>
          <a:p>
            <a:r>
              <a:rPr lang="en-US" dirty="0"/>
              <a:t>          print("This function is in child 1.")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class Child2(Parent): # </a:t>
            </a:r>
            <a:r>
              <a:rPr lang="en-US" dirty="0" err="1"/>
              <a:t>Derivied</a:t>
            </a:r>
            <a:r>
              <a:rPr lang="en-US" dirty="0"/>
              <a:t> class2</a:t>
            </a:r>
          </a:p>
          <a:p>
            <a:r>
              <a:rPr lang="en-US" dirty="0"/>
              <a:t>      </a:t>
            </a:r>
            <a:r>
              <a:rPr lang="en-US" dirty="0" err="1"/>
              <a:t>def</a:t>
            </a:r>
            <a:r>
              <a:rPr lang="en-US" dirty="0"/>
              <a:t> func3(self):</a:t>
            </a:r>
          </a:p>
          <a:p>
            <a:r>
              <a:rPr lang="en-US" dirty="0"/>
              <a:t>          print("This function is in child 2.")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# Driver's code</a:t>
            </a:r>
          </a:p>
          <a:p>
            <a:r>
              <a:rPr lang="en-US" dirty="0"/>
              <a:t>object1 = Child1()</a:t>
            </a:r>
          </a:p>
          <a:p>
            <a:r>
              <a:rPr lang="en-US" dirty="0"/>
              <a:t>object2 = Child2()</a:t>
            </a:r>
          </a:p>
          <a:p>
            <a:r>
              <a:rPr lang="en-US" dirty="0"/>
              <a:t>object1.func1()</a:t>
            </a:r>
          </a:p>
          <a:p>
            <a:r>
              <a:rPr lang="en-US" dirty="0"/>
              <a:t>object1.func2()</a:t>
            </a:r>
          </a:p>
          <a:p>
            <a:r>
              <a:rPr lang="en-US" dirty="0"/>
              <a:t>object2.func1()</a:t>
            </a:r>
          </a:p>
          <a:p>
            <a:r>
              <a:rPr lang="en-US" dirty="0"/>
              <a:t>object2.func3()</a:t>
            </a:r>
          </a:p>
        </p:txBody>
      </p:sp>
    </p:spTree>
    <p:extLst>
      <p:ext uri="{BB962C8B-B14F-4D97-AF65-F5344CB8AC3E}">
        <p14:creationId xmlns:p14="http://schemas.microsoft.com/office/powerpoint/2010/main" val="938566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93336" y="198600"/>
            <a:ext cx="6096000" cy="5886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Encapsulation </a:t>
            </a:r>
          </a:p>
        </p:txBody>
      </p:sp>
      <p:sp>
        <p:nvSpPr>
          <p:cNvPr id="2" name="Rectangle 1"/>
          <p:cNvSpPr/>
          <p:nvPr/>
        </p:nvSpPr>
        <p:spPr>
          <a:xfrm>
            <a:off x="1109472" y="1235343"/>
            <a:ext cx="10186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Encapsulation in Python describes the concept of bundling data and methods within a single unit. So, for example, when you create a class, it means you are implementing encapsulation.</a:t>
            </a:r>
          </a:p>
        </p:txBody>
      </p:sp>
      <p:pic>
        <p:nvPicPr>
          <p:cNvPr id="3074" name="Picture 2" descr="Why should Encapsulation to be used? | by Vaibhav Singh | Javarevisited | 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832" y="2553335"/>
            <a:ext cx="5324475" cy="30765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006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84776" y="143736"/>
            <a:ext cx="4166616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Polymorphism</a:t>
            </a:r>
          </a:p>
        </p:txBody>
      </p:sp>
      <p:sp>
        <p:nvSpPr>
          <p:cNvPr id="5" name="Rectangle 4"/>
          <p:cNvSpPr/>
          <p:nvPr/>
        </p:nvSpPr>
        <p:spPr>
          <a:xfrm>
            <a:off x="4684776" y="2583055"/>
            <a:ext cx="4166616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#Built in Polymorphic function</a:t>
            </a:r>
          </a:p>
          <a:p>
            <a:r>
              <a:rPr lang="en-US" dirty="0"/>
              <a:t>print(</a:t>
            </a:r>
            <a:r>
              <a:rPr lang="en-US" dirty="0" err="1"/>
              <a:t>len</a:t>
            </a:r>
            <a:r>
              <a:rPr lang="en-US" dirty="0"/>
              <a:t>("Aksadur Rahman"))</a:t>
            </a:r>
          </a:p>
          <a:p>
            <a:r>
              <a:rPr lang="en-US" dirty="0"/>
              <a:t>print(</a:t>
            </a:r>
            <a:r>
              <a:rPr lang="en-US" dirty="0" err="1"/>
              <a:t>len</a:t>
            </a:r>
            <a:r>
              <a:rPr lang="en-US" dirty="0"/>
              <a:t>([10, 20, 30]))</a:t>
            </a:r>
          </a:p>
          <a:p>
            <a:endParaRPr lang="en-US" dirty="0"/>
          </a:p>
          <a:p>
            <a:r>
              <a:rPr lang="en-US" dirty="0"/>
              <a:t>#User define polymorphic function</a:t>
            </a:r>
          </a:p>
          <a:p>
            <a:r>
              <a:rPr lang="en-US" dirty="0"/>
              <a:t>def add(x, y, z=0):</a:t>
            </a:r>
          </a:p>
          <a:p>
            <a:r>
              <a:rPr lang="en-US" dirty="0"/>
              <a:t>    return </a:t>
            </a:r>
            <a:r>
              <a:rPr lang="en-US" dirty="0" err="1"/>
              <a:t>x+y+z</a:t>
            </a:r>
            <a:endParaRPr lang="en-US" dirty="0"/>
          </a:p>
          <a:p>
            <a:endParaRPr lang="en-US" dirty="0"/>
          </a:p>
          <a:p>
            <a:r>
              <a:rPr lang="en-US" dirty="0"/>
              <a:t>print(add(30, 20))</a:t>
            </a:r>
          </a:p>
          <a:p>
            <a:r>
              <a:rPr lang="en-US" dirty="0"/>
              <a:t>print(add(10, 30, 20))</a:t>
            </a:r>
          </a:p>
        </p:txBody>
      </p:sp>
      <p:sp>
        <p:nvSpPr>
          <p:cNvPr id="6" name="Rectangle 5"/>
          <p:cNvSpPr/>
          <p:nvPr/>
        </p:nvSpPr>
        <p:spPr>
          <a:xfrm>
            <a:off x="2161032" y="1119926"/>
            <a:ext cx="9662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Polymorphism is taken from the Greek words Poly (many) and </a:t>
            </a:r>
            <a:r>
              <a:rPr lang="en-US" dirty="0" err="1"/>
              <a:t>morphism</a:t>
            </a:r>
            <a:r>
              <a:rPr lang="en-US" dirty="0"/>
              <a:t> (forms). It means that the same function name can be used for different types.</a:t>
            </a:r>
          </a:p>
        </p:txBody>
      </p:sp>
    </p:spTree>
    <p:extLst>
      <p:ext uri="{BB962C8B-B14F-4D97-AF65-F5344CB8AC3E}">
        <p14:creationId xmlns:p14="http://schemas.microsoft.com/office/powerpoint/2010/main" val="2452925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49964" y="1048074"/>
            <a:ext cx="6096000" cy="483414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 Oriented Programing (OOP)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Classes 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Introducing Method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 Constructors </a:t>
            </a:r>
            <a:b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Parameterized Constructor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 </a:t>
            </a: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Statement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 to Inheritance</a:t>
            </a:r>
            <a:b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Single Inheritance</a:t>
            </a:r>
            <a:b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Hierarchical Inheritance</a:t>
            </a:r>
            <a:b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Multilevel Inheritance</a:t>
            </a:r>
            <a:b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Multiple Inheritance</a:t>
            </a:r>
            <a:b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 Overloading</a:t>
            </a:r>
            <a:b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 Overriding</a:t>
            </a:r>
            <a:b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Encapsulation 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Polymorphism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67210" y="270225"/>
            <a:ext cx="16626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52747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61307" y="125063"/>
            <a:ext cx="7007382" cy="55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92D05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 Oriented Programing (OOP)</a:t>
            </a:r>
            <a:endParaRPr lang="en-US" sz="2800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7445" y="843429"/>
            <a:ext cx="108551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Object-oriented programming (OOP) is a computer programming model that organizes software design around data, or objects, rather than functions and logic. An object can be defined as a data field that has unique attributes and behavior.</a:t>
            </a:r>
          </a:p>
        </p:txBody>
      </p:sp>
      <p:pic>
        <p:nvPicPr>
          <p:cNvPr id="1026" name="Picture 2" descr="Object Oriented Programming in C++ - GeeksforGee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127" y="1643079"/>
            <a:ext cx="4977739" cy="4977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470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03960" y="242757"/>
            <a:ext cx="2221117" cy="55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Classes </a:t>
            </a:r>
          </a:p>
        </p:txBody>
      </p:sp>
      <p:sp>
        <p:nvSpPr>
          <p:cNvPr id="2" name="Rectangle 1"/>
          <p:cNvSpPr/>
          <p:nvPr/>
        </p:nvSpPr>
        <p:spPr>
          <a:xfrm>
            <a:off x="1255414" y="923950"/>
            <a:ext cx="108038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Classes are user-defined data types that act as the blueprint for individual objects, attributes and methods</a:t>
            </a:r>
          </a:p>
        </p:txBody>
      </p:sp>
      <p:sp>
        <p:nvSpPr>
          <p:cNvPr id="3" name="Rectangle 2"/>
          <p:cNvSpPr/>
          <p:nvPr/>
        </p:nvSpPr>
        <p:spPr>
          <a:xfrm>
            <a:off x="1255414" y="1421118"/>
            <a:ext cx="103601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 example of a class is the class Student. Students usually have a roll and </a:t>
            </a:r>
            <a:r>
              <a:rPr lang="en-US" dirty="0" err="1"/>
              <a:t>gpa</a:t>
            </a:r>
            <a:r>
              <a:rPr lang="en-US" dirty="0"/>
              <a:t>; these are attributes. </a:t>
            </a:r>
          </a:p>
        </p:txBody>
      </p:sp>
      <p:sp>
        <p:nvSpPr>
          <p:cNvPr id="9" name="Rectangle 8"/>
          <p:cNvSpPr/>
          <p:nvPr/>
        </p:nvSpPr>
        <p:spPr>
          <a:xfrm>
            <a:off x="4460341" y="2234004"/>
            <a:ext cx="2130582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class student :</a:t>
            </a:r>
          </a:p>
          <a:p>
            <a:r>
              <a:rPr lang="en-US" dirty="0"/>
              <a:t>    roll= ""</a:t>
            </a:r>
          </a:p>
          <a:p>
            <a:r>
              <a:rPr lang="en-US" dirty="0"/>
              <a:t>    </a:t>
            </a:r>
            <a:r>
              <a:rPr lang="en-US" dirty="0" err="1"/>
              <a:t>gpa</a:t>
            </a:r>
            <a:r>
              <a:rPr lang="en-US" dirty="0"/>
              <a:t> = ""</a:t>
            </a:r>
          </a:p>
        </p:txBody>
      </p:sp>
    </p:spTree>
    <p:extLst>
      <p:ext uri="{BB962C8B-B14F-4D97-AF65-F5344CB8AC3E}">
        <p14:creationId xmlns:p14="http://schemas.microsoft.com/office/powerpoint/2010/main" val="2747633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8527" y="288025"/>
            <a:ext cx="2103422" cy="526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</a:p>
        </p:txBody>
      </p:sp>
      <p:sp>
        <p:nvSpPr>
          <p:cNvPr id="2" name="Rectangle 1"/>
          <p:cNvSpPr/>
          <p:nvPr/>
        </p:nvSpPr>
        <p:spPr>
          <a:xfrm>
            <a:off x="671465" y="905843"/>
            <a:ext cx="111478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 Object is an instance of a Class. A class is like a blueprint while an instance is a copy of the class with actual values.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4623303" y="1730669"/>
            <a:ext cx="4457323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kamal</a:t>
            </a:r>
            <a:r>
              <a:rPr lang="en-US" dirty="0"/>
              <a:t> = student()</a:t>
            </a:r>
          </a:p>
          <a:p>
            <a:r>
              <a:rPr lang="en-US" dirty="0" err="1"/>
              <a:t>kamal.roll</a:t>
            </a:r>
            <a:r>
              <a:rPr lang="en-US" dirty="0"/>
              <a:t> = 10</a:t>
            </a:r>
          </a:p>
          <a:p>
            <a:r>
              <a:rPr lang="en-US" dirty="0" err="1"/>
              <a:t>kamal.gpa</a:t>
            </a:r>
            <a:r>
              <a:rPr lang="en-US" dirty="0"/>
              <a:t> = 3.75</a:t>
            </a:r>
          </a:p>
          <a:p>
            <a:r>
              <a:rPr lang="en-US" dirty="0"/>
              <a:t>print(</a:t>
            </a:r>
            <a:r>
              <a:rPr lang="en-US" dirty="0" err="1"/>
              <a:t>f"Roll</a:t>
            </a:r>
            <a:r>
              <a:rPr lang="en-US" dirty="0"/>
              <a:t> ={</a:t>
            </a:r>
            <a:r>
              <a:rPr lang="en-US" dirty="0" err="1"/>
              <a:t>kamal.roll</a:t>
            </a:r>
            <a:r>
              <a:rPr lang="en-US" dirty="0"/>
              <a:t>}, GPA={</a:t>
            </a:r>
            <a:r>
              <a:rPr lang="en-US" dirty="0" err="1"/>
              <a:t>kamal.gpa</a:t>
            </a:r>
            <a:r>
              <a:rPr lang="en-US" dirty="0"/>
              <a:t>}")</a:t>
            </a:r>
          </a:p>
        </p:txBody>
      </p:sp>
    </p:spTree>
    <p:extLst>
      <p:ext uri="{BB962C8B-B14F-4D97-AF65-F5344CB8AC3E}">
        <p14:creationId xmlns:p14="http://schemas.microsoft.com/office/powerpoint/2010/main" val="3697129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70993" y="197490"/>
            <a:ext cx="4466377" cy="55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Introducing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</p:txBody>
      </p:sp>
      <p:sp>
        <p:nvSpPr>
          <p:cNvPr id="2" name="Rectangle 1"/>
          <p:cNvSpPr/>
          <p:nvPr/>
        </p:nvSpPr>
        <p:spPr>
          <a:xfrm>
            <a:off x="3879731" y="980968"/>
            <a:ext cx="4957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 method is a function that “belongs to” an object.</a:t>
            </a:r>
          </a:p>
        </p:txBody>
      </p:sp>
      <p:sp>
        <p:nvSpPr>
          <p:cNvPr id="6" name="Rectangle 5"/>
          <p:cNvSpPr/>
          <p:nvPr/>
        </p:nvSpPr>
        <p:spPr>
          <a:xfrm>
            <a:off x="3879731" y="1608915"/>
            <a:ext cx="5255216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class student:</a:t>
            </a:r>
          </a:p>
          <a:p>
            <a:r>
              <a:rPr lang="en-US" dirty="0"/>
              <a:t>    def </a:t>
            </a:r>
            <a:r>
              <a:rPr lang="en-US" dirty="0" err="1"/>
              <a:t>set_value</a:t>
            </a:r>
            <a:r>
              <a:rPr lang="en-US" dirty="0"/>
              <a:t>(self, a, b):</a:t>
            </a:r>
          </a:p>
          <a:p>
            <a:r>
              <a:rPr lang="en-US" dirty="0"/>
              <a:t>        </a:t>
            </a:r>
            <a:r>
              <a:rPr lang="en-US" dirty="0" err="1"/>
              <a:t>self.roll</a:t>
            </a:r>
            <a:r>
              <a:rPr lang="en-US" dirty="0"/>
              <a:t> = a</a:t>
            </a:r>
          </a:p>
          <a:p>
            <a:r>
              <a:rPr lang="en-US" dirty="0"/>
              <a:t>        </a:t>
            </a:r>
            <a:r>
              <a:rPr lang="en-US" dirty="0" err="1"/>
              <a:t>self.gpa</a:t>
            </a:r>
            <a:r>
              <a:rPr lang="en-US" dirty="0"/>
              <a:t> = b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display(self):</a:t>
            </a:r>
          </a:p>
          <a:p>
            <a:r>
              <a:rPr lang="en-US" dirty="0"/>
              <a:t>        print(</a:t>
            </a:r>
            <a:r>
              <a:rPr lang="en-US" dirty="0" err="1"/>
              <a:t>f"Roll</a:t>
            </a:r>
            <a:r>
              <a:rPr lang="en-US" dirty="0"/>
              <a:t> ={</a:t>
            </a:r>
            <a:r>
              <a:rPr lang="en-US" dirty="0" err="1"/>
              <a:t>self.roll</a:t>
            </a:r>
            <a:r>
              <a:rPr lang="en-US" dirty="0"/>
              <a:t>}, GPA={</a:t>
            </a:r>
            <a:r>
              <a:rPr lang="en-US" dirty="0" err="1"/>
              <a:t>self.gpa</a:t>
            </a:r>
            <a:r>
              <a:rPr lang="en-US" dirty="0"/>
              <a:t>}")</a:t>
            </a:r>
          </a:p>
          <a:p>
            <a:endParaRPr lang="en-US" dirty="0"/>
          </a:p>
          <a:p>
            <a:r>
              <a:rPr lang="en-US" dirty="0" err="1"/>
              <a:t>kamal</a:t>
            </a:r>
            <a:r>
              <a:rPr lang="en-US" dirty="0"/>
              <a:t> = student()</a:t>
            </a:r>
          </a:p>
          <a:p>
            <a:endParaRPr lang="en-US" dirty="0"/>
          </a:p>
          <a:p>
            <a:r>
              <a:rPr lang="en-US" dirty="0" err="1"/>
              <a:t>kamal.set_value</a:t>
            </a:r>
            <a:r>
              <a:rPr lang="en-US" dirty="0"/>
              <a:t>(10, 3.75)</a:t>
            </a:r>
          </a:p>
          <a:p>
            <a:r>
              <a:rPr lang="en-US" dirty="0" err="1"/>
              <a:t>kamal.display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60802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64047" y="152223"/>
            <a:ext cx="5543739" cy="526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 Constructors </a:t>
            </a:r>
          </a:p>
        </p:txBody>
      </p:sp>
      <p:sp>
        <p:nvSpPr>
          <p:cNvPr id="2" name="Rectangle 1"/>
          <p:cNvSpPr/>
          <p:nvPr/>
        </p:nvSpPr>
        <p:spPr>
          <a:xfrm>
            <a:off x="3327247" y="781791"/>
            <a:ext cx="560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Constructors are generally used for instantiating an object</a:t>
            </a:r>
          </a:p>
        </p:txBody>
      </p:sp>
      <p:sp>
        <p:nvSpPr>
          <p:cNvPr id="5" name="Rectangle 4"/>
          <p:cNvSpPr/>
          <p:nvPr/>
        </p:nvSpPr>
        <p:spPr>
          <a:xfrm>
            <a:off x="4066515" y="1647452"/>
            <a:ext cx="4131398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class student: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__(self):</a:t>
            </a:r>
          </a:p>
          <a:p>
            <a:r>
              <a:rPr lang="en-US" dirty="0"/>
              <a:t>        </a:t>
            </a:r>
            <a:r>
              <a:rPr lang="en-US" dirty="0" err="1"/>
              <a:t>self.section</a:t>
            </a:r>
            <a:r>
              <a:rPr lang="en-US" dirty="0"/>
              <a:t>="A"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display(self):</a:t>
            </a:r>
          </a:p>
          <a:p>
            <a:r>
              <a:rPr lang="en-US" dirty="0"/>
              <a:t>        print(</a:t>
            </a:r>
            <a:r>
              <a:rPr lang="en-US" dirty="0" err="1"/>
              <a:t>f"section</a:t>
            </a:r>
            <a:r>
              <a:rPr lang="en-US" dirty="0"/>
              <a:t> = {</a:t>
            </a:r>
            <a:r>
              <a:rPr lang="en-US" dirty="0" err="1"/>
              <a:t>self.section</a:t>
            </a:r>
            <a:r>
              <a:rPr lang="en-US" dirty="0"/>
              <a:t>}")</a:t>
            </a:r>
          </a:p>
          <a:p>
            <a:endParaRPr lang="en-US" dirty="0"/>
          </a:p>
          <a:p>
            <a:r>
              <a:rPr lang="en-US" dirty="0" err="1"/>
              <a:t>kamal</a:t>
            </a:r>
            <a:r>
              <a:rPr lang="en-US" dirty="0"/>
              <a:t> = student()</a:t>
            </a:r>
          </a:p>
          <a:p>
            <a:r>
              <a:rPr lang="en-US" dirty="0" err="1"/>
              <a:t>kamal.display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509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64047" y="152223"/>
            <a:ext cx="5543739" cy="526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Parameterized Constructors </a:t>
            </a:r>
          </a:p>
        </p:txBody>
      </p:sp>
      <p:sp>
        <p:nvSpPr>
          <p:cNvPr id="2" name="Rectangle 1"/>
          <p:cNvSpPr/>
          <p:nvPr/>
        </p:nvSpPr>
        <p:spPr>
          <a:xfrm>
            <a:off x="3327247" y="781791"/>
            <a:ext cx="560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Constructors are generally used for instantiating an object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7544" y="1600448"/>
            <a:ext cx="4756088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class student: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roll, </a:t>
            </a:r>
            <a:r>
              <a:rPr lang="en-US" dirty="0" err="1"/>
              <a:t>gpa</a:t>
            </a:r>
            <a:r>
              <a:rPr lang="en-US" dirty="0"/>
              <a:t>):</a:t>
            </a:r>
          </a:p>
          <a:p>
            <a:r>
              <a:rPr lang="en-US" dirty="0"/>
              <a:t>        </a:t>
            </a:r>
            <a:r>
              <a:rPr lang="en-US" dirty="0" err="1"/>
              <a:t>self.roll</a:t>
            </a:r>
            <a:r>
              <a:rPr lang="en-US" dirty="0"/>
              <a:t>=roll</a:t>
            </a:r>
          </a:p>
          <a:p>
            <a:r>
              <a:rPr lang="en-US" dirty="0"/>
              <a:t>        </a:t>
            </a:r>
            <a:r>
              <a:rPr lang="en-US" dirty="0" err="1"/>
              <a:t>self.gpa</a:t>
            </a:r>
            <a:r>
              <a:rPr lang="en-US" dirty="0"/>
              <a:t>=</a:t>
            </a:r>
            <a:r>
              <a:rPr lang="en-US" dirty="0" err="1"/>
              <a:t>gpa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display(self):</a:t>
            </a:r>
          </a:p>
          <a:p>
            <a:r>
              <a:rPr lang="en-US" dirty="0"/>
              <a:t>        print(</a:t>
            </a:r>
            <a:r>
              <a:rPr lang="en-US" dirty="0" err="1"/>
              <a:t>f"Roll</a:t>
            </a:r>
            <a:r>
              <a:rPr lang="en-US" dirty="0"/>
              <a:t> ={</a:t>
            </a:r>
            <a:r>
              <a:rPr lang="en-US" dirty="0" err="1"/>
              <a:t>self.roll</a:t>
            </a:r>
            <a:r>
              <a:rPr lang="en-US" dirty="0"/>
              <a:t>}, GPA={</a:t>
            </a:r>
            <a:r>
              <a:rPr lang="en-US" dirty="0" err="1"/>
              <a:t>self.gpa</a:t>
            </a:r>
            <a:r>
              <a:rPr lang="en-US" dirty="0"/>
              <a:t>}")</a:t>
            </a:r>
          </a:p>
          <a:p>
            <a:endParaRPr lang="en-US" dirty="0"/>
          </a:p>
          <a:p>
            <a:r>
              <a:rPr lang="en-US" dirty="0" err="1"/>
              <a:t>kamal</a:t>
            </a:r>
            <a:r>
              <a:rPr lang="en-US" dirty="0"/>
              <a:t> = student(10, 3.75)</a:t>
            </a:r>
          </a:p>
          <a:p>
            <a:r>
              <a:rPr lang="en-US" dirty="0" err="1"/>
              <a:t>kamal.display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92422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44207" y="152223"/>
            <a:ext cx="28641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Pass Statement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4168495" y="768613"/>
            <a:ext cx="3655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Create a placeholder for future code: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7544" y="1600448"/>
            <a:ext cx="4756088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class Person:</a:t>
            </a:r>
          </a:p>
          <a:p>
            <a:r>
              <a:rPr lang="en-US" dirty="0"/>
              <a:t>    pass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7544" y="2557195"/>
            <a:ext cx="4756088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def </a:t>
            </a:r>
            <a:r>
              <a:rPr lang="en-US" dirty="0" err="1"/>
              <a:t>myfunction</a:t>
            </a:r>
            <a:r>
              <a:rPr lang="en-US" dirty="0"/>
              <a:t>():</a:t>
            </a:r>
          </a:p>
          <a:p>
            <a:r>
              <a:rPr lang="en-US" dirty="0"/>
              <a:t>  pass</a:t>
            </a:r>
          </a:p>
        </p:txBody>
      </p:sp>
    </p:spTree>
    <p:extLst>
      <p:ext uri="{BB962C8B-B14F-4D97-AF65-F5344CB8AC3E}">
        <p14:creationId xmlns:p14="http://schemas.microsoft.com/office/powerpoint/2010/main" val="1114342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985</Words>
  <Application>Microsoft Office PowerPoint</Application>
  <PresentationFormat>Widescreen</PresentationFormat>
  <Paragraphs>169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Bookman Old Style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Kaium Razu</cp:lastModifiedBy>
  <cp:revision>38</cp:revision>
  <dcterms:created xsi:type="dcterms:W3CDTF">2022-04-14T03:36:06Z</dcterms:created>
  <dcterms:modified xsi:type="dcterms:W3CDTF">2024-02-08T16:23:22Z</dcterms:modified>
</cp:coreProperties>
</file>