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69" r:id="rId4"/>
    <p:sldId id="264" r:id="rId5"/>
    <p:sldId id="267" r:id="rId6"/>
    <p:sldId id="265" r:id="rId7"/>
    <p:sldId id="268" r:id="rId8"/>
    <p:sldId id="259" r:id="rId9"/>
    <p:sldId id="270" r:id="rId10"/>
    <p:sldId id="261" r:id="rId11"/>
    <p:sldId id="262" r:id="rId12"/>
    <p:sldId id="273" r:id="rId13"/>
    <p:sldId id="271" r:id="rId14"/>
    <p:sldId id="26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BF7-AE7B-45AB-BF2E-20CDAD08302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clear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ref_list_extend.asp" TargetMode="External"/><Relationship Id="rId4" Type="http://schemas.openxmlformats.org/officeDocument/2006/relationships/hyperlink" Target="https://www.w3schools.com/python/ref_list_coun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insert.asp" TargetMode="External"/><Relationship Id="rId7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index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pop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4946" y="2179405"/>
            <a:ext cx="11093380" cy="21852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List, Tuples, Set, Dictionaries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1119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4415" y="157949"/>
            <a:ext cx="5842504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1873" y="1023538"/>
            <a:ext cx="941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allowed to extract the values back into variables of a tuples. This is called "unpacking":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3355" y="2105520"/>
            <a:ext cx="38507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fruits = ("apple", "banana", "cherry")</a:t>
            </a:r>
          </a:p>
          <a:p>
            <a:endParaRPr lang="en-US" dirty="0"/>
          </a:p>
          <a:p>
            <a:r>
              <a:rPr lang="en-US" dirty="0"/>
              <a:t>(green, yellow, 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3120" y="2105519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fruits = ("apple", "banana", "cherry", "strawberry", "raspberry")</a:t>
            </a:r>
          </a:p>
          <a:p>
            <a:endParaRPr lang="en-US" dirty="0"/>
          </a:p>
          <a:p>
            <a:r>
              <a:rPr lang="en-US" dirty="0"/>
              <a:t>(green, yellow, *red)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9228" y="4523569"/>
            <a:ext cx="253798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a=(5,6)</a:t>
            </a:r>
          </a:p>
          <a:p>
            <a:r>
              <a:rPr lang="en-US" dirty="0"/>
              <a:t>b=(1,4)</a:t>
            </a:r>
          </a:p>
          <a:p>
            <a:r>
              <a:rPr lang="en-US"/>
              <a:t>if a&gt;b:</a:t>
            </a:r>
            <a:endParaRPr lang="en-US" dirty="0"/>
          </a:p>
          <a:p>
            <a:r>
              <a:rPr lang="en-US" dirty="0"/>
              <a:t>    print("a is bigger")</a:t>
            </a:r>
          </a:p>
          <a:p>
            <a:r>
              <a:rPr lang="en-US" dirty="0"/>
              <a:t>else: </a:t>
            </a:r>
          </a:p>
          <a:p>
            <a:r>
              <a:rPr lang="en-US" dirty="0"/>
              <a:t>    print("b is bigger")</a:t>
            </a:r>
          </a:p>
        </p:txBody>
      </p:sp>
    </p:spTree>
    <p:extLst>
      <p:ext uri="{BB962C8B-B14F-4D97-AF65-F5344CB8AC3E}">
        <p14:creationId xmlns:p14="http://schemas.microsoft.com/office/powerpoint/2010/main" val="229185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907" y="153046"/>
            <a:ext cx="7164309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>
                <a:solidFill>
                  <a:srgbClr val="92D050"/>
                </a:solidFill>
              </a:rPr>
              <a:t>(Union/Intersection/Difference)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57062" y="3671768"/>
            <a:ext cx="357008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Different types of sets in Python</a:t>
            </a:r>
          </a:p>
          <a:p>
            <a:r>
              <a:rPr lang="en-US" dirty="0"/>
              <a:t># set of integers</a:t>
            </a:r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set of mixed </a:t>
            </a:r>
            <a:r>
              <a:rPr lang="en-US" dirty="0" err="1"/>
              <a:t>datatypes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{1.0, "Hello", (1, 2, 3)}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821" y="999261"/>
            <a:ext cx="9300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* Note: Set items are unchangeable, but you can remove items and add new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050" y="3685936"/>
            <a:ext cx="328037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set cannot have duplicates</a:t>
            </a:r>
          </a:p>
          <a:p>
            <a:r>
              <a:rPr lang="en-US" dirty="0" err="1"/>
              <a:t>my_set</a:t>
            </a:r>
            <a:r>
              <a:rPr lang="en-US" dirty="0"/>
              <a:t> = {1, 2, 3, 4, 3, 2}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we can make set from a list</a:t>
            </a:r>
          </a:p>
          <a:p>
            <a:r>
              <a:rPr lang="en-US" dirty="0" err="1"/>
              <a:t>my_set</a:t>
            </a:r>
            <a:r>
              <a:rPr lang="en-US" dirty="0"/>
              <a:t> = set([1, 2, 3, 2])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6046" y="3391850"/>
            <a:ext cx="352481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num1 ={1, 2, 3, 4, 5}</a:t>
            </a:r>
          </a:p>
          <a:p>
            <a:r>
              <a:rPr lang="pt-BR" dirty="0"/>
              <a:t>num2 ={4, 5, 6, 7}</a:t>
            </a:r>
          </a:p>
          <a:p>
            <a:endParaRPr lang="pt-BR" dirty="0"/>
          </a:p>
          <a:p>
            <a:r>
              <a:rPr lang="pt-BR" dirty="0"/>
              <a:t>print(num1 | num2)   #union</a:t>
            </a:r>
          </a:p>
          <a:p>
            <a:r>
              <a:rPr lang="pt-BR" dirty="0"/>
              <a:t>print(num1 &amp; num2)   #intersection</a:t>
            </a:r>
          </a:p>
          <a:p>
            <a:r>
              <a:rPr lang="pt-BR" dirty="0"/>
              <a:t>print(num1 - num2)   #difference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1159" y="5869155"/>
            <a:ext cx="308221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sorting</a:t>
            </a:r>
          </a:p>
          <a:p>
            <a:r>
              <a:rPr lang="en-US" dirty="0"/>
              <a:t>aa = {100, 200, 300, 400}</a:t>
            </a:r>
          </a:p>
          <a:p>
            <a:r>
              <a:rPr lang="en-US" dirty="0"/>
              <a:t>print(sorted(aa))</a:t>
            </a:r>
          </a:p>
        </p:txBody>
      </p:sp>
    </p:spTree>
    <p:extLst>
      <p:ext uri="{BB962C8B-B14F-4D97-AF65-F5344CB8AC3E}">
        <p14:creationId xmlns:p14="http://schemas.microsoft.com/office/powerpoint/2010/main" val="37360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907" y="153046"/>
            <a:ext cx="7164309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>
                <a:solidFill>
                  <a:srgbClr val="92D050"/>
                </a:solidFill>
              </a:rPr>
              <a:t>(Method)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5867F-82E7-4E61-BB4A-4F68C15951F4}"/>
              </a:ext>
            </a:extLst>
          </p:cNvPr>
          <p:cNvSpPr txBox="1"/>
          <p:nvPr/>
        </p:nvSpPr>
        <p:spPr>
          <a:xfrm>
            <a:off x="3048000" y="2844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https://www.w3schools.com/python/python_ref_set.asp</a:t>
            </a:r>
          </a:p>
        </p:txBody>
      </p:sp>
    </p:spTree>
    <p:extLst>
      <p:ext uri="{BB962C8B-B14F-4D97-AF65-F5344CB8AC3E}">
        <p14:creationId xmlns:p14="http://schemas.microsoft.com/office/powerpoint/2010/main" val="121385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78475"/>
              </p:ext>
            </p:extLst>
          </p:nvPr>
        </p:nvGraphicFramePr>
        <p:xfrm>
          <a:off x="1546286" y="1522538"/>
          <a:ext cx="9301386" cy="2914708"/>
        </p:xfrm>
        <a:graphic>
          <a:graphicData uri="http://schemas.openxmlformats.org/drawingml/2006/table">
            <a:tbl>
              <a:tblPr/>
              <a:tblGrid>
                <a:gridCol w="71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1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list implementation allows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set implementation doesn't allow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insertion order is maintained by the List.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maintain the insertion order of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get the element of a specified index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cannot find the element from the Set based on the index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frequently access the elements by using the index.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design a collection of distinct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90986" y="169499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Set  </a:t>
            </a:r>
          </a:p>
        </p:txBody>
      </p:sp>
    </p:spTree>
    <p:extLst>
      <p:ext uri="{BB962C8B-B14F-4D97-AF65-F5344CB8AC3E}">
        <p14:creationId xmlns:p14="http://schemas.microsoft.com/office/powerpoint/2010/main" val="266676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248485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0983" y="1056279"/>
            <a:ext cx="1027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Dictionaries are used to store data values in </a:t>
            </a:r>
            <a:r>
              <a:rPr lang="en-US" b="1" dirty="0" err="1"/>
              <a:t>key:value</a:t>
            </a:r>
            <a:r>
              <a:rPr lang="en-US" b="1" dirty="0"/>
              <a:t> pairs.</a:t>
            </a:r>
          </a:p>
          <a:p>
            <a:r>
              <a:rPr lang="en-US" dirty="0"/>
              <a:t>A dictionary is a collection which is ordered, changeable and do not allow duplicates.</a:t>
            </a:r>
          </a:p>
          <a:p>
            <a:r>
              <a:rPr lang="en-US" dirty="0"/>
              <a:t>Dictionaries are written with curly brackets, and have keys and values: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1695" y="2307394"/>
            <a:ext cx="264663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1287" y="2307394"/>
            <a:ext cx="263757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["brand"])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809" y="4355707"/>
            <a:ext cx="253497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"year": 2020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1695" y="4204116"/>
            <a:ext cx="3642511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"electric": False,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"colors": ["red", "white", "blue"]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thisdict.items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thisdict.keys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thisdict.values</a:t>
            </a:r>
            <a:r>
              <a:rPr lang="en-US" dirty="0"/>
              <a:t>())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51825" y="2290495"/>
            <a:ext cx="402728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thisdict.get</a:t>
            </a:r>
            <a:r>
              <a:rPr lang="en-US" dirty="0"/>
              <a:t>("Name", "Invalid Key"))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007CD-AB9E-4CA8-908D-82B5086D590A}"/>
              </a:ext>
            </a:extLst>
          </p:cNvPr>
          <p:cNvSpPr txBox="1"/>
          <p:nvPr/>
        </p:nvSpPr>
        <p:spPr>
          <a:xfrm>
            <a:off x="8486775" y="4342616"/>
            <a:ext cx="29669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for x, y in </a:t>
            </a:r>
            <a:r>
              <a:rPr lang="en-US" dirty="0" err="1"/>
              <a:t>thisdict.items</a:t>
            </a:r>
            <a:r>
              <a:rPr lang="en-US" dirty="0"/>
              <a:t>():</a:t>
            </a:r>
          </a:p>
          <a:p>
            <a:r>
              <a:rPr lang="en-US" dirty="0"/>
              <a:t>  print(x, y)</a:t>
            </a:r>
          </a:p>
        </p:txBody>
      </p:sp>
    </p:spTree>
    <p:extLst>
      <p:ext uri="{BB962C8B-B14F-4D97-AF65-F5344CB8AC3E}">
        <p14:creationId xmlns:p14="http://schemas.microsoft.com/office/powerpoint/2010/main" val="34659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1F5DF6-902F-4C8A-A728-BB6740497938}"/>
              </a:ext>
            </a:extLst>
          </p:cNvPr>
          <p:cNvSpPr txBox="1"/>
          <p:nvPr/>
        </p:nvSpPr>
        <p:spPr>
          <a:xfrm>
            <a:off x="3048000" y="612845"/>
            <a:ext cx="60960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text = "The banana is common fruit of Bangladesh. It is grown in all the districts and all the seasons. </a:t>
            </a:r>
            <a:r>
              <a:rPr lang="en-US" dirty="0" err="1"/>
              <a:t>Munsigonj</a:t>
            </a:r>
            <a:r>
              <a:rPr lang="en-US" dirty="0"/>
              <a:t> and </a:t>
            </a:r>
            <a:r>
              <a:rPr lang="en-US" dirty="0" err="1"/>
              <a:t>Narsingdi</a:t>
            </a:r>
            <a:r>
              <a:rPr lang="en-US" dirty="0"/>
              <a:t> are famous for banana . banana has several varieties such as </a:t>
            </a:r>
            <a:r>
              <a:rPr lang="en-US" dirty="0" err="1"/>
              <a:t>Sagore</a:t>
            </a:r>
            <a:r>
              <a:rPr lang="en-US" dirty="0"/>
              <a:t>, </a:t>
            </a:r>
            <a:r>
              <a:rPr lang="en-US" dirty="0" err="1"/>
              <a:t>Shabri</a:t>
            </a:r>
            <a:r>
              <a:rPr lang="en-US" dirty="0"/>
              <a:t>, Chapa, </a:t>
            </a:r>
            <a:r>
              <a:rPr lang="en-US" dirty="0" err="1"/>
              <a:t>Agniswar</a:t>
            </a:r>
            <a:r>
              <a:rPr lang="en-US" dirty="0"/>
              <a:t> etc. It is very nutritious and </a:t>
            </a:r>
            <a:r>
              <a:rPr lang="en-US" dirty="0" err="1"/>
              <a:t>sweet.Papaw</a:t>
            </a:r>
            <a:r>
              <a:rPr lang="en-US" dirty="0"/>
              <a:t> is a delicious </a:t>
            </a:r>
            <a:r>
              <a:rPr lang="en-US" dirty="0" err="1"/>
              <a:t>fruit.It</a:t>
            </a:r>
            <a:r>
              <a:rPr lang="en-US" dirty="0"/>
              <a:t> keeps the liver function active. The papaw is grown in all the districts and in all seasons. The coconut is a common fruit of Bangladesh. It grows in all seasons. Its water is a sweet drink and its kernel is a tasty food. The mango , the orange , the lichi , the black-berry , the jack fruits, the pineapple etc. grow in different seasons."</a:t>
            </a:r>
          </a:p>
          <a:p>
            <a:r>
              <a:rPr lang="en-US" dirty="0"/>
              <a:t>fruits = ["banana", "Papaw", "coconut", "black-berry", "pineapple", "lichi", "orange", "mango"]</a:t>
            </a:r>
          </a:p>
          <a:p>
            <a:endParaRPr lang="en-US" dirty="0"/>
          </a:p>
          <a:p>
            <a:r>
              <a:rPr lang="en-US" dirty="0"/>
              <a:t>text = </a:t>
            </a:r>
            <a:r>
              <a:rPr lang="en-US" dirty="0" err="1"/>
              <a:t>text.split</a:t>
            </a:r>
            <a:r>
              <a:rPr lang="en-US" dirty="0"/>
              <a:t>(" ")</a:t>
            </a:r>
          </a:p>
          <a:p>
            <a:r>
              <a:rPr lang="en-US" dirty="0" err="1"/>
              <a:t>fruitList</a:t>
            </a:r>
            <a:r>
              <a:rPr lang="en-US" dirty="0"/>
              <a:t> = []</a:t>
            </a:r>
          </a:p>
          <a:p>
            <a:r>
              <a:rPr lang="en-US" dirty="0"/>
              <a:t>for x in text:</a:t>
            </a:r>
          </a:p>
          <a:p>
            <a:r>
              <a:rPr lang="en-US" dirty="0"/>
              <a:t>    if x in fruits:</a:t>
            </a:r>
          </a:p>
          <a:p>
            <a:r>
              <a:rPr lang="en-US" dirty="0"/>
              <a:t>        </a:t>
            </a:r>
            <a:r>
              <a:rPr lang="en-US" dirty="0" err="1"/>
              <a:t>fruitList.append</a:t>
            </a:r>
            <a:r>
              <a:rPr lang="en-US" dirty="0"/>
              <a:t>(x)</a:t>
            </a:r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13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1F5DF6-902F-4C8A-A728-BB6740497938}"/>
              </a:ext>
            </a:extLst>
          </p:cNvPr>
          <p:cNvSpPr txBox="1"/>
          <p:nvPr/>
        </p:nvSpPr>
        <p:spPr>
          <a:xfrm>
            <a:off x="3048000" y="612845"/>
            <a:ext cx="609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fruitList</a:t>
            </a:r>
            <a:r>
              <a:rPr lang="en-US" dirty="0"/>
              <a:t> = set({})</a:t>
            </a:r>
          </a:p>
          <a:p>
            <a:r>
              <a:rPr lang="en-US" dirty="0"/>
              <a:t>for x in text:</a:t>
            </a:r>
          </a:p>
          <a:p>
            <a:r>
              <a:rPr lang="en-US" dirty="0"/>
              <a:t>    if x in fruits:</a:t>
            </a:r>
          </a:p>
          <a:p>
            <a:r>
              <a:rPr lang="en-US" dirty="0"/>
              <a:t>        </a:t>
            </a:r>
            <a:r>
              <a:rPr lang="en-US" dirty="0" err="1"/>
              <a:t>fruitList.add</a:t>
            </a:r>
            <a:r>
              <a:rPr lang="en-US" dirty="0"/>
              <a:t>(x)</a:t>
            </a:r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CEFF6-A2D7-4BCD-A200-4116D8EB1D23}"/>
              </a:ext>
            </a:extLst>
          </p:cNvPr>
          <p:cNvSpPr txBox="1"/>
          <p:nvPr/>
        </p:nvSpPr>
        <p:spPr>
          <a:xfrm>
            <a:off x="3048000" y="2328386"/>
            <a:ext cx="609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fruitList</a:t>
            </a:r>
            <a:r>
              <a:rPr lang="en-US" dirty="0"/>
              <a:t> = {}</a:t>
            </a:r>
          </a:p>
          <a:p>
            <a:r>
              <a:rPr lang="en-US" dirty="0"/>
              <a:t>for x in text:</a:t>
            </a:r>
          </a:p>
          <a:p>
            <a:r>
              <a:rPr lang="en-US" dirty="0"/>
              <a:t>    if x in fruits:</a:t>
            </a:r>
          </a:p>
          <a:p>
            <a:r>
              <a:rPr lang="en-US" dirty="0"/>
              <a:t>        </a:t>
            </a:r>
            <a:r>
              <a:rPr lang="en-US" dirty="0" err="1"/>
              <a:t>fruitList</a:t>
            </a:r>
            <a:r>
              <a:rPr lang="en-US" dirty="0"/>
              <a:t>[x] = 1</a:t>
            </a:r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061C-D200-4535-B101-8EECDF005EF1}"/>
              </a:ext>
            </a:extLst>
          </p:cNvPr>
          <p:cNvSpPr txBox="1"/>
          <p:nvPr/>
        </p:nvSpPr>
        <p:spPr>
          <a:xfrm>
            <a:off x="3048000" y="4043927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fruitList</a:t>
            </a:r>
            <a:r>
              <a:rPr lang="en-US" dirty="0"/>
              <a:t> = {}</a:t>
            </a:r>
          </a:p>
          <a:p>
            <a:r>
              <a:rPr lang="en-US" dirty="0"/>
              <a:t>for x in text:</a:t>
            </a:r>
          </a:p>
          <a:p>
            <a:r>
              <a:rPr lang="en-US" dirty="0"/>
              <a:t>    if x in fruits:</a:t>
            </a:r>
          </a:p>
          <a:p>
            <a:r>
              <a:rPr lang="en-US" dirty="0"/>
              <a:t>      if x not in </a:t>
            </a:r>
            <a:r>
              <a:rPr lang="en-US" dirty="0" err="1"/>
              <a:t>fruitList.keys</a:t>
            </a:r>
            <a:r>
              <a:rPr lang="en-US" dirty="0"/>
              <a:t>():</a:t>
            </a:r>
          </a:p>
          <a:p>
            <a:r>
              <a:rPr lang="en-US" dirty="0"/>
              <a:t>        </a:t>
            </a:r>
            <a:r>
              <a:rPr lang="en-US" dirty="0" err="1"/>
              <a:t>fruitList</a:t>
            </a:r>
            <a:r>
              <a:rPr lang="en-US" dirty="0"/>
              <a:t>[x] = 1</a:t>
            </a:r>
          </a:p>
          <a:p>
            <a:r>
              <a:rPr lang="en-US" dirty="0"/>
              <a:t>      else:</a:t>
            </a:r>
          </a:p>
          <a:p>
            <a:r>
              <a:rPr lang="en-US" dirty="0"/>
              <a:t>        </a:t>
            </a:r>
            <a:r>
              <a:rPr lang="en-US" dirty="0" err="1"/>
              <a:t>fruitList</a:t>
            </a:r>
            <a:r>
              <a:rPr lang="en-US" dirty="0"/>
              <a:t>[x] += 1</a:t>
            </a:r>
          </a:p>
          <a:p>
            <a:r>
              <a:rPr lang="en-US" dirty="0"/>
              <a:t>print(</a:t>
            </a:r>
            <a:r>
              <a:rPr lang="en-US" dirty="0" err="1"/>
              <a:t>fruitList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73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9077" y="212819"/>
            <a:ext cx="257612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092" y="1652436"/>
            <a:ext cx="6096000" cy="4044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Function in a list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Tuple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(Union/Intersection/Difference)</a:t>
            </a:r>
          </a:p>
          <a:p>
            <a:pPr marL="228600">
              <a:lnSpc>
                <a:spcPct val="107000"/>
              </a:lnSpc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Set 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</p:spTree>
    <p:extLst>
      <p:ext uri="{BB962C8B-B14F-4D97-AF65-F5344CB8AC3E}">
        <p14:creationId xmlns:p14="http://schemas.microsoft.com/office/powerpoint/2010/main" val="397558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939" y="870234"/>
            <a:ext cx="11280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Lists are used to store multiple items in a single variable. Lists are one of 4 built-in data types in Python used to store collections of data, the other 3 are Tuple, Set, and Dictionary, all with different qualities and usage. Lists are created using square brackets: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939" y="2155522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"banana",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", 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39" y="3302313"/>
            <a:ext cx="403181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"cherry"]</a:t>
            </a:r>
          </a:p>
          <a:p>
            <a:r>
              <a:rPr lang="en-US" dirty="0"/>
              <a:t>list2 = [1, 5, 7, 9, 3]</a:t>
            </a:r>
          </a:p>
          <a:p>
            <a:r>
              <a:rPr lang="en-US" dirty="0"/>
              <a:t>list3 = [True, False, False]</a:t>
            </a:r>
          </a:p>
          <a:p>
            <a:r>
              <a:rPr lang="en-US" dirty="0"/>
              <a:t>list4 = ["</a:t>
            </a:r>
            <a:r>
              <a:rPr lang="en-US" dirty="0" err="1"/>
              <a:t>abc</a:t>
            </a:r>
            <a:r>
              <a:rPr lang="en-US" dirty="0"/>
              <a:t>", 34, True, 40, "male"]</a:t>
            </a:r>
          </a:p>
          <a:p>
            <a:r>
              <a:rPr lang="en-US" dirty="0"/>
              <a:t>list5 = ["apple"]</a:t>
            </a:r>
          </a:p>
          <a:p>
            <a:r>
              <a:rPr lang="en-US" dirty="0"/>
              <a:t>string1 = "apple"</a:t>
            </a:r>
          </a:p>
          <a:p>
            <a:r>
              <a:rPr lang="en-US" dirty="0"/>
              <a:t>print(list1[0])</a:t>
            </a:r>
          </a:p>
          <a:p>
            <a:r>
              <a:rPr lang="en-US" dirty="0"/>
              <a:t>print(string1[0])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3258" y="3302313"/>
            <a:ext cx="622274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list1 = ["Apple", "Banana", "Cherry", "Mango", "Guava"]</a:t>
            </a:r>
          </a:p>
          <a:p>
            <a:endParaRPr lang="it-IT" dirty="0"/>
          </a:p>
          <a:p>
            <a:r>
              <a:rPr lang="it-IT" dirty="0"/>
              <a:t>print(list1[0:2])</a:t>
            </a:r>
          </a:p>
          <a:p>
            <a:r>
              <a:rPr lang="it-IT" dirty="0"/>
              <a:t>print(list1[2:])</a:t>
            </a:r>
          </a:p>
          <a:p>
            <a:r>
              <a:rPr lang="it-IT" dirty="0"/>
              <a:t>print(list1[-1])</a:t>
            </a:r>
          </a:p>
          <a:p>
            <a:r>
              <a:rPr lang="it-IT" dirty="0"/>
              <a:t>print(list1[-3:-1])</a:t>
            </a:r>
          </a:p>
          <a:p>
            <a:r>
              <a:rPr lang="it-IT" dirty="0"/>
              <a:t>print(list1[0:5])</a:t>
            </a:r>
          </a:p>
          <a:p>
            <a:r>
              <a:rPr lang="it-IT" dirty="0"/>
              <a:t>print(list1[0:5:2])</a:t>
            </a:r>
          </a:p>
          <a:p>
            <a:r>
              <a:rPr lang="it-IT" dirty="0"/>
              <a:t>print(list1[-1:-2])</a:t>
            </a:r>
          </a:p>
          <a:p>
            <a:r>
              <a:rPr lang="it-IT" dirty="0"/>
              <a:t>print(list1[-1:-2:-1])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144" y="2646121"/>
            <a:ext cx="55467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print(list1 + ["tomato", 50])</a:t>
            </a:r>
          </a:p>
          <a:p>
            <a:r>
              <a:rPr lang="en-US" dirty="0"/>
              <a:t>print(list1 * 3)</a:t>
            </a:r>
          </a:p>
          <a:p>
            <a:r>
              <a:rPr lang="en-US" dirty="0"/>
              <a:t>print(list1)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6140" y="2646121"/>
            <a:ext cx="55932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list1[0] = "tomato"</a:t>
            </a:r>
          </a:p>
          <a:p>
            <a:r>
              <a:rPr lang="en-US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32346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25439"/>
              </p:ext>
            </p:extLst>
          </p:nvPr>
        </p:nvGraphicFramePr>
        <p:xfrm>
          <a:off x="1966349" y="1440653"/>
          <a:ext cx="8481348" cy="4093758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append()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 = ['apple', 'banana', 'cherry']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fruits.append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("orange")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Adds an element at the end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clear()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'cherry', 'orange']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4"/>
                        </a:rPr>
                        <a:t>count()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["cherry", "apple", "banana", "cherry"]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fruits.count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extend()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fruits.extend</a:t>
                      </a:r>
                      <a:r>
                        <a:rPr lang="en-US" sz="1600" dirty="0">
                          <a:effectLst/>
                        </a:rPr>
                        <a:t>(cars)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 the elements of a list (or any </a:t>
                      </a:r>
                      <a:r>
                        <a:rPr lang="en-US" sz="1600" dirty="0" err="1"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), to the end of the current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6807" y="731780"/>
            <a:ext cx="8486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has a set of built-in methods that you can use on lists/arrays</a:t>
            </a:r>
          </a:p>
        </p:txBody>
      </p:sp>
    </p:spTree>
    <p:extLst>
      <p:ext uri="{BB962C8B-B14F-4D97-AF65-F5344CB8AC3E}">
        <p14:creationId xmlns:p14="http://schemas.microsoft.com/office/powerpoint/2010/main" val="38695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84005"/>
              </p:ext>
            </p:extLst>
          </p:nvPr>
        </p:nvGraphicFramePr>
        <p:xfrm>
          <a:off x="1939189" y="1159996"/>
          <a:ext cx="8481348" cy="5753042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index()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fruits.index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index of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insert()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fruits.insert</a:t>
                      </a:r>
                      <a:r>
                        <a:rPr lang="en-US" sz="1600" dirty="0">
                          <a:effectLst/>
                        </a:rPr>
                        <a:t>(1, "orange")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Adds an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pop()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fruits.pop</a:t>
                      </a:r>
                      <a:r>
                        <a:rPr lang="en-US" sz="1600" dirty="0">
                          <a:effectLst/>
                        </a:rPr>
                        <a:t>(1)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remove()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fruits.remove</a:t>
                      </a:r>
                      <a:r>
                        <a:rPr lang="en-US" sz="1600" dirty="0">
                          <a:effectLst/>
                        </a:rPr>
                        <a:t>("banana")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first item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reverse()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fruits.reverse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Reverses the order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sort()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cars.sort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print(cars)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/>
                        <a:t>cars.sort</a:t>
                      </a:r>
                      <a:r>
                        <a:rPr lang="en-US" sz="160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US" sz="1600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600" dirty="0"/>
                        <a:t>) 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Sorts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3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7008" y="121737"/>
            <a:ext cx="513633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032" y="731130"/>
            <a:ext cx="868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Python matrix is a specialized two-dimensional rectangular array of data stored in rows and columns. The data in a matrix can be numbers, strings, expressions, symbols, etc.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2" y="1377461"/>
            <a:ext cx="416242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1677" y="1783077"/>
            <a:ext cx="530834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[[1, 4, 5, 12], </a:t>
            </a:r>
          </a:p>
          <a:p>
            <a:r>
              <a:rPr lang="en-US" dirty="0"/>
              <a:t>    [-5, 8, 9, 0],</a:t>
            </a:r>
          </a:p>
          <a:p>
            <a:r>
              <a:rPr lang="en-US" dirty="0"/>
              <a:t>    [-6, 7, 11, 19]]</a:t>
            </a:r>
          </a:p>
          <a:p>
            <a:endParaRPr lang="en-US" dirty="0"/>
          </a:p>
          <a:p>
            <a:r>
              <a:rPr lang="en-US" dirty="0"/>
              <a:t>print("A =", A) </a:t>
            </a:r>
          </a:p>
          <a:p>
            <a:r>
              <a:rPr lang="en-US" dirty="0"/>
              <a:t>print("A[1] =", A[1]) </a:t>
            </a:r>
          </a:p>
          <a:p>
            <a:r>
              <a:rPr lang="en-US" dirty="0"/>
              <a:t>print("A[1][2] =", A[1][2])</a:t>
            </a:r>
          </a:p>
          <a:p>
            <a:r>
              <a:rPr lang="en-US" dirty="0"/>
              <a:t>print("A[0][-1] =", A[0][-</a:t>
            </a:r>
            <a:r>
              <a:rPr lang="en-US"/>
              <a:t>1])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column = []        # empty list</a:t>
            </a:r>
          </a:p>
          <a:p>
            <a:r>
              <a:rPr lang="en-US" dirty="0"/>
              <a:t>for row in A:</a:t>
            </a:r>
          </a:p>
          <a:p>
            <a:r>
              <a:rPr lang="en-US" dirty="0"/>
              <a:t>  </a:t>
            </a:r>
            <a:r>
              <a:rPr lang="en-US" dirty="0" err="1"/>
              <a:t>column.append</a:t>
            </a:r>
            <a:r>
              <a:rPr lang="en-US" dirty="0"/>
              <a:t>(row[2])   </a:t>
            </a:r>
          </a:p>
          <a:p>
            <a:endParaRPr lang="en-US" dirty="0"/>
          </a:p>
          <a:p>
            <a:r>
              <a:rPr lang="en-US" dirty="0"/>
              <a:t>print("3rd column =", column)</a:t>
            </a:r>
          </a:p>
        </p:txBody>
      </p:sp>
    </p:spTree>
    <p:extLst>
      <p:ext uri="{BB962C8B-B14F-4D97-AF65-F5344CB8AC3E}">
        <p14:creationId xmlns:p14="http://schemas.microsoft.com/office/powerpoint/2010/main" val="79960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495" y="203217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846" y="1040870"/>
            <a:ext cx="11126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tuple is a collection which is ordered and </a:t>
            </a:r>
            <a:r>
              <a:rPr lang="en-US" b="1" dirty="0"/>
              <a:t>unchangeable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Tuples are written with </a:t>
            </a:r>
            <a:r>
              <a:rPr lang="en-US" b="1" dirty="0"/>
              <a:t>round brackets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6107" y="3621883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</a:p>
          <a:p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1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6232" y="304253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Tuple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96896"/>
              </p:ext>
            </p:extLst>
          </p:nvPr>
        </p:nvGraphicFramePr>
        <p:xfrm>
          <a:off x="2170028" y="1946501"/>
          <a:ext cx="7898331" cy="3004494"/>
        </p:xfrm>
        <a:graphic>
          <a:graphicData uri="http://schemas.openxmlformats.org/drawingml/2006/table">
            <a:tbl>
              <a:tblPr/>
              <a:tblGrid>
                <a:gridCol w="99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 Square Braces is used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 First Braces is used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are 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 are immutable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have several built-in methods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does not have many built-in methods.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consume more memory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consume less memory as compared to the list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6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2012</Words>
  <Application>Microsoft Office PowerPoint</Application>
  <PresentationFormat>Widescreen</PresentationFormat>
  <Paragraphs>291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Aksadur Rahman</cp:lastModifiedBy>
  <cp:revision>82</cp:revision>
  <dcterms:created xsi:type="dcterms:W3CDTF">2022-04-09T16:44:45Z</dcterms:created>
  <dcterms:modified xsi:type="dcterms:W3CDTF">2024-06-27T16:17:23Z</dcterms:modified>
</cp:coreProperties>
</file>