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0" r:id="rId3"/>
    <p:sldId id="261" r:id="rId4"/>
    <p:sldId id="259" r:id="rId5"/>
    <p:sldId id="260" r:id="rId6"/>
    <p:sldId id="262" r:id="rId7"/>
    <p:sldId id="263" r:id="rId8"/>
    <p:sldId id="268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7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1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2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6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7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9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7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3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1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9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4F9A9-CB77-4A94-AEE0-C37C94C95FFF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6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jpeg"/><Relationship Id="rId7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jpeg"/><Relationship Id="rId7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2.xls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jpeg"/><Relationship Id="rId7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3.xls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69743" y="2354044"/>
            <a:ext cx="7709923" cy="200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q"/>
            </a:pPr>
            <a:r>
              <a:rPr lang="en-US" sz="3600" b="1" kern="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Fold Cross Validation</a:t>
            </a: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q"/>
            </a:pPr>
            <a:r>
              <a:rPr lang="en-US" sz="3600" b="1" kern="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Under-fitting</a:t>
            </a: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q"/>
            </a:pPr>
            <a:r>
              <a:rPr lang="en-US" sz="3600" b="1" kern="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Over-fitting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2475892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73800" y="-28687"/>
            <a:ext cx="5957454" cy="679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36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Solved </a:t>
            </a:r>
            <a:r>
              <a:rPr lang="en-US" sz="3600" b="1" kern="0" dirty="0" err="1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Underfitting</a:t>
            </a:r>
            <a:endParaRPr lang="en-US" sz="3600" b="1" kern="0" dirty="0">
              <a:solidFill>
                <a:srgbClr val="FF0000"/>
              </a:solidFill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14338" name="Picture 2" descr="Kelwin Designer: Desenvolvimento Web: Tutorial - Adobe Illustrator -  Criando um Robô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927" y="1466429"/>
            <a:ext cx="3104898" cy="466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3244" y="1801894"/>
            <a:ext cx="1067270" cy="8109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2361" y="3989001"/>
            <a:ext cx="978153" cy="8361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7455" y="2763427"/>
            <a:ext cx="1040506" cy="929759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645462">
            <a:off x="5099384" y="2308997"/>
            <a:ext cx="1075672" cy="205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645462">
            <a:off x="4996299" y="3363818"/>
            <a:ext cx="1075672" cy="205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645462">
            <a:off x="4996298" y="4304448"/>
            <a:ext cx="1075672" cy="205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645462">
            <a:off x="4996297" y="5317050"/>
            <a:ext cx="1075672" cy="205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733005">
            <a:off x="5172837" y="1999290"/>
            <a:ext cx="928767" cy="2666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733005">
            <a:off x="5118728" y="3010463"/>
            <a:ext cx="928767" cy="26667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733005">
            <a:off x="5069749" y="3962060"/>
            <a:ext cx="928767" cy="26667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1403" y="4843750"/>
            <a:ext cx="1020823" cy="103961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111489" y="3158925"/>
            <a:ext cx="10290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Test</a:t>
            </a:r>
          </a:p>
        </p:txBody>
      </p:sp>
      <p:sp>
        <p:nvSpPr>
          <p:cNvPr id="20" name="Rectangle 19"/>
          <p:cNvSpPr/>
          <p:nvPr/>
        </p:nvSpPr>
        <p:spPr>
          <a:xfrm rot="654576">
            <a:off x="4826254" y="4877572"/>
            <a:ext cx="1401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It is not ball</a:t>
            </a:r>
          </a:p>
        </p:txBody>
      </p:sp>
    </p:spTree>
    <p:extLst>
      <p:ext uri="{BB962C8B-B14F-4D97-AF65-F5344CB8AC3E}">
        <p14:creationId xmlns:p14="http://schemas.microsoft.com/office/powerpoint/2010/main" val="3004102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322" y="2466923"/>
            <a:ext cx="3019425" cy="12201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Oval 7"/>
          <p:cNvSpPr/>
          <p:nvPr/>
        </p:nvSpPr>
        <p:spPr>
          <a:xfrm>
            <a:off x="694991" y="1761461"/>
            <a:ext cx="3083584" cy="26311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78575" y="156396"/>
            <a:ext cx="5957454" cy="679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3600" b="1" kern="0" dirty="0" err="1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endParaRPr lang="en-US" sz="3600" b="1" kern="0" dirty="0">
              <a:solidFill>
                <a:srgbClr val="FF0000"/>
              </a:solidFill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14338" name="Picture 2" descr="Kelwin Designer: Desenvolvimento Web: Tutorial - Adobe Illustrator -  Criando um Robô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344" y="1169942"/>
            <a:ext cx="3104898" cy="466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324" y="2986477"/>
            <a:ext cx="1067270" cy="8109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7517" y="1988751"/>
            <a:ext cx="978153" cy="8361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6594" y="3036027"/>
            <a:ext cx="1040506" cy="929759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6649035" y="2928499"/>
            <a:ext cx="816917" cy="215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00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73800" y="-28687"/>
            <a:ext cx="5957454" cy="679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3600" b="1" kern="0" dirty="0" err="1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endParaRPr lang="en-US" sz="3600" b="1" kern="0" dirty="0">
              <a:solidFill>
                <a:srgbClr val="FF0000"/>
              </a:solidFill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14338" name="Picture 2" descr="Kelwin Designer: Desenvolvimento Web: Tutorial - Adobe Illustrator -  Criando um Robô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927" y="1466429"/>
            <a:ext cx="3104898" cy="466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1344" y="1144669"/>
            <a:ext cx="1067270" cy="8109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0461" y="3331776"/>
            <a:ext cx="978153" cy="8361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5555" y="2106202"/>
            <a:ext cx="1040506" cy="929759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645462">
            <a:off x="5137484" y="1651772"/>
            <a:ext cx="1075672" cy="205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645462">
            <a:off x="5034399" y="2706593"/>
            <a:ext cx="1075672" cy="205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645462">
            <a:off x="5034398" y="3647223"/>
            <a:ext cx="1075672" cy="205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645462">
            <a:off x="5034397" y="4659825"/>
            <a:ext cx="1075672" cy="205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733005">
            <a:off x="5210937" y="1342065"/>
            <a:ext cx="928767" cy="2666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733005">
            <a:off x="5156828" y="2353238"/>
            <a:ext cx="928767" cy="26667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733005">
            <a:off x="5107849" y="3304835"/>
            <a:ext cx="928767" cy="26667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9503" y="4186525"/>
            <a:ext cx="1020823" cy="103961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111489" y="3158925"/>
            <a:ext cx="10290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Test</a:t>
            </a:r>
          </a:p>
        </p:txBody>
      </p:sp>
      <p:sp>
        <p:nvSpPr>
          <p:cNvPr id="20" name="Rectangle 19"/>
          <p:cNvSpPr/>
          <p:nvPr/>
        </p:nvSpPr>
        <p:spPr>
          <a:xfrm rot="654576">
            <a:off x="4864354" y="4220347"/>
            <a:ext cx="1401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It is not ball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5542" y="5382419"/>
            <a:ext cx="616698" cy="640548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645462">
            <a:off x="5034398" y="5672946"/>
            <a:ext cx="1075672" cy="205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654576">
            <a:off x="4864355" y="5233468"/>
            <a:ext cx="1401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It is not ball</a:t>
            </a:r>
          </a:p>
        </p:txBody>
      </p:sp>
    </p:spTree>
    <p:extLst>
      <p:ext uri="{BB962C8B-B14F-4D97-AF65-F5344CB8AC3E}">
        <p14:creationId xmlns:p14="http://schemas.microsoft.com/office/powerpoint/2010/main" val="3395926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12045" y="76670"/>
            <a:ext cx="5957454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 err="1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endParaRPr lang="en-US" sz="2400" b="1" kern="0" dirty="0">
              <a:solidFill>
                <a:srgbClr val="FF0000"/>
              </a:solidFill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endParaRPr lang="en-US" sz="2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78577"/>
              </p:ext>
            </p:extLst>
          </p:nvPr>
        </p:nvGraphicFramePr>
        <p:xfrm>
          <a:off x="2206215" y="2147469"/>
          <a:ext cx="905830" cy="2514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617114" imgH="1714571" progId="Excel.Sheet.12">
                  <p:embed/>
                </p:oleObj>
              </mc:Choice>
              <mc:Fallback>
                <p:oleObj name="Worksheet" r:id="rId3" imgW="617114" imgH="171457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6215" y="2147469"/>
                        <a:ext cx="905830" cy="25149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4" name="Picture 2" descr="baby learning - Center for Child Counsel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160" y="2314921"/>
            <a:ext cx="230505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3112045" y="3260785"/>
            <a:ext cx="2012046" cy="144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7384211" y="3298348"/>
            <a:ext cx="1578634" cy="134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538060"/>
              </p:ext>
            </p:extLst>
          </p:nvPr>
        </p:nvGraphicFramePr>
        <p:xfrm>
          <a:off x="9250392" y="2147470"/>
          <a:ext cx="773501" cy="2174364"/>
        </p:xfrm>
        <a:graphic>
          <a:graphicData uri="http://schemas.openxmlformats.org/drawingml/2006/table">
            <a:tbl>
              <a:tblPr/>
              <a:tblGrid>
                <a:gridCol w="773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71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5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6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576486" y="4994364"/>
            <a:ext cx="2613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 Math Questions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33983" y="2925959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Trained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19905" y="2936190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645400" y="4339205"/>
            <a:ext cx="26452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Few Questions </a:t>
            </a:r>
          </a:p>
          <a:p>
            <a:r>
              <a:rPr lang="en-US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100 Questions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065534" y="727246"/>
            <a:ext cx="257493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Option-1</a:t>
            </a:r>
          </a:p>
          <a:p>
            <a:pPr algn="ctr"/>
            <a:r>
              <a:rPr lang="en-US" sz="2800" b="1" dirty="0"/>
              <a:t>Re-Substitution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0136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12045" y="76670"/>
            <a:ext cx="5957454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Fold Cross Validation</a:t>
            </a:r>
          </a:p>
          <a:p>
            <a:pPr algn="ctr">
              <a:lnSpc>
                <a:spcPct val="115000"/>
              </a:lnSpc>
            </a:pPr>
            <a:endParaRPr lang="en-US" sz="2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987811"/>
              </p:ext>
            </p:extLst>
          </p:nvPr>
        </p:nvGraphicFramePr>
        <p:xfrm>
          <a:off x="5637857" y="2965289"/>
          <a:ext cx="905830" cy="2514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617114" imgH="1714571" progId="Excel.Sheet.12">
                  <p:embed/>
                </p:oleObj>
              </mc:Choice>
              <mc:Fallback>
                <p:oleObj name="Worksheet" r:id="rId3" imgW="617114" imgH="171457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7857" y="2965289"/>
                        <a:ext cx="905830" cy="25149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4784164" y="5647386"/>
            <a:ext cx="2613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 Math Questions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89483" y="2320483"/>
            <a:ext cx="1202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57886" y="696758"/>
            <a:ext cx="8839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rgbClr val="555555"/>
                </a:solidFill>
                <a:latin typeface="Helvetica Neue"/>
              </a:rPr>
              <a:t>Cross-validation is a resampling procedure used to evaluate machine learning models on a limited data sample.</a:t>
            </a:r>
          </a:p>
          <a:p>
            <a:pPr fontAlgn="base"/>
            <a:r>
              <a:rPr lang="en-US" dirty="0">
                <a:solidFill>
                  <a:srgbClr val="555555"/>
                </a:solidFill>
                <a:latin typeface="Helvetica Neue"/>
              </a:rPr>
              <a:t>The procedure has a single parameter called k that refers to the number of groups that a given data sample is to be split into.</a:t>
            </a:r>
            <a:endParaRPr lang="en-US" b="0" dirty="0">
              <a:solidFill>
                <a:srgbClr val="555555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1560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12045" y="76670"/>
            <a:ext cx="5957454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Fold Cross Validation</a:t>
            </a:r>
          </a:p>
          <a:p>
            <a:pPr algn="ctr">
              <a:lnSpc>
                <a:spcPct val="115000"/>
              </a:lnSpc>
            </a:pPr>
            <a:endParaRPr lang="en-US" sz="2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78577"/>
              </p:ext>
            </p:extLst>
          </p:nvPr>
        </p:nvGraphicFramePr>
        <p:xfrm>
          <a:off x="2206215" y="2147469"/>
          <a:ext cx="905830" cy="2514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617114" imgH="1714571" progId="Excel.Sheet.12">
                  <p:embed/>
                </p:oleObj>
              </mc:Choice>
              <mc:Fallback>
                <p:oleObj name="Worksheet" r:id="rId3" imgW="617114" imgH="171457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6215" y="2147469"/>
                        <a:ext cx="905830" cy="25149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4" name="Picture 2" descr="baby learning - Center for Child Counsel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160" y="2314921"/>
            <a:ext cx="230505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3112045" y="3260785"/>
            <a:ext cx="2012046" cy="144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7384211" y="3298348"/>
            <a:ext cx="1578634" cy="134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538060"/>
              </p:ext>
            </p:extLst>
          </p:nvPr>
        </p:nvGraphicFramePr>
        <p:xfrm>
          <a:off x="9250392" y="2147470"/>
          <a:ext cx="773501" cy="2174364"/>
        </p:xfrm>
        <a:graphic>
          <a:graphicData uri="http://schemas.openxmlformats.org/drawingml/2006/table">
            <a:tbl>
              <a:tblPr/>
              <a:tblGrid>
                <a:gridCol w="773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71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5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6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576486" y="4994364"/>
            <a:ext cx="2613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 Math Questions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33983" y="2925959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Trained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19905" y="2936190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645400" y="4339205"/>
            <a:ext cx="26452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Few Questions </a:t>
            </a:r>
          </a:p>
          <a:p>
            <a:r>
              <a:rPr lang="en-US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100 Questions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065534" y="727246"/>
            <a:ext cx="257493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Option-1</a:t>
            </a:r>
          </a:p>
          <a:p>
            <a:pPr algn="ctr"/>
            <a:r>
              <a:rPr lang="en-US" sz="2800" b="1" dirty="0"/>
              <a:t>Re-Substitution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9293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12045" y="76670"/>
            <a:ext cx="5957454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Fold Cross Validation</a:t>
            </a:r>
          </a:p>
          <a:p>
            <a:pPr algn="ctr">
              <a:lnSpc>
                <a:spcPct val="115000"/>
              </a:lnSpc>
            </a:pPr>
            <a:endParaRPr lang="en-US" sz="2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8194" name="Picture 2" descr="baby learning - Center for Child Counsel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160" y="2314921"/>
            <a:ext cx="230505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3112045" y="3260785"/>
            <a:ext cx="2012046" cy="144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7384211" y="3298348"/>
            <a:ext cx="1578634" cy="134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76486" y="4994364"/>
            <a:ext cx="27142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 Math Questions </a:t>
            </a:r>
          </a:p>
          <a:p>
            <a:r>
              <a:rPr lang="en-US" b="1" kern="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From 100 </a:t>
            </a:r>
            <a:r>
              <a:rPr lang="en-US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Questions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33983" y="2925959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Trained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19905" y="2936190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602268" y="3684085"/>
            <a:ext cx="25667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 Questions </a:t>
            </a:r>
          </a:p>
          <a:p>
            <a:r>
              <a:rPr lang="en-US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from100 Questions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401238" y="833800"/>
            <a:ext cx="182934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Option-2</a:t>
            </a:r>
          </a:p>
          <a:p>
            <a:pPr algn="ctr"/>
            <a:r>
              <a:rPr lang="en-US" sz="2800" b="1" dirty="0"/>
              <a:t>Holdout</a:t>
            </a:r>
            <a:endParaRPr lang="en-US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004775"/>
              </p:ext>
            </p:extLst>
          </p:nvPr>
        </p:nvGraphicFramePr>
        <p:xfrm>
          <a:off x="2107721" y="2494350"/>
          <a:ext cx="851140" cy="2120781"/>
        </p:xfrm>
        <a:graphic>
          <a:graphicData uri="http://schemas.openxmlformats.org/drawingml/2006/table">
            <a:tbl>
              <a:tblPr/>
              <a:tblGrid>
                <a:gridCol w="851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65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1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5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6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9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308278"/>
              </p:ext>
            </p:extLst>
          </p:nvPr>
        </p:nvGraphicFramePr>
        <p:xfrm>
          <a:off x="9160942" y="3165895"/>
          <a:ext cx="720186" cy="41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17114" imgH="358179" progId="Excel.Sheet.12">
                  <p:embed/>
                </p:oleObj>
              </mc:Choice>
              <mc:Fallback>
                <p:oleObj name="Worksheet" r:id="rId4" imgW="617114" imgH="35817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60942" y="3165895"/>
                        <a:ext cx="720186" cy="418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8683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12045" y="76670"/>
            <a:ext cx="5957454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Fold Cross Validation</a:t>
            </a:r>
          </a:p>
          <a:p>
            <a:pPr algn="ctr">
              <a:lnSpc>
                <a:spcPct val="115000"/>
              </a:lnSpc>
            </a:pPr>
            <a:endParaRPr lang="en-US" sz="2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3882989" y="729155"/>
            <a:ext cx="4597734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Option-3</a:t>
            </a:r>
          </a:p>
          <a:p>
            <a:pPr algn="ctr"/>
            <a:r>
              <a:rPr lang="en-US" sz="28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Fold Cross Validation</a:t>
            </a:r>
          </a:p>
          <a:p>
            <a:pPr algn="ctr"/>
            <a:r>
              <a:rPr lang="en-US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Here, K=5</a:t>
            </a:r>
          </a:p>
          <a:p>
            <a:pPr algn="ctr"/>
            <a:endParaRPr lang="en-US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954651"/>
              </p:ext>
            </p:extLst>
          </p:nvPr>
        </p:nvGraphicFramePr>
        <p:xfrm>
          <a:off x="1706234" y="2096897"/>
          <a:ext cx="8572500" cy="368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8572680" imgH="3680640" progId="Paint.Picture">
                  <p:embed/>
                </p:oleObj>
              </mc:Choice>
              <mc:Fallback>
                <p:oleObj name="Bitmap Image" r:id="rId3" imgW="8572680" imgH="36806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6234" y="2096897"/>
                        <a:ext cx="8572500" cy="3681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597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694991" y="1761461"/>
            <a:ext cx="3083584" cy="26311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78575" y="156396"/>
            <a:ext cx="5957454" cy="679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3600" b="1" kern="0" dirty="0" err="1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Underfitting</a:t>
            </a:r>
            <a:endParaRPr lang="en-US" sz="3600" b="1" kern="0" dirty="0">
              <a:solidFill>
                <a:srgbClr val="FF0000"/>
              </a:solidFill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14338" name="Picture 2" descr="Kelwin Designer: Desenvolvimento Web: Tutorial - Adobe Illustrator -  Criando um Robô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302" y="1178334"/>
            <a:ext cx="3104898" cy="466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324" y="2986477"/>
            <a:ext cx="1067270" cy="8109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7517" y="1988751"/>
            <a:ext cx="978153" cy="8361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6594" y="3036027"/>
            <a:ext cx="1040506" cy="9297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3484" y="2180530"/>
            <a:ext cx="1857375" cy="1809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1" name="Right Arrow 10"/>
          <p:cNvSpPr/>
          <p:nvPr/>
        </p:nvSpPr>
        <p:spPr>
          <a:xfrm>
            <a:off x="5847368" y="2861957"/>
            <a:ext cx="816917" cy="215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57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73800" y="-28687"/>
            <a:ext cx="5957454" cy="679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3600" b="1" kern="0" dirty="0" err="1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Underfitting</a:t>
            </a:r>
            <a:endParaRPr lang="en-US" sz="3600" b="1" kern="0" dirty="0">
              <a:solidFill>
                <a:srgbClr val="FF0000"/>
              </a:solidFill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14338" name="Picture 2" descr="Kelwin Designer: Desenvolvimento Web: Tutorial - Adobe Illustrator -  Criando um Robô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927" y="1466429"/>
            <a:ext cx="3104898" cy="466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3244" y="1801894"/>
            <a:ext cx="1067270" cy="8109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2361" y="3989001"/>
            <a:ext cx="978153" cy="8361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7455" y="2763427"/>
            <a:ext cx="1040506" cy="929759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645462">
            <a:off x="5099384" y="2308997"/>
            <a:ext cx="1075672" cy="205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645462">
            <a:off x="4996299" y="3363818"/>
            <a:ext cx="1075672" cy="205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645462">
            <a:off x="4996298" y="4304448"/>
            <a:ext cx="1075672" cy="205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645462">
            <a:off x="4996297" y="5317050"/>
            <a:ext cx="1075672" cy="205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733005">
            <a:off x="5172837" y="1999290"/>
            <a:ext cx="928767" cy="2666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733005">
            <a:off x="5118728" y="3010463"/>
            <a:ext cx="928767" cy="26667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733005">
            <a:off x="5069749" y="3962060"/>
            <a:ext cx="928767" cy="26667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733005">
            <a:off x="5032565" y="4967002"/>
            <a:ext cx="928767" cy="26667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1403" y="4843750"/>
            <a:ext cx="1020823" cy="103961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111489" y="3196356"/>
            <a:ext cx="10290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4197213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12045" y="76670"/>
            <a:ext cx="5957454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 err="1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Underfitting</a:t>
            </a:r>
            <a:endParaRPr lang="en-US" sz="2400" b="1" kern="0" dirty="0">
              <a:solidFill>
                <a:srgbClr val="FF0000"/>
              </a:solidFill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endParaRPr lang="en-US" sz="2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8194" name="Picture 2" descr="baby learning - Center for Child Counsel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160" y="2314921"/>
            <a:ext cx="230505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3112045" y="3260785"/>
            <a:ext cx="2012046" cy="144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7384211" y="3298348"/>
            <a:ext cx="1578634" cy="134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76486" y="4994364"/>
            <a:ext cx="27142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 Math Questions </a:t>
            </a:r>
          </a:p>
          <a:p>
            <a:r>
              <a:rPr lang="en-US" b="1" kern="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From 100 </a:t>
            </a:r>
            <a:r>
              <a:rPr lang="en-US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Questions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33983" y="2925959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Trained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19905" y="2936190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602268" y="3684085"/>
            <a:ext cx="25667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 Questions </a:t>
            </a:r>
          </a:p>
          <a:p>
            <a:r>
              <a:rPr lang="en-US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from100 Questions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401238" y="833800"/>
            <a:ext cx="182934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Option-2</a:t>
            </a:r>
          </a:p>
          <a:p>
            <a:pPr algn="ctr"/>
            <a:r>
              <a:rPr lang="en-US" sz="2800" b="1" dirty="0"/>
              <a:t>Holdout</a:t>
            </a:r>
            <a:endParaRPr lang="en-US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004775"/>
              </p:ext>
            </p:extLst>
          </p:nvPr>
        </p:nvGraphicFramePr>
        <p:xfrm>
          <a:off x="2107721" y="2494350"/>
          <a:ext cx="851140" cy="2120781"/>
        </p:xfrm>
        <a:graphic>
          <a:graphicData uri="http://schemas.openxmlformats.org/drawingml/2006/table">
            <a:tbl>
              <a:tblPr/>
              <a:tblGrid>
                <a:gridCol w="851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65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1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5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6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9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308278"/>
              </p:ext>
            </p:extLst>
          </p:nvPr>
        </p:nvGraphicFramePr>
        <p:xfrm>
          <a:off x="9160942" y="3165895"/>
          <a:ext cx="720186" cy="41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17114" imgH="358179" progId="Excel.Sheet.12">
                  <p:embed/>
                </p:oleObj>
              </mc:Choice>
              <mc:Fallback>
                <p:oleObj name="Worksheet" r:id="rId4" imgW="617114" imgH="35817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60942" y="3165895"/>
                        <a:ext cx="720186" cy="418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6809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694991" y="1761461"/>
            <a:ext cx="3083584" cy="26311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78575" y="156396"/>
            <a:ext cx="5957454" cy="679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3600" b="1" kern="0" dirty="0" err="1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Underfitting</a:t>
            </a:r>
            <a:endParaRPr lang="en-US" sz="3600" b="1" kern="0" dirty="0">
              <a:solidFill>
                <a:srgbClr val="FF0000"/>
              </a:solidFill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14338" name="Picture 2" descr="Kelwin Designer: Desenvolvimento Web: Tutorial - Adobe Illustrator -  Criando um Robô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302" y="1178334"/>
            <a:ext cx="3104898" cy="466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324" y="2986477"/>
            <a:ext cx="1067270" cy="8109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7517" y="1988751"/>
            <a:ext cx="978153" cy="8361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6594" y="3036027"/>
            <a:ext cx="1040506" cy="929759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5847368" y="2861957"/>
            <a:ext cx="816917" cy="215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4641" y="2559910"/>
            <a:ext cx="2206244" cy="819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106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2875</TotalTime>
  <Words>175</Words>
  <Application>Microsoft Office PowerPoint</Application>
  <PresentationFormat>Widescreen</PresentationFormat>
  <Paragraphs>78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Bookman Old Style</vt:lpstr>
      <vt:lpstr>Calibri</vt:lpstr>
      <vt:lpstr>Calibri Light</vt:lpstr>
      <vt:lpstr>Cambria</vt:lpstr>
      <vt:lpstr>Helvetica Neue</vt:lpstr>
      <vt:lpstr>Wingdings</vt:lpstr>
      <vt:lpstr>Office Theme</vt:lpstr>
      <vt:lpstr>Worksheet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Aksadur Rahman</dc:creator>
  <cp:lastModifiedBy>Kaium Razu</cp:lastModifiedBy>
  <cp:revision>120</cp:revision>
  <dcterms:created xsi:type="dcterms:W3CDTF">2021-08-10T15:37:54Z</dcterms:created>
  <dcterms:modified xsi:type="dcterms:W3CDTF">2024-02-03T17:01:39Z</dcterms:modified>
</cp:coreProperties>
</file>