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58" r:id="rId5"/>
    <p:sldId id="268" r:id="rId6"/>
    <p:sldId id="261" r:id="rId7"/>
    <p:sldId id="259" r:id="rId8"/>
    <p:sldId id="262" r:id="rId9"/>
    <p:sldId id="260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738105" y="2287119"/>
            <a:ext cx="7109639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r>
              <a:rPr lang="en-US" sz="2800" b="1" dirty="0">
                <a:latin typeface="Roboto"/>
              </a:rPr>
              <a:t>By </a:t>
            </a:r>
            <a:r>
              <a:rPr lang="en-US" sz="2800" b="1" dirty="0" err="1">
                <a:latin typeface="Roboto"/>
              </a:rPr>
              <a:t>Aksadur</a:t>
            </a:r>
            <a:r>
              <a:rPr lang="en-US" sz="2800" b="1" dirty="0">
                <a:latin typeface="Roboto"/>
              </a:rPr>
              <a:t> Rahman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2249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84090"/>
              </p:ext>
            </p:extLst>
          </p:nvPr>
        </p:nvGraphicFramePr>
        <p:xfrm>
          <a:off x="822950" y="2077555"/>
          <a:ext cx="9595667" cy="44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847000" imgH="4092120" progId="PBrush">
                  <p:embed/>
                </p:oleObj>
              </mc:Choice>
              <mc:Fallback>
                <p:oleObj name="Bitmap Image" r:id="rId3" imgW="8847000" imgH="4092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950" y="2077555"/>
                        <a:ext cx="9595667" cy="44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10217A-14A9-4F64-BB10-EFBBF4D7E217}"/>
              </a:ext>
            </a:extLst>
          </p:cNvPr>
          <p:cNvSpPr txBox="1"/>
          <p:nvPr/>
        </p:nvSpPr>
        <p:spPr>
          <a:xfrm>
            <a:off x="2375647" y="1221495"/>
            <a:ext cx="888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Recall is a metric that measures how often a machine learning model correctly identifies positive instances (true positives) from all the actual positive samples. The higher the recall, the better. </a:t>
            </a:r>
          </a:p>
        </p:txBody>
      </p:sp>
    </p:spTree>
    <p:extLst>
      <p:ext uri="{BB962C8B-B14F-4D97-AF65-F5344CB8AC3E}">
        <p14:creationId xmlns:p14="http://schemas.microsoft.com/office/powerpoint/2010/main" val="378041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68532"/>
              </p:ext>
            </p:extLst>
          </p:nvPr>
        </p:nvGraphicFramePr>
        <p:xfrm>
          <a:off x="1164861" y="1756319"/>
          <a:ext cx="8858704" cy="406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04000" imgH="3535560" progId="PBrush">
                  <p:embed/>
                </p:oleObj>
              </mc:Choice>
              <mc:Fallback>
                <p:oleObj name="Bitmap Image" r:id="rId3" imgW="7704000" imgH="353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4861" y="1756319"/>
                        <a:ext cx="8858704" cy="406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1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04987"/>
              </p:ext>
            </p:extLst>
          </p:nvPr>
        </p:nvGraphicFramePr>
        <p:xfrm>
          <a:off x="642856" y="2418182"/>
          <a:ext cx="9648895" cy="328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907840" imgH="3032640" progId="PBrush">
                  <p:embed/>
                </p:oleObj>
              </mc:Choice>
              <mc:Fallback>
                <p:oleObj name="Bitmap Image" r:id="rId3" imgW="8907840" imgH="3032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856" y="2418182"/>
                        <a:ext cx="9648895" cy="328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812284-69D2-46B8-9AFA-2C372D5B8987}"/>
              </a:ext>
            </a:extLst>
          </p:cNvPr>
          <p:cNvSpPr txBox="1"/>
          <p:nvPr/>
        </p:nvSpPr>
        <p:spPr>
          <a:xfrm>
            <a:off x="2904564" y="1451393"/>
            <a:ext cx="684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score : Harmonic mean of Precision and Recall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33C28A-037C-4D46-84A6-69C3EF45B74F}"/>
              </a:ext>
            </a:extLst>
          </p:cNvPr>
          <p:cNvSpPr/>
          <p:nvPr/>
        </p:nvSpPr>
        <p:spPr>
          <a:xfrm>
            <a:off x="3896881" y="1659285"/>
            <a:ext cx="3665969" cy="2492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Confusion Matrix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False/True Positive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False/True Negative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Precision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1459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836716" y="682438"/>
            <a:ext cx="73709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endParaRPr lang="en-US" sz="6000" dirty="0"/>
          </a:p>
        </p:txBody>
      </p:sp>
      <p:pic>
        <p:nvPicPr>
          <p:cNvPr id="4" name="Google Shape;389;p44"/>
          <p:cNvPicPr preferRelativeResize="0"/>
          <p:nvPr/>
        </p:nvPicPr>
        <p:blipFill rotWithShape="1">
          <a:blip r:embed="rId3">
            <a:alphaModFix/>
          </a:blip>
          <a:srcRect t="-1143" b="2591"/>
          <a:stretch/>
        </p:blipFill>
        <p:spPr>
          <a:xfrm>
            <a:off x="3456533" y="2024673"/>
            <a:ext cx="5794775" cy="361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42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Google Shape;378;p43"/>
          <p:cNvSpPr txBox="1"/>
          <p:nvPr/>
        </p:nvSpPr>
        <p:spPr>
          <a:xfrm>
            <a:off x="1553214" y="13748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Confusion Matrix</a:t>
            </a:r>
            <a:endParaRPr sz="2800" dirty="0"/>
          </a:p>
        </p:txBody>
      </p:sp>
      <p:sp>
        <p:nvSpPr>
          <p:cNvPr id="7" name="Google Shape;379;p43"/>
          <p:cNvSpPr txBox="1"/>
          <p:nvPr/>
        </p:nvSpPr>
        <p:spPr>
          <a:xfrm>
            <a:off x="1553214" y="1787996"/>
            <a:ext cx="1017767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confusion matrix is the primary method used to validate a classifier. Most of the model quality and accuracy metrics are based on the values of the confusion matrix. This matrix is a table that contains information about the actual and predicted values for a classifier.</a:t>
            </a:r>
            <a:endParaRPr dirty="0"/>
          </a:p>
        </p:txBody>
      </p:sp>
      <p:sp>
        <p:nvSpPr>
          <p:cNvPr id="8" name="Google Shape;380;p43"/>
          <p:cNvSpPr txBox="1"/>
          <p:nvPr/>
        </p:nvSpPr>
        <p:spPr>
          <a:xfrm>
            <a:off x="1424811" y="2957035"/>
            <a:ext cx="6312420" cy="25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663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True positives (TP):</a:t>
            </a:r>
            <a:r>
              <a:rPr lang="en" dirty="0">
                <a:solidFill>
                  <a:srgbClr val="000000"/>
                </a:solidFill>
              </a:rPr>
              <a:t> These are cases in which we predicted yes (they have the disease), and they do have the disease.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True negatives (TN):</a:t>
            </a:r>
            <a:r>
              <a:rPr lang="en" dirty="0">
                <a:solidFill>
                  <a:srgbClr val="000000"/>
                </a:solidFill>
              </a:rPr>
              <a:t> We predicted no, and they don't have the disease.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False positives (FP):</a:t>
            </a:r>
            <a:r>
              <a:rPr lang="en" dirty="0">
                <a:solidFill>
                  <a:srgbClr val="000000"/>
                </a:solidFill>
              </a:rPr>
              <a:t> We predicted yes, but they don't actually have the disease. (Also known as a "Type I error.")</a:t>
            </a:r>
            <a:endParaRPr dirty="0">
              <a:solidFill>
                <a:srgbClr val="000000"/>
              </a:solidFill>
            </a:endParaRPr>
          </a:p>
          <a:p>
            <a:pPr marL="228600" lvl="0" indent="-1663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" b="1" dirty="0">
                <a:solidFill>
                  <a:srgbClr val="000000"/>
                </a:solidFill>
              </a:rPr>
              <a:t>False negatives (FN):</a:t>
            </a:r>
            <a:r>
              <a:rPr lang="en" dirty="0">
                <a:solidFill>
                  <a:srgbClr val="000000"/>
                </a:solidFill>
              </a:rPr>
              <a:t> We predicted no, but they actually do have the disease. (Also known as a "Type II error.")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" name="Google Shape;381;p43" descr="Example confusion matrix for a binary classifi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6422" y="3130474"/>
            <a:ext cx="3930900" cy="185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80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1749470"/>
            <a:ext cx="109918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3" y="1607004"/>
            <a:ext cx="9471162" cy="441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4" y="1791516"/>
            <a:ext cx="9466761" cy="39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8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655732"/>
              </p:ext>
            </p:extLst>
          </p:nvPr>
        </p:nvGraphicFramePr>
        <p:xfrm>
          <a:off x="923749" y="2354388"/>
          <a:ext cx="899160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991720" imgH="4061520" progId="PBrush">
                  <p:embed/>
                </p:oleObj>
              </mc:Choice>
              <mc:Fallback>
                <p:oleObj name="Bitmap Image" r:id="rId3" imgW="8991720" imgH="4061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749" y="2354388"/>
                        <a:ext cx="8991600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ABE2D9-BDFE-49FB-8DD1-66546585A3FB}"/>
              </a:ext>
            </a:extLst>
          </p:cNvPr>
          <p:cNvSpPr txBox="1"/>
          <p:nvPr/>
        </p:nvSpPr>
        <p:spPr>
          <a:xfrm>
            <a:off x="1156448" y="1452327"/>
            <a:ext cx="10260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Precision is a metric that measures how often a machine learning model correctly predicts the positive class. The higher the precision, the better.</a:t>
            </a:r>
          </a:p>
        </p:txBody>
      </p:sp>
    </p:spTree>
    <p:extLst>
      <p:ext uri="{BB962C8B-B14F-4D97-AF65-F5344CB8AC3E}">
        <p14:creationId xmlns:p14="http://schemas.microsoft.com/office/powerpoint/2010/main" val="30437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8912" y="31426"/>
            <a:ext cx="6954653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Machine Learning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1550398"/>
            <a:ext cx="9584940" cy="42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290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Cambria</vt:lpstr>
      <vt:lpstr>Roboto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Monsur Hakim</cp:lastModifiedBy>
  <cp:revision>126</cp:revision>
  <dcterms:created xsi:type="dcterms:W3CDTF">2021-08-10T15:37:54Z</dcterms:created>
  <dcterms:modified xsi:type="dcterms:W3CDTF">2024-09-09T17:34:07Z</dcterms:modified>
</cp:coreProperties>
</file>