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664443" y="2224326"/>
            <a:ext cx="9389110" cy="1786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</a:t>
            </a:r>
            <a:r>
              <a:rPr lang="en-US" sz="5400" b="1" kern="0" dirty="0">
                <a:solidFill>
                  <a:srgbClr val="0070C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(KNN)</a:t>
            </a:r>
            <a:endParaRPr lang="en-US" sz="5400" b="1" kern="0" dirty="0">
              <a:solidFill>
                <a:srgbClr val="0070C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latin typeface="Roboto"/>
              </a:rPr>
              <a:t>Aksadur Rahman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426538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737" y="1476471"/>
            <a:ext cx="2627928" cy="3665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4763" y="1476471"/>
            <a:ext cx="2504005" cy="36703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63871" y="5255540"/>
            <a:ext cx="2704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Joseph Hodges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1616" y="5255540"/>
            <a:ext cx="18181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Evelyn</a:t>
            </a:r>
            <a:r>
              <a:rPr lang="en-US" dirty="0"/>
              <a:t> </a:t>
            </a:r>
            <a:r>
              <a:rPr lang="en-US" sz="3200" b="1" dirty="0"/>
              <a:t>Fix</a:t>
            </a:r>
          </a:p>
        </p:txBody>
      </p:sp>
      <p:sp>
        <p:nvSpPr>
          <p:cNvPr id="8" name="Rectangle 7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479963" y="1595782"/>
            <a:ext cx="80217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k-nearest neighbors (KNN) algorithm is a </a:t>
            </a:r>
            <a:r>
              <a:rPr lang="en-US" sz="16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simple, supervised machine learning algorithm</a:t>
            </a:r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that can be used to solve both classification and regression problems. It's easy to implement and understand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130" y="2801405"/>
            <a:ext cx="6457143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5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489985"/>
              </p:ext>
            </p:extLst>
          </p:nvPr>
        </p:nvGraphicFramePr>
        <p:xfrm>
          <a:off x="3103419" y="2107550"/>
          <a:ext cx="5140036" cy="2453640"/>
        </p:xfrm>
        <a:graphic>
          <a:graphicData uri="http://schemas.openxmlformats.org/drawingml/2006/table">
            <a:tbl>
              <a:tblPr/>
              <a:tblGrid>
                <a:gridCol w="1285009">
                  <a:extLst>
                    <a:ext uri="{9D8B030D-6E8A-4147-A177-3AD203B41FA5}">
                      <a16:colId xmlns:a16="http://schemas.microsoft.com/office/drawing/2014/main" val="1714191342"/>
                    </a:ext>
                  </a:extLst>
                </a:gridCol>
                <a:gridCol w="1285009">
                  <a:extLst>
                    <a:ext uri="{9D8B030D-6E8A-4147-A177-3AD203B41FA5}">
                      <a16:colId xmlns:a16="http://schemas.microsoft.com/office/drawing/2014/main" val="1635690585"/>
                    </a:ext>
                  </a:extLst>
                </a:gridCol>
                <a:gridCol w="1285009">
                  <a:extLst>
                    <a:ext uri="{9D8B030D-6E8A-4147-A177-3AD203B41FA5}">
                      <a16:colId xmlns:a16="http://schemas.microsoft.com/office/drawing/2014/main" val="2790560614"/>
                    </a:ext>
                  </a:extLst>
                </a:gridCol>
                <a:gridCol w="1285009">
                  <a:extLst>
                    <a:ext uri="{9D8B030D-6E8A-4147-A177-3AD203B41FA5}">
                      <a16:colId xmlns:a16="http://schemas.microsoft.com/office/drawing/2014/main" val="704189530"/>
                    </a:ext>
                  </a:extLst>
                </a:gridCol>
              </a:tblGrid>
              <a:tr h="244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Value-3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668483"/>
                  </a:ext>
                </a:extLst>
              </a:tr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5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A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24903"/>
                  </a:ext>
                </a:extLst>
              </a:tr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B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098756"/>
                  </a:ext>
                </a:extLst>
              </a:tr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B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59468"/>
                  </a:ext>
                </a:extLst>
              </a:tr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A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979395"/>
                  </a:ext>
                </a:extLst>
              </a:tr>
              <a:tr h="256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A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468135"/>
                  </a:ext>
                </a:extLst>
              </a:tr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A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16158"/>
                  </a:ext>
                </a:extLst>
              </a:tr>
              <a:tr h="256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0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B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161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103419" y="979375"/>
            <a:ext cx="6096000" cy="10346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Problem-1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Data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09455" y="5027341"/>
            <a:ext cx="4904509" cy="857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Classify data pattern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K-Nearest neighbor classifier, </a:t>
            </a: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k=3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669334"/>
              </p:ext>
            </p:extLst>
          </p:nvPr>
        </p:nvGraphicFramePr>
        <p:xfrm>
          <a:off x="5491939" y="5039337"/>
          <a:ext cx="2751516" cy="314325"/>
        </p:xfrm>
        <a:graphic>
          <a:graphicData uri="http://schemas.openxmlformats.org/drawingml/2006/table">
            <a:tbl>
              <a:tblPr/>
              <a:tblGrid>
                <a:gridCol w="687879">
                  <a:extLst>
                    <a:ext uri="{9D8B030D-6E8A-4147-A177-3AD203B41FA5}">
                      <a16:colId xmlns:a16="http://schemas.microsoft.com/office/drawing/2014/main" val="2938026715"/>
                    </a:ext>
                  </a:extLst>
                </a:gridCol>
                <a:gridCol w="687879">
                  <a:extLst>
                    <a:ext uri="{9D8B030D-6E8A-4147-A177-3AD203B41FA5}">
                      <a16:colId xmlns:a16="http://schemas.microsoft.com/office/drawing/2014/main" val="4170390919"/>
                    </a:ext>
                  </a:extLst>
                </a:gridCol>
                <a:gridCol w="687879">
                  <a:extLst>
                    <a:ext uri="{9D8B030D-6E8A-4147-A177-3AD203B41FA5}">
                      <a16:colId xmlns:a16="http://schemas.microsoft.com/office/drawing/2014/main" val="3687204637"/>
                    </a:ext>
                  </a:extLst>
                </a:gridCol>
                <a:gridCol w="687879">
                  <a:extLst>
                    <a:ext uri="{9D8B030D-6E8A-4147-A177-3AD203B41FA5}">
                      <a16:colId xmlns:a16="http://schemas.microsoft.com/office/drawing/2014/main" val="1646507375"/>
                    </a:ext>
                  </a:extLst>
                </a:gridCol>
              </a:tblGrid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?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809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20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455023" y="1352990"/>
                <a:ext cx="8672946" cy="3538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dirty="0">
                    <a:solidFill>
                      <a:schemeClr val="accent6"/>
                    </a:solidFill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Answer:</a:t>
                </a:r>
                <a:endParaRPr lang="en-US" dirty="0">
                  <a:solidFill>
                    <a:schemeClr val="accent6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Training Pattern-1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(2−5)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(1−3)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(3−1)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2   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=17,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Training Pattern-2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(2−2)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(1−4)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(3−2)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2   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=10,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Training Pattern-3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𝒅𝒊𝒔𝒕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𝑪𝒍𝒂𝒔𝒔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𝑩</m:t>
                    </m:r>
                  </m:oMath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Training Pattern-4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4=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(2−4)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(1−3)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(3−2)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2   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=9,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Training Pattern-5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𝒅𝒊𝒔𝒕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𝟓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𝟔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𝑪𝒍𝒂𝒔𝒔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Training Pattern-6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6=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(2−1)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(1−3)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(3−1)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2   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=9,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Training Pattern-7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𝒅𝒊𝒔𝒕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𝟕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𝟓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𝑪𝒍𝒂𝒔𝒔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𝑩</m:t>
                    </m:r>
                  </m:oMath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023" y="1352990"/>
                <a:ext cx="8672946" cy="3538405"/>
              </a:xfrm>
              <a:prstGeom prst="rect">
                <a:avLst/>
              </a:prstGeom>
              <a:blipFill rotWithShape="0">
                <a:blip r:embed="rId3"/>
                <a:stretch>
                  <a:fillRect l="-633" t="-517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55023" y="4891189"/>
                <a:ext cx="7741922" cy="1304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Here 3 lowest distances,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3−−−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      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7−−−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  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5−−−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dirty="0">
                    <a:solidFill>
                      <a:schemeClr val="accent6"/>
                    </a:solidFill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Apply majority voting, Output class=B</a:t>
                </a:r>
                <a:endParaRPr lang="en-US" b="1" dirty="0">
                  <a:solidFill>
                    <a:schemeClr val="accent6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023" y="4891189"/>
                <a:ext cx="7741922" cy="1304460"/>
              </a:xfrm>
              <a:prstGeom prst="rect">
                <a:avLst/>
              </a:prstGeom>
              <a:blipFill rotWithShape="0">
                <a:blip r:embed="rId4"/>
                <a:stretch>
                  <a:fillRect l="-709" t="-935" b="-4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61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019" y="1643793"/>
            <a:ext cx="7459570" cy="24202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34305" y="1153466"/>
            <a:ext cx="1808508" cy="490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Problem-2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89019" y="4180074"/>
            <a:ext cx="4307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Classify the liked for the following data K=3</a:t>
            </a:r>
            <a:endParaRPr lang="en-US" sz="1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883" y="4603916"/>
            <a:ext cx="7564433" cy="52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8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103419" y="1307203"/>
            <a:ext cx="1053494" cy="390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endParaRPr lang="en-US" sz="1050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98" y="1953057"/>
            <a:ext cx="7294419" cy="284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6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299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Bookman Old Style</vt:lpstr>
      <vt:lpstr>Calibri</vt:lpstr>
      <vt:lpstr>Calibri Light</vt:lpstr>
      <vt:lpstr>Cambria</vt:lpstr>
      <vt:lpstr>Cambria Math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Kaium Razu</cp:lastModifiedBy>
  <cp:revision>56</cp:revision>
  <dcterms:created xsi:type="dcterms:W3CDTF">2021-08-10T15:37:54Z</dcterms:created>
  <dcterms:modified xsi:type="dcterms:W3CDTF">2024-04-18T15:32:42Z</dcterms:modified>
</cp:coreProperties>
</file>