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72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51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224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6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7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95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77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30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16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496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  <a:t>8/31/2024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6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6" name="Rectangle 5"/>
          <p:cNvSpPr/>
          <p:nvPr/>
        </p:nvSpPr>
        <p:spPr>
          <a:xfrm>
            <a:off x="1222824" y="2224326"/>
            <a:ext cx="10272364" cy="17866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5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5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Aksadur Rahman</a:t>
            </a: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aksadur@yahoo.com</a:t>
            </a:r>
          </a:p>
        </p:txBody>
      </p:sp>
    </p:spTree>
    <p:extLst>
      <p:ext uri="{BB962C8B-B14F-4D97-AF65-F5344CB8AC3E}">
        <p14:creationId xmlns:p14="http://schemas.microsoft.com/office/powerpoint/2010/main" val="4265384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1" name="Rectangle 20"/>
          <p:cNvSpPr/>
          <p:nvPr/>
        </p:nvSpPr>
        <p:spPr>
          <a:xfrm>
            <a:off x="2308353" y="2579815"/>
            <a:ext cx="18662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 = 0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08353" y="1515593"/>
            <a:ext cx="24684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  = 0.6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08353" y="2047704"/>
            <a:ext cx="27767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  = 0.124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308353" y="1082889"/>
            <a:ext cx="691215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Here,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8073" y="1683724"/>
            <a:ext cx="4588866" cy="4186144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272426"/>
              </p:ext>
            </p:extLst>
          </p:nvPr>
        </p:nvGraphicFramePr>
        <p:xfrm>
          <a:off x="1204842" y="3292918"/>
          <a:ext cx="4073237" cy="3122295"/>
        </p:xfrm>
        <a:graphic>
          <a:graphicData uri="http://schemas.openxmlformats.org/drawingml/2006/table">
            <a:tbl>
              <a:tblPr/>
              <a:tblGrid>
                <a:gridCol w="1081690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064788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04788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878872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26346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72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10" name="Rectangle 9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41716" y="2740913"/>
            <a:ext cx="986681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Decision trees can be faster, however, KNN tends to be slower with large datasets because it scans the whole dataset to predict as it doesn’t generalize the data in advance.</a:t>
            </a:r>
          </a:p>
        </p:txBody>
      </p:sp>
    </p:spTree>
    <p:extLst>
      <p:ext uri="{BB962C8B-B14F-4D97-AF65-F5344CB8AC3E}">
        <p14:creationId xmlns:p14="http://schemas.microsoft.com/office/powerpoint/2010/main" val="821881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90950" y="1037298"/>
            <a:ext cx="4705350" cy="411718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1949" y="5301734"/>
            <a:ext cx="23943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solidFill>
                  <a:srgbClr val="00B0F0"/>
                </a:solidFill>
              </a:rPr>
              <a:t>Ross Quinlan</a:t>
            </a:r>
          </a:p>
        </p:txBody>
      </p:sp>
      <p:sp>
        <p:nvSpPr>
          <p:cNvPr id="7" name="Rectangle 6"/>
          <p:cNvSpPr/>
          <p:nvPr/>
        </p:nvSpPr>
        <p:spPr>
          <a:xfrm>
            <a:off x="3164898" y="238952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168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2455023" y="1227995"/>
            <a:ext cx="8672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000000"/>
                </a:solidFill>
                <a:latin typeface="inter-regular"/>
              </a:rPr>
              <a:t>Decision Tree is a </a:t>
            </a:r>
            <a:r>
              <a:rPr lang="en-US" b="1" dirty="0">
                <a:solidFill>
                  <a:srgbClr val="000000"/>
                </a:solidFill>
                <a:latin typeface="inter-bold"/>
              </a:rPr>
              <a:t>Supervised learning technique </a:t>
            </a:r>
            <a:r>
              <a:rPr lang="en-US" dirty="0">
                <a:solidFill>
                  <a:srgbClr val="000000"/>
                </a:solidFill>
                <a:latin typeface="inter-regular"/>
              </a:rPr>
              <a:t>that can be used for both classification and Regression problems, but mostly it is preferred for solving classification problems.</a:t>
            </a:r>
            <a:endParaRPr lang="en-US" dirty="0"/>
          </a:p>
        </p:txBody>
      </p:sp>
      <p:pic>
        <p:nvPicPr>
          <p:cNvPr id="6146" name="Picture 2" descr="Decision Tree classifi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117" y="2422689"/>
            <a:ext cx="7481950" cy="399252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30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3769502"/>
              </p:ext>
            </p:extLst>
          </p:nvPr>
        </p:nvGraphicFramePr>
        <p:xfrm>
          <a:off x="3147646" y="1867879"/>
          <a:ext cx="6481263" cy="4227684"/>
        </p:xfrm>
        <a:graphic>
          <a:graphicData uri="http://schemas.openxmlformats.org/drawingml/2006/table">
            <a:tbl>
              <a:tblPr/>
              <a:tblGrid>
                <a:gridCol w="1688684">
                  <a:extLst>
                    <a:ext uri="{9D8B030D-6E8A-4147-A177-3AD203B41FA5}">
                      <a16:colId xmlns:a16="http://schemas.microsoft.com/office/drawing/2014/main" val="2165503650"/>
                    </a:ext>
                  </a:extLst>
                </a:gridCol>
                <a:gridCol w="1705833">
                  <a:extLst>
                    <a:ext uri="{9D8B030D-6E8A-4147-A177-3AD203B41FA5}">
                      <a16:colId xmlns:a16="http://schemas.microsoft.com/office/drawing/2014/main" val="3306361404"/>
                    </a:ext>
                  </a:extLst>
                </a:gridCol>
                <a:gridCol w="1678757">
                  <a:extLst>
                    <a:ext uri="{9D8B030D-6E8A-4147-A177-3AD203B41FA5}">
                      <a16:colId xmlns:a16="http://schemas.microsoft.com/office/drawing/2014/main" val="2572292592"/>
                    </a:ext>
                  </a:extLst>
                </a:gridCol>
                <a:gridCol w="1407989">
                  <a:extLst>
                    <a:ext uri="{9D8B030D-6E8A-4147-A177-3AD203B41FA5}">
                      <a16:colId xmlns:a16="http://schemas.microsoft.com/office/drawing/2014/main" val="1489239538"/>
                    </a:ext>
                  </a:extLst>
                </a:gridCol>
              </a:tblGrid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2494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546727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788901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181561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7407123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0757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3567526"/>
                  </a:ext>
                </a:extLst>
              </a:tr>
              <a:tr h="497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722055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0872170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510039"/>
                  </a:ext>
                </a:extLst>
              </a:tr>
              <a:tr h="373039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Weak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1053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95601" y="1026315"/>
            <a:ext cx="1525610" cy="4581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5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Exercise: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992583" y="1428857"/>
            <a:ext cx="5205271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Make a decision tree based on following training data.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5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283528" y="1828348"/>
                <a:ext cx="6359236" cy="4716676"/>
              </a:xfrm>
              <a:prstGeom prst="rect">
                <a:avLst/>
              </a:prstGeom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Step to Follow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1.  Choose a target attribute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2.  Calculate I.G (Information Gain) of that target attribute using  </a:t>
                </a: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following formula</a:t>
                </a:r>
              </a:p>
              <a:p>
                <a:pPr marL="342900" marR="0" lvl="0" indent="-34290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0">
                  <a:lnSpc>
                    <a:spcPct val="107000"/>
                  </a:lnSpc>
                </a:pPr>
                <a:r>
                  <a:rPr 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3.  Calculate Entropy of other attributes using following formula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E(A)  =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grow m:val="on"/>
                        <m:ctrlPr>
                          <a:rPr lang="en-US" sz="2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l</m:t>
                        </m:r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=1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n</m:t>
                        </m:r>
                      </m:sup>
                      <m:e>
                        <m:r>
                          <a:rPr lang="en-US" sz="2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    </m:t>
                        </m:r>
                        <m:f>
                          <m:fPr>
                            <m:ctrlPr>
                              <a:rPr lang="en-US" sz="2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Pi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Ni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P</m:t>
                            </m:r>
                            <m: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en-US" sz="2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N</m:t>
                            </m:r>
                          </m:den>
                        </m:f>
                      </m:e>
                    </m:nary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X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PiNi</m:t>
                    </m:r>
                    <m:r>
                      <a:rPr lang="en-US" sz="2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457200" marR="0">
                  <a:lnSpc>
                    <a:spcPct val="107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R="0" lvl="0">
                  <a:lnSpc>
                    <a:spcPct val="107000"/>
                  </a:lnSpc>
                  <a:spcBef>
                    <a:spcPts val="0"/>
                  </a:spcBef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4.  Subtract E(A) from I.G of target attribute for find out </a:t>
                </a:r>
                <a:r>
                  <a:rPr lang="en-US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information gain </a:t>
                </a:r>
                <a:endParaRPr lang="en-US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3528" y="1828348"/>
                <a:ext cx="6359236" cy="4716676"/>
              </a:xfrm>
              <a:prstGeom prst="rect">
                <a:avLst/>
              </a:prstGeom>
              <a:blipFill>
                <a:blip r:embed="rId3"/>
                <a:stretch>
                  <a:fillRect l="-766" t="-515" b="-902"/>
                </a:stretch>
              </a:blipFill>
              <a:ln>
                <a:solidFill>
                  <a:schemeClr val="accent2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121495"/>
            <a:ext cx="1194558" cy="483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sz="2400" b="1" dirty="0">
                <a:solidFill>
                  <a:schemeClr val="accent6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Answer</a:t>
            </a:r>
          </a:p>
        </p:txBody>
      </p:sp>
    </p:spTree>
    <p:extLst>
      <p:ext uri="{BB962C8B-B14F-4D97-AF65-F5344CB8AC3E}">
        <p14:creationId xmlns:p14="http://schemas.microsoft.com/office/powerpoint/2010/main" val="207319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346" y="2255042"/>
                <a:ext cx="4889480" cy="661400"/>
              </a:xfrm>
              <a:prstGeom prst="rect">
                <a:avLst/>
              </a:prstGeom>
              <a:blipFill>
                <a:blip r:embed="rId3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3103419" y="1412867"/>
            <a:ext cx="2653290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Information Gain for Play: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3419" y="1871388"/>
            <a:ext cx="1519134" cy="3859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We know that,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245" y="3097217"/>
                <a:ext cx="4847802" cy="659283"/>
              </a:xfrm>
              <a:prstGeom prst="rect">
                <a:avLst/>
              </a:prstGeom>
              <a:blipFill>
                <a:blip r:embed="rId4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3103419" y="2796720"/>
            <a:ext cx="486030" cy="366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6000"/>
              </a:lnSpc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So,</a:t>
            </a:r>
            <a:endParaRPr lang="en-US" sz="1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)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2317" y="3761087"/>
                <a:ext cx="3674404" cy="650563"/>
              </a:xfrm>
              <a:prstGeom prst="rect">
                <a:avLst/>
              </a:prstGeom>
              <a:blipFill>
                <a:blip r:embed="rId5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-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log</a:t>
                </a:r>
                <a:r>
                  <a:rPr lang="en-US" sz="2400" i="1" baseline="-25000" dirty="0"/>
                  <a:t>2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2400" dirty="0"/>
                  <a:t>)</a:t>
                </a:r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4511561"/>
                <a:ext cx="4299447" cy="650371"/>
              </a:xfrm>
              <a:prstGeom prst="rect">
                <a:avLst/>
              </a:prstGeom>
              <a:blipFill>
                <a:blip r:embed="rId6"/>
                <a:stretch>
                  <a:fillRect b="-9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i="1" dirty="0"/>
                  <a:t> </a:t>
                </a:r>
                <a:endParaRPr lang="en-US" sz="24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4759" y="5258850"/>
                <a:ext cx="1489510" cy="650371"/>
              </a:xfrm>
              <a:prstGeom prst="rect">
                <a:avLst/>
              </a:prstGeom>
              <a:blipFill>
                <a:blip r:embed="rId7"/>
                <a:stretch>
                  <a:fillRect b="-10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/>
          <p:cNvSpPr/>
          <p:nvPr/>
        </p:nvSpPr>
        <p:spPr>
          <a:xfrm>
            <a:off x="3044497" y="6001189"/>
            <a:ext cx="1024639" cy="470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lvl="0">
              <a:lnSpc>
                <a:spcPct val="107000"/>
              </a:lnSpc>
            </a:pPr>
            <a:r>
              <a:rPr lang="en-US" sz="2400" dirty="0"/>
              <a:t>= 1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6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(Sunny)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2844111"/>
                <a:ext cx="4720780" cy="559769"/>
              </a:xfrm>
              <a:prstGeom prst="rect">
                <a:avLst/>
              </a:prstGeom>
              <a:blipFill>
                <a:blip r:embed="rId3"/>
                <a:stretch>
                  <a:fillRect r="-388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499475"/>
              </p:ext>
            </p:extLst>
          </p:nvPr>
        </p:nvGraphicFramePr>
        <p:xfrm>
          <a:off x="3293951" y="1291543"/>
          <a:ext cx="2788195" cy="1477512"/>
        </p:xfrm>
        <a:graphic>
          <a:graphicData uri="http://schemas.openxmlformats.org/drawingml/2006/table">
            <a:tbl>
              <a:tblPr/>
              <a:tblGrid>
                <a:gridCol w="1249881">
                  <a:extLst>
                    <a:ext uri="{9D8B030D-6E8A-4147-A177-3AD203B41FA5}">
                      <a16:colId xmlns:a16="http://schemas.microsoft.com/office/drawing/2014/main" val="1948383434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23715195"/>
                    </a:ext>
                  </a:extLst>
                </a:gridCol>
                <a:gridCol w="769157">
                  <a:extLst>
                    <a:ext uri="{9D8B030D-6E8A-4147-A177-3AD203B41FA5}">
                      <a16:colId xmlns:a16="http://schemas.microsoft.com/office/drawing/2014/main" val="3092757988"/>
                    </a:ext>
                  </a:extLst>
                </a:gridCol>
              </a:tblGrid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Weather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032248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3970987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3978764"/>
                  </a:ext>
                </a:extLst>
              </a:tr>
              <a:tr h="369378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07422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(Cloudy)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1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3572359"/>
                <a:ext cx="4802469" cy="558102"/>
              </a:xfrm>
              <a:prstGeom prst="rect">
                <a:avLst/>
              </a:prstGeom>
              <a:blipFill>
                <a:blip r:embed="rId4"/>
                <a:stretch>
                  <a:fillRect r="-381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(Rainy) =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3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000" dirty="0"/>
                  <a:t>)  = 0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5717" y="4256050"/>
                <a:ext cx="4655057" cy="559769"/>
              </a:xfrm>
              <a:prstGeom prst="rect">
                <a:avLst/>
              </a:prstGeom>
              <a:blipFill>
                <a:blip r:embed="rId5"/>
                <a:stretch>
                  <a:fillRect r="-393" b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E(Sunny)=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2874376"/>
                <a:ext cx="2371227" cy="529504"/>
              </a:xfrm>
              <a:prstGeom prst="rect">
                <a:avLst/>
              </a:prstGeom>
              <a:blipFill>
                <a:blip r:embed="rId6"/>
                <a:stretch>
                  <a:fillRect l="-2571" r="-1799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E(Cloudy)=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3583580"/>
                <a:ext cx="2646878" cy="528222"/>
              </a:xfrm>
              <a:prstGeom prst="rect">
                <a:avLst/>
              </a:prstGeom>
              <a:blipFill>
                <a:blip r:embed="rId7"/>
                <a:stretch>
                  <a:fillRect l="-2304" r="-1613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E(Rainy)= 0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 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7025" y="4283895"/>
                <a:ext cx="2305503" cy="529504"/>
              </a:xfrm>
              <a:prstGeom prst="rect">
                <a:avLst/>
              </a:prstGeom>
              <a:blipFill>
                <a:blip r:embed="rId8"/>
                <a:stretch>
                  <a:fillRect l="-2646" r="-1852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103419" y="4990174"/>
            <a:ext cx="33132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(Weather)= 0 + 0.4 + 0 = 0.4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103419" y="5505100"/>
            <a:ext cx="335168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(Weather)= 1 - 0.4  = 0.6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591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sz="2000" dirty="0"/>
                  <a:t>I.G (High) = </a:t>
                </a:r>
                <a14:m>
                  <m:oMath xmlns:m="http://schemas.openxmlformats.org/officeDocument/2006/math">
                    <m:r>
                      <a:rPr lang="en-US" sz="200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</a:t>
                </a:r>
                <a:r>
                  <a:rPr lang="en-US" sz="2000" i="1" dirty="0"/>
                  <a:t> -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 log</a:t>
                </a:r>
                <a:r>
                  <a:rPr lang="en-US" sz="2000" i="1" dirty="0"/>
                  <a:t>2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2000" dirty="0"/>
                  <a:t>)  = 0.8113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5145511" cy="558102"/>
              </a:xfrm>
              <a:prstGeom prst="rect">
                <a:avLst/>
              </a:prstGeom>
              <a:blipFill>
                <a:blip r:embed="rId3"/>
                <a:stretch>
                  <a:fillRect r="-237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(Normal)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0.9183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976555" cy="513346"/>
              </a:xfrm>
              <a:prstGeom prst="rect">
                <a:avLst/>
              </a:prstGeom>
              <a:blipFill>
                <a:blip r:embed="rId4"/>
                <a:stretch>
                  <a:fillRect r="-122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E(High)= 0.8113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0.325 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3249608" cy="528222"/>
              </a:xfrm>
              <a:prstGeom prst="rect">
                <a:avLst/>
              </a:prstGeom>
              <a:blipFill>
                <a:blip r:embed="rId5"/>
                <a:stretch>
                  <a:fillRect l="-1876" r="-93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E(Normal)= 0.9183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0.551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3552576" cy="529504"/>
              </a:xfrm>
              <a:prstGeom prst="rect">
                <a:avLst/>
              </a:prstGeom>
              <a:blipFill>
                <a:blip r:embed="rId6"/>
                <a:stretch>
                  <a:fillRect l="-1715" r="-858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39613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(Humidity)= 0.325 + 0.551 = 0.876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3919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(Humidity)= 1 - 0.876  = 0.124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922080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846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8617" y="4990174"/>
            <a:ext cx="1418705" cy="1425039"/>
          </a:xfrm>
          <a:prstGeom prst="rect">
            <a:avLst/>
          </a:prstGeom>
          <a:ln>
            <a:solidFill>
              <a:srgbClr val="FFC000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(Week) =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2442330"/>
                <a:ext cx="4283609" cy="513346"/>
              </a:xfrm>
              <a:prstGeom prst="rect">
                <a:avLst/>
              </a:prstGeom>
              <a:blipFill>
                <a:blip r:embed="rId3"/>
                <a:stretch>
                  <a:fillRect r="-284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457200" lvl="0">
                  <a:lnSpc>
                    <a:spcPct val="107000"/>
                  </a:lnSpc>
                </a:pPr>
                <a:r>
                  <a:rPr lang="en-US" dirty="0"/>
                  <a:t>I.G (Strong) =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</a:t>
                </a:r>
                <a:r>
                  <a:rPr lang="en-US" i="1" dirty="0"/>
                  <a:t> -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 log</a:t>
                </a:r>
                <a:r>
                  <a:rPr lang="en-US" i="1" dirty="0"/>
                  <a:t>2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/>
                  <a:t>)  = 1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153" y="3170578"/>
                <a:ext cx="4363695" cy="511550"/>
              </a:xfrm>
              <a:prstGeom prst="rect">
                <a:avLst/>
              </a:prstGeom>
              <a:blipFill>
                <a:blip r:embed="rId4"/>
                <a:stretch>
                  <a:fillRect r="-279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E(Week)=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0.6</a:t>
                </a: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2472595"/>
                <a:ext cx="2465996" cy="529504"/>
              </a:xfrm>
              <a:prstGeom prst="rect">
                <a:avLst/>
              </a:prstGeom>
              <a:blipFill>
                <a:blip r:embed="rId5"/>
                <a:stretch>
                  <a:fillRect l="-2469" r="-1728" b="-9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dirty="0"/>
                  <a:t>E(Strong)= 1 X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2000" dirty="0"/>
                  <a:t>  = 0.4 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61" y="3170578"/>
                <a:ext cx="2612318" cy="528222"/>
              </a:xfrm>
              <a:prstGeom prst="rect">
                <a:avLst/>
              </a:prstGeom>
              <a:blipFill>
                <a:blip r:embed="rId6"/>
                <a:stretch>
                  <a:fillRect l="-2331" r="-1399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3081090" y="3976628"/>
            <a:ext cx="25891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E (Wind)= 0.6 + 0.4 = 1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81090" y="4487798"/>
            <a:ext cx="25635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Gain (Wind)= 1 - 1  = 0 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813214"/>
              </p:ext>
            </p:extLst>
          </p:nvPr>
        </p:nvGraphicFramePr>
        <p:xfrm>
          <a:off x="3103419" y="1386359"/>
          <a:ext cx="2209800" cy="885825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18433870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0186915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41766681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Wind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50497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Week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5402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Strong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471002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 Tree </a:t>
            </a:r>
            <a:r>
              <a:rPr lang="en-US" sz="2400" b="1" kern="0" dirty="0"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988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2142</TotalTime>
  <Words>673</Words>
  <Application>Microsoft Office PowerPoint</Application>
  <PresentationFormat>Widescreen</PresentationFormat>
  <Paragraphs>182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Bookman Old Style</vt:lpstr>
      <vt:lpstr>Calibri</vt:lpstr>
      <vt:lpstr>Calibri Light</vt:lpstr>
      <vt:lpstr>Cambria</vt:lpstr>
      <vt:lpstr>Cambria Math</vt:lpstr>
      <vt:lpstr>inter-bold</vt:lpstr>
      <vt:lpstr>inter-regular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Monsur Hakim</cp:lastModifiedBy>
  <cp:revision>91</cp:revision>
  <dcterms:created xsi:type="dcterms:W3CDTF">2021-08-10T15:37:54Z</dcterms:created>
  <dcterms:modified xsi:type="dcterms:W3CDTF">2024-08-31T03:04:50Z</dcterms:modified>
</cp:coreProperties>
</file>