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4" r:id="rId4"/>
    <p:sldId id="260" r:id="rId5"/>
    <p:sldId id="263" r:id="rId6"/>
    <p:sldId id="261" r:id="rId7"/>
    <p:sldId id="258" r:id="rId8"/>
    <p:sldId id="259" r:id="rId9"/>
    <p:sldId id="262" r:id="rId10"/>
    <p:sldId id="266" r:id="rId11"/>
    <p:sldId id="268"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B4F9A9-CB77-4A94-AEE0-C37C94C95FF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564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38351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76022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B4F9A9-CB77-4A94-AEE0-C37C94C95FF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54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4F9A9-CB77-4A94-AEE0-C37C94C95FF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7146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B4F9A9-CB77-4A94-AEE0-C37C94C95FFF}"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28977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B4F9A9-CB77-4A94-AEE0-C37C94C95FFF}"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72519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B4F9A9-CB77-4A94-AEE0-C37C94C95FFF}"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398027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15977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2437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4F9A9-CB77-4A94-AEE0-C37C94C95FFF}"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t>‹#›</a:t>
            </a:fld>
            <a:endParaRPr lang="en-US"/>
          </a:p>
        </p:txBody>
      </p:sp>
    </p:spTree>
    <p:extLst>
      <p:ext uri="{BB962C8B-B14F-4D97-AF65-F5344CB8AC3E}">
        <p14:creationId xmlns:p14="http://schemas.microsoft.com/office/powerpoint/2010/main" val="40634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t>8/31/2024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t>‹#›</a:t>
            </a:fld>
            <a:endParaRPr lang="en-US"/>
          </a:p>
        </p:txBody>
      </p:sp>
    </p:spTree>
    <p:extLst>
      <p:ext uri="{BB962C8B-B14F-4D97-AF65-F5344CB8AC3E}">
        <p14:creationId xmlns:p14="http://schemas.microsoft.com/office/powerpoint/2010/main" val="47776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7" name="Rectangle 6"/>
          <p:cNvSpPr/>
          <p:nvPr/>
        </p:nvSpPr>
        <p:spPr>
          <a:xfrm>
            <a:off x="448408" y="2172156"/>
            <a:ext cx="10990384" cy="2954655"/>
          </a:xfrm>
          <a:prstGeom prst="rect">
            <a:avLst/>
          </a:prstGeom>
        </p:spPr>
        <p:txBody>
          <a:bodyPr wrap="square">
            <a:spAutoFit/>
          </a:bodyPr>
          <a:lstStyle/>
          <a:p>
            <a:pPr lvl="0" algn="ctr">
              <a:lnSpc>
                <a:spcPct val="115000"/>
              </a:lnSpc>
            </a:pPr>
            <a:r>
              <a:rPr lang="en-US" sz="60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6000" b="1" kern="0" dirty="0">
              <a:solidFill>
                <a:prstClr val="black"/>
              </a:solidFill>
              <a:latin typeface="Cambria" panose="02040503050406030204" pitchFamily="18" charset="0"/>
              <a:ea typeface="Times New Roman" panose="02020603050405020304" pitchFamily="18" charset="0"/>
              <a:cs typeface="Times New Roman" panose="02020603050405020304" pitchFamily="18" charset="0"/>
            </a:endParaRPr>
          </a:p>
          <a:p>
            <a:pPr lvl="0" algn="ctr"/>
            <a:r>
              <a:rPr lang="en-US" sz="3200" b="1" dirty="0">
                <a:solidFill>
                  <a:prstClr val="black"/>
                </a:solidFill>
                <a:latin typeface="Roboto"/>
              </a:rPr>
              <a:t>Aksadur Rahman</a:t>
            </a:r>
          </a:p>
          <a:p>
            <a:pPr lvl="0" algn="ctr"/>
            <a:r>
              <a:rPr lang="en-US" sz="1600" b="1" dirty="0">
                <a:solidFill>
                  <a:srgbClr val="5B9BD5"/>
                </a:solidFill>
                <a:latin typeface="Roboto"/>
              </a:rPr>
              <a:t>aksadur@yahoo.com</a:t>
            </a:r>
          </a:p>
        </p:txBody>
      </p:sp>
    </p:spTree>
    <p:extLst>
      <p:ext uri="{BB962C8B-B14F-4D97-AF65-F5344CB8AC3E}">
        <p14:creationId xmlns:p14="http://schemas.microsoft.com/office/powerpoint/2010/main" val="402249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3" name="Picture 2">
            <a:extLst>
              <a:ext uri="{FF2B5EF4-FFF2-40B4-BE49-F238E27FC236}">
                <a16:creationId xmlns:a16="http://schemas.microsoft.com/office/drawing/2014/main" id="{6F0CDF4B-DF24-4D17-94EE-95E7049A66A4}"/>
              </a:ext>
            </a:extLst>
          </p:cNvPr>
          <p:cNvPicPr>
            <a:picLocks noChangeAspect="1"/>
          </p:cNvPicPr>
          <p:nvPr/>
        </p:nvPicPr>
        <p:blipFill>
          <a:blip r:embed="rId3"/>
          <a:stretch>
            <a:fillRect/>
          </a:stretch>
        </p:blipFill>
        <p:spPr>
          <a:xfrm>
            <a:off x="2936501" y="1740834"/>
            <a:ext cx="5924550" cy="4362450"/>
          </a:xfrm>
          <a:prstGeom prst="rect">
            <a:avLst/>
          </a:prstGeom>
        </p:spPr>
      </p:pic>
      <p:sp>
        <p:nvSpPr>
          <p:cNvPr id="8" name="TextBox 7">
            <a:extLst>
              <a:ext uri="{FF2B5EF4-FFF2-40B4-BE49-F238E27FC236}">
                <a16:creationId xmlns:a16="http://schemas.microsoft.com/office/drawing/2014/main" id="{502B3E87-4E6A-4488-B007-4E71547E2D1C}"/>
              </a:ext>
            </a:extLst>
          </p:cNvPr>
          <p:cNvSpPr txBox="1"/>
          <p:nvPr/>
        </p:nvSpPr>
        <p:spPr>
          <a:xfrm>
            <a:off x="4814047" y="754716"/>
            <a:ext cx="6096000" cy="369332"/>
          </a:xfrm>
          <a:prstGeom prst="rect">
            <a:avLst/>
          </a:prstGeom>
          <a:noFill/>
        </p:spPr>
        <p:txBody>
          <a:bodyPr wrap="square">
            <a:spAutoFit/>
          </a:bodyPr>
          <a:lstStyle/>
          <a:p>
            <a:r>
              <a:rPr lang="en-US" sz="1800" b="1" kern="0" dirty="0">
                <a:latin typeface="Bookman Old Style" panose="02050604050505020204" pitchFamily="18" charset="0"/>
                <a:ea typeface="Times New Roman" panose="02020603050405020304" pitchFamily="18" charset="0"/>
                <a:cs typeface="Times New Roman" panose="02020603050405020304" pitchFamily="18" charset="0"/>
              </a:rPr>
              <a:t>Non Linear Hyperplane </a:t>
            </a:r>
            <a:endParaRPr lang="en-US" dirty="0"/>
          </a:p>
        </p:txBody>
      </p:sp>
    </p:spTree>
    <p:extLst>
      <p:ext uri="{BB962C8B-B14F-4D97-AF65-F5344CB8AC3E}">
        <p14:creationId xmlns:p14="http://schemas.microsoft.com/office/powerpoint/2010/main" val="44273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8" name="TextBox 7">
            <a:extLst>
              <a:ext uri="{FF2B5EF4-FFF2-40B4-BE49-F238E27FC236}">
                <a16:creationId xmlns:a16="http://schemas.microsoft.com/office/drawing/2014/main" id="{502B3E87-4E6A-4488-B007-4E71547E2D1C}"/>
              </a:ext>
            </a:extLst>
          </p:cNvPr>
          <p:cNvSpPr txBox="1"/>
          <p:nvPr/>
        </p:nvSpPr>
        <p:spPr>
          <a:xfrm>
            <a:off x="4814047" y="754716"/>
            <a:ext cx="6096000" cy="369332"/>
          </a:xfrm>
          <a:prstGeom prst="rect">
            <a:avLst/>
          </a:prstGeom>
          <a:noFill/>
        </p:spPr>
        <p:txBody>
          <a:bodyPr wrap="square">
            <a:spAutoFit/>
          </a:bodyPr>
          <a:lstStyle/>
          <a:p>
            <a:r>
              <a:rPr lang="en-US" sz="1800" b="1" kern="0" dirty="0">
                <a:latin typeface="Bookman Old Style" panose="02050604050505020204" pitchFamily="18" charset="0"/>
                <a:ea typeface="Times New Roman" panose="02020603050405020304" pitchFamily="18" charset="0"/>
                <a:cs typeface="Times New Roman" panose="02020603050405020304" pitchFamily="18" charset="0"/>
              </a:rPr>
              <a:t>Hyperplane for 3D</a:t>
            </a:r>
            <a:endParaRPr lang="en-US" dirty="0"/>
          </a:p>
        </p:txBody>
      </p:sp>
      <p:pic>
        <p:nvPicPr>
          <p:cNvPr id="1026" name="Picture 2" descr="enter image description here">
            <a:extLst>
              <a:ext uri="{FF2B5EF4-FFF2-40B4-BE49-F238E27FC236}">
                <a16:creationId xmlns:a16="http://schemas.microsoft.com/office/drawing/2014/main" id="{DEB0E268-3C33-4FE8-995B-FEF6CDCA9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42" y="1754570"/>
            <a:ext cx="5408893" cy="40545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34FA055-2DF9-40D5-B902-3BA7113CF68B}"/>
              </a:ext>
            </a:extLst>
          </p:cNvPr>
          <p:cNvPicPr>
            <a:picLocks noChangeAspect="1"/>
          </p:cNvPicPr>
          <p:nvPr/>
        </p:nvPicPr>
        <p:blipFill>
          <a:blip r:embed="rId4"/>
          <a:stretch>
            <a:fillRect/>
          </a:stretch>
        </p:blipFill>
        <p:spPr>
          <a:xfrm>
            <a:off x="5958635" y="2070265"/>
            <a:ext cx="4351397" cy="3093988"/>
          </a:xfrm>
          <a:prstGeom prst="rect">
            <a:avLst/>
          </a:prstGeom>
        </p:spPr>
      </p:pic>
    </p:spTree>
    <p:extLst>
      <p:ext uri="{BB962C8B-B14F-4D97-AF65-F5344CB8AC3E}">
        <p14:creationId xmlns:p14="http://schemas.microsoft.com/office/powerpoint/2010/main" val="17647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4" name="Picture 3">
            <a:extLst>
              <a:ext uri="{FF2B5EF4-FFF2-40B4-BE49-F238E27FC236}">
                <a16:creationId xmlns:a16="http://schemas.microsoft.com/office/drawing/2014/main" id="{4ABA9256-568A-4FF4-BAA1-D44273B5D0F5}"/>
              </a:ext>
            </a:extLst>
          </p:cNvPr>
          <p:cNvPicPr>
            <a:picLocks noChangeAspect="1"/>
          </p:cNvPicPr>
          <p:nvPr/>
        </p:nvPicPr>
        <p:blipFill>
          <a:blip r:embed="rId3"/>
          <a:stretch>
            <a:fillRect/>
          </a:stretch>
        </p:blipFill>
        <p:spPr>
          <a:xfrm>
            <a:off x="1685925" y="1828800"/>
            <a:ext cx="8820150" cy="3200400"/>
          </a:xfrm>
          <a:prstGeom prst="rect">
            <a:avLst/>
          </a:prstGeom>
        </p:spPr>
      </p:pic>
    </p:spTree>
    <p:extLst>
      <p:ext uri="{BB962C8B-B14F-4D97-AF65-F5344CB8AC3E}">
        <p14:creationId xmlns:p14="http://schemas.microsoft.com/office/powerpoint/2010/main" val="326959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6" name="TextBox 5">
            <a:extLst>
              <a:ext uri="{FF2B5EF4-FFF2-40B4-BE49-F238E27FC236}">
                <a16:creationId xmlns:a16="http://schemas.microsoft.com/office/drawing/2014/main" id="{25901C47-7BDF-4A5F-83A9-7A8BAF4CB645}"/>
              </a:ext>
            </a:extLst>
          </p:cNvPr>
          <p:cNvSpPr txBox="1"/>
          <p:nvPr/>
        </p:nvSpPr>
        <p:spPr>
          <a:xfrm>
            <a:off x="1801906" y="2595754"/>
            <a:ext cx="8789322" cy="923330"/>
          </a:xfrm>
          <a:prstGeom prst="rect">
            <a:avLst/>
          </a:prstGeom>
          <a:noFill/>
        </p:spPr>
        <p:txBody>
          <a:bodyPr wrap="square">
            <a:spAutoFit/>
          </a:bodyPr>
          <a:lstStyle/>
          <a:p>
            <a:pPr algn="just"/>
            <a:r>
              <a:rPr lang="en-US" b="0" i="0" dirty="0">
                <a:solidFill>
                  <a:srgbClr val="1F1F1F"/>
                </a:solidFill>
                <a:effectLst/>
                <a:latin typeface="-apple-system"/>
              </a:rPr>
              <a:t>In </a:t>
            </a:r>
            <a:r>
              <a:rPr lang="en-US" b="0" i="0" u="none" strike="noStrike" dirty="0">
                <a:effectLst/>
                <a:latin typeface="-apple-system"/>
                <a:hlinkClick r:id="rId3"/>
              </a:rPr>
              <a:t>Support Vector Machines (SVM)</a:t>
            </a:r>
            <a:r>
              <a:rPr lang="en-US" b="0" i="0" dirty="0">
                <a:solidFill>
                  <a:srgbClr val="1F1F1F"/>
                </a:solidFill>
                <a:effectLst/>
                <a:latin typeface="-apple-system"/>
              </a:rPr>
              <a:t>, feature scaling or normalization are not strictly required, but are highly recommended, as it can significantly improve model performance and convergence speed.</a:t>
            </a:r>
            <a:endParaRPr lang="en-US" dirty="0"/>
          </a:p>
        </p:txBody>
      </p:sp>
    </p:spTree>
    <p:extLst>
      <p:ext uri="{BB962C8B-B14F-4D97-AF65-F5344CB8AC3E}">
        <p14:creationId xmlns:p14="http://schemas.microsoft.com/office/powerpoint/2010/main" val="22919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2290" name="Picture 2" descr="Vladimir Vapnik - The Data Science Institute at Columbia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359" y="1714500"/>
            <a:ext cx="2857500" cy="381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2667502" y="5605978"/>
            <a:ext cx="3355214" cy="584775"/>
          </a:xfrm>
          <a:prstGeom prst="rect">
            <a:avLst/>
          </a:prstGeom>
        </p:spPr>
        <p:txBody>
          <a:bodyPr wrap="none">
            <a:spAutoFit/>
          </a:bodyPr>
          <a:lstStyle/>
          <a:p>
            <a:r>
              <a:rPr lang="en-US" sz="3200" b="1" dirty="0">
                <a:solidFill>
                  <a:srgbClr val="00B0F0"/>
                </a:solidFill>
              </a:rPr>
              <a:t>Vladimir N. </a:t>
            </a:r>
            <a:r>
              <a:rPr lang="en-US" sz="3200" b="1" dirty="0" err="1">
                <a:solidFill>
                  <a:srgbClr val="00B0F0"/>
                </a:solidFill>
              </a:rPr>
              <a:t>Vapnik</a:t>
            </a:r>
            <a:endParaRPr lang="en-US" sz="3200" b="1" dirty="0">
              <a:solidFill>
                <a:srgbClr val="00B0F0"/>
              </a:solidFill>
            </a:endParaRPr>
          </a:p>
        </p:txBody>
      </p:sp>
      <p:pic>
        <p:nvPicPr>
          <p:cNvPr id="3" name="Picture 2"/>
          <p:cNvPicPr>
            <a:picLocks noChangeAspect="1"/>
          </p:cNvPicPr>
          <p:nvPr/>
        </p:nvPicPr>
        <p:blipFill>
          <a:blip r:embed="rId4"/>
          <a:stretch>
            <a:fillRect/>
          </a:stretch>
        </p:blipFill>
        <p:spPr>
          <a:xfrm>
            <a:off x="6604144" y="1714500"/>
            <a:ext cx="2801471" cy="3810000"/>
          </a:xfrm>
          <a:prstGeom prst="rect">
            <a:avLst/>
          </a:prstGeom>
          <a:ln>
            <a:solidFill>
              <a:schemeClr val="tx1"/>
            </a:solidFill>
          </a:ln>
        </p:spPr>
      </p:pic>
      <p:sp>
        <p:nvSpPr>
          <p:cNvPr id="4" name="Rectangle 3"/>
          <p:cNvSpPr/>
          <p:nvPr/>
        </p:nvSpPr>
        <p:spPr>
          <a:xfrm>
            <a:off x="6253574" y="5605978"/>
            <a:ext cx="3809697" cy="584775"/>
          </a:xfrm>
          <a:prstGeom prst="rect">
            <a:avLst/>
          </a:prstGeom>
        </p:spPr>
        <p:txBody>
          <a:bodyPr wrap="none">
            <a:spAutoFit/>
          </a:bodyPr>
          <a:lstStyle/>
          <a:p>
            <a:r>
              <a:rPr lang="en-US" sz="3200" b="1" dirty="0">
                <a:solidFill>
                  <a:srgbClr val="00B0F0"/>
                </a:solidFill>
              </a:rPr>
              <a:t>Alexey </a:t>
            </a:r>
            <a:r>
              <a:rPr lang="en-US" sz="3200" b="1" dirty="0" err="1">
                <a:solidFill>
                  <a:srgbClr val="00B0F0"/>
                </a:solidFill>
              </a:rPr>
              <a:t>Chervonenkis</a:t>
            </a:r>
            <a:endParaRPr lang="en-US" sz="3200" b="1" dirty="0">
              <a:solidFill>
                <a:srgbClr val="00B0F0"/>
              </a:solidFill>
            </a:endParaRPr>
          </a:p>
        </p:txBody>
      </p:sp>
      <p:sp>
        <p:nvSpPr>
          <p:cNvPr id="8" name="Rectangle 7"/>
          <p:cNvSpPr/>
          <p:nvPr/>
        </p:nvSpPr>
        <p:spPr>
          <a:xfrm>
            <a:off x="3130459" y="321572"/>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3578025" y="936443"/>
            <a:ext cx="3223959" cy="646331"/>
          </a:xfrm>
          <a:prstGeom prst="rect">
            <a:avLst/>
          </a:prstGeom>
        </p:spPr>
        <p:txBody>
          <a:bodyPr wrap="none">
            <a:spAutoFit/>
          </a:bodyPr>
          <a:lstStyle/>
          <a:p>
            <a:r>
              <a:rPr lang="en-US" dirty="0">
                <a:solidFill>
                  <a:srgbClr val="202124"/>
                </a:solidFill>
                <a:latin typeface="Google Sans"/>
              </a:rPr>
              <a:t>When was SVM introduced?  </a:t>
            </a:r>
          </a:p>
          <a:p>
            <a:r>
              <a:rPr lang="en-US" dirty="0" err="1">
                <a:solidFill>
                  <a:srgbClr val="202124"/>
                </a:solidFill>
                <a:latin typeface="Google Sans"/>
              </a:rPr>
              <a:t>Ans</a:t>
            </a:r>
            <a:r>
              <a:rPr lang="en-US" dirty="0">
                <a:solidFill>
                  <a:srgbClr val="202124"/>
                </a:solidFill>
                <a:latin typeface="Google Sans"/>
              </a:rPr>
              <a:t>: 1992</a:t>
            </a:r>
            <a:endParaRPr lang="en-US" dirty="0"/>
          </a:p>
        </p:txBody>
      </p:sp>
    </p:spTree>
    <p:extLst>
      <p:ext uri="{BB962C8B-B14F-4D97-AF65-F5344CB8AC3E}">
        <p14:creationId xmlns:p14="http://schemas.microsoft.com/office/powerpoint/2010/main" val="340007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sp>
        <p:nvSpPr>
          <p:cNvPr id="4" name="Rectangle 3"/>
          <p:cNvSpPr/>
          <p:nvPr/>
        </p:nvSpPr>
        <p:spPr>
          <a:xfrm>
            <a:off x="2280249" y="595081"/>
            <a:ext cx="9721970" cy="1938992"/>
          </a:xfrm>
          <a:prstGeom prst="rect">
            <a:avLst/>
          </a:prstGeom>
        </p:spPr>
        <p:txBody>
          <a:bodyPr wrap="square">
            <a:spAutoFit/>
          </a:bodyPr>
          <a:lstStyle/>
          <a:p>
            <a:pPr algn="just"/>
            <a:r>
              <a:rPr lang="en-US" sz="2000" dirty="0"/>
              <a:t>Support Vector Machine or SVM is one of the most popular Supervised Learning algorithms, which is used for Classification as well as Regression problems. However, primarily, it is used for Classification problems in Machine Learning.</a:t>
            </a:r>
          </a:p>
          <a:p>
            <a:pPr algn="just"/>
            <a:r>
              <a:rPr lang="en-US" sz="2000"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000" dirty="0" err="1"/>
              <a:t>hyperplane</a:t>
            </a:r>
            <a:r>
              <a:rPr lang="en-US" sz="2000" dirty="0"/>
              <a:t>.</a:t>
            </a:r>
          </a:p>
        </p:txBody>
      </p:sp>
      <p:graphicFrame>
        <p:nvGraphicFramePr>
          <p:cNvPr id="2" name="Object 1"/>
          <p:cNvGraphicFramePr>
            <a:graphicFrameLocks noChangeAspect="1"/>
          </p:cNvGraphicFramePr>
          <p:nvPr>
            <p:extLst>
              <p:ext uri="{D42A27DB-BD31-4B8C-83A1-F6EECF244321}">
                <p14:modId xmlns:p14="http://schemas.microsoft.com/office/powerpoint/2010/main" val="2013794128"/>
              </p:ext>
            </p:extLst>
          </p:nvPr>
        </p:nvGraphicFramePr>
        <p:xfrm>
          <a:off x="4705192" y="2879850"/>
          <a:ext cx="4321175" cy="3535363"/>
        </p:xfrm>
        <a:graphic>
          <a:graphicData uri="http://schemas.openxmlformats.org/presentationml/2006/ole">
            <mc:AlternateContent xmlns:mc="http://schemas.openxmlformats.org/markup-compatibility/2006">
              <mc:Choice xmlns:v="urn:schemas-microsoft-com:vml" Requires="v">
                <p:oleObj name="Bitmap Image" r:id="rId3" imgW="4320720" imgH="3535560" progId="Paint.Picture">
                  <p:embed/>
                </p:oleObj>
              </mc:Choice>
              <mc:Fallback>
                <p:oleObj name="Bitmap Image" r:id="rId3" imgW="4320720" imgH="3535560" progId="Paint.Picture">
                  <p:embed/>
                  <p:pic>
                    <p:nvPicPr>
                      <p:cNvPr id="2" name="Object 1"/>
                      <p:cNvPicPr/>
                      <p:nvPr/>
                    </p:nvPicPr>
                    <p:blipFill>
                      <a:blip r:embed="rId4"/>
                      <a:stretch>
                        <a:fillRect/>
                      </a:stretch>
                    </p:blipFill>
                    <p:spPr>
                      <a:xfrm>
                        <a:off x="4705192" y="2879850"/>
                        <a:ext cx="4321175" cy="3535363"/>
                      </a:xfrm>
                      <a:prstGeom prst="rect">
                        <a:avLst/>
                      </a:prstGeom>
                    </p:spPr>
                  </p:pic>
                </p:oleObj>
              </mc:Fallback>
            </mc:AlternateContent>
          </a:graphicData>
        </a:graphic>
      </p:graphicFrame>
    </p:spTree>
    <p:extLst>
      <p:ext uri="{BB962C8B-B14F-4D97-AF65-F5344CB8AC3E}">
        <p14:creationId xmlns:p14="http://schemas.microsoft.com/office/powerpoint/2010/main" val="364013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6" name="Picture 5"/>
          <p:cNvPicPr>
            <a:picLocks noChangeAspect="1"/>
          </p:cNvPicPr>
          <p:nvPr/>
        </p:nvPicPr>
        <p:blipFill>
          <a:blip r:embed="rId3"/>
          <a:stretch>
            <a:fillRect/>
          </a:stretch>
        </p:blipFill>
        <p:spPr>
          <a:xfrm>
            <a:off x="981619" y="1244993"/>
            <a:ext cx="9201150" cy="4457700"/>
          </a:xfrm>
          <a:prstGeom prst="rect">
            <a:avLst/>
          </a:prstGeom>
        </p:spPr>
      </p:pic>
    </p:spTree>
    <p:extLst>
      <p:ext uri="{BB962C8B-B14F-4D97-AF65-F5344CB8AC3E}">
        <p14:creationId xmlns:p14="http://schemas.microsoft.com/office/powerpoint/2010/main" val="10359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7" name="Picture 6"/>
          <p:cNvPicPr>
            <a:picLocks noChangeAspect="1"/>
          </p:cNvPicPr>
          <p:nvPr/>
        </p:nvPicPr>
        <p:blipFill>
          <a:blip r:embed="rId3"/>
          <a:stretch>
            <a:fillRect/>
          </a:stretch>
        </p:blipFill>
        <p:spPr>
          <a:xfrm>
            <a:off x="4224591" y="1739190"/>
            <a:ext cx="3646097" cy="3963503"/>
          </a:xfrm>
          <a:prstGeom prst="rect">
            <a:avLst/>
          </a:prstGeom>
        </p:spPr>
      </p:pic>
    </p:spTree>
    <p:extLst>
      <p:ext uri="{BB962C8B-B14F-4D97-AF65-F5344CB8AC3E}">
        <p14:creationId xmlns:p14="http://schemas.microsoft.com/office/powerpoint/2010/main" val="201731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2" name="Picture 1"/>
          <p:cNvPicPr>
            <a:picLocks noChangeAspect="1"/>
          </p:cNvPicPr>
          <p:nvPr/>
        </p:nvPicPr>
        <p:blipFill>
          <a:blip r:embed="rId3"/>
          <a:stretch>
            <a:fillRect/>
          </a:stretch>
        </p:blipFill>
        <p:spPr>
          <a:xfrm>
            <a:off x="3890423" y="1068597"/>
            <a:ext cx="4710113" cy="5207586"/>
          </a:xfrm>
          <a:prstGeom prst="rect">
            <a:avLst/>
          </a:prstGeom>
        </p:spPr>
      </p:pic>
    </p:spTree>
    <p:extLst>
      <p:ext uri="{BB962C8B-B14F-4D97-AF65-F5344CB8AC3E}">
        <p14:creationId xmlns:p14="http://schemas.microsoft.com/office/powerpoint/2010/main" val="159315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graphicFrame>
        <p:nvGraphicFramePr>
          <p:cNvPr id="2" name="Object 1"/>
          <p:cNvGraphicFramePr>
            <a:graphicFrameLocks noChangeAspect="1"/>
          </p:cNvGraphicFramePr>
          <p:nvPr>
            <p:extLst>
              <p:ext uri="{D42A27DB-BD31-4B8C-83A1-F6EECF244321}">
                <p14:modId xmlns:p14="http://schemas.microsoft.com/office/powerpoint/2010/main" val="1248468918"/>
              </p:ext>
            </p:extLst>
          </p:nvPr>
        </p:nvGraphicFramePr>
        <p:xfrm>
          <a:off x="3571148" y="1445229"/>
          <a:ext cx="5455219" cy="4969984"/>
        </p:xfrm>
        <a:graphic>
          <a:graphicData uri="http://schemas.openxmlformats.org/presentationml/2006/ole">
            <mc:AlternateContent xmlns:mc="http://schemas.openxmlformats.org/markup-compatibility/2006">
              <mc:Choice xmlns:v="urn:schemas-microsoft-com:vml" Requires="v">
                <p:oleObj name="Bitmap Image" r:id="rId3" imgW="4122360" imgH="3756600" progId="Paint.Picture">
                  <p:embed/>
                </p:oleObj>
              </mc:Choice>
              <mc:Fallback>
                <p:oleObj name="Bitmap Image" r:id="rId3" imgW="4122360" imgH="3756600" progId="Paint.Picture">
                  <p:embed/>
                  <p:pic>
                    <p:nvPicPr>
                      <p:cNvPr id="0" name=""/>
                      <p:cNvPicPr/>
                      <p:nvPr/>
                    </p:nvPicPr>
                    <p:blipFill>
                      <a:blip r:embed="rId4"/>
                      <a:stretch>
                        <a:fillRect/>
                      </a:stretch>
                    </p:blipFill>
                    <p:spPr>
                      <a:xfrm>
                        <a:off x="3571148" y="1445229"/>
                        <a:ext cx="5455219" cy="4969984"/>
                      </a:xfrm>
                      <a:prstGeom prst="rect">
                        <a:avLst/>
                      </a:prstGeom>
                    </p:spPr>
                  </p:pic>
                </p:oleObj>
              </mc:Fallback>
            </mc:AlternateContent>
          </a:graphicData>
        </a:graphic>
      </p:graphicFrame>
    </p:spTree>
    <p:extLst>
      <p:ext uri="{BB962C8B-B14F-4D97-AF65-F5344CB8AC3E}">
        <p14:creationId xmlns:p14="http://schemas.microsoft.com/office/powerpoint/2010/main" val="1615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10242" name="Picture 2" descr="Support Vector Machine — Introduction to Machine Learning Algorithms | by  Rohith Gandhi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005" y="1719562"/>
            <a:ext cx="719137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5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8913" y="31426"/>
            <a:ext cx="5957454" cy="483146"/>
          </a:xfrm>
          <a:prstGeom prst="rect">
            <a:avLst/>
          </a:prstGeom>
        </p:spPr>
        <p:txBody>
          <a:bodyPr wrap="square">
            <a:spAutoFit/>
          </a:bodyPr>
          <a:lstStyle/>
          <a:p>
            <a:pPr algn="ctr">
              <a:lnSpc>
                <a:spcPct val="115000"/>
              </a:lnSpc>
            </a:pP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Support Vector Machine (SVM)</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8617" y="4990174"/>
            <a:ext cx="1418705" cy="1425039"/>
          </a:xfrm>
          <a:prstGeom prst="rect">
            <a:avLst/>
          </a:prstGeom>
          <a:ln>
            <a:solidFill>
              <a:srgbClr val="FFC000"/>
            </a:solidFill>
          </a:ln>
        </p:spPr>
      </p:pic>
      <p:pic>
        <p:nvPicPr>
          <p:cNvPr id="9218" name="Picture 2" descr="Basic Tenets of Classification Algorithms K-Nearest-Neighbor, Support  Vector Machine, Random Forest and Neural Network: A 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16" y="1162438"/>
            <a:ext cx="6554697" cy="462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1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226</Words>
  <Application>Microsoft Office PowerPoint</Application>
  <PresentationFormat>Widescreen</PresentationFormat>
  <Paragraphs>24</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-apple-system</vt:lpstr>
      <vt:lpstr>Arial</vt:lpstr>
      <vt:lpstr>Bookman Old Style</vt:lpstr>
      <vt:lpstr>Calibri</vt:lpstr>
      <vt:lpstr>Calibri Light</vt:lpstr>
      <vt:lpstr>Cambria</vt:lpstr>
      <vt:lpstr>Google Sans</vt:lpstr>
      <vt:lpstr>Roboto</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Monsur Hakim</cp:lastModifiedBy>
  <cp:revision>117</cp:revision>
  <dcterms:created xsi:type="dcterms:W3CDTF">2021-08-10T15:37:54Z</dcterms:created>
  <dcterms:modified xsi:type="dcterms:W3CDTF">2024-08-31T05:11:12Z</dcterms:modified>
</cp:coreProperties>
</file>