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9" r:id="rId1"/>
  </p:sldMasterIdLst>
  <p:sldIdLst>
    <p:sldId id="256" r:id="rId2"/>
    <p:sldId id="275" r:id="rId3"/>
    <p:sldId id="259" r:id="rId4"/>
    <p:sldId id="258" r:id="rId5"/>
    <p:sldId id="260" r:id="rId6"/>
    <p:sldId id="261" r:id="rId7"/>
    <p:sldId id="262" r:id="rId8"/>
    <p:sldId id="276" r:id="rId9"/>
    <p:sldId id="277" r:id="rId10"/>
    <p:sldId id="263" r:id="rId11"/>
    <p:sldId id="264" r:id="rId12"/>
    <p:sldId id="265" r:id="rId13"/>
    <p:sldId id="266" r:id="rId14"/>
    <p:sldId id="267" r:id="rId15"/>
    <p:sldId id="268" r:id="rId16"/>
    <p:sldId id="270" r:id="rId17"/>
    <p:sldId id="269" r:id="rId18"/>
    <p:sldId id="271" r:id="rId19"/>
    <p:sldId id="279" r:id="rId20"/>
    <p:sldId id="278" r:id="rId21"/>
    <p:sldId id="280" r:id="rId22"/>
    <p:sldId id="272" r:id="rId23"/>
    <p:sldId id="273" r:id="rId24"/>
    <p:sldId id="274"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1743669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650264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797937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8658718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1546696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4560310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0159203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8896927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4151843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0F289-E599-421A-BEC0-B22D20C13F50}" type="datetimeFigureOut">
              <a:rPr lang="en-US" smtClean="0"/>
              <a:t>12/19/2023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10025208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D0F289-E599-421A-BEC0-B22D20C13F5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2364266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D0F289-E599-421A-BEC0-B22D20C13F50}" type="datetimeFigureOut">
              <a:rPr lang="en-US" smtClean="0"/>
              <a:t>12/19/2023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1982140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D0F289-E599-421A-BEC0-B22D20C13F50}" type="datetimeFigureOut">
              <a:rPr lang="en-US" smtClean="0"/>
              <a:t>12/19/2023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464875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0F289-E599-421A-BEC0-B22D20C13F50}" type="datetimeFigureOut">
              <a:rPr lang="en-US" smtClean="0"/>
              <a:t>12/19/2023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365614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3D0F289-E599-421A-BEC0-B22D20C13F5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247972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D0F289-E599-421A-BEC0-B22D20C13F50}" type="datetimeFigureOut">
              <a:rPr lang="en-US" smtClean="0"/>
              <a:t>12/19/2023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0E1D71-8CDC-45BD-B581-17A1D9E4F83C}" type="slidenum">
              <a:rPr lang="en-US" smtClean="0"/>
              <a:t>‹#›</a:t>
            </a:fld>
            <a:endParaRPr lang="en-US"/>
          </a:p>
        </p:txBody>
      </p:sp>
    </p:spTree>
    <p:extLst>
      <p:ext uri="{BB962C8B-B14F-4D97-AF65-F5344CB8AC3E}">
        <p14:creationId xmlns:p14="http://schemas.microsoft.com/office/powerpoint/2010/main" val="3554009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3D0F289-E599-421A-BEC0-B22D20C13F50}" type="datetimeFigureOut">
              <a:rPr lang="en-US" smtClean="0"/>
              <a:t>12/19/2023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B0E1D71-8CDC-45BD-B581-17A1D9E4F83C}" type="slidenum">
              <a:rPr lang="en-US" smtClean="0"/>
              <a:t>‹#›</a:t>
            </a:fld>
            <a:endParaRPr lang="en-US"/>
          </a:p>
        </p:txBody>
      </p:sp>
    </p:spTree>
    <p:extLst>
      <p:ext uri="{BB962C8B-B14F-4D97-AF65-F5344CB8AC3E}">
        <p14:creationId xmlns:p14="http://schemas.microsoft.com/office/powerpoint/2010/main" val="3637115385"/>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 id="2147483731" r:id="rId12"/>
    <p:sldLayoutId id="2147483732" r:id="rId13"/>
    <p:sldLayoutId id="2147483733" r:id="rId14"/>
    <p:sldLayoutId id="2147483734" r:id="rId15"/>
    <p:sldLayoutId id="214748373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google.com.bd/search?tbo=p&amp;tbm=bks&amp;q=inauthor:%22Peter+Bruce%22&amp;source=gbs_metadata_r&amp;cad=3" TargetMode="External"/><Relationship Id="rId2" Type="http://schemas.openxmlformats.org/officeDocument/2006/relationships/hyperlink" Target="https://www.google.com.bd/search?sca_esv=581526710&amp;hl=en&amp;q=inauthor:%22Joel+Grus%22&amp;tbm=bks" TargetMode="External"/><Relationship Id="rId1" Type="http://schemas.openxmlformats.org/officeDocument/2006/relationships/slideLayout" Target="../slideLayouts/slideLayout2.xml"/><Relationship Id="rId5" Type="http://schemas.openxmlformats.org/officeDocument/2006/relationships/hyperlink" Target="https://www.google.com.bd/search?tbo=p&amp;tbm=bks&amp;q=inauthor:%22Peter+Gedeck%22&amp;source=gbs_metadata_r&amp;cad=3" TargetMode="External"/><Relationship Id="rId4" Type="http://schemas.openxmlformats.org/officeDocument/2006/relationships/hyperlink" Target="https://www.google.com.bd/search?tbo=p&amp;tbm=bks&amp;q=inauthor:%22Andrew+Bruce%22&amp;source=gbs_metadata_r&amp;cad=3"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5A91F-4E62-7599-C7A7-DC9BA4160923}"/>
              </a:ext>
            </a:extLst>
          </p:cNvPr>
          <p:cNvSpPr>
            <a:spLocks noGrp="1"/>
          </p:cNvSpPr>
          <p:nvPr>
            <p:ph type="ctrTitle"/>
          </p:nvPr>
        </p:nvSpPr>
        <p:spPr/>
        <p:txBody>
          <a:bodyPr/>
          <a:lstStyle/>
          <a:p>
            <a:r>
              <a:rPr lang="en-US" dirty="0"/>
              <a:t>JOB PROSPECT OF DATA SCIENCE</a:t>
            </a:r>
          </a:p>
        </p:txBody>
      </p:sp>
      <p:sp>
        <p:nvSpPr>
          <p:cNvPr id="3" name="Subtitle 2">
            <a:extLst>
              <a:ext uri="{FF2B5EF4-FFF2-40B4-BE49-F238E27FC236}">
                <a16:creationId xmlns:a16="http://schemas.microsoft.com/office/drawing/2014/main" id="{4295C6D3-0287-5276-A784-53DF2853F0C8}"/>
              </a:ext>
            </a:extLst>
          </p:cNvPr>
          <p:cNvSpPr>
            <a:spLocks noGrp="1"/>
          </p:cNvSpPr>
          <p:nvPr>
            <p:ph type="subTitle" idx="1"/>
          </p:nvPr>
        </p:nvSpPr>
        <p:spPr>
          <a:xfrm>
            <a:off x="1502846" y="4050836"/>
            <a:ext cx="7766936" cy="1096899"/>
          </a:xfrm>
        </p:spPr>
        <p:txBody>
          <a:bodyPr>
            <a:normAutofit lnSpcReduction="10000"/>
          </a:bodyPr>
          <a:lstStyle/>
          <a:p>
            <a:r>
              <a:rPr lang="en-US" dirty="0"/>
              <a:t>FIROJ KAWSER JUBAYER</a:t>
            </a:r>
          </a:p>
          <a:p>
            <a:r>
              <a:rPr lang="en-US" dirty="0"/>
              <a:t>Standard Chartered Bank (Manager, Model/Scorecard)</a:t>
            </a:r>
          </a:p>
          <a:p>
            <a:r>
              <a:rPr lang="en-US" dirty="0"/>
              <a:t>Ex </a:t>
            </a:r>
            <a:r>
              <a:rPr lang="en-US" dirty="0" err="1"/>
              <a:t>Brac</a:t>
            </a:r>
            <a:r>
              <a:rPr lang="en-US" dirty="0"/>
              <a:t> Bank (Data Scientist)</a:t>
            </a:r>
          </a:p>
        </p:txBody>
      </p:sp>
    </p:spTree>
    <p:extLst>
      <p:ext uri="{BB962C8B-B14F-4D97-AF65-F5344CB8AC3E}">
        <p14:creationId xmlns:p14="http://schemas.microsoft.com/office/powerpoint/2010/main" val="2311617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CAAD0-53E3-5BEA-524C-23F1EC43D4E9}"/>
              </a:ext>
            </a:extLst>
          </p:cNvPr>
          <p:cNvSpPr>
            <a:spLocks noGrp="1"/>
          </p:cNvSpPr>
          <p:nvPr>
            <p:ph type="title"/>
          </p:nvPr>
        </p:nvSpPr>
        <p:spPr/>
        <p:txBody>
          <a:bodyPr/>
          <a:lstStyle/>
          <a:p>
            <a:r>
              <a:rPr lang="en-US" dirty="0"/>
              <a:t>CAREER GROWTH OF DATA SCIENCE</a:t>
            </a:r>
          </a:p>
        </p:txBody>
      </p:sp>
      <p:sp>
        <p:nvSpPr>
          <p:cNvPr id="3" name="Content Placeholder 2">
            <a:extLst>
              <a:ext uri="{FF2B5EF4-FFF2-40B4-BE49-F238E27FC236}">
                <a16:creationId xmlns:a16="http://schemas.microsoft.com/office/drawing/2014/main" id="{1DD7517C-90A5-4ED9-5579-37BFEE587657}"/>
              </a:ext>
            </a:extLst>
          </p:cNvPr>
          <p:cNvSpPr>
            <a:spLocks noGrp="1"/>
          </p:cNvSpPr>
          <p:nvPr>
            <p:ph idx="1"/>
          </p:nvPr>
        </p:nvSpPr>
        <p:spPr/>
        <p:txBody>
          <a:bodyPr/>
          <a:lstStyle/>
          <a:p>
            <a:r>
              <a:rPr lang="en-US" dirty="0"/>
              <a:t>SENIOR DATA SCIENTIST</a:t>
            </a:r>
          </a:p>
          <a:p>
            <a:endParaRPr lang="en-US" dirty="0"/>
          </a:p>
          <a:p>
            <a:r>
              <a:rPr lang="en-US" dirty="0"/>
              <a:t>MORE SPECIALISED TITLE- SCORECARD/RDF</a:t>
            </a:r>
          </a:p>
          <a:p>
            <a:endParaRPr lang="en-US" dirty="0"/>
          </a:p>
          <a:p>
            <a:r>
              <a:rPr lang="en-US" dirty="0">
                <a:solidFill>
                  <a:srgbClr val="374151"/>
                </a:solidFill>
                <a:latin typeface="Söhne"/>
              </a:rPr>
              <a:t>DATA SCIENCE MANAGER</a:t>
            </a:r>
          </a:p>
          <a:p>
            <a:endParaRPr lang="en-US" dirty="0">
              <a:solidFill>
                <a:srgbClr val="374151"/>
              </a:solidFill>
              <a:latin typeface="Söhne"/>
            </a:endParaRPr>
          </a:p>
          <a:p>
            <a:r>
              <a:rPr lang="en-US" dirty="0">
                <a:solidFill>
                  <a:srgbClr val="374151"/>
                </a:solidFill>
                <a:latin typeface="Söhne"/>
              </a:rPr>
              <a:t>DATA ENGINEER</a:t>
            </a:r>
            <a:endParaRPr lang="en-US" dirty="0"/>
          </a:p>
        </p:txBody>
      </p:sp>
    </p:spTree>
    <p:extLst>
      <p:ext uri="{BB962C8B-B14F-4D97-AF65-F5344CB8AC3E}">
        <p14:creationId xmlns:p14="http://schemas.microsoft.com/office/powerpoint/2010/main" val="24291087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FBD2AA77-49F6-E6AA-46FD-5C0040796707}"/>
              </a:ext>
            </a:extLst>
          </p:cNvPr>
          <p:cNvSpPr>
            <a:spLocks noGrp="1"/>
          </p:cNvSpPr>
          <p:nvPr>
            <p:ph idx="4294967295"/>
          </p:nvPr>
        </p:nvSpPr>
        <p:spPr>
          <a:xfrm>
            <a:off x="0" y="2976563"/>
            <a:ext cx="8596313" cy="3881437"/>
          </a:xfrm>
        </p:spPr>
        <p:txBody>
          <a:bodyPr/>
          <a:lstStyle/>
          <a:p>
            <a:r>
              <a:rPr lang="en-US" dirty="0"/>
              <a:t>WHY DATA SCIENCE IS IMPORTANT FOR ANY COMPANY?</a:t>
            </a:r>
          </a:p>
        </p:txBody>
      </p:sp>
    </p:spTree>
    <p:extLst>
      <p:ext uri="{BB962C8B-B14F-4D97-AF65-F5344CB8AC3E}">
        <p14:creationId xmlns:p14="http://schemas.microsoft.com/office/powerpoint/2010/main" val="1795338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9D548-B927-CBA3-E38D-EC6C6B4216ED}"/>
              </a:ext>
            </a:extLst>
          </p:cNvPr>
          <p:cNvSpPr>
            <a:spLocks noGrp="1"/>
          </p:cNvSpPr>
          <p:nvPr>
            <p:ph type="title"/>
          </p:nvPr>
        </p:nvSpPr>
        <p:spPr/>
        <p:txBody>
          <a:bodyPr>
            <a:normAutofit fontScale="90000"/>
          </a:bodyPr>
          <a:lstStyle/>
          <a:p>
            <a:r>
              <a:rPr lang="en-US" dirty="0"/>
              <a:t>WHY DATA SCIENCE IS IMPORTANT FOR ANY COMPANY?</a:t>
            </a:r>
            <a:br>
              <a:rPr lang="en-US" dirty="0"/>
            </a:br>
            <a:endParaRPr lang="en-US" dirty="0"/>
          </a:p>
        </p:txBody>
      </p:sp>
      <p:sp>
        <p:nvSpPr>
          <p:cNvPr id="3" name="Content Placeholder 2">
            <a:extLst>
              <a:ext uri="{FF2B5EF4-FFF2-40B4-BE49-F238E27FC236}">
                <a16:creationId xmlns:a16="http://schemas.microsoft.com/office/drawing/2014/main" id="{38D6B657-3F1B-D35A-9EFD-6C69E608DE06}"/>
              </a:ext>
            </a:extLst>
          </p:cNvPr>
          <p:cNvSpPr>
            <a:spLocks noGrp="1"/>
          </p:cNvSpPr>
          <p:nvPr>
            <p:ph idx="1"/>
          </p:nvPr>
        </p:nvSpPr>
        <p:spPr/>
        <p:txBody>
          <a:bodyPr/>
          <a:lstStyle/>
          <a:p>
            <a:r>
              <a:rPr lang="en-US" dirty="0"/>
              <a:t>COST</a:t>
            </a:r>
          </a:p>
          <a:p>
            <a:endParaRPr lang="en-US" dirty="0"/>
          </a:p>
          <a:p>
            <a:r>
              <a:rPr lang="en-US" dirty="0"/>
              <a:t>EFIECIENCY</a:t>
            </a:r>
          </a:p>
          <a:p>
            <a:endParaRPr lang="en-US" dirty="0"/>
          </a:p>
          <a:p>
            <a:r>
              <a:rPr lang="en-US" dirty="0"/>
              <a:t>PRODUCTIVITY</a:t>
            </a:r>
          </a:p>
          <a:p>
            <a:endParaRPr lang="en-US" dirty="0"/>
          </a:p>
          <a:p>
            <a:r>
              <a:rPr lang="en-US" dirty="0"/>
              <a:t>INFORMATION</a:t>
            </a:r>
          </a:p>
        </p:txBody>
      </p:sp>
    </p:spTree>
    <p:extLst>
      <p:ext uri="{BB962C8B-B14F-4D97-AF65-F5344CB8AC3E}">
        <p14:creationId xmlns:p14="http://schemas.microsoft.com/office/powerpoint/2010/main" val="9265838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EC0C9-80C0-1DDA-997C-132145D620FA}"/>
              </a:ext>
            </a:extLst>
          </p:cNvPr>
          <p:cNvSpPr>
            <a:spLocks noGrp="1"/>
          </p:cNvSpPr>
          <p:nvPr>
            <p:ph type="title"/>
          </p:nvPr>
        </p:nvSpPr>
        <p:spPr/>
        <p:txBody>
          <a:bodyPr/>
          <a:lstStyle/>
          <a:p>
            <a:r>
              <a:rPr lang="en-US" dirty="0"/>
              <a:t>SALARY</a:t>
            </a:r>
          </a:p>
        </p:txBody>
      </p:sp>
      <p:sp>
        <p:nvSpPr>
          <p:cNvPr id="3" name="Content Placeholder 2">
            <a:extLst>
              <a:ext uri="{FF2B5EF4-FFF2-40B4-BE49-F238E27FC236}">
                <a16:creationId xmlns:a16="http://schemas.microsoft.com/office/drawing/2014/main" id="{7CEB2620-78ED-CD4F-F3FA-9F8AFECCA550}"/>
              </a:ext>
            </a:extLst>
          </p:cNvPr>
          <p:cNvSpPr>
            <a:spLocks noGrp="1"/>
          </p:cNvSpPr>
          <p:nvPr>
            <p:ph idx="1"/>
          </p:nvPr>
        </p:nvSpPr>
        <p:spPr/>
        <p:txBody>
          <a:bodyPr/>
          <a:lstStyle/>
          <a:p>
            <a:r>
              <a:rPr lang="en-US" dirty="0"/>
              <a:t>WHICH TITLE GET THE MOST SALARY?</a:t>
            </a:r>
          </a:p>
          <a:p>
            <a:endParaRPr lang="en-US" dirty="0"/>
          </a:p>
          <a:p>
            <a:r>
              <a:rPr lang="en-US" dirty="0"/>
              <a:t>ANY GUESS?</a:t>
            </a:r>
          </a:p>
        </p:txBody>
      </p:sp>
    </p:spTree>
    <p:extLst>
      <p:ext uri="{BB962C8B-B14F-4D97-AF65-F5344CB8AC3E}">
        <p14:creationId xmlns:p14="http://schemas.microsoft.com/office/powerpoint/2010/main" val="389810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6022C1-8D5B-FCBE-F34F-2B0B3FA51623}"/>
              </a:ext>
            </a:extLst>
          </p:cNvPr>
          <p:cNvSpPr>
            <a:spLocks noGrp="1"/>
          </p:cNvSpPr>
          <p:nvPr>
            <p:ph type="title"/>
          </p:nvPr>
        </p:nvSpPr>
        <p:spPr/>
        <p:txBody>
          <a:bodyPr/>
          <a:lstStyle/>
          <a:p>
            <a:r>
              <a:rPr lang="en-US" dirty="0"/>
              <a:t>MEDIUM TO FIND JOBS</a:t>
            </a:r>
          </a:p>
        </p:txBody>
      </p:sp>
      <p:sp>
        <p:nvSpPr>
          <p:cNvPr id="3" name="Content Placeholder 2">
            <a:extLst>
              <a:ext uri="{FF2B5EF4-FFF2-40B4-BE49-F238E27FC236}">
                <a16:creationId xmlns:a16="http://schemas.microsoft.com/office/drawing/2014/main" id="{57D85831-CB70-C528-723F-D562F37C7C93}"/>
              </a:ext>
            </a:extLst>
          </p:cNvPr>
          <p:cNvSpPr>
            <a:spLocks noGrp="1"/>
          </p:cNvSpPr>
          <p:nvPr>
            <p:ph idx="1"/>
          </p:nvPr>
        </p:nvSpPr>
        <p:spPr/>
        <p:txBody>
          <a:bodyPr/>
          <a:lstStyle/>
          <a:p>
            <a:r>
              <a:rPr lang="en-US" dirty="0"/>
              <a:t>BDJOBS</a:t>
            </a:r>
          </a:p>
          <a:p>
            <a:endParaRPr lang="en-US" dirty="0"/>
          </a:p>
          <a:p>
            <a:r>
              <a:rPr lang="en-US" dirty="0"/>
              <a:t>LINKEDIN</a:t>
            </a:r>
          </a:p>
          <a:p>
            <a:endParaRPr lang="en-US" dirty="0"/>
          </a:p>
          <a:p>
            <a:r>
              <a:rPr lang="en-US" dirty="0"/>
              <a:t>REFERENCE</a:t>
            </a:r>
          </a:p>
          <a:p>
            <a:endParaRPr lang="en-US" dirty="0"/>
          </a:p>
          <a:p>
            <a:pPr marL="0" indent="0">
              <a:buNone/>
            </a:pPr>
            <a:endParaRPr lang="en-US" dirty="0"/>
          </a:p>
        </p:txBody>
      </p:sp>
    </p:spTree>
    <p:extLst>
      <p:ext uri="{BB962C8B-B14F-4D97-AF65-F5344CB8AC3E}">
        <p14:creationId xmlns:p14="http://schemas.microsoft.com/office/powerpoint/2010/main" val="38311956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F86888-FA48-86BC-1892-F80DF08283B6}"/>
              </a:ext>
            </a:extLst>
          </p:cNvPr>
          <p:cNvSpPr>
            <a:spLocks noGrp="1"/>
          </p:cNvSpPr>
          <p:nvPr>
            <p:ph type="title"/>
          </p:nvPr>
        </p:nvSpPr>
        <p:spPr/>
        <p:txBody>
          <a:bodyPr/>
          <a:lstStyle/>
          <a:p>
            <a:r>
              <a:rPr lang="en-US" dirty="0"/>
              <a:t>MAKE YOURSELF ATTRACTIVE TO THE EMPLOYER</a:t>
            </a:r>
          </a:p>
        </p:txBody>
      </p:sp>
      <p:sp>
        <p:nvSpPr>
          <p:cNvPr id="3" name="Content Placeholder 2">
            <a:extLst>
              <a:ext uri="{FF2B5EF4-FFF2-40B4-BE49-F238E27FC236}">
                <a16:creationId xmlns:a16="http://schemas.microsoft.com/office/drawing/2014/main" id="{169F0541-4E2F-1922-72F9-6B1EDBB0BE09}"/>
              </a:ext>
            </a:extLst>
          </p:cNvPr>
          <p:cNvSpPr>
            <a:spLocks noGrp="1"/>
          </p:cNvSpPr>
          <p:nvPr>
            <p:ph idx="1"/>
          </p:nvPr>
        </p:nvSpPr>
        <p:spPr/>
        <p:txBody>
          <a:bodyPr/>
          <a:lstStyle/>
          <a:p>
            <a:r>
              <a:rPr lang="en-US" dirty="0"/>
              <a:t>MAKE PORTFOLIO AT GITHUB</a:t>
            </a:r>
          </a:p>
          <a:p>
            <a:endParaRPr lang="en-US" dirty="0"/>
          </a:p>
          <a:p>
            <a:r>
              <a:rPr lang="en-US" dirty="0"/>
              <a:t>WRITE ARTICLE</a:t>
            </a:r>
          </a:p>
          <a:p>
            <a:endParaRPr lang="en-US" dirty="0"/>
          </a:p>
          <a:p>
            <a:r>
              <a:rPr lang="en-US" dirty="0"/>
              <a:t>SOLVE STACKOVERFLOW QUESTION</a:t>
            </a:r>
          </a:p>
          <a:p>
            <a:endParaRPr lang="en-US" dirty="0"/>
          </a:p>
          <a:p>
            <a:r>
              <a:rPr lang="en-US" dirty="0"/>
              <a:t>ATTEND COMPETITION</a:t>
            </a:r>
          </a:p>
        </p:txBody>
      </p:sp>
    </p:spTree>
    <p:extLst>
      <p:ext uri="{BB962C8B-B14F-4D97-AF65-F5344CB8AC3E}">
        <p14:creationId xmlns:p14="http://schemas.microsoft.com/office/powerpoint/2010/main" val="13032087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92FD-5484-844C-7A24-4F22A75DF109}"/>
              </a:ext>
            </a:extLst>
          </p:cNvPr>
          <p:cNvSpPr>
            <a:spLocks noGrp="1"/>
          </p:cNvSpPr>
          <p:nvPr>
            <p:ph type="title"/>
          </p:nvPr>
        </p:nvSpPr>
        <p:spPr>
          <a:xfrm>
            <a:off x="1415565" y="2924962"/>
            <a:ext cx="8596668" cy="1320800"/>
          </a:xfrm>
        </p:spPr>
        <p:txBody>
          <a:bodyPr/>
          <a:lstStyle/>
          <a:p>
            <a:r>
              <a:rPr lang="en-US" dirty="0"/>
              <a:t>DON’T USE POPULAR DATA FOR MAKING PORTFOLIO</a:t>
            </a:r>
          </a:p>
        </p:txBody>
      </p:sp>
    </p:spTree>
    <p:extLst>
      <p:ext uri="{BB962C8B-B14F-4D97-AF65-F5344CB8AC3E}">
        <p14:creationId xmlns:p14="http://schemas.microsoft.com/office/powerpoint/2010/main" val="2147808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4FEF-65A0-41C9-5F9F-FEF65B392490}"/>
              </a:ext>
            </a:extLst>
          </p:cNvPr>
          <p:cNvSpPr>
            <a:spLocks noGrp="1"/>
          </p:cNvSpPr>
          <p:nvPr>
            <p:ph type="title"/>
          </p:nvPr>
        </p:nvSpPr>
        <p:spPr>
          <a:xfrm>
            <a:off x="3101752" y="3025630"/>
            <a:ext cx="8596668" cy="1320800"/>
          </a:xfrm>
        </p:spPr>
        <p:txBody>
          <a:bodyPr/>
          <a:lstStyle/>
          <a:p>
            <a:r>
              <a:rPr lang="en-US" dirty="0"/>
              <a:t>ANY QUESTION?</a:t>
            </a:r>
          </a:p>
        </p:txBody>
      </p:sp>
    </p:spTree>
    <p:extLst>
      <p:ext uri="{BB962C8B-B14F-4D97-AF65-F5344CB8AC3E}">
        <p14:creationId xmlns:p14="http://schemas.microsoft.com/office/powerpoint/2010/main" val="2142305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197D4-BF8A-A435-5CED-839B4AEDD023}"/>
              </a:ext>
            </a:extLst>
          </p:cNvPr>
          <p:cNvSpPr>
            <a:spLocks noGrp="1"/>
          </p:cNvSpPr>
          <p:nvPr>
            <p:ph type="title"/>
          </p:nvPr>
        </p:nvSpPr>
        <p:spPr/>
        <p:txBody>
          <a:bodyPr/>
          <a:lstStyle/>
          <a:p>
            <a:r>
              <a:rPr lang="en-US" dirty="0"/>
              <a:t>Interview guideline</a:t>
            </a:r>
            <a:br>
              <a:rPr lang="en-US" dirty="0"/>
            </a:br>
            <a:endParaRPr lang="en-US" dirty="0"/>
          </a:p>
        </p:txBody>
      </p:sp>
      <p:sp>
        <p:nvSpPr>
          <p:cNvPr id="3" name="Content Placeholder 2">
            <a:extLst>
              <a:ext uri="{FF2B5EF4-FFF2-40B4-BE49-F238E27FC236}">
                <a16:creationId xmlns:a16="http://schemas.microsoft.com/office/drawing/2014/main" id="{FDC907E7-099E-03B6-BA9E-166DDF535B52}"/>
              </a:ext>
            </a:extLst>
          </p:cNvPr>
          <p:cNvSpPr>
            <a:spLocks noGrp="1"/>
          </p:cNvSpPr>
          <p:nvPr>
            <p:ph idx="1"/>
          </p:nvPr>
        </p:nvSpPr>
        <p:spPr/>
        <p:txBody>
          <a:bodyPr/>
          <a:lstStyle/>
          <a:p>
            <a:r>
              <a:rPr lang="en-US" b="1" i="0" dirty="0">
                <a:solidFill>
                  <a:srgbClr val="05192D"/>
                </a:solidFill>
                <a:effectLst/>
                <a:latin typeface="Studio-Feixen-Sans"/>
              </a:rPr>
              <a:t>Review your resume and cover letter</a:t>
            </a:r>
          </a:p>
          <a:p>
            <a:endParaRPr lang="en-US" b="1" i="0" dirty="0">
              <a:solidFill>
                <a:srgbClr val="05192D"/>
              </a:solidFill>
              <a:effectLst/>
              <a:latin typeface="Studio-Feixen-Sans"/>
            </a:endParaRPr>
          </a:p>
          <a:p>
            <a:r>
              <a:rPr lang="en-US" b="1" i="0" dirty="0">
                <a:solidFill>
                  <a:srgbClr val="05192D"/>
                </a:solidFill>
                <a:effectLst/>
                <a:latin typeface="Studio-Feixen-Sans"/>
              </a:rPr>
              <a:t>Be ready to ask questions about the company and the job</a:t>
            </a:r>
          </a:p>
          <a:p>
            <a:endParaRPr lang="en-US" b="1" dirty="0">
              <a:solidFill>
                <a:srgbClr val="05192D"/>
              </a:solidFill>
              <a:latin typeface="Studio-Feixen-Sans"/>
            </a:endParaRPr>
          </a:p>
          <a:p>
            <a:r>
              <a:rPr lang="en-US" b="1" i="0" dirty="0">
                <a:solidFill>
                  <a:srgbClr val="05192D"/>
                </a:solidFill>
                <a:effectLst/>
                <a:latin typeface="Studio-Feixen-Sans"/>
              </a:rPr>
              <a:t>Prepare the answers to the most common questions</a:t>
            </a:r>
          </a:p>
          <a:p>
            <a:pPr lvl="1"/>
            <a:r>
              <a:rPr lang="en-US" b="1" dirty="0">
                <a:solidFill>
                  <a:srgbClr val="05192D"/>
                </a:solidFill>
                <a:latin typeface="Studio-Feixen-Sans"/>
              </a:rPr>
              <a:t>Python</a:t>
            </a:r>
          </a:p>
          <a:p>
            <a:pPr lvl="1"/>
            <a:r>
              <a:rPr lang="en-US" b="1" i="0" dirty="0">
                <a:solidFill>
                  <a:srgbClr val="05192D"/>
                </a:solidFill>
                <a:effectLst/>
                <a:latin typeface="Studio-Feixen-Sans"/>
              </a:rPr>
              <a:t>SQL</a:t>
            </a:r>
          </a:p>
          <a:p>
            <a:pPr lvl="1"/>
            <a:r>
              <a:rPr lang="en-US" b="1" dirty="0">
                <a:solidFill>
                  <a:srgbClr val="05192D"/>
                </a:solidFill>
                <a:latin typeface="Studio-Feixen-Sans"/>
              </a:rPr>
              <a:t>R</a:t>
            </a:r>
          </a:p>
          <a:p>
            <a:pPr lvl="1"/>
            <a:r>
              <a:rPr lang="en-US" b="1" i="0" dirty="0">
                <a:solidFill>
                  <a:srgbClr val="05192D"/>
                </a:solidFill>
                <a:effectLst/>
                <a:latin typeface="Studio-Feixen-Sans"/>
              </a:rPr>
              <a:t>Statistics</a:t>
            </a:r>
          </a:p>
          <a:p>
            <a:endParaRPr lang="en-US" dirty="0"/>
          </a:p>
        </p:txBody>
      </p:sp>
    </p:spTree>
    <p:extLst>
      <p:ext uri="{BB962C8B-B14F-4D97-AF65-F5344CB8AC3E}">
        <p14:creationId xmlns:p14="http://schemas.microsoft.com/office/powerpoint/2010/main" val="26293226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5D28AB5-44D9-4C1A-C1B1-59A6F58DDC65}"/>
              </a:ext>
            </a:extLst>
          </p:cNvPr>
          <p:cNvPicPr>
            <a:picLocks noGrp="1" noChangeAspect="1"/>
          </p:cNvPicPr>
          <p:nvPr>
            <p:ph idx="4294967295"/>
          </p:nvPr>
        </p:nvPicPr>
        <p:blipFill>
          <a:blip r:embed="rId2"/>
          <a:stretch>
            <a:fillRect/>
          </a:stretch>
        </p:blipFill>
        <p:spPr>
          <a:xfrm>
            <a:off x="2416030" y="397099"/>
            <a:ext cx="5050172" cy="5978534"/>
          </a:xfrm>
          <a:prstGeom prst="rect">
            <a:avLst/>
          </a:prstGeom>
        </p:spPr>
      </p:pic>
    </p:spTree>
    <p:extLst>
      <p:ext uri="{BB962C8B-B14F-4D97-AF65-F5344CB8AC3E}">
        <p14:creationId xmlns:p14="http://schemas.microsoft.com/office/powerpoint/2010/main" val="2216640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628EE32-5469-B246-E684-53632384497A}"/>
              </a:ext>
            </a:extLst>
          </p:cNvPr>
          <p:cNvSpPr>
            <a:spLocks noGrp="1"/>
          </p:cNvSpPr>
          <p:nvPr>
            <p:ph type="title"/>
          </p:nvPr>
        </p:nvSpPr>
        <p:spPr>
          <a:xfrm>
            <a:off x="1239396" y="2404844"/>
            <a:ext cx="8596668" cy="1320800"/>
          </a:xfrm>
        </p:spPr>
        <p:txBody>
          <a:bodyPr/>
          <a:lstStyle/>
          <a:p>
            <a:r>
              <a:rPr lang="en-US" dirty="0"/>
              <a:t>What is the major advantage of data </a:t>
            </a:r>
            <a:r>
              <a:rPr lang="en-US" dirty="0" err="1"/>
              <a:t>sceiene</a:t>
            </a:r>
            <a:r>
              <a:rPr lang="en-US" dirty="0"/>
              <a:t> in terms of securing job?</a:t>
            </a:r>
          </a:p>
        </p:txBody>
      </p:sp>
    </p:spTree>
    <p:extLst>
      <p:ext uri="{BB962C8B-B14F-4D97-AF65-F5344CB8AC3E}">
        <p14:creationId xmlns:p14="http://schemas.microsoft.com/office/powerpoint/2010/main" val="25732640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0CA61-7EDD-E031-F3B7-66A6DD18821D}"/>
              </a:ext>
            </a:extLst>
          </p:cNvPr>
          <p:cNvSpPr>
            <a:spLocks noGrp="1"/>
          </p:cNvSpPr>
          <p:nvPr>
            <p:ph type="title"/>
          </p:nvPr>
        </p:nvSpPr>
        <p:spPr/>
        <p:txBody>
          <a:bodyPr/>
          <a:lstStyle/>
          <a:p>
            <a:r>
              <a:rPr lang="en-US" b="1" i="0" dirty="0">
                <a:solidFill>
                  <a:srgbClr val="000000"/>
                </a:solidFill>
                <a:effectLst/>
                <a:latin typeface="var(--poppins)"/>
              </a:rPr>
              <a:t>What are behavioral interview questions?</a:t>
            </a:r>
            <a:endParaRPr lang="en-US" dirty="0"/>
          </a:p>
        </p:txBody>
      </p:sp>
      <p:sp>
        <p:nvSpPr>
          <p:cNvPr id="3" name="Content Placeholder 2">
            <a:extLst>
              <a:ext uri="{FF2B5EF4-FFF2-40B4-BE49-F238E27FC236}">
                <a16:creationId xmlns:a16="http://schemas.microsoft.com/office/drawing/2014/main" id="{6C8ADFDF-52E1-12D8-410C-84F9C5C7EAA0}"/>
              </a:ext>
            </a:extLst>
          </p:cNvPr>
          <p:cNvSpPr>
            <a:spLocks noGrp="1"/>
          </p:cNvSpPr>
          <p:nvPr>
            <p:ph idx="1"/>
          </p:nvPr>
        </p:nvSpPr>
        <p:spPr>
          <a:xfrm>
            <a:off x="677334" y="1640471"/>
            <a:ext cx="8819004" cy="4206656"/>
          </a:xfrm>
        </p:spPr>
        <p:txBody>
          <a:bodyPr/>
          <a:lstStyle/>
          <a:p>
            <a:r>
              <a:rPr lang="en-US" b="0" i="0" dirty="0">
                <a:solidFill>
                  <a:srgbClr val="000000"/>
                </a:solidFill>
                <a:effectLst/>
                <a:latin typeface="__Open_Sans_018cf1"/>
              </a:rPr>
              <a:t>Behavioral interview questions help you delve into a candidate’s experiences and how they’ve demonstrated certain personality traits and behavioral characteristics at work.</a:t>
            </a:r>
          </a:p>
          <a:p>
            <a:pPr marL="0" indent="0">
              <a:buNone/>
            </a:pPr>
            <a:r>
              <a:rPr lang="en-US" b="0" i="0" dirty="0">
                <a:solidFill>
                  <a:srgbClr val="000000"/>
                </a:solidFill>
                <a:effectLst/>
                <a:latin typeface="__Open_Sans_018cf1"/>
              </a:rPr>
              <a:t> </a:t>
            </a:r>
          </a:p>
          <a:p>
            <a:pPr lvl="1"/>
            <a:r>
              <a:rPr lang="en-US" b="0" i="0" dirty="0">
                <a:solidFill>
                  <a:srgbClr val="000000"/>
                </a:solidFill>
                <a:effectLst/>
                <a:latin typeface="__Open_Sans_018cf1"/>
              </a:rPr>
              <a:t>Tell me about a time you encountered a disagreement within your data science team while working on a project. What steps did you take to resolve the conflict?</a:t>
            </a:r>
            <a:endParaRPr lang="en-US" dirty="0">
              <a:solidFill>
                <a:srgbClr val="000000"/>
              </a:solidFill>
              <a:latin typeface="__Open_Sans_018cf1"/>
            </a:endParaRPr>
          </a:p>
          <a:p>
            <a:pPr lvl="1"/>
            <a:r>
              <a:rPr lang="en-US" b="0" i="0" dirty="0">
                <a:solidFill>
                  <a:srgbClr val="000000"/>
                </a:solidFill>
                <a:effectLst/>
                <a:latin typeface="__Open_Sans_018cf1"/>
              </a:rPr>
              <a:t>Tell me about a project where the data landscape changed unexpectedly midway through your analysis. How did you adjust your approach to accommodate these changes, and what strategies did you use to ensure the project's success despite the unexpected challenges?</a:t>
            </a:r>
          </a:p>
          <a:p>
            <a:pPr lvl="1"/>
            <a:r>
              <a:rPr lang="en-US" b="0" i="0" dirty="0">
                <a:solidFill>
                  <a:srgbClr val="000000"/>
                </a:solidFill>
                <a:effectLst/>
                <a:latin typeface="__Open_Sans_018cf1"/>
              </a:rPr>
              <a:t>Describe a situation where you had to communicate with a non-technical audience. How did you tailor your communication to ensure they understood your message? </a:t>
            </a:r>
            <a:endParaRPr lang="en-US" dirty="0"/>
          </a:p>
        </p:txBody>
      </p:sp>
    </p:spTree>
    <p:extLst>
      <p:ext uri="{BB962C8B-B14F-4D97-AF65-F5344CB8AC3E}">
        <p14:creationId xmlns:p14="http://schemas.microsoft.com/office/powerpoint/2010/main" val="36340974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FBC35-F396-FCE3-C69E-AFC016C29C00}"/>
              </a:ext>
            </a:extLst>
          </p:cNvPr>
          <p:cNvSpPr>
            <a:spLocks noGrp="1"/>
          </p:cNvSpPr>
          <p:nvPr>
            <p:ph type="title"/>
          </p:nvPr>
        </p:nvSpPr>
        <p:spPr/>
        <p:txBody>
          <a:bodyPr/>
          <a:lstStyle/>
          <a:p>
            <a:r>
              <a:rPr lang="en-US" dirty="0"/>
              <a:t>What is the next step?</a:t>
            </a:r>
          </a:p>
        </p:txBody>
      </p:sp>
      <p:sp>
        <p:nvSpPr>
          <p:cNvPr id="3" name="Content Placeholder 2">
            <a:extLst>
              <a:ext uri="{FF2B5EF4-FFF2-40B4-BE49-F238E27FC236}">
                <a16:creationId xmlns:a16="http://schemas.microsoft.com/office/drawing/2014/main" id="{6ED6A09C-9187-4970-A096-41D2D93F46DC}"/>
              </a:ext>
            </a:extLst>
          </p:cNvPr>
          <p:cNvSpPr>
            <a:spLocks noGrp="1"/>
          </p:cNvSpPr>
          <p:nvPr>
            <p:ph idx="1"/>
          </p:nvPr>
        </p:nvSpPr>
        <p:spPr/>
        <p:txBody>
          <a:bodyPr/>
          <a:lstStyle/>
          <a:p>
            <a:r>
              <a:rPr lang="en-US" dirty="0"/>
              <a:t>Practice for interview.</a:t>
            </a:r>
          </a:p>
          <a:p>
            <a:endParaRPr lang="en-US" dirty="0"/>
          </a:p>
          <a:p>
            <a:r>
              <a:rPr lang="en-US" dirty="0"/>
              <a:t>Learn SQL</a:t>
            </a:r>
          </a:p>
          <a:p>
            <a:endParaRPr lang="en-US" dirty="0"/>
          </a:p>
          <a:p>
            <a:r>
              <a:rPr lang="en-US" dirty="0"/>
              <a:t>Learn advanced statistics</a:t>
            </a:r>
          </a:p>
          <a:p>
            <a:endParaRPr lang="en-US" dirty="0"/>
          </a:p>
          <a:p>
            <a:r>
              <a:rPr lang="en-US" dirty="0"/>
              <a:t>Learn advanced python</a:t>
            </a:r>
          </a:p>
          <a:p>
            <a:endParaRPr lang="en-US" dirty="0"/>
          </a:p>
          <a:p>
            <a:r>
              <a:rPr lang="en-US" dirty="0"/>
              <a:t>Create portfolio</a:t>
            </a:r>
          </a:p>
        </p:txBody>
      </p:sp>
    </p:spTree>
    <p:extLst>
      <p:ext uri="{BB962C8B-B14F-4D97-AF65-F5344CB8AC3E}">
        <p14:creationId xmlns:p14="http://schemas.microsoft.com/office/powerpoint/2010/main" val="1591207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9127F-68C7-9C9C-9D85-911BAEA6267D}"/>
              </a:ext>
            </a:extLst>
          </p:cNvPr>
          <p:cNvSpPr>
            <a:spLocks noGrp="1"/>
          </p:cNvSpPr>
          <p:nvPr>
            <p:ph type="title"/>
          </p:nvPr>
        </p:nvSpPr>
        <p:spPr/>
        <p:txBody>
          <a:bodyPr/>
          <a:lstStyle/>
          <a:p>
            <a:r>
              <a:rPr lang="en-US" dirty="0"/>
              <a:t>Most common question</a:t>
            </a:r>
          </a:p>
        </p:txBody>
      </p:sp>
      <p:sp>
        <p:nvSpPr>
          <p:cNvPr id="3" name="Content Placeholder 2">
            <a:extLst>
              <a:ext uri="{FF2B5EF4-FFF2-40B4-BE49-F238E27FC236}">
                <a16:creationId xmlns:a16="http://schemas.microsoft.com/office/drawing/2014/main" id="{9E827897-1BC9-92E7-EC5D-B177595DC34D}"/>
              </a:ext>
            </a:extLst>
          </p:cNvPr>
          <p:cNvSpPr>
            <a:spLocks noGrp="1"/>
          </p:cNvSpPr>
          <p:nvPr>
            <p:ph idx="1"/>
          </p:nvPr>
        </p:nvSpPr>
        <p:spPr/>
        <p:txBody>
          <a:bodyPr/>
          <a:lstStyle/>
          <a:p>
            <a:r>
              <a:rPr lang="en-US" b="1" i="0" dirty="0">
                <a:solidFill>
                  <a:srgbClr val="252525"/>
                </a:solidFill>
                <a:effectLst/>
                <a:latin typeface="arial" panose="020B0604020202020204" pitchFamily="34" charset="0"/>
              </a:rPr>
              <a:t>What is multicollinearity?</a:t>
            </a:r>
          </a:p>
          <a:p>
            <a:r>
              <a:rPr lang="en-US" b="1" i="0" dirty="0">
                <a:solidFill>
                  <a:srgbClr val="252525"/>
                </a:solidFill>
                <a:effectLst/>
                <a:latin typeface="arial" panose="020B0604020202020204" pitchFamily="34" charset="0"/>
              </a:rPr>
              <a:t>What is the difference between Supervised Learning and Unsupervised Learning?</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How can you overcome Overfitting?</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What does P-value signify about the statistical data?</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Why do we use A/B Testing?</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What is the use of the R-squared value?</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Explain the central limit theorem.</a:t>
            </a:r>
            <a:endParaRPr lang="en-US" b="0" i="0" dirty="0">
              <a:solidFill>
                <a:srgbClr val="252525"/>
              </a:solidFill>
              <a:effectLst/>
              <a:latin typeface="Work sans" panose="020B0604020202020204" pitchFamily="2" charset="0"/>
            </a:endParaRPr>
          </a:p>
          <a:p>
            <a:r>
              <a:rPr lang="en-US" b="1" i="0" dirty="0">
                <a:solidFill>
                  <a:srgbClr val="252525"/>
                </a:solidFill>
                <a:effectLst/>
                <a:latin typeface="arial" panose="020B0604020202020204" pitchFamily="34" charset="0"/>
              </a:rPr>
              <a:t>How will you find the right K for K-means?</a:t>
            </a:r>
            <a:endParaRPr lang="en-US" b="0" i="0" dirty="0">
              <a:solidFill>
                <a:srgbClr val="252525"/>
              </a:solidFill>
              <a:effectLst/>
              <a:latin typeface="Work sans" panose="020B0604020202020204" pitchFamily="2" charset="0"/>
            </a:endParaRPr>
          </a:p>
          <a:p>
            <a:r>
              <a:rPr lang="en-US" b="1" i="0" dirty="0">
                <a:solidFill>
                  <a:srgbClr val="3A3A3A"/>
                </a:solidFill>
                <a:effectLst/>
                <a:latin typeface="Open Sans" panose="020B0606030504020204" pitchFamily="34" charset="0"/>
              </a:rPr>
              <a:t>What is a confusion matrix</a:t>
            </a:r>
          </a:p>
          <a:p>
            <a:endParaRPr lang="en-US" b="1" dirty="0">
              <a:solidFill>
                <a:srgbClr val="252525"/>
              </a:solidFill>
              <a:latin typeface="arial" panose="020B0604020202020204" pitchFamily="34" charset="0"/>
            </a:endParaRPr>
          </a:p>
          <a:p>
            <a:endParaRPr lang="en-US" b="0" i="0" dirty="0">
              <a:solidFill>
                <a:srgbClr val="252525"/>
              </a:solidFill>
              <a:effectLst/>
              <a:latin typeface="Work sans" panose="020B0604020202020204" pitchFamily="2" charset="0"/>
            </a:endParaRPr>
          </a:p>
          <a:p>
            <a:endParaRPr lang="en-US" dirty="0"/>
          </a:p>
        </p:txBody>
      </p:sp>
    </p:spTree>
    <p:extLst>
      <p:ext uri="{BB962C8B-B14F-4D97-AF65-F5344CB8AC3E}">
        <p14:creationId xmlns:p14="http://schemas.microsoft.com/office/powerpoint/2010/main" val="18364893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A029D-27A7-4659-E45E-1C6D6AA33422}"/>
              </a:ext>
            </a:extLst>
          </p:cNvPr>
          <p:cNvSpPr>
            <a:spLocks noGrp="1"/>
          </p:cNvSpPr>
          <p:nvPr>
            <p:ph type="title"/>
          </p:nvPr>
        </p:nvSpPr>
        <p:spPr/>
        <p:txBody>
          <a:bodyPr/>
          <a:lstStyle/>
          <a:p>
            <a:r>
              <a:rPr lang="en-US" dirty="0"/>
              <a:t>Most common question</a:t>
            </a:r>
          </a:p>
        </p:txBody>
      </p:sp>
      <p:sp>
        <p:nvSpPr>
          <p:cNvPr id="3" name="Content Placeholder 2">
            <a:extLst>
              <a:ext uri="{FF2B5EF4-FFF2-40B4-BE49-F238E27FC236}">
                <a16:creationId xmlns:a16="http://schemas.microsoft.com/office/drawing/2014/main" id="{89A94A31-A57D-F686-362F-5E1D434A12AB}"/>
              </a:ext>
            </a:extLst>
          </p:cNvPr>
          <p:cNvSpPr>
            <a:spLocks noGrp="1"/>
          </p:cNvSpPr>
          <p:nvPr>
            <p:ph idx="1"/>
          </p:nvPr>
        </p:nvSpPr>
        <p:spPr/>
        <p:txBody>
          <a:bodyPr/>
          <a:lstStyle/>
          <a:p>
            <a:r>
              <a:rPr lang="en-US" b="1" i="0" dirty="0">
                <a:solidFill>
                  <a:srgbClr val="3A3A3A"/>
                </a:solidFill>
                <a:effectLst/>
                <a:latin typeface="Open Sans" panose="020B0606030504020204" pitchFamily="34" charset="0"/>
              </a:rPr>
              <a:t>What is pruning in a decision tree algorithm?</a:t>
            </a:r>
          </a:p>
          <a:p>
            <a:r>
              <a:rPr lang="en-US" b="1" i="0" dirty="0">
                <a:solidFill>
                  <a:srgbClr val="3A3A3A"/>
                </a:solidFill>
                <a:effectLst/>
                <a:latin typeface="Open Sans" panose="020B0606030504020204" pitchFamily="34" charset="0"/>
              </a:rPr>
              <a:t>What is a bias-variance trade-off in Data Science?</a:t>
            </a:r>
          </a:p>
          <a:p>
            <a:r>
              <a:rPr lang="en-US" b="1" dirty="0">
                <a:solidFill>
                  <a:srgbClr val="3A3A3A"/>
                </a:solidFill>
                <a:latin typeface="Open Sans" panose="020B0606030504020204" pitchFamily="34" charset="0"/>
              </a:rPr>
              <a:t>Type 1 and Type 2 error</a:t>
            </a:r>
          </a:p>
          <a:p>
            <a:r>
              <a:rPr lang="en-US" b="1" i="0" dirty="0">
                <a:solidFill>
                  <a:srgbClr val="3A3A3A"/>
                </a:solidFill>
                <a:effectLst/>
                <a:latin typeface="Open Sans" panose="020B0606030504020204" pitchFamily="34" charset="0"/>
              </a:rPr>
              <a:t>What sensitivity and </a:t>
            </a:r>
            <a:r>
              <a:rPr lang="en-US" b="1" i="0" dirty="0">
                <a:solidFill>
                  <a:srgbClr val="202122"/>
                </a:solidFill>
                <a:effectLst/>
                <a:latin typeface="Arial" panose="020B0604020202020204" pitchFamily="34" charset="0"/>
              </a:rPr>
              <a:t>Specificity</a:t>
            </a:r>
            <a:r>
              <a:rPr lang="en-US" b="1" i="0" dirty="0">
                <a:solidFill>
                  <a:srgbClr val="3A3A3A"/>
                </a:solidFill>
                <a:effectLst/>
                <a:latin typeface="Open Sans" panose="020B0606030504020204" pitchFamily="34" charset="0"/>
              </a:rPr>
              <a:t>?</a:t>
            </a:r>
          </a:p>
          <a:p>
            <a:endParaRPr lang="en-US" b="1" i="0" dirty="0">
              <a:solidFill>
                <a:srgbClr val="3A3A3A"/>
              </a:solidFill>
              <a:effectLst/>
              <a:latin typeface="Open Sans" panose="020B0606030504020204" pitchFamily="34" charset="0"/>
            </a:endParaRPr>
          </a:p>
          <a:p>
            <a:endParaRPr lang="en-US" dirty="0"/>
          </a:p>
        </p:txBody>
      </p:sp>
    </p:spTree>
    <p:extLst>
      <p:ext uri="{BB962C8B-B14F-4D97-AF65-F5344CB8AC3E}">
        <p14:creationId xmlns:p14="http://schemas.microsoft.com/office/powerpoint/2010/main" val="7482121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D2770-748A-D776-86B5-07FD57169B99}"/>
              </a:ext>
            </a:extLst>
          </p:cNvPr>
          <p:cNvSpPr>
            <a:spLocks noGrp="1"/>
          </p:cNvSpPr>
          <p:nvPr>
            <p:ph type="title"/>
          </p:nvPr>
        </p:nvSpPr>
        <p:spPr>
          <a:xfrm>
            <a:off x="677334" y="609600"/>
            <a:ext cx="8596668" cy="866862"/>
          </a:xfrm>
        </p:spPr>
        <p:txBody>
          <a:bodyPr/>
          <a:lstStyle/>
          <a:p>
            <a:r>
              <a:rPr lang="en-US" dirty="0"/>
              <a:t>Resources</a:t>
            </a:r>
          </a:p>
        </p:txBody>
      </p:sp>
      <p:sp>
        <p:nvSpPr>
          <p:cNvPr id="3" name="Content Placeholder 2">
            <a:extLst>
              <a:ext uri="{FF2B5EF4-FFF2-40B4-BE49-F238E27FC236}">
                <a16:creationId xmlns:a16="http://schemas.microsoft.com/office/drawing/2014/main" id="{B8E64EAF-05DF-4D59-4C3B-B08A56547107}"/>
              </a:ext>
            </a:extLst>
          </p:cNvPr>
          <p:cNvSpPr>
            <a:spLocks noGrp="1"/>
          </p:cNvSpPr>
          <p:nvPr>
            <p:ph idx="1"/>
          </p:nvPr>
        </p:nvSpPr>
        <p:spPr>
          <a:xfrm>
            <a:off x="677334" y="1325461"/>
            <a:ext cx="8596668" cy="4715901"/>
          </a:xfrm>
        </p:spPr>
        <p:txBody>
          <a:bodyPr/>
          <a:lstStyle/>
          <a:p>
            <a:r>
              <a:rPr lang="en-US" dirty="0"/>
              <a:t>Books:</a:t>
            </a:r>
          </a:p>
          <a:p>
            <a:pPr lvl="1"/>
            <a:r>
              <a:rPr lang="en-US" b="0" i="0" dirty="0">
                <a:solidFill>
                  <a:srgbClr val="000000"/>
                </a:solidFill>
                <a:effectLst/>
                <a:latin typeface="Google Sans"/>
              </a:rPr>
              <a:t>Data Science from Scratch- </a:t>
            </a:r>
            <a:r>
              <a:rPr lang="en-US" b="0" i="0" dirty="0">
                <a:solidFill>
                  <a:srgbClr val="70757A"/>
                </a:solidFill>
                <a:effectLst/>
                <a:latin typeface="Roboto" panose="020F0502020204030204" pitchFamily="2" charset="0"/>
              </a:rPr>
              <a:t>By </a:t>
            </a:r>
            <a:r>
              <a:rPr lang="en-US" b="0" i="0" u="none" strike="noStrike" dirty="0">
                <a:solidFill>
                  <a:srgbClr val="1A73E8"/>
                </a:solidFill>
                <a:effectLst/>
                <a:latin typeface="Roboto" panose="020F0502020204030204" pitchFamily="2" charset="0"/>
                <a:hlinkClick r:id="rId2"/>
              </a:rPr>
              <a:t>Joel Grus</a:t>
            </a:r>
            <a:r>
              <a:rPr lang="en-US" b="0" i="0" dirty="0">
                <a:solidFill>
                  <a:srgbClr val="70757A"/>
                </a:solidFill>
                <a:effectLst/>
                <a:latin typeface="Roboto" panose="020F0502020204030204" pitchFamily="2" charset="0"/>
              </a:rPr>
              <a:t> </a:t>
            </a:r>
          </a:p>
          <a:p>
            <a:pPr lvl="1"/>
            <a:r>
              <a:rPr lang="en-US" b="0" i="0" dirty="0">
                <a:solidFill>
                  <a:srgbClr val="000000"/>
                </a:solidFill>
                <a:effectLst/>
                <a:latin typeface="Arial" panose="020B0604020202020204" pitchFamily="34" charset="0"/>
              </a:rPr>
              <a:t>Practical Statistics for Data Scientists: 50+ Essential Concepts Using R and Python</a:t>
            </a:r>
            <a:r>
              <a:rPr lang="en-US" dirty="0">
                <a:solidFill>
                  <a:srgbClr val="70757A"/>
                </a:solidFill>
                <a:latin typeface="Roboto" panose="020F0502020204030204" pitchFamily="2" charset="0"/>
              </a:rPr>
              <a:t> By </a:t>
            </a:r>
            <a:r>
              <a:rPr lang="en-US" b="0" i="0" u="none" strike="noStrike" dirty="0">
                <a:solidFill>
                  <a:srgbClr val="1155CC"/>
                </a:solidFill>
                <a:effectLst/>
                <a:latin typeface="Arial" panose="020B0604020202020204" pitchFamily="34" charset="0"/>
                <a:hlinkClick r:id="rId3"/>
              </a:rPr>
              <a:t>Peter Bruce</a:t>
            </a:r>
            <a:r>
              <a:rPr lang="en-US" b="0" i="0" dirty="0">
                <a:solidFill>
                  <a:srgbClr val="000000"/>
                </a:solidFill>
                <a:effectLst/>
                <a:latin typeface="Arial" panose="020B0604020202020204" pitchFamily="34" charset="0"/>
              </a:rPr>
              <a:t>, </a:t>
            </a:r>
            <a:r>
              <a:rPr lang="en-US" b="0" i="0" u="none" strike="noStrike" dirty="0">
                <a:solidFill>
                  <a:srgbClr val="1155CC"/>
                </a:solidFill>
                <a:effectLst/>
                <a:latin typeface="Arial" panose="020B0604020202020204" pitchFamily="34" charset="0"/>
                <a:hlinkClick r:id="rId4"/>
              </a:rPr>
              <a:t>Andrew Bruce</a:t>
            </a:r>
            <a:r>
              <a:rPr lang="en-US" b="0" i="0" dirty="0">
                <a:solidFill>
                  <a:srgbClr val="000000"/>
                </a:solidFill>
                <a:effectLst/>
                <a:latin typeface="Arial" panose="020B0604020202020204" pitchFamily="34" charset="0"/>
              </a:rPr>
              <a:t>, </a:t>
            </a:r>
            <a:r>
              <a:rPr lang="en-US" b="0" i="0" u="none" strike="noStrike" dirty="0">
                <a:solidFill>
                  <a:srgbClr val="1155CC"/>
                </a:solidFill>
                <a:effectLst/>
                <a:latin typeface="Arial" panose="020B0604020202020204" pitchFamily="34" charset="0"/>
                <a:hlinkClick r:id="rId5"/>
              </a:rPr>
              <a:t>Peter </a:t>
            </a:r>
            <a:r>
              <a:rPr lang="en-US" b="0" i="0" u="none" strike="noStrike" dirty="0" err="1">
                <a:solidFill>
                  <a:srgbClr val="1155CC"/>
                </a:solidFill>
                <a:effectLst/>
                <a:latin typeface="Arial" panose="020B0604020202020204" pitchFamily="34" charset="0"/>
                <a:hlinkClick r:id="rId5"/>
              </a:rPr>
              <a:t>Gedeck</a:t>
            </a:r>
            <a:endParaRPr lang="en-US" b="0" i="0" u="none" strike="noStrike" dirty="0">
              <a:solidFill>
                <a:srgbClr val="1155CC"/>
              </a:solidFill>
              <a:effectLst/>
              <a:latin typeface="Arial" panose="020B0604020202020204" pitchFamily="34" charset="0"/>
            </a:endParaRPr>
          </a:p>
          <a:p>
            <a:pPr marL="457200" lvl="1" indent="0">
              <a:buNone/>
            </a:pPr>
            <a:endParaRPr lang="en-US" b="0" i="0" u="none" strike="noStrike" dirty="0">
              <a:solidFill>
                <a:srgbClr val="1155CC"/>
              </a:solidFill>
              <a:effectLst/>
              <a:latin typeface="Arial" panose="020B0604020202020204" pitchFamily="34" charset="0"/>
            </a:endParaRPr>
          </a:p>
          <a:p>
            <a:r>
              <a:rPr lang="en-US" dirty="0">
                <a:solidFill>
                  <a:schemeClr val="tx1"/>
                </a:solidFill>
                <a:latin typeface="Arial" panose="020B0604020202020204" pitchFamily="34" charset="0"/>
              </a:rPr>
              <a:t>YouTube</a:t>
            </a:r>
            <a:r>
              <a:rPr lang="en-US" dirty="0">
                <a:solidFill>
                  <a:srgbClr val="1155CC"/>
                </a:solidFill>
                <a:latin typeface="Arial" panose="020B0604020202020204" pitchFamily="34" charset="0"/>
              </a:rPr>
              <a:t>:</a:t>
            </a:r>
          </a:p>
          <a:p>
            <a:pPr lvl="1"/>
            <a:r>
              <a:rPr lang="en-US" dirty="0">
                <a:solidFill>
                  <a:schemeClr val="tx1"/>
                </a:solidFill>
                <a:latin typeface="Arial" panose="020B0604020202020204" pitchFamily="34" charset="0"/>
              </a:rPr>
              <a:t>Channel Name</a:t>
            </a:r>
            <a:r>
              <a:rPr lang="en-US" dirty="0">
                <a:solidFill>
                  <a:srgbClr val="1155CC"/>
                </a:solidFill>
                <a:latin typeface="Arial" panose="020B0604020202020204" pitchFamily="34" charset="0"/>
              </a:rPr>
              <a:t>: </a:t>
            </a:r>
            <a:r>
              <a:rPr lang="en-US" i="0" dirty="0">
                <a:solidFill>
                  <a:schemeClr val="tx1"/>
                </a:solidFill>
                <a:effectLst/>
                <a:latin typeface="Roboto" panose="02000000000000000000" pitchFamily="2" charset="0"/>
              </a:rPr>
              <a:t>Stat Quest with Josh Starmer</a:t>
            </a:r>
          </a:p>
          <a:p>
            <a:pPr lvl="1"/>
            <a:endParaRPr lang="en-US" i="0" dirty="0">
              <a:solidFill>
                <a:schemeClr val="tx1"/>
              </a:solidFill>
              <a:effectLst/>
              <a:latin typeface="Roboto" panose="02000000000000000000" pitchFamily="2" charset="0"/>
            </a:endParaRPr>
          </a:p>
          <a:p>
            <a:r>
              <a:rPr lang="en-US" dirty="0">
                <a:solidFill>
                  <a:schemeClr val="tx1"/>
                </a:solidFill>
                <a:latin typeface="Roboto" panose="02000000000000000000" pitchFamily="2" charset="0"/>
              </a:rPr>
              <a:t>Udemy</a:t>
            </a:r>
            <a:r>
              <a:rPr lang="en-US" b="1" dirty="0">
                <a:solidFill>
                  <a:schemeClr val="tx1"/>
                </a:solidFill>
                <a:latin typeface="Roboto" panose="02000000000000000000" pitchFamily="2" charset="0"/>
              </a:rPr>
              <a:t>:</a:t>
            </a:r>
            <a:r>
              <a:rPr lang="en-US" b="1" dirty="0">
                <a:solidFill>
                  <a:srgbClr val="F1F1F1"/>
                </a:solidFill>
                <a:latin typeface="Roboto" panose="02000000000000000000" pitchFamily="2" charset="0"/>
              </a:rPr>
              <a:t>:</a:t>
            </a:r>
          </a:p>
          <a:p>
            <a:pPr lvl="1"/>
            <a:r>
              <a:rPr lang="en-US" b="1" i="0" dirty="0">
                <a:solidFill>
                  <a:schemeClr val="tx1"/>
                </a:solidFill>
                <a:effectLst/>
                <a:latin typeface="var(--font-stack-heading)"/>
              </a:rPr>
              <a:t>100 Days of Code: The Complete Python Pro Bootcamp for </a:t>
            </a:r>
            <a:r>
              <a:rPr lang="en-US" b="1" i="0" dirty="0">
                <a:solidFill>
                  <a:srgbClr val="FFFFFF"/>
                </a:solidFill>
                <a:effectLst/>
                <a:latin typeface="var(--font-stack-heading)"/>
              </a:rPr>
              <a:t>2023</a:t>
            </a:r>
          </a:p>
          <a:p>
            <a:endParaRPr lang="en-US" dirty="0"/>
          </a:p>
        </p:txBody>
      </p:sp>
    </p:spTree>
    <p:extLst>
      <p:ext uri="{BB962C8B-B14F-4D97-AF65-F5344CB8AC3E}">
        <p14:creationId xmlns:p14="http://schemas.microsoft.com/office/powerpoint/2010/main" val="1661499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8C5D5-D81E-643C-4BA6-C7A2F2B007CB}"/>
              </a:ext>
            </a:extLst>
          </p:cNvPr>
          <p:cNvSpPr>
            <a:spLocks noGrp="1"/>
          </p:cNvSpPr>
          <p:nvPr>
            <p:ph type="title"/>
          </p:nvPr>
        </p:nvSpPr>
        <p:spPr/>
        <p:txBody>
          <a:bodyPr/>
          <a:lstStyle/>
          <a:p>
            <a:r>
              <a:rPr lang="en-US" b="0" i="0" dirty="0">
                <a:solidFill>
                  <a:srgbClr val="374151"/>
                </a:solidFill>
                <a:effectLst/>
                <a:latin typeface="Söhne"/>
              </a:rPr>
              <a:t>Top Industries Hiring Data Scientists</a:t>
            </a:r>
            <a:endParaRPr lang="en-US" dirty="0"/>
          </a:p>
        </p:txBody>
      </p:sp>
      <p:sp>
        <p:nvSpPr>
          <p:cNvPr id="5" name="Content Placeholder 4">
            <a:extLst>
              <a:ext uri="{FF2B5EF4-FFF2-40B4-BE49-F238E27FC236}">
                <a16:creationId xmlns:a16="http://schemas.microsoft.com/office/drawing/2014/main" id="{7457AC8F-667A-E800-9631-A946B57916D1}"/>
              </a:ext>
            </a:extLst>
          </p:cNvPr>
          <p:cNvSpPr>
            <a:spLocks noGrp="1"/>
          </p:cNvSpPr>
          <p:nvPr>
            <p:ph idx="1"/>
          </p:nvPr>
        </p:nvSpPr>
        <p:spPr/>
        <p:txBody>
          <a:bodyPr/>
          <a:lstStyle/>
          <a:p>
            <a:r>
              <a:rPr lang="en-US" b="0" i="0" dirty="0">
                <a:solidFill>
                  <a:srgbClr val="374151"/>
                </a:solidFill>
                <a:effectLst/>
                <a:latin typeface="Söhne"/>
              </a:rPr>
              <a:t>IT and Technology</a:t>
            </a:r>
          </a:p>
          <a:p>
            <a:pPr marL="0" indent="0">
              <a:buNone/>
            </a:pPr>
            <a:endParaRPr lang="en-US" b="0" i="0" dirty="0">
              <a:solidFill>
                <a:srgbClr val="374151"/>
              </a:solidFill>
              <a:effectLst/>
              <a:latin typeface="Söhne"/>
            </a:endParaRPr>
          </a:p>
          <a:p>
            <a:r>
              <a:rPr lang="en-US" b="0" i="0" dirty="0">
                <a:solidFill>
                  <a:srgbClr val="374151"/>
                </a:solidFill>
                <a:effectLst/>
                <a:latin typeface="Söhne"/>
              </a:rPr>
              <a:t>Healthcare </a:t>
            </a:r>
          </a:p>
          <a:p>
            <a:endParaRPr lang="en-US" b="0" i="0" dirty="0">
              <a:solidFill>
                <a:srgbClr val="374151"/>
              </a:solidFill>
              <a:effectLst/>
              <a:latin typeface="Söhne"/>
            </a:endParaRPr>
          </a:p>
          <a:p>
            <a:r>
              <a:rPr lang="en-US" b="0" i="0" dirty="0">
                <a:solidFill>
                  <a:srgbClr val="374151"/>
                </a:solidFill>
                <a:effectLst/>
                <a:latin typeface="Söhne"/>
              </a:rPr>
              <a:t>Retail </a:t>
            </a:r>
          </a:p>
          <a:p>
            <a:endParaRPr lang="en-US" b="0" i="0" dirty="0">
              <a:solidFill>
                <a:srgbClr val="374151"/>
              </a:solidFill>
              <a:effectLst/>
              <a:latin typeface="Söhne"/>
            </a:endParaRPr>
          </a:p>
          <a:p>
            <a:r>
              <a:rPr lang="en-US" b="0" i="0" dirty="0">
                <a:solidFill>
                  <a:srgbClr val="374151"/>
                </a:solidFill>
                <a:effectLst/>
                <a:latin typeface="Söhne"/>
              </a:rPr>
              <a:t>Finance and Banking </a:t>
            </a:r>
          </a:p>
          <a:p>
            <a:endParaRPr lang="en-US" b="0" i="0" dirty="0">
              <a:solidFill>
                <a:srgbClr val="374151"/>
              </a:solidFill>
              <a:effectLst/>
              <a:latin typeface="Söhne"/>
            </a:endParaRPr>
          </a:p>
          <a:p>
            <a:r>
              <a:rPr lang="en-US" b="0" i="0" dirty="0">
                <a:solidFill>
                  <a:srgbClr val="374151"/>
                </a:solidFill>
                <a:effectLst/>
                <a:latin typeface="Söhne"/>
              </a:rPr>
              <a:t>Manufacturing</a:t>
            </a:r>
            <a:endParaRPr lang="en-US" dirty="0"/>
          </a:p>
        </p:txBody>
      </p:sp>
    </p:spTree>
    <p:extLst>
      <p:ext uri="{BB962C8B-B14F-4D97-AF65-F5344CB8AC3E}">
        <p14:creationId xmlns:p14="http://schemas.microsoft.com/office/powerpoint/2010/main" val="1724241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54A0-D3A2-E250-E365-3880BEBDE11E}"/>
              </a:ext>
            </a:extLst>
          </p:cNvPr>
          <p:cNvSpPr>
            <a:spLocks noGrp="1"/>
          </p:cNvSpPr>
          <p:nvPr>
            <p:ph type="title"/>
          </p:nvPr>
        </p:nvSpPr>
        <p:spPr/>
        <p:txBody>
          <a:bodyPr/>
          <a:lstStyle/>
          <a:p>
            <a:r>
              <a:rPr lang="en-US" b="0" i="0" dirty="0">
                <a:solidFill>
                  <a:srgbClr val="374151"/>
                </a:solidFill>
                <a:effectLst/>
                <a:latin typeface="Söhne"/>
              </a:rPr>
              <a:t>Skills Required for Data Science Jobs</a:t>
            </a:r>
            <a:endParaRPr lang="en-US" dirty="0"/>
          </a:p>
        </p:txBody>
      </p:sp>
      <p:sp>
        <p:nvSpPr>
          <p:cNvPr id="3" name="Content Placeholder 2">
            <a:extLst>
              <a:ext uri="{FF2B5EF4-FFF2-40B4-BE49-F238E27FC236}">
                <a16:creationId xmlns:a16="http://schemas.microsoft.com/office/drawing/2014/main" id="{55304F2B-95E9-D632-7FE9-76FBB1679148}"/>
              </a:ext>
            </a:extLst>
          </p:cNvPr>
          <p:cNvSpPr>
            <a:spLocks noGrp="1"/>
          </p:cNvSpPr>
          <p:nvPr>
            <p:ph sz="half" idx="1"/>
          </p:nvPr>
        </p:nvSpPr>
        <p:spPr/>
        <p:txBody>
          <a:bodyPr/>
          <a:lstStyle/>
          <a:p>
            <a:pPr algn="l"/>
            <a:r>
              <a:rPr lang="en-US" b="1" i="0" dirty="0">
                <a:solidFill>
                  <a:srgbClr val="374151"/>
                </a:solidFill>
                <a:effectLst/>
                <a:latin typeface="Söhne"/>
              </a:rPr>
              <a:t>A. Technical Skills</a:t>
            </a:r>
          </a:p>
          <a:p>
            <a:pPr algn="l">
              <a:buFont typeface="+mj-lt"/>
              <a:buAutoNum type="arabicPeriod"/>
            </a:pPr>
            <a:r>
              <a:rPr lang="en-US" b="0" i="0" dirty="0">
                <a:solidFill>
                  <a:srgbClr val="374151"/>
                </a:solidFill>
                <a:effectLst/>
                <a:latin typeface="Söhne"/>
              </a:rPr>
              <a:t>Programming languages</a:t>
            </a:r>
          </a:p>
          <a:p>
            <a:pPr lvl="1">
              <a:buFont typeface="+mj-lt"/>
              <a:buAutoNum type="arabicPeriod"/>
            </a:pPr>
            <a:r>
              <a:rPr lang="en-US" dirty="0">
                <a:solidFill>
                  <a:srgbClr val="374151"/>
                </a:solidFill>
                <a:latin typeface="Söhne"/>
              </a:rPr>
              <a:t>Python</a:t>
            </a:r>
          </a:p>
          <a:p>
            <a:pPr lvl="1">
              <a:buFont typeface="+mj-lt"/>
              <a:buAutoNum type="arabicPeriod"/>
            </a:pPr>
            <a:r>
              <a:rPr lang="en-US" b="0" i="0" dirty="0">
                <a:solidFill>
                  <a:srgbClr val="374151"/>
                </a:solidFill>
                <a:effectLst/>
                <a:latin typeface="Söhne"/>
              </a:rPr>
              <a:t>R</a:t>
            </a:r>
          </a:p>
          <a:p>
            <a:pPr lvl="1">
              <a:buFont typeface="+mj-lt"/>
              <a:buAutoNum type="arabicPeriod"/>
            </a:pPr>
            <a:r>
              <a:rPr lang="en-US" dirty="0">
                <a:solidFill>
                  <a:srgbClr val="374151"/>
                </a:solidFill>
                <a:latin typeface="Söhne"/>
              </a:rPr>
              <a:t>SQL</a:t>
            </a:r>
          </a:p>
          <a:p>
            <a:pPr lvl="1">
              <a:buFont typeface="+mj-lt"/>
              <a:buAutoNum type="arabicPeriod"/>
            </a:pPr>
            <a:r>
              <a:rPr lang="en-US" b="0" i="0" dirty="0">
                <a:solidFill>
                  <a:srgbClr val="374151"/>
                </a:solidFill>
                <a:effectLst/>
                <a:latin typeface="Söhne"/>
              </a:rPr>
              <a:t>SAS/MATLAB etc.</a:t>
            </a:r>
          </a:p>
          <a:p>
            <a:pPr algn="l">
              <a:buFont typeface="+mj-lt"/>
              <a:buAutoNum type="arabicPeriod"/>
            </a:pPr>
            <a:r>
              <a:rPr lang="en-US" b="0" i="0" dirty="0">
                <a:solidFill>
                  <a:srgbClr val="374151"/>
                </a:solidFill>
                <a:effectLst/>
                <a:latin typeface="Söhne"/>
              </a:rPr>
              <a:t>Machine Learning Algorithms</a:t>
            </a:r>
          </a:p>
          <a:p>
            <a:pPr algn="l">
              <a:buFont typeface="+mj-lt"/>
              <a:buAutoNum type="arabicPeriod"/>
            </a:pPr>
            <a:r>
              <a:rPr lang="en-US" b="0" i="0" dirty="0">
                <a:solidFill>
                  <a:srgbClr val="374151"/>
                </a:solidFill>
                <a:effectLst/>
                <a:latin typeface="Söhne"/>
              </a:rPr>
              <a:t>Data Visualization tools</a:t>
            </a:r>
          </a:p>
          <a:p>
            <a:pPr lvl="1">
              <a:buFont typeface="+mj-lt"/>
              <a:buAutoNum type="arabicPeriod"/>
            </a:pPr>
            <a:r>
              <a:rPr lang="en-US" dirty="0">
                <a:solidFill>
                  <a:srgbClr val="374151"/>
                </a:solidFill>
                <a:latin typeface="Söhne"/>
              </a:rPr>
              <a:t>Power BI</a:t>
            </a:r>
          </a:p>
          <a:p>
            <a:pPr lvl="1">
              <a:buFont typeface="+mj-lt"/>
              <a:buAutoNum type="arabicPeriod"/>
            </a:pPr>
            <a:r>
              <a:rPr lang="en-US" b="0" i="0" dirty="0">
                <a:solidFill>
                  <a:srgbClr val="374151"/>
                </a:solidFill>
                <a:effectLst/>
                <a:latin typeface="Söhne"/>
              </a:rPr>
              <a:t>Tableau</a:t>
            </a:r>
          </a:p>
          <a:p>
            <a:endParaRPr lang="en-US" dirty="0"/>
          </a:p>
        </p:txBody>
      </p:sp>
      <p:sp>
        <p:nvSpPr>
          <p:cNvPr id="4" name="Content Placeholder 3">
            <a:extLst>
              <a:ext uri="{FF2B5EF4-FFF2-40B4-BE49-F238E27FC236}">
                <a16:creationId xmlns:a16="http://schemas.microsoft.com/office/drawing/2014/main" id="{3D84E63C-33DC-80F4-1525-7B2F4C83A35C}"/>
              </a:ext>
            </a:extLst>
          </p:cNvPr>
          <p:cNvSpPr>
            <a:spLocks noGrp="1"/>
          </p:cNvSpPr>
          <p:nvPr>
            <p:ph sz="half" idx="2"/>
          </p:nvPr>
        </p:nvSpPr>
        <p:spPr/>
        <p:txBody>
          <a:bodyPr/>
          <a:lstStyle/>
          <a:p>
            <a:r>
              <a:rPr lang="en-US" b="1" i="0" dirty="0">
                <a:solidFill>
                  <a:srgbClr val="374151"/>
                </a:solidFill>
                <a:effectLst/>
                <a:latin typeface="Söhne"/>
              </a:rPr>
              <a:t>B. Soft Skills</a:t>
            </a:r>
          </a:p>
          <a:p>
            <a:pPr algn="l">
              <a:buFont typeface="+mj-lt"/>
              <a:buAutoNum type="arabicPeriod"/>
            </a:pPr>
            <a:r>
              <a:rPr lang="en-US" b="0" i="0" dirty="0">
                <a:solidFill>
                  <a:srgbClr val="374151"/>
                </a:solidFill>
                <a:effectLst/>
                <a:latin typeface="Söhne"/>
              </a:rPr>
              <a:t>Communication</a:t>
            </a:r>
          </a:p>
          <a:p>
            <a:pPr algn="l">
              <a:buFont typeface="+mj-lt"/>
              <a:buAutoNum type="arabicPeriod"/>
            </a:pPr>
            <a:r>
              <a:rPr lang="en-US" b="0" i="0" dirty="0">
                <a:solidFill>
                  <a:srgbClr val="374151"/>
                </a:solidFill>
                <a:effectLst/>
                <a:latin typeface="Söhne"/>
              </a:rPr>
              <a:t>Problem-solving</a:t>
            </a:r>
          </a:p>
          <a:p>
            <a:pPr algn="l">
              <a:buFont typeface="+mj-lt"/>
              <a:buAutoNum type="arabicPeriod"/>
            </a:pPr>
            <a:r>
              <a:rPr lang="en-US" b="0" i="0" dirty="0">
                <a:solidFill>
                  <a:srgbClr val="374151"/>
                </a:solidFill>
                <a:effectLst/>
                <a:latin typeface="Söhne"/>
              </a:rPr>
              <a:t>Creativity</a:t>
            </a:r>
          </a:p>
          <a:p>
            <a:pPr algn="l">
              <a:buFont typeface="+mj-lt"/>
              <a:buAutoNum type="arabicPeriod"/>
            </a:pPr>
            <a:r>
              <a:rPr lang="en-US" b="0" i="0" dirty="0">
                <a:solidFill>
                  <a:srgbClr val="374151"/>
                </a:solidFill>
                <a:effectLst/>
                <a:latin typeface="Söhne"/>
              </a:rPr>
              <a:t>Business acumen</a:t>
            </a:r>
          </a:p>
          <a:p>
            <a:endParaRPr lang="en-US" dirty="0"/>
          </a:p>
        </p:txBody>
      </p:sp>
    </p:spTree>
    <p:extLst>
      <p:ext uri="{BB962C8B-B14F-4D97-AF65-F5344CB8AC3E}">
        <p14:creationId xmlns:p14="http://schemas.microsoft.com/office/powerpoint/2010/main" val="2646124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97F1C-A620-9BA5-1B7F-D1D13BABF64D}"/>
              </a:ext>
            </a:extLst>
          </p:cNvPr>
          <p:cNvSpPr>
            <a:spLocks noGrp="1"/>
          </p:cNvSpPr>
          <p:nvPr>
            <p:ph type="title"/>
          </p:nvPr>
        </p:nvSpPr>
        <p:spPr/>
        <p:txBody>
          <a:bodyPr/>
          <a:lstStyle/>
          <a:p>
            <a:r>
              <a:rPr lang="en-US" b="0" i="0" dirty="0">
                <a:solidFill>
                  <a:srgbClr val="374151"/>
                </a:solidFill>
                <a:effectLst/>
                <a:latin typeface="Söhne"/>
              </a:rPr>
              <a:t>Popular job titles in data science</a:t>
            </a:r>
            <a:endParaRPr lang="en-US" dirty="0"/>
          </a:p>
        </p:txBody>
      </p:sp>
      <p:sp>
        <p:nvSpPr>
          <p:cNvPr id="3" name="Content Placeholder 2">
            <a:extLst>
              <a:ext uri="{FF2B5EF4-FFF2-40B4-BE49-F238E27FC236}">
                <a16:creationId xmlns:a16="http://schemas.microsoft.com/office/drawing/2014/main" id="{1ED255DB-F836-BB4A-BE12-565321CD5554}"/>
              </a:ext>
            </a:extLst>
          </p:cNvPr>
          <p:cNvSpPr>
            <a:spLocks noGrp="1"/>
          </p:cNvSpPr>
          <p:nvPr>
            <p:ph idx="1"/>
          </p:nvPr>
        </p:nvSpPr>
        <p:spPr/>
        <p:txBody>
          <a:bodyPr/>
          <a:lstStyle/>
          <a:p>
            <a:pPr algn="l">
              <a:buFont typeface="+mj-lt"/>
              <a:buAutoNum type="arabicPeriod"/>
            </a:pPr>
            <a:r>
              <a:rPr lang="en-US" b="0" i="0" dirty="0">
                <a:solidFill>
                  <a:srgbClr val="374151"/>
                </a:solidFill>
                <a:effectLst/>
                <a:latin typeface="Söhne"/>
              </a:rPr>
              <a:t>Data Scientist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Analyst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Machine Learning Engineer</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Business Intelligence Analyst</a:t>
            </a:r>
          </a:p>
          <a:p>
            <a:pPr algn="l">
              <a:buFont typeface="+mj-lt"/>
              <a:buAutoNum type="arabicPeriod"/>
            </a:pPr>
            <a:endParaRPr lang="en-US" b="0" i="0" dirty="0">
              <a:solidFill>
                <a:srgbClr val="374151"/>
              </a:solidFill>
              <a:effectLst/>
              <a:latin typeface="Söhne"/>
            </a:endParaRPr>
          </a:p>
          <a:p>
            <a:pPr algn="l">
              <a:buFont typeface="+mj-lt"/>
              <a:buAutoNum type="arabicPeriod"/>
            </a:pPr>
            <a:r>
              <a:rPr lang="en-US" b="0" i="0" dirty="0">
                <a:solidFill>
                  <a:srgbClr val="374151"/>
                </a:solidFill>
                <a:effectLst/>
                <a:latin typeface="Söhne"/>
              </a:rPr>
              <a:t>Data Engineer</a:t>
            </a:r>
          </a:p>
          <a:p>
            <a:endParaRPr lang="en-US" dirty="0"/>
          </a:p>
        </p:txBody>
      </p:sp>
    </p:spTree>
    <p:extLst>
      <p:ext uri="{BB962C8B-B14F-4D97-AF65-F5344CB8AC3E}">
        <p14:creationId xmlns:p14="http://schemas.microsoft.com/office/powerpoint/2010/main" val="18225536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50FDE3E-3DC4-68B5-B234-7D4915B55DC9}"/>
              </a:ext>
            </a:extLst>
          </p:cNvPr>
          <p:cNvPicPr>
            <a:picLocks noGrp="1" noChangeAspect="1"/>
          </p:cNvPicPr>
          <p:nvPr>
            <p:ph idx="4294967295"/>
          </p:nvPr>
        </p:nvPicPr>
        <p:blipFill>
          <a:blip r:embed="rId2"/>
          <a:stretch>
            <a:fillRect/>
          </a:stretch>
        </p:blipFill>
        <p:spPr>
          <a:xfrm>
            <a:off x="0" y="735013"/>
            <a:ext cx="6673850" cy="5387975"/>
          </a:xfrm>
        </p:spPr>
      </p:pic>
    </p:spTree>
    <p:extLst>
      <p:ext uri="{BB962C8B-B14F-4D97-AF65-F5344CB8AC3E}">
        <p14:creationId xmlns:p14="http://schemas.microsoft.com/office/powerpoint/2010/main" val="36386675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4499199-73CF-F506-80B3-FB296841FDF8}"/>
              </a:ext>
            </a:extLst>
          </p:cNvPr>
          <p:cNvPicPr>
            <a:picLocks noChangeAspect="1"/>
          </p:cNvPicPr>
          <p:nvPr/>
        </p:nvPicPr>
        <p:blipFill>
          <a:blip r:embed="rId2"/>
          <a:stretch>
            <a:fillRect/>
          </a:stretch>
        </p:blipFill>
        <p:spPr>
          <a:xfrm>
            <a:off x="719049" y="1733812"/>
            <a:ext cx="4143375" cy="1276350"/>
          </a:xfrm>
          <a:prstGeom prst="rect">
            <a:avLst/>
          </a:prstGeom>
        </p:spPr>
      </p:pic>
      <p:pic>
        <p:nvPicPr>
          <p:cNvPr id="5" name="Picture 4">
            <a:extLst>
              <a:ext uri="{FF2B5EF4-FFF2-40B4-BE49-F238E27FC236}">
                <a16:creationId xmlns:a16="http://schemas.microsoft.com/office/drawing/2014/main" id="{946C5442-A353-1DE8-9C67-2191DF1D53B5}"/>
              </a:ext>
            </a:extLst>
          </p:cNvPr>
          <p:cNvPicPr>
            <a:picLocks noChangeAspect="1"/>
          </p:cNvPicPr>
          <p:nvPr/>
        </p:nvPicPr>
        <p:blipFill>
          <a:blip r:embed="rId3"/>
          <a:stretch>
            <a:fillRect/>
          </a:stretch>
        </p:blipFill>
        <p:spPr>
          <a:xfrm>
            <a:off x="5164868" y="2571577"/>
            <a:ext cx="4648200" cy="1295400"/>
          </a:xfrm>
          <a:prstGeom prst="rect">
            <a:avLst/>
          </a:prstGeom>
        </p:spPr>
      </p:pic>
      <p:pic>
        <p:nvPicPr>
          <p:cNvPr id="7" name="Picture 6">
            <a:extLst>
              <a:ext uri="{FF2B5EF4-FFF2-40B4-BE49-F238E27FC236}">
                <a16:creationId xmlns:a16="http://schemas.microsoft.com/office/drawing/2014/main" id="{F8A8878E-D2F7-C5B6-2FB3-DAC2C4B47136}"/>
              </a:ext>
            </a:extLst>
          </p:cNvPr>
          <p:cNvPicPr>
            <a:picLocks noChangeAspect="1"/>
          </p:cNvPicPr>
          <p:nvPr/>
        </p:nvPicPr>
        <p:blipFill>
          <a:blip r:embed="rId4"/>
          <a:stretch>
            <a:fillRect/>
          </a:stretch>
        </p:blipFill>
        <p:spPr>
          <a:xfrm>
            <a:off x="1025772" y="4983977"/>
            <a:ext cx="4486275" cy="1285875"/>
          </a:xfrm>
          <a:prstGeom prst="rect">
            <a:avLst/>
          </a:prstGeom>
        </p:spPr>
      </p:pic>
    </p:spTree>
    <p:extLst>
      <p:ext uri="{BB962C8B-B14F-4D97-AF65-F5344CB8AC3E}">
        <p14:creationId xmlns:p14="http://schemas.microsoft.com/office/powerpoint/2010/main" val="1191707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8B95EDF-1212-B96E-129F-EF5AE0C49936}"/>
              </a:ext>
            </a:extLst>
          </p:cNvPr>
          <p:cNvPicPr>
            <a:picLocks noChangeAspect="1"/>
          </p:cNvPicPr>
          <p:nvPr/>
        </p:nvPicPr>
        <p:blipFill>
          <a:blip r:embed="rId2"/>
          <a:stretch>
            <a:fillRect/>
          </a:stretch>
        </p:blipFill>
        <p:spPr>
          <a:xfrm>
            <a:off x="1090569" y="0"/>
            <a:ext cx="7843706" cy="6858000"/>
          </a:xfrm>
          <a:prstGeom prst="rect">
            <a:avLst/>
          </a:prstGeom>
        </p:spPr>
      </p:pic>
    </p:spTree>
    <p:extLst>
      <p:ext uri="{BB962C8B-B14F-4D97-AF65-F5344CB8AC3E}">
        <p14:creationId xmlns:p14="http://schemas.microsoft.com/office/powerpoint/2010/main" val="287110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195152-52F8-6EF3-2413-91B99804C6C1}"/>
              </a:ext>
            </a:extLst>
          </p:cNvPr>
          <p:cNvPicPr>
            <a:picLocks noChangeAspect="1"/>
          </p:cNvPicPr>
          <p:nvPr/>
        </p:nvPicPr>
        <p:blipFill>
          <a:blip r:embed="rId2"/>
          <a:stretch>
            <a:fillRect/>
          </a:stretch>
        </p:blipFill>
        <p:spPr>
          <a:xfrm>
            <a:off x="489359" y="0"/>
            <a:ext cx="6498672" cy="6627358"/>
          </a:xfrm>
          <a:prstGeom prst="rect">
            <a:avLst/>
          </a:prstGeom>
        </p:spPr>
      </p:pic>
    </p:spTree>
    <p:extLst>
      <p:ext uri="{BB962C8B-B14F-4D97-AF65-F5344CB8AC3E}">
        <p14:creationId xmlns:p14="http://schemas.microsoft.com/office/powerpoint/2010/main" val="318116095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423</TotalTime>
  <Words>538</Words>
  <Application>Microsoft Office PowerPoint</Application>
  <PresentationFormat>Widescreen</PresentationFormat>
  <Paragraphs>130</Paragraphs>
  <Slides>24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24</vt:i4>
      </vt:variant>
    </vt:vector>
  </HeadingPairs>
  <TitlesOfParts>
    <vt:vector size="38" baseType="lpstr">
      <vt:lpstr>__Open_Sans_018cf1</vt:lpstr>
      <vt:lpstr>Arial</vt:lpstr>
      <vt:lpstr>Arial</vt:lpstr>
      <vt:lpstr>Google Sans</vt:lpstr>
      <vt:lpstr>Open Sans</vt:lpstr>
      <vt:lpstr>Roboto</vt:lpstr>
      <vt:lpstr>Söhne</vt:lpstr>
      <vt:lpstr>Studio-Feixen-Sans</vt:lpstr>
      <vt:lpstr>Trebuchet MS</vt:lpstr>
      <vt:lpstr>var(--font-stack-heading)</vt:lpstr>
      <vt:lpstr>var(--poppins)</vt:lpstr>
      <vt:lpstr>Wingdings 3</vt:lpstr>
      <vt:lpstr>Work sans</vt:lpstr>
      <vt:lpstr>Facet</vt:lpstr>
      <vt:lpstr>JOB PROSPECT OF DATA SCIENCE</vt:lpstr>
      <vt:lpstr>What is the major advantage of data sceiene in terms of securing job?</vt:lpstr>
      <vt:lpstr>Top Industries Hiring Data Scientists</vt:lpstr>
      <vt:lpstr>Skills Required for Data Science Jobs</vt:lpstr>
      <vt:lpstr>Popular job titles in data science</vt:lpstr>
      <vt:lpstr>PowerPoint Presentation</vt:lpstr>
      <vt:lpstr>PowerPoint Presentation</vt:lpstr>
      <vt:lpstr>PowerPoint Presentation</vt:lpstr>
      <vt:lpstr>PowerPoint Presentation</vt:lpstr>
      <vt:lpstr>CAREER GROWTH OF DATA SCIENCE</vt:lpstr>
      <vt:lpstr>PowerPoint Presentation</vt:lpstr>
      <vt:lpstr>WHY DATA SCIENCE IS IMPORTANT FOR ANY COMPANY? </vt:lpstr>
      <vt:lpstr>SALARY</vt:lpstr>
      <vt:lpstr>MEDIUM TO FIND JOBS</vt:lpstr>
      <vt:lpstr>MAKE YOURSELF ATTRACTIVE TO THE EMPLOYER</vt:lpstr>
      <vt:lpstr>DON’T USE POPULAR DATA FOR MAKING PORTFOLIO</vt:lpstr>
      <vt:lpstr>ANY QUESTION?</vt:lpstr>
      <vt:lpstr>Interview guideline </vt:lpstr>
      <vt:lpstr>PowerPoint Presentation</vt:lpstr>
      <vt:lpstr>What are behavioral interview questions?</vt:lpstr>
      <vt:lpstr>What is the next step?</vt:lpstr>
      <vt:lpstr>Most common question</vt:lpstr>
      <vt:lpstr>Most common question</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JOB PROSPECT OF DATA SCIENCE</dc:title>
  <dc:creator>Firoj Kawser Jubayer</dc:creator>
  <cp:lastModifiedBy>Firoj Kawser Jubayer</cp:lastModifiedBy>
  <cp:revision>9</cp:revision>
  <dcterms:created xsi:type="dcterms:W3CDTF">2023-05-14T17:39:05Z</dcterms:created>
  <dcterms:modified xsi:type="dcterms:W3CDTF">2023-12-19T17:11:05Z</dcterms:modified>
</cp:coreProperties>
</file>