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B5254C3-15FA-4458-8BFB-F56640F691FA}"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E8855-3BEB-4CD1-9705-8F3DE7CCDF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30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B5254C3-15FA-4458-8BFB-F56640F691FA}"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224901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B5254C3-15FA-4458-8BFB-F56640F691FA}"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235133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B5254C3-15FA-4458-8BFB-F56640F691FA}"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14868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B5254C3-15FA-4458-8BFB-F56640F691FA}"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E8855-3BEB-4CD1-9705-8F3DE7CCDF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4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B5254C3-15FA-4458-8BFB-F56640F691FA}"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420503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B5254C3-15FA-4458-8BFB-F56640F691FA}"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45034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B5254C3-15FA-4458-8BFB-F56640F691FA}"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380563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5254C3-15FA-4458-8BFB-F56640F691FA}" type="datetimeFigureOut">
              <a:rPr lang="en-US" smtClean="0"/>
              <a:t>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217901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5254C3-15FA-4458-8BFB-F56640F691FA}" type="datetimeFigureOut">
              <a:rPr lang="en-US" smtClean="0"/>
              <a:t>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1E8855-3BEB-4CD1-9705-8F3DE7CCDF4A}" type="slidenum">
              <a:rPr lang="en-US" smtClean="0"/>
              <a:t>‹#›</a:t>
            </a:fld>
            <a:endParaRPr lang="en-US"/>
          </a:p>
        </p:txBody>
      </p:sp>
    </p:spTree>
    <p:extLst>
      <p:ext uri="{BB962C8B-B14F-4D97-AF65-F5344CB8AC3E}">
        <p14:creationId xmlns:p14="http://schemas.microsoft.com/office/powerpoint/2010/main" val="288367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B5254C3-15FA-4458-8BFB-F56640F691FA}"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E8855-3BEB-4CD1-9705-8F3DE7CCDF4A}" type="slidenum">
              <a:rPr lang="en-US" smtClean="0"/>
              <a:t>‹#›</a:t>
            </a:fld>
            <a:endParaRPr lang="en-US"/>
          </a:p>
        </p:txBody>
      </p:sp>
    </p:spTree>
    <p:extLst>
      <p:ext uri="{BB962C8B-B14F-4D97-AF65-F5344CB8AC3E}">
        <p14:creationId xmlns:p14="http://schemas.microsoft.com/office/powerpoint/2010/main" val="38919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5254C3-15FA-4458-8BFB-F56640F691FA}" type="datetimeFigureOut">
              <a:rPr lang="en-US" smtClean="0"/>
              <a:t>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1E8855-3BEB-4CD1-9705-8F3DE7CCDF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4415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mailto:furkan205369@ogr.duzce.edu.t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FDE9B7-A312-8571-719C-FF45B8A75757}"/>
              </a:ext>
            </a:extLst>
          </p:cNvPr>
          <p:cNvSpPr>
            <a:spLocks noGrp="1"/>
          </p:cNvSpPr>
          <p:nvPr>
            <p:ph type="ctrTitle"/>
          </p:nvPr>
        </p:nvSpPr>
        <p:spPr/>
        <p:txBody>
          <a:bodyPr>
            <a:normAutofit/>
          </a:bodyPr>
          <a:lstStyle/>
          <a:p>
            <a:pPr algn="ctr"/>
            <a:r>
              <a:rPr lang="tr-TR" sz="3000" dirty="0">
                <a:latin typeface="Times New Roman" panose="02020603050405020304" pitchFamily="18" charset="0"/>
                <a:cs typeface="Times New Roman" panose="02020603050405020304" pitchFamily="18" charset="0"/>
              </a:rPr>
              <a:t>BM401 – Bilgisayar Mühendisliği Proje Tasarımı Sunumu</a:t>
            </a:r>
            <a:br>
              <a:rPr lang="tr-TR" sz="3000" dirty="0">
                <a:latin typeface="Times New Roman" panose="02020603050405020304" pitchFamily="18" charset="0"/>
                <a:cs typeface="Times New Roman" panose="02020603050405020304" pitchFamily="18" charset="0"/>
              </a:rPr>
            </a:br>
            <a:br>
              <a:rPr lang="tr-TR" sz="3000" dirty="0">
                <a:latin typeface="Times New Roman" panose="02020603050405020304" pitchFamily="18" charset="0"/>
                <a:cs typeface="Times New Roman" panose="02020603050405020304" pitchFamily="18" charset="0"/>
              </a:rPr>
            </a:b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4-12 Yaş Çocuklar İçin Fizik Tedavi ve Rehabilitasyonu Teşvik Eden Makine Öğrenmesi ve Görüntü Tanıma Destekli Program</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tr-TR" sz="3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Hazırlayan: Furkan TAŞER</a:t>
            </a:r>
            <a:br>
              <a:rPr lang="tr-TR" sz="2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Öğrenci No: 201001087</a:t>
            </a:r>
            <a:br>
              <a:rPr lang="tr-TR" sz="2000" dirty="0">
                <a:latin typeface="Times New Roman" panose="02020603050405020304" pitchFamily="18" charset="0"/>
                <a:cs typeface="Times New Roman" panose="02020603050405020304" pitchFamily="18" charset="0"/>
              </a:rPr>
            </a:br>
            <a:br>
              <a:rPr lang="tr-TR"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89DC9127-0725-7A98-89ED-261BC0B3B602}"/>
              </a:ext>
            </a:extLst>
          </p:cNvPr>
          <p:cNvSpPr>
            <a:spLocks noGrp="1"/>
          </p:cNvSpPr>
          <p:nvPr>
            <p:ph type="subTitle" idx="1"/>
          </p:nvPr>
        </p:nvSpPr>
        <p:spPr/>
        <p:txBody>
          <a:bodyPr/>
          <a:lstStyle/>
          <a:p>
            <a:pPr algn="ctr"/>
            <a:r>
              <a:rPr lang="tr-TR" cap="none" dirty="0">
                <a:latin typeface="Times New Roman" panose="02020603050405020304" pitchFamily="18" charset="0"/>
                <a:cs typeface="Times New Roman" panose="02020603050405020304" pitchFamily="18" charset="0"/>
              </a:rPr>
              <a:t>Ders Sorumlusu</a:t>
            </a:r>
          </a:p>
          <a:p>
            <a:pPr algn="ctr"/>
            <a:r>
              <a:rPr lang="tr-TR" sz="1800" cap="none" dirty="0">
                <a:effectLst/>
                <a:latin typeface="Times New Roman" panose="02020603050405020304" pitchFamily="18" charset="0"/>
                <a:ea typeface="Times New Roman" panose="02020603050405020304" pitchFamily="18" charset="0"/>
                <a:cs typeface="Times New Roman" panose="02020603050405020304" pitchFamily="18" charset="0"/>
              </a:rPr>
              <a:t>Doç. Dr. Muhammed Enes BAYRAKDAR</a:t>
            </a:r>
            <a:endPar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3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2CC310-BCD9-D38B-8E1E-29B87A9640A4}"/>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PROTOTİP UYGULAMA VE TEST AŞAMALARI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9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2D8E35-D2D0-6208-7FFC-23F40146B6C0}"/>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1. Veri Toplama ve Analiz Aşaması</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33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CDEC6-7283-EC76-9D38-880AE1E70767}"/>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Program Tasarımı ve Mimarisi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20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72F87F-415F-6B82-3748-6228FFC7D51E}"/>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Makine Öğrenimi ve Model Eğitme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46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8D8E1D-C4D0-B9CB-17A5-3CF0F6A506AD}"/>
              </a:ext>
            </a:extLst>
          </p:cNvPr>
          <p:cNvSpPr>
            <a:spLocks noGrp="1"/>
          </p:cNvSpPr>
          <p:nvPr>
            <p:ph type="title"/>
          </p:nvPr>
        </p:nvSpPr>
        <p:spPr/>
        <p:txBody>
          <a:bodyPr/>
          <a:lstStyle/>
          <a:p>
            <a:pPr algn="ctr"/>
            <a:r>
              <a:rPr lang="tr-TR" dirty="0"/>
              <a:t>Oyunlaştırma ve İnteraktif Öğrenme</a:t>
            </a:r>
            <a:endParaRPr lang="en-US" dirty="0"/>
          </a:p>
        </p:txBody>
      </p:sp>
    </p:spTree>
    <p:extLst>
      <p:ext uri="{BB962C8B-B14F-4D97-AF65-F5344CB8AC3E}">
        <p14:creationId xmlns:p14="http://schemas.microsoft.com/office/powerpoint/2010/main" val="207167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05B2F9-76B7-072D-59BE-7FC15B846F73}"/>
              </a:ext>
            </a:extLst>
          </p:cNvPr>
          <p:cNvSpPr>
            <a:spLocks noGrp="1"/>
          </p:cNvSpPr>
          <p:nvPr>
            <p:ph type="title"/>
          </p:nvPr>
        </p:nvSpPr>
        <p:spPr/>
        <p:txBody>
          <a:bodyPr/>
          <a:lstStyle/>
          <a:p>
            <a:pPr algn="ctr"/>
            <a:r>
              <a:rPr lang="tr-TR" b="1" dirty="0">
                <a:latin typeface="Times New Roman" panose="02020603050405020304" pitchFamily="18" charset="0"/>
                <a:cs typeface="Times New Roman" panose="02020603050405020304" pitchFamily="18" charset="0"/>
              </a:rPr>
              <a:t>Sonuçlar ve Tartışma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30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A7C87F0B-6296-808D-174A-C2A6D1E4F30F}"/>
              </a:ext>
            </a:extLst>
          </p:cNvPr>
          <p:cNvSpPr txBox="1"/>
          <p:nvPr/>
        </p:nvSpPr>
        <p:spPr>
          <a:xfrm>
            <a:off x="0" y="457200"/>
            <a:ext cx="12192000" cy="1015663"/>
          </a:xfrm>
          <a:prstGeom prst="rect">
            <a:avLst/>
          </a:prstGeom>
          <a:noFill/>
        </p:spPr>
        <p:txBody>
          <a:bodyPr wrap="square" rtlCol="0">
            <a:spAutoFit/>
          </a:bodyPr>
          <a:lstStyle/>
          <a:p>
            <a:pPr algn="ctr"/>
            <a:r>
              <a:rPr lang="tr-TR" sz="6000" dirty="0">
                <a:latin typeface="Times New Roman" panose="02020603050405020304" pitchFamily="18" charset="0"/>
                <a:cs typeface="Times New Roman" panose="02020603050405020304" pitchFamily="18" charset="0"/>
              </a:rPr>
              <a:t>TEŞEKKÜRLER</a:t>
            </a:r>
            <a:endParaRPr lang="en-US" sz="6000"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E214C306-0C4B-7C9B-9848-CD99F8F31C08}"/>
              </a:ext>
            </a:extLst>
          </p:cNvPr>
          <p:cNvSpPr txBox="1"/>
          <p:nvPr/>
        </p:nvSpPr>
        <p:spPr>
          <a:xfrm>
            <a:off x="1" y="2805209"/>
            <a:ext cx="12191999" cy="3170099"/>
          </a:xfrm>
          <a:prstGeom prst="rect">
            <a:avLst/>
          </a:prstGeom>
          <a:noFill/>
        </p:spPr>
        <p:txBody>
          <a:bodyPr wrap="square" rtlCol="0">
            <a:spAutoFit/>
          </a:bodyPr>
          <a:lstStyle/>
          <a:p>
            <a:pPr algn="ctr"/>
            <a:r>
              <a:rPr lang="tr-TR" sz="2500" dirty="0">
                <a:latin typeface="Times New Roman" panose="02020603050405020304" pitchFamily="18" charset="0"/>
                <a:cs typeface="Times New Roman" panose="02020603050405020304" pitchFamily="18" charset="0"/>
              </a:rPr>
              <a:t>Furkan TAŞER</a:t>
            </a:r>
          </a:p>
          <a:p>
            <a:pPr algn="ctr"/>
            <a:r>
              <a:rPr lang="tr-TR" sz="2500" dirty="0">
                <a:latin typeface="Times New Roman" panose="02020603050405020304" pitchFamily="18" charset="0"/>
                <a:cs typeface="Times New Roman" panose="02020603050405020304" pitchFamily="18" charset="0"/>
              </a:rPr>
              <a:t>Bilgisayar Mühendisliği (N.Ö)</a:t>
            </a:r>
          </a:p>
          <a:p>
            <a:pPr algn="ctr"/>
            <a:r>
              <a:rPr lang="tr-TR" sz="2500" dirty="0">
                <a:latin typeface="Times New Roman" panose="02020603050405020304" pitchFamily="18" charset="0"/>
                <a:cs typeface="Times New Roman" panose="02020603050405020304" pitchFamily="18" charset="0"/>
              </a:rPr>
              <a:t>4.Sınıf</a:t>
            </a:r>
          </a:p>
          <a:p>
            <a:pPr algn="ctr"/>
            <a:r>
              <a:rPr lang="tr-TR" sz="2500" dirty="0">
                <a:latin typeface="Times New Roman" panose="02020603050405020304" pitchFamily="18" charset="0"/>
                <a:cs typeface="Times New Roman" panose="02020603050405020304" pitchFamily="18" charset="0"/>
              </a:rPr>
              <a:t>201001087</a:t>
            </a:r>
          </a:p>
          <a:p>
            <a:pPr algn="ctr"/>
            <a:r>
              <a:rPr lang="tr-TR" sz="2500" dirty="0">
                <a:latin typeface="Times New Roman" panose="02020603050405020304" pitchFamily="18" charset="0"/>
                <a:cs typeface="Times New Roman" panose="02020603050405020304" pitchFamily="18" charset="0"/>
                <a:hlinkClick r:id="rId2"/>
              </a:rPr>
              <a:t>furkan205369@ogr.duzce.edu.tr</a:t>
            </a:r>
            <a:endParaRPr lang="tr-TR" sz="2500" dirty="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a:p>
            <a:pPr algn="ctr"/>
            <a:endParaRPr lang="tr-TR" sz="2500" dirty="0">
              <a:latin typeface="Times New Roman" panose="02020603050405020304" pitchFamily="18" charset="0"/>
              <a:cs typeface="Times New Roman" panose="02020603050405020304" pitchFamily="18" charset="0"/>
              <a:hlinkClick r:id="rId2"/>
            </a:endParaRPr>
          </a:p>
          <a:p>
            <a:pPr algn="ct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73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8E1BEA-610A-2DF9-9590-759AC0A54BBF}"/>
              </a:ext>
            </a:extLst>
          </p:cNvPr>
          <p:cNvSpPr>
            <a:spLocks noGrp="1"/>
          </p:cNvSpPr>
          <p:nvPr>
            <p:ph type="title"/>
          </p:nvPr>
        </p:nvSpPr>
        <p:spPr/>
        <p:txBody>
          <a:bodyPr>
            <a:normAutofit/>
          </a:bodyPr>
          <a:lstStyle/>
          <a:p>
            <a:pPr algn="ctr"/>
            <a:r>
              <a:rPr lang="tr-TR" sz="4500" dirty="0"/>
              <a:t>Çocuklarda Fizik Tedavi ve Rehabilitasyonun Önemi</a:t>
            </a:r>
            <a:endParaRPr lang="en-US" sz="4500" dirty="0"/>
          </a:p>
        </p:txBody>
      </p:sp>
      <p:sp>
        <p:nvSpPr>
          <p:cNvPr id="3" name="İçerik Yer Tutucusu 2">
            <a:extLst>
              <a:ext uri="{FF2B5EF4-FFF2-40B4-BE49-F238E27FC236}">
                <a16:creationId xmlns:a16="http://schemas.microsoft.com/office/drawing/2014/main" id="{76DB8A6B-A05D-1AFA-88F5-80FD0D337801}"/>
              </a:ext>
            </a:extLst>
          </p:cNvPr>
          <p:cNvSpPr>
            <a:spLocks noGrp="1"/>
          </p:cNvSpPr>
          <p:nvPr>
            <p:ph idx="1"/>
          </p:nvPr>
        </p:nvSpPr>
        <p:spPr>
          <a:xfrm>
            <a:off x="1097280" y="1845734"/>
            <a:ext cx="5287478" cy="4023360"/>
          </a:xfrm>
        </p:spPr>
        <p:txBody>
          <a:bodyPr/>
          <a:lstStyle/>
          <a:p>
            <a:pPr marL="0" marR="0" indent="0" algn="just">
              <a:spcBef>
                <a:spcPts val="0"/>
              </a:spcBef>
              <a:spcAft>
                <a:spcPts val="0"/>
              </a:spcAft>
              <a:buNone/>
            </a:pPr>
            <a:r>
              <a:rPr lang="tr-TR" sz="1800" dirty="0">
                <a:effectLst/>
                <a:latin typeface="Times New Roman" panose="02020603050405020304" pitchFamily="18" charset="0"/>
                <a:ea typeface="Times New Roman" panose="02020603050405020304" pitchFamily="18" charset="0"/>
              </a:rPr>
              <a:t>Günümüzde birçok çocuğun günlük hayatında fiziksel anlamda çeşitli hastalıklarla karşı karşıya kaldığı bilinmektedir. Bu hastalık kimi çocuklarda doğuştan gelmekte kimilerinde ise karşılaştığı bir kazadan ötürü ortaya çıkmaktadır. Geçici engeli bulanan bireylerde fizik tedavi ve rehabilitasyonun önemi oldukça yüksektir. Zamanında ve aktif uygulanan tedaviler sonucunda geçici engeller profesyonel bir şekilde ortadan kaldırılmaktadır.  </a:t>
            </a:r>
            <a:endParaRPr lang="en-US" sz="1800" dirty="0">
              <a:effectLst/>
              <a:latin typeface="Times New Roman" panose="02020603050405020304" pitchFamily="18" charset="0"/>
              <a:ea typeface="Times New Roman" panose="02020603050405020304" pitchFamily="18" charset="0"/>
            </a:endParaRPr>
          </a:p>
          <a:p>
            <a:pPr marL="0" indent="0" algn="just">
              <a:buNone/>
            </a:pPr>
            <a:r>
              <a:rPr lang="tr-TR" sz="1800" dirty="0">
                <a:effectLst/>
                <a:latin typeface="Times New Roman" panose="02020603050405020304" pitchFamily="18" charset="0"/>
                <a:ea typeface="Times New Roman" panose="02020603050405020304" pitchFamily="18" charset="0"/>
              </a:rPr>
              <a:t>Çocuklarda doğuştan ya da sonradan ortaya çıkan kas koordinasyonu bozuklukları, iskelet ve kas sistemi dengesinin bozulması, yürüme gecikmesi ve yürüme bozuklukları gibi durumlarda da pediatrik rehabilitasyon uygulanarak rahatsızlıkların tedavisine yardımcı olunur. </a:t>
            </a:r>
            <a:endParaRPr lang="en-US" dirty="0"/>
          </a:p>
        </p:txBody>
      </p:sp>
      <p:pic>
        <p:nvPicPr>
          <p:cNvPr id="6" name="Resim 5" descr="giyim, kişi, şahıs, duvar, gülümsemek, gülüş içeren bir resim&#10;&#10;Açıklama otomatik olarak oluşturuldu">
            <a:extLst>
              <a:ext uri="{FF2B5EF4-FFF2-40B4-BE49-F238E27FC236}">
                <a16:creationId xmlns:a16="http://schemas.microsoft.com/office/drawing/2014/main" id="{50522CAC-6450-3890-A571-E2321D234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112" y="1845734"/>
            <a:ext cx="4534568" cy="3886773"/>
          </a:xfrm>
          <a:prstGeom prst="rect">
            <a:avLst/>
          </a:prstGeom>
        </p:spPr>
      </p:pic>
    </p:spTree>
    <p:extLst>
      <p:ext uri="{BB962C8B-B14F-4D97-AF65-F5344CB8AC3E}">
        <p14:creationId xmlns:p14="http://schemas.microsoft.com/office/powerpoint/2010/main" val="55918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A24580-8ABB-D412-C8D8-EEF96A36571C}"/>
              </a:ext>
            </a:extLst>
          </p:cNvPr>
          <p:cNvSpPr>
            <a:spLocks noGrp="1"/>
          </p:cNvSpPr>
          <p:nvPr>
            <p:ph type="title"/>
          </p:nvPr>
        </p:nvSpPr>
        <p:spPr/>
        <p:txBody>
          <a:bodyPr>
            <a:noAutofit/>
          </a:bodyPr>
          <a:lstStyle/>
          <a:p>
            <a:pPr algn="ctr"/>
            <a:r>
              <a:rPr lang="tr-TR" sz="4000" dirty="0">
                <a:solidFill>
                  <a:srgbClr val="000000"/>
                </a:solidFill>
                <a:effectLst/>
                <a:latin typeface="Times New Roman" panose="02020603050405020304" pitchFamily="18" charset="0"/>
              </a:rPr>
              <a:t>Makine Öğrenmesi ve Görüntü Tanıma Uygulamalarının Sağlık Sektöründeki Kullanımı</a:t>
            </a:r>
            <a:endParaRPr lang="en-US" sz="4000" dirty="0"/>
          </a:p>
        </p:txBody>
      </p:sp>
      <p:sp>
        <p:nvSpPr>
          <p:cNvPr id="3" name="İçerik Yer Tutucusu 2">
            <a:extLst>
              <a:ext uri="{FF2B5EF4-FFF2-40B4-BE49-F238E27FC236}">
                <a16:creationId xmlns:a16="http://schemas.microsoft.com/office/drawing/2014/main" id="{7F2F1080-915B-2F1A-DEF6-A70993560840}"/>
              </a:ext>
            </a:extLst>
          </p:cNvPr>
          <p:cNvSpPr>
            <a:spLocks noGrp="1"/>
          </p:cNvSpPr>
          <p:nvPr>
            <p:ph idx="1"/>
          </p:nvPr>
        </p:nvSpPr>
        <p:spPr/>
        <p:txBody>
          <a:bodyPr>
            <a:normAutofit/>
          </a:bodyPr>
          <a:lstStyle/>
          <a:p>
            <a:pPr marL="457200" marR="0" lvl="0" indent="-457200" algn="just">
              <a:lnSpc>
                <a:spcPct val="107000"/>
              </a:lnSpc>
              <a:spcBef>
                <a:spcPts val="0"/>
              </a:spcBef>
              <a:spcAft>
                <a:spcPts val="800"/>
              </a:spcAft>
              <a:buFont typeface="+mj-lt"/>
              <a:buAutoNum type="arabicPeriod"/>
            </a:pPr>
            <a:r>
              <a:rPr lang="tr-TR" sz="2500" dirty="0">
                <a:effectLst/>
                <a:latin typeface="Times New Roman" panose="02020603050405020304" pitchFamily="18" charset="0"/>
                <a:ea typeface="Calibri" panose="020F0502020204030204" pitchFamily="34" charset="0"/>
              </a:rPr>
              <a:t>Hastalık Teşhisi ve Tanı</a:t>
            </a:r>
            <a:endParaRPr lang="en-US" sz="2500" dirty="0">
              <a:effectLst/>
              <a:latin typeface="Times New Roman" panose="02020603050405020304" pitchFamily="18" charset="0"/>
              <a:ea typeface="Calibri" panose="020F0502020204030204" pitchFamily="34" charset="0"/>
            </a:endParaRPr>
          </a:p>
          <a:p>
            <a:pPr marL="457200" marR="0" lvl="0" indent="-457200" algn="just">
              <a:lnSpc>
                <a:spcPct val="107000"/>
              </a:lnSpc>
              <a:spcBef>
                <a:spcPts val="0"/>
              </a:spcBef>
              <a:spcAft>
                <a:spcPts val="800"/>
              </a:spcAft>
              <a:buFont typeface="+mj-lt"/>
              <a:buAutoNum type="arabicPeriod"/>
            </a:pPr>
            <a:r>
              <a:rPr lang="tr-TR" sz="2500" dirty="0">
                <a:effectLst/>
                <a:latin typeface="Times New Roman" panose="02020603050405020304" pitchFamily="18" charset="0"/>
                <a:ea typeface="Calibri" panose="020F0502020204030204" pitchFamily="34" charset="0"/>
              </a:rPr>
              <a:t>Tedavi Planlaması ve Özelleştirilmiş Bakım</a:t>
            </a:r>
            <a:endParaRPr lang="en-US" sz="2500" dirty="0">
              <a:effectLst/>
              <a:latin typeface="Times New Roman" panose="02020603050405020304" pitchFamily="18" charset="0"/>
              <a:ea typeface="Calibri" panose="020F0502020204030204" pitchFamily="34" charset="0"/>
            </a:endParaRPr>
          </a:p>
          <a:p>
            <a:pPr marL="457200" marR="0" lvl="0" indent="-457200" algn="just">
              <a:lnSpc>
                <a:spcPct val="107000"/>
              </a:lnSpc>
              <a:spcBef>
                <a:spcPts val="0"/>
              </a:spcBef>
              <a:spcAft>
                <a:spcPts val="800"/>
              </a:spcAft>
              <a:buFont typeface="+mj-lt"/>
              <a:buAutoNum type="arabicPeriod"/>
            </a:pPr>
            <a:r>
              <a:rPr lang="tr-TR" sz="2500" dirty="0">
                <a:effectLst/>
                <a:latin typeface="Times New Roman" panose="02020603050405020304" pitchFamily="18" charset="0"/>
                <a:ea typeface="Calibri" panose="020F0502020204030204" pitchFamily="34" charset="0"/>
              </a:rPr>
              <a:t>Epidemiyoloji ve Halk Sağlığı</a:t>
            </a:r>
            <a:endParaRPr lang="en-US" sz="2500" dirty="0">
              <a:effectLst/>
              <a:latin typeface="Times New Roman" panose="02020603050405020304" pitchFamily="18" charset="0"/>
              <a:ea typeface="Calibri" panose="020F0502020204030204" pitchFamily="34" charset="0"/>
            </a:endParaRPr>
          </a:p>
          <a:p>
            <a:endParaRPr lang="en-US" sz="2500" dirty="0"/>
          </a:p>
        </p:txBody>
      </p:sp>
    </p:spTree>
    <p:extLst>
      <p:ext uri="{BB962C8B-B14F-4D97-AF65-F5344CB8AC3E}">
        <p14:creationId xmlns:p14="http://schemas.microsoft.com/office/powerpoint/2010/main" val="27366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70F79-48FC-E2EE-FA11-B50977F8C8A2}"/>
              </a:ext>
            </a:extLst>
          </p:cNvPr>
          <p:cNvSpPr>
            <a:spLocks noGrp="1"/>
          </p:cNvSpPr>
          <p:nvPr>
            <p:ph type="title"/>
          </p:nvPr>
        </p:nvSpPr>
        <p:spPr/>
        <p:txBody>
          <a:bodyPr/>
          <a:lstStyle/>
          <a:p>
            <a:pPr algn="ctr"/>
            <a:r>
              <a:rPr lang="tr-TR" dirty="0"/>
              <a:t>Benzer Bir Çalışma</a:t>
            </a:r>
            <a:endParaRPr lang="en-US" dirty="0"/>
          </a:p>
        </p:txBody>
      </p:sp>
      <p:sp>
        <p:nvSpPr>
          <p:cNvPr id="3" name="İçerik Yer Tutucusu 2">
            <a:extLst>
              <a:ext uri="{FF2B5EF4-FFF2-40B4-BE49-F238E27FC236}">
                <a16:creationId xmlns:a16="http://schemas.microsoft.com/office/drawing/2014/main" id="{D82567E4-EE01-D892-BC0E-18B729D7327C}"/>
              </a:ext>
            </a:extLst>
          </p:cNvPr>
          <p:cNvSpPr>
            <a:spLocks noGrp="1"/>
          </p:cNvSpPr>
          <p:nvPr>
            <p:ph idx="1"/>
          </p:nvPr>
        </p:nvSpPr>
        <p:spPr/>
        <p:txBody>
          <a:bodyPr/>
          <a:lstStyle/>
          <a:p>
            <a:pPr algn="just"/>
            <a:r>
              <a:rPr lang="tr-TR" sz="1800" dirty="0">
                <a:effectLst/>
                <a:latin typeface="Times New Roman" panose="02020603050405020304" pitchFamily="18" charset="0"/>
                <a:ea typeface="Times New Roman" panose="02020603050405020304" pitchFamily="18" charset="0"/>
              </a:rPr>
              <a:t>Matthew Ahmedi ve </a:t>
            </a:r>
            <a:r>
              <a:rPr lang="tr-TR" sz="1800" dirty="0" err="1">
                <a:effectLst/>
                <a:latin typeface="Times New Roman" panose="02020603050405020304" pitchFamily="18" charset="0"/>
                <a:ea typeface="Times New Roman" panose="02020603050405020304" pitchFamily="18" charset="0"/>
              </a:rPr>
              <a:t>Stewart</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Trost</a:t>
            </a:r>
            <a:r>
              <a:rPr lang="tr-TR" sz="1800" dirty="0">
                <a:effectLst/>
                <a:latin typeface="Times New Roman" panose="02020603050405020304" pitchFamily="18" charset="0"/>
                <a:ea typeface="Times New Roman" panose="02020603050405020304" pitchFamily="18" charset="0"/>
              </a:rPr>
              <a:t> tarafından geliştirilen bu benzer projede serebral palsili (beyin felci) beşi erkek altısı kız olmak üzere toplam 11 katılımcı ile proje sürdürülmüştür ve bu katılımcılar GMFCS </a:t>
            </a:r>
            <a:r>
              <a:rPr lang="tr-TR" sz="1800" dirty="0" err="1">
                <a:effectLst/>
                <a:latin typeface="Times New Roman" panose="02020603050405020304" pitchFamily="18" charset="0"/>
                <a:ea typeface="Times New Roman" panose="02020603050405020304" pitchFamily="18" charset="0"/>
              </a:rPr>
              <a:t>levels</a:t>
            </a:r>
            <a:r>
              <a:rPr lang="tr-TR" sz="1800" dirty="0">
                <a:effectLst/>
                <a:latin typeface="Times New Roman" panose="02020603050405020304" pitchFamily="18" charset="0"/>
                <a:ea typeface="Times New Roman" panose="02020603050405020304" pitchFamily="18" charset="0"/>
              </a:rPr>
              <a:t> III ve GMFCS IV olmak üzere iki gruba ayrılmıştır. Projeye katılan katılımcılar bedeninin üç farklı noktasına üç eksenli ivme ölçer yerleştirilmiş olup altı farklı egzersiz ile veri toplama işlemi gerçekleştirilmiştir. </a:t>
            </a:r>
            <a:endParaRPr lang="en-US" dirty="0"/>
          </a:p>
        </p:txBody>
      </p:sp>
    </p:spTree>
    <p:extLst>
      <p:ext uri="{BB962C8B-B14F-4D97-AF65-F5344CB8AC3E}">
        <p14:creationId xmlns:p14="http://schemas.microsoft.com/office/powerpoint/2010/main" val="29308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343052-0947-3B7C-5BC2-82AE56BF1B53}"/>
              </a:ext>
            </a:extLst>
          </p:cNvPr>
          <p:cNvSpPr>
            <a:spLocks noGrp="1"/>
          </p:cNvSpPr>
          <p:nvPr>
            <p:ph type="title"/>
          </p:nvPr>
        </p:nvSpPr>
        <p:spPr/>
        <p:txBody>
          <a:bodyPr/>
          <a:lstStyle/>
          <a:p>
            <a:pPr algn="ctr"/>
            <a:r>
              <a:rPr lang="tr-TR" b="1" dirty="0">
                <a:latin typeface="Times New Roman" panose="02020603050405020304" pitchFamily="18" charset="0"/>
                <a:cs typeface="Times New Roman" panose="02020603050405020304" pitchFamily="18" charset="0"/>
              </a:rPr>
              <a:t>TEZİN YÖNTEMİ</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04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D35B25F-E869-D54A-CA08-8E6623F39DBD}"/>
              </a:ext>
            </a:extLst>
          </p:cNvPr>
          <p:cNvSpPr>
            <a:spLocks noGrp="1"/>
          </p:cNvSpPr>
          <p:nvPr>
            <p:ph type="title"/>
          </p:nvPr>
        </p:nvSpPr>
        <p:spPr/>
        <p:txBody>
          <a:bodyPr/>
          <a:lstStyle/>
          <a:p>
            <a:r>
              <a:rPr lang="tr-TR" dirty="0"/>
              <a:t>Veri Toplama Süreci</a:t>
            </a:r>
            <a:endParaRPr lang="en-US" dirty="0"/>
          </a:p>
        </p:txBody>
      </p:sp>
      <p:sp>
        <p:nvSpPr>
          <p:cNvPr id="5" name="İçerik Yer Tutucusu 4">
            <a:extLst>
              <a:ext uri="{FF2B5EF4-FFF2-40B4-BE49-F238E27FC236}">
                <a16:creationId xmlns:a16="http://schemas.microsoft.com/office/drawing/2014/main" id="{AEC53B32-BDD8-AB81-4BDE-8F43B17EBA2D}"/>
              </a:ext>
            </a:extLst>
          </p:cNvPr>
          <p:cNvSpPr>
            <a:spLocks noGrp="1"/>
          </p:cNvSpPr>
          <p:nvPr>
            <p:ph idx="1"/>
          </p:nvPr>
        </p:nvSpPr>
        <p:spPr/>
        <p:txBody>
          <a:bodyPr/>
          <a:lstStyle/>
          <a:p>
            <a:pPr marL="0" marR="0" indent="0" algn="just">
              <a:spcBef>
                <a:spcPts val="0"/>
              </a:spcBef>
              <a:spcAft>
                <a:spcPts val="0"/>
              </a:spcAft>
              <a:buNone/>
            </a:pPr>
            <a:r>
              <a:rPr lang="tr-TR" sz="1800" dirty="0">
                <a:effectLst/>
                <a:latin typeface="Times New Roman" panose="02020603050405020304" pitchFamily="18" charset="0"/>
                <a:ea typeface="Times New Roman" panose="02020603050405020304" pitchFamily="18" charset="0"/>
              </a:rPr>
              <a:t>Fiziksel tedaviye yardımcı olması planlanan bu projede tedavide ihtiyaç duyulan birkaç fiziksel egzersiz çeşitleri tespit edilmiştir. Egzersiz çeşitleri tercih edilirken başlıca neden tedaviye ihtiyaç duyan bireylerin günlük yaşantısında bu engeller sebebiyle gündelik işlerinde zorlanmalarıdır. Bu sayede engelli bireyler bu engellerin üstesinde hızlı ve kolay olarak tedavi işlemi sürdürülmek amaçlanmıştır. Tespit edilen fiziksel egzersiz çeşitleri şunlardır:</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tr-TR" sz="1800" dirty="0">
                <a:effectLst/>
                <a:latin typeface="Times New Roman" panose="02020603050405020304" pitchFamily="18" charset="0"/>
                <a:ea typeface="Calibri" panose="020F0502020204030204" pitchFamily="34" charset="0"/>
              </a:rPr>
              <a:t>Kol Egzersizleri,</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07000"/>
              </a:lnSpc>
              <a:spcBef>
                <a:spcPts val="0"/>
              </a:spcBef>
              <a:spcAft>
                <a:spcPts val="800"/>
              </a:spcAft>
              <a:buFont typeface="+mj-lt"/>
              <a:buAutoNum type="alphaLcParenR"/>
            </a:pPr>
            <a:r>
              <a:rPr lang="tr-TR" sz="1800" dirty="0">
                <a:effectLst/>
                <a:latin typeface="Times New Roman" panose="02020603050405020304" pitchFamily="18" charset="0"/>
                <a:ea typeface="Calibri" panose="020F0502020204030204" pitchFamily="34" charset="0"/>
              </a:rPr>
              <a:t>El Egzersizleri.</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28467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C595D-F03D-2EE7-5C52-F124B9C0A284}"/>
              </a:ext>
            </a:extLst>
          </p:cNvPr>
          <p:cNvSpPr>
            <a:spLocks noGrp="1"/>
          </p:cNvSpPr>
          <p:nvPr>
            <p:ph type="title"/>
          </p:nvPr>
        </p:nvSpPr>
        <p:spPr/>
        <p:txBody>
          <a:bodyPr>
            <a:noAutofit/>
          </a:bodyPr>
          <a:lstStyle/>
          <a:p>
            <a:pPr algn="ctr"/>
            <a:r>
              <a:rPr lang="tr-TR" sz="4500" b="1" dirty="0">
                <a:solidFill>
                  <a:srgbClr val="000000"/>
                </a:solidFill>
                <a:effectLst/>
                <a:latin typeface="Times New Roman" panose="02020603050405020304" pitchFamily="18" charset="0"/>
              </a:rPr>
              <a:t>Makine Öğrenmesi Algoritmalarının Seçimi ve İmplementasyonu</a:t>
            </a:r>
            <a:endParaRPr lang="en-US" sz="4500" dirty="0"/>
          </a:p>
        </p:txBody>
      </p:sp>
      <p:sp>
        <p:nvSpPr>
          <p:cNvPr id="3" name="İçerik Yer Tutucusu 2">
            <a:extLst>
              <a:ext uri="{FF2B5EF4-FFF2-40B4-BE49-F238E27FC236}">
                <a16:creationId xmlns:a16="http://schemas.microsoft.com/office/drawing/2014/main" id="{D600CB8B-DB50-D67C-8CEE-93E6A0102363}"/>
              </a:ext>
            </a:extLst>
          </p:cNvPr>
          <p:cNvSpPr>
            <a:spLocks noGrp="1"/>
          </p:cNvSpPr>
          <p:nvPr>
            <p:ph idx="1"/>
          </p:nvPr>
        </p:nvSpPr>
        <p:spPr/>
        <p:txBody>
          <a:bodyPr>
            <a:normAutofit/>
          </a:bodyPr>
          <a:lstStyle/>
          <a:p>
            <a:pPr marL="0" marR="0" indent="0" algn="just">
              <a:spcBef>
                <a:spcPts val="0"/>
              </a:spcBef>
              <a:spcAft>
                <a:spcPts val="0"/>
              </a:spcAft>
              <a:buNone/>
            </a:pPr>
            <a:r>
              <a:rPr lang="tr-TR" dirty="0">
                <a:effectLst/>
                <a:latin typeface="Times New Roman" panose="02020603050405020304" pitchFamily="18" charset="0"/>
                <a:ea typeface="Times New Roman" panose="02020603050405020304" pitchFamily="18" charset="0"/>
              </a:rPr>
              <a:t>Bu projede, el ve kol hareketlerinin belirlenmesi amacıyla Lojistik Regresyon, </a:t>
            </a:r>
            <a:r>
              <a:rPr lang="tr-TR" dirty="0" err="1">
                <a:effectLst/>
                <a:latin typeface="Times New Roman" panose="02020603050405020304" pitchFamily="18" charset="0"/>
                <a:ea typeface="Times New Roman" panose="02020603050405020304" pitchFamily="18" charset="0"/>
              </a:rPr>
              <a:t>Ridge</a:t>
            </a:r>
            <a:r>
              <a:rPr lang="tr-TR" dirty="0">
                <a:effectLst/>
                <a:latin typeface="Times New Roman" panose="02020603050405020304" pitchFamily="18" charset="0"/>
                <a:ea typeface="Times New Roman" panose="02020603050405020304" pitchFamily="18" charset="0"/>
              </a:rPr>
              <a:t> Sınıflandırıcı, Rastgele Orman Sınıflandırıcı ve Gradyan Artırma Sınıflandırıcı gibi dört temel sınıflandırma algoritmasını seçilip uygulanmıştır.</a:t>
            </a: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tr-TR"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tr-TR" dirty="0">
                <a:effectLst/>
                <a:latin typeface="Times New Roman" panose="02020603050405020304" pitchFamily="18" charset="0"/>
                <a:ea typeface="Times New Roman" panose="02020603050405020304" pitchFamily="18" charset="0"/>
              </a:rPr>
              <a:t>Lojistik Regresyon modeli, elin açık veya kapalı olma durumunu belirleme görevi için temel bir sınıflandırma modelidir. </a:t>
            </a:r>
            <a:r>
              <a:rPr lang="tr-TR" dirty="0" err="1">
                <a:effectLst/>
                <a:latin typeface="Times New Roman" panose="02020603050405020304" pitchFamily="18" charset="0"/>
                <a:ea typeface="Times New Roman" panose="02020603050405020304" pitchFamily="18" charset="0"/>
              </a:rPr>
              <a:t>Ridge</a:t>
            </a:r>
            <a:r>
              <a:rPr lang="tr-TR" dirty="0">
                <a:effectLst/>
                <a:latin typeface="Times New Roman" panose="02020603050405020304" pitchFamily="18" charset="0"/>
                <a:ea typeface="Times New Roman" panose="02020603050405020304" pitchFamily="18" charset="0"/>
              </a:rPr>
              <a:t> Sınıflandırıcı, yüksek boyutlu veri setlerinde performans artırmak için kullanılmıştır. Rastgele Orman Sınıflandırıcısı, çoklu karar ağaçlarını birleştirerek etkili bir sınıflandırma modeli sağlar. Gradyan Artırma Sınıflandırıcısı, zayıf öğrenicilerin birleştirilmesiyle güçlü bir model oluşturur.</a:t>
            </a:r>
            <a:endParaRPr lang="en-US" dirty="0">
              <a:effectLst/>
              <a:latin typeface="Times New Roman" panose="02020603050405020304" pitchFamily="18" charset="0"/>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2460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A54D36F1-18DA-6140-7D06-3AE90A55C66E}"/>
              </a:ext>
            </a:extLst>
          </p:cNvPr>
          <p:cNvSpPr>
            <a:spLocks noGrp="1"/>
          </p:cNvSpPr>
          <p:nvPr>
            <p:ph type="title"/>
          </p:nvPr>
        </p:nvSpPr>
        <p:spPr/>
        <p:txBody>
          <a:bodyPr/>
          <a:lstStyle/>
          <a:p>
            <a:pPr algn="ctr"/>
            <a:r>
              <a:rPr lang="tr-TR" b="1" dirty="0"/>
              <a:t>Uygulama Çalışma Süreci Şeması</a:t>
            </a:r>
            <a:endParaRPr lang="en-US" b="1" dirty="0"/>
          </a:p>
        </p:txBody>
      </p:sp>
    </p:spTree>
    <p:extLst>
      <p:ext uri="{BB962C8B-B14F-4D97-AF65-F5344CB8AC3E}">
        <p14:creationId xmlns:p14="http://schemas.microsoft.com/office/powerpoint/2010/main" val="242941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metin, diyagram, çizgi, paralel içeren bir resim&#10;&#10;Açıklama otomatik olarak oluşturuldu">
            <a:extLst>
              <a:ext uri="{FF2B5EF4-FFF2-40B4-BE49-F238E27FC236}">
                <a16:creationId xmlns:a16="http://schemas.microsoft.com/office/drawing/2014/main" id="{39858E14-5293-3F5C-51A7-55F777E0CD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412924"/>
            <a:ext cx="5372100" cy="8119745"/>
          </a:xfrm>
          <a:prstGeom prst="rect">
            <a:avLst/>
          </a:prstGeom>
          <a:noFill/>
          <a:ln>
            <a:noFill/>
          </a:ln>
        </p:spPr>
      </p:pic>
    </p:spTree>
    <p:extLst>
      <p:ext uri="{BB962C8B-B14F-4D97-AF65-F5344CB8AC3E}">
        <p14:creationId xmlns:p14="http://schemas.microsoft.com/office/powerpoint/2010/main" val="698156045"/>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TotalTime>
  <Words>451</Words>
  <Application>Microsoft Office PowerPoint</Application>
  <PresentationFormat>Geniş ekran</PresentationFormat>
  <Paragraphs>36</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Calibri Light</vt:lpstr>
      <vt:lpstr>Times New Roman</vt:lpstr>
      <vt:lpstr>Geçmişe bakış</vt:lpstr>
      <vt:lpstr>BM401 – Bilgisayar Mühendisliği Proje Tasarımı Sunumu  4-12 Yaş Çocuklar İçin Fizik Tedavi ve Rehabilitasyonu Teşvik Eden Makine Öğrenmesi ve Görüntü Tanıma Destekli Program  Hazırlayan: Furkan TAŞER Öğrenci No: 201001087  </vt:lpstr>
      <vt:lpstr>Çocuklarda Fizik Tedavi ve Rehabilitasyonun Önemi</vt:lpstr>
      <vt:lpstr>Makine Öğrenmesi ve Görüntü Tanıma Uygulamalarının Sağlık Sektöründeki Kullanımı</vt:lpstr>
      <vt:lpstr>Benzer Bir Çalışma</vt:lpstr>
      <vt:lpstr>TEZİN YÖNTEMİ</vt:lpstr>
      <vt:lpstr>Veri Toplama Süreci</vt:lpstr>
      <vt:lpstr>Makine Öğrenmesi Algoritmalarının Seçimi ve İmplementasyonu</vt:lpstr>
      <vt:lpstr>Uygulama Çalışma Süreci Şeması</vt:lpstr>
      <vt:lpstr>PowerPoint Sunusu</vt:lpstr>
      <vt:lpstr>PROTOTİP UYGULAMA VE TEST AŞAMALARI</vt:lpstr>
      <vt:lpstr>1. Veri Toplama ve Analiz Aşaması</vt:lpstr>
      <vt:lpstr>Program Tasarımı ve Mimarisi</vt:lpstr>
      <vt:lpstr>Makine Öğrenimi ve Model Eğitme</vt:lpstr>
      <vt:lpstr>Oyunlaştırma ve İnteraktif Öğrenme</vt:lpstr>
      <vt:lpstr>Sonuçlar ve Tartışma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BM401 – Bilgisayar Mühendisliği Proje Tasarımı Sunumu  4-12 Yaş Çocuklar İçin Fizik Tedavi ve Rehabilitasyonu Teşvik Eden Makine Öğrenmesi ve Görüntü Tanıma Destekli Program  Hazırlayan: Furkan TAŞER Öğrenci No: 201001087  </dc:title>
  <dc:creator>Furkan Taser</dc:creator>
  <cp:lastModifiedBy>Furkan Taser</cp:lastModifiedBy>
  <cp:revision>1</cp:revision>
  <dcterms:created xsi:type="dcterms:W3CDTF">2024-01-02T21:51:20Z</dcterms:created>
  <dcterms:modified xsi:type="dcterms:W3CDTF">2024-01-02T22:16:14Z</dcterms:modified>
</cp:coreProperties>
</file>