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258" r:id="rId3"/>
    <p:sldId id="260" r:id="rId4"/>
    <p:sldId id="275" r:id="rId5"/>
    <p:sldId id="267" r:id="rId6"/>
    <p:sldId id="268" r:id="rId7"/>
    <p:sldId id="263" r:id="rId8"/>
    <p:sldId id="277" r:id="rId9"/>
    <p:sldId id="276" r:id="rId10"/>
    <p:sldId id="269" r:id="rId11"/>
    <p:sldId id="265" r:id="rId12"/>
    <p:sldId id="270" r:id="rId13"/>
    <p:sldId id="271" r:id="rId14"/>
    <p:sldId id="273" r:id="rId15"/>
    <p:sldId id="272" r:id="rId16"/>
    <p:sldId id="278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0505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25" autoAdjust="0"/>
  </p:normalViewPr>
  <p:slideViewPr>
    <p:cSldViewPr>
      <p:cViewPr>
        <p:scale>
          <a:sx n="86" d="100"/>
          <a:sy n="86" d="100"/>
        </p:scale>
        <p:origin x="-2646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4B25-5914-42C3-8591-385F2C3195EB}" type="datetimeFigureOut">
              <a:rPr lang="zh-CN" altLang="en-US" smtClean="0"/>
              <a:pPr/>
              <a:t>2014/9/24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BDD0-BC82-4E09-8CBE-0B857049FF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3049-56BE-4B25-BCD4-CBB47FAFB211}" type="datetimeFigureOut">
              <a:rPr lang="zh-CN" altLang="en-US" smtClean="0"/>
              <a:pPr/>
              <a:t>2014/9/24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92A70-2112-465D-810E-A96FD3C00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EA35-BEAE-4D93-AA89-8886480834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36295" y="4212828"/>
            <a:ext cx="1258417" cy="3683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署名选填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6864" cy="1143000"/>
          </a:xfrm>
        </p:spPr>
        <p:txBody>
          <a:bodyPr>
            <a:normAutofit/>
          </a:bodyPr>
          <a:lstStyle>
            <a:lvl1pPr algn="l">
              <a:defRPr sz="4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www.163.com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wy\Pictures\innerlog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162050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41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2348880"/>
            <a:ext cx="4176464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179511" y="2348880"/>
            <a:ext cx="4185925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7619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179511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en-US" altLang="zh-CN" dirty="0" smtClean="0"/>
          </a:p>
        </p:txBody>
      </p:sp>
      <p:sp>
        <p:nvSpPr>
          <p:cNvPr id="14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4778563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9552" y="1124744"/>
            <a:ext cx="3825885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9552" y="1700808"/>
            <a:ext cx="3825885" cy="23762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1124744"/>
            <a:ext cx="3898776" cy="3024336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5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378"/>
            <a:ext cx="8229600" cy="7619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7544" y="1124744"/>
            <a:ext cx="8219256" cy="5112568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1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179512" y="1412776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8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/>
          <p:nvPr userDrawn="1"/>
        </p:nvSpPr>
        <p:spPr>
          <a:xfrm>
            <a:off x="0" y="0"/>
            <a:ext cx="3455369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5535" y="908720"/>
            <a:ext cx="3008313" cy="3823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707904" y="908720"/>
            <a:ext cx="525658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12775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51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520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图片占位符 2"/>
          <p:cNvSpPr>
            <a:spLocks noGrp="1"/>
          </p:cNvSpPr>
          <p:nvPr>
            <p:ph type="pic" idx="10"/>
          </p:nvPr>
        </p:nvSpPr>
        <p:spPr>
          <a:xfrm>
            <a:off x="4716016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4800600"/>
            <a:ext cx="410445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4716016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716016" y="4800600"/>
            <a:ext cx="4104456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79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9269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Grid Item"/>
          <p:cNvGrpSpPr/>
          <p:nvPr userDrawn="1"/>
        </p:nvGrpSpPr>
        <p:grpSpPr>
          <a:xfrm>
            <a:off x="6804248" y="4058394"/>
            <a:ext cx="1890998" cy="1890886"/>
            <a:chOff x="6877655" y="4192959"/>
            <a:chExt cx="2386997" cy="2386856"/>
          </a:xfrm>
        </p:grpSpPr>
        <p:sp>
          <p:nvSpPr>
            <p:cNvPr id="8" name="Title"/>
            <p:cNvSpPr>
              <a:spLocks/>
            </p:cNvSpPr>
            <p:nvPr/>
          </p:nvSpPr>
          <p:spPr bwMode="auto">
            <a:xfrm>
              <a:off x="6877658" y="5713039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Image Dummy"/>
            <p:cNvSpPr>
              <a:spLocks/>
            </p:cNvSpPr>
            <p:nvPr/>
          </p:nvSpPr>
          <p:spPr bwMode="auto">
            <a:xfrm>
              <a:off x="6877655" y="4192959"/>
              <a:ext cx="2386993" cy="1520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id Item"/>
          <p:cNvGrpSpPr/>
          <p:nvPr userDrawn="1"/>
        </p:nvGrpSpPr>
        <p:grpSpPr>
          <a:xfrm>
            <a:off x="6804250" y="1969738"/>
            <a:ext cx="1890995" cy="1890884"/>
            <a:chOff x="6877658" y="1708896"/>
            <a:chExt cx="2386994" cy="2386854"/>
          </a:xfrm>
        </p:grpSpPr>
        <p:sp>
          <p:nvSpPr>
            <p:cNvPr id="12" name="Title"/>
            <p:cNvSpPr>
              <a:spLocks/>
            </p:cNvSpPr>
            <p:nvPr/>
          </p:nvSpPr>
          <p:spPr bwMode="auto">
            <a:xfrm>
              <a:off x="6877658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Image Dummy"/>
            <p:cNvSpPr>
              <a:spLocks/>
            </p:cNvSpPr>
            <p:nvPr/>
          </p:nvSpPr>
          <p:spPr bwMode="auto">
            <a:xfrm>
              <a:off x="6877658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id Item"/>
          <p:cNvGrpSpPr/>
          <p:nvPr userDrawn="1"/>
        </p:nvGrpSpPr>
        <p:grpSpPr>
          <a:xfrm>
            <a:off x="2591227" y="4058394"/>
            <a:ext cx="1890996" cy="1890886"/>
            <a:chOff x="3607104" y="4192960"/>
            <a:chExt cx="2386995" cy="2386856"/>
          </a:xfrm>
        </p:grpSpPr>
        <p:sp>
          <p:nvSpPr>
            <p:cNvPr id="16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id Item"/>
          <p:cNvGrpSpPr/>
          <p:nvPr userDrawn="1"/>
        </p:nvGrpSpPr>
        <p:grpSpPr>
          <a:xfrm>
            <a:off x="2592000" y="1969738"/>
            <a:ext cx="1890995" cy="1890884"/>
            <a:chOff x="3610736" y="1708896"/>
            <a:chExt cx="2386994" cy="2386854"/>
          </a:xfrm>
        </p:grpSpPr>
        <p:sp>
          <p:nvSpPr>
            <p:cNvPr id="20" name="Title"/>
            <p:cNvSpPr>
              <a:spLocks/>
            </p:cNvSpPr>
            <p:nvPr/>
          </p:nvSpPr>
          <p:spPr bwMode="auto">
            <a:xfrm>
              <a:off x="3610736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id Item"/>
          <p:cNvGrpSpPr/>
          <p:nvPr userDrawn="1"/>
        </p:nvGrpSpPr>
        <p:grpSpPr>
          <a:xfrm>
            <a:off x="484716" y="4058394"/>
            <a:ext cx="1890995" cy="1890886"/>
            <a:chOff x="1137256" y="4192960"/>
            <a:chExt cx="2386994" cy="2386856"/>
          </a:xfrm>
        </p:grpSpPr>
        <p:sp>
          <p:nvSpPr>
            <p:cNvPr id="24" name="Title"/>
            <p:cNvSpPr>
              <a:spLocks/>
            </p:cNvSpPr>
            <p:nvPr/>
          </p:nvSpPr>
          <p:spPr bwMode="auto">
            <a:xfrm>
              <a:off x="1137257" y="5713040"/>
              <a:ext cx="2386993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Image Dummy"/>
            <p:cNvSpPr>
              <a:spLocks/>
            </p:cNvSpPr>
            <p:nvPr/>
          </p:nvSpPr>
          <p:spPr bwMode="auto">
            <a:xfrm>
              <a:off x="1137256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id Item"/>
          <p:cNvGrpSpPr/>
          <p:nvPr userDrawn="1"/>
        </p:nvGrpSpPr>
        <p:grpSpPr>
          <a:xfrm>
            <a:off x="484716" y="1969738"/>
            <a:ext cx="1890996" cy="1890885"/>
            <a:chOff x="1137256" y="1708896"/>
            <a:chExt cx="2386995" cy="2386855"/>
          </a:xfrm>
        </p:grpSpPr>
        <p:sp>
          <p:nvSpPr>
            <p:cNvPr id="28" name="Title"/>
            <p:cNvSpPr>
              <a:spLocks/>
            </p:cNvSpPr>
            <p:nvPr/>
          </p:nvSpPr>
          <p:spPr bwMode="auto">
            <a:xfrm>
              <a:off x="113725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Image Dummy"/>
            <p:cNvSpPr>
              <a:spLocks/>
            </p:cNvSpPr>
            <p:nvPr/>
          </p:nvSpPr>
          <p:spPr bwMode="auto">
            <a:xfrm>
              <a:off x="113725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id Item"/>
          <p:cNvGrpSpPr/>
          <p:nvPr userDrawn="1"/>
        </p:nvGrpSpPr>
        <p:grpSpPr>
          <a:xfrm>
            <a:off x="4697738" y="4058394"/>
            <a:ext cx="1890996" cy="1890886"/>
            <a:chOff x="3607104" y="4192960"/>
            <a:chExt cx="2386995" cy="2386856"/>
          </a:xfrm>
        </p:grpSpPr>
        <p:sp>
          <p:nvSpPr>
            <p:cNvPr id="32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id Item"/>
          <p:cNvGrpSpPr/>
          <p:nvPr userDrawn="1"/>
        </p:nvGrpSpPr>
        <p:grpSpPr>
          <a:xfrm>
            <a:off x="4699561" y="1969738"/>
            <a:ext cx="1890995" cy="1890885"/>
            <a:chOff x="3610736" y="1708896"/>
            <a:chExt cx="2386995" cy="2386855"/>
          </a:xfrm>
        </p:grpSpPr>
        <p:sp>
          <p:nvSpPr>
            <p:cNvPr id="36" name="Title"/>
            <p:cNvSpPr>
              <a:spLocks/>
            </p:cNvSpPr>
            <p:nvPr/>
          </p:nvSpPr>
          <p:spPr bwMode="auto">
            <a:xfrm>
              <a:off x="361073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37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4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扉页-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780685"/>
          </a:xfrm>
        </p:spPr>
        <p:txBody>
          <a:bodyPr>
            <a:noAutofit/>
          </a:bodyPr>
          <a:lstStyle>
            <a:lvl1pPr algn="ctr">
              <a:defRPr sz="4600" b="1"/>
            </a:lvl1pPr>
          </a:lstStyle>
          <a:p>
            <a:r>
              <a:rPr lang="zh-CN" altLang="en-US" dirty="0" smtClean="0"/>
              <a:t>单击此处编辑大标题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7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420888"/>
            <a:ext cx="7772400" cy="6354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3140968"/>
            <a:ext cx="7772400" cy="3591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703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9"/>
            <a:ext cx="4038600" cy="427707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7213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0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2614"/>
            <a:ext cx="9144000" cy="1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9"/>
          <p:cNvSpPr/>
          <p:nvPr userDrawn="1"/>
        </p:nvSpPr>
        <p:spPr>
          <a:xfrm>
            <a:off x="5868144" y="0"/>
            <a:ext cx="3275857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12161" y="1421086"/>
            <a:ext cx="302910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012160" y="2132856"/>
            <a:ext cx="3024336" cy="89408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914400" indent="0">
              <a:buNone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672" y="116632"/>
            <a:ext cx="5410944" cy="555981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7544" y="1412776"/>
            <a:ext cx="5184576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3750154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/>
          <p:cNvSpPr/>
          <p:nvPr userDrawn="1"/>
        </p:nvSpPr>
        <p:spPr>
          <a:xfrm>
            <a:off x="379" y="-171400"/>
            <a:ext cx="3275857" cy="702939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11088" y="1493094"/>
            <a:ext cx="2853236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211087" y="2246883"/>
            <a:ext cx="28487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164288" y="189548"/>
            <a:ext cx="1690023" cy="359132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编辑副标题式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403"/>
            <a:ext cx="9144000" cy="54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512" y="727239"/>
            <a:ext cx="3826768" cy="541521"/>
          </a:xfrm>
        </p:spPr>
        <p:txBody>
          <a:bodyPr anchor="ctr">
            <a:noAutofit/>
          </a:bodyPr>
          <a:lstStyle>
            <a:lvl1pPr algn="l">
              <a:defRPr lang="zh-CN" altLang="en-US" sz="24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08452" y="1484784"/>
            <a:ext cx="5412020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115514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9512" y="1478576"/>
            <a:ext cx="3888432" cy="432668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216400" y="1488363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558"/>
            <a:ext cx="9144000" cy="27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35696" y="116632"/>
            <a:ext cx="6845932" cy="504056"/>
          </a:xfrm>
        </p:spPr>
        <p:txBody>
          <a:bodyPr anchor="ctr">
            <a:noAutofit/>
          </a:bodyPr>
          <a:lstStyle>
            <a:lvl1pPr algn="l">
              <a:defRPr lang="zh-CN" altLang="en-US" sz="3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4216400" y="3068960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sp>
        <p:nvSpPr>
          <p:cNvPr id="17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572001" y="2035807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572001" y="2564904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572001" y="3646228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0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4572001" y="4175325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4572001" y="4725144"/>
            <a:ext cx="4397250" cy="1080120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第二级文本样式详细介绍</a:t>
            </a:r>
          </a:p>
        </p:txBody>
      </p:sp>
    </p:spTree>
    <p:extLst>
      <p:ext uri="{BB962C8B-B14F-4D97-AF65-F5344CB8AC3E}">
        <p14:creationId xmlns:p14="http://schemas.microsoft.com/office/powerpoint/2010/main" val="63014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25" name="矩形 24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www.163.com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wy\Pictures\innerlogo.gif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9512" y="0"/>
            <a:ext cx="1162050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4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74" r:id="rId6"/>
    <p:sldLayoutId id="2147483653" r:id="rId7"/>
    <p:sldLayoutId id="2147483678" r:id="rId8"/>
    <p:sldLayoutId id="2147483681" r:id="rId9"/>
    <p:sldLayoutId id="2147483676" r:id="rId10"/>
    <p:sldLayoutId id="2147483686" r:id="rId11"/>
    <p:sldLayoutId id="2147483684" r:id="rId12"/>
    <p:sldLayoutId id="2147483655" r:id="rId13"/>
    <p:sldLayoutId id="2147483656" r:id="rId14"/>
    <p:sldLayoutId id="2147483657" r:id="rId15"/>
    <p:sldLayoutId id="2147483682" r:id="rId16"/>
    <p:sldLayoutId id="2147483683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4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n"/>
        <a:defRPr lang="zh-CN" altLang="en-US" sz="32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l"/>
        <a:defRPr lang="zh-CN" altLang="en-US" sz="2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2pPr>
      <a:lvl3pPr marL="1257300" indent="-342900" algn="l" defTabSz="914400" rtl="0" eaLnBrk="1" latinLnBrk="0" hangingPunct="1">
        <a:lnSpc>
          <a:spcPct val="125000"/>
        </a:lnSpc>
        <a:spcBef>
          <a:spcPct val="20000"/>
        </a:spcBef>
        <a:buFont typeface="+mj-lt"/>
        <a:buAutoNum type="arabicPeriod"/>
        <a:defRPr lang="zh-CN" altLang="en-US" sz="18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微软雅黑" pitchFamily="34" charset="-122"/>
        <a:buChar char="ￚ"/>
        <a:defRPr lang="zh-CN" altLang="en-US" sz="1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lang="zh-CN" altLang="en-US" sz="12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329807" y="3933056"/>
            <a:ext cx="3634681" cy="152042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马进   </a:t>
            </a:r>
            <a:r>
              <a:rPr lang="en-US" altLang="zh-CN" b="1" dirty="0"/>
              <a:t>@</a:t>
            </a:r>
            <a:r>
              <a:rPr lang="zh-CN" altLang="en-US" b="1" dirty="0"/>
              <a:t>马进</a:t>
            </a:r>
            <a:r>
              <a:rPr lang="en-US" altLang="zh-CN" b="1" dirty="0"/>
              <a:t>app</a:t>
            </a:r>
          </a:p>
          <a:p>
            <a:pPr algn="l"/>
            <a:r>
              <a:rPr lang="en-US" altLang="zh-CN" b="1" dirty="0" smtClean="0"/>
              <a:t>www.majin163.com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DDB introduce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686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070992"/>
          </a:xfrm>
        </p:spPr>
        <p:txBody>
          <a:bodyPr/>
          <a:lstStyle/>
          <a:p>
            <a:r>
              <a:rPr lang="en-US" altLang="zh-CN" dirty="0" smtClean="0"/>
              <a:t>Entire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DBI(Query Server)</a:t>
            </a:r>
          </a:p>
          <a:p>
            <a:pPr lvl="1"/>
            <a:r>
              <a:rPr lang="en-US" altLang="zh-CN" sz="1600" dirty="0" smtClean="0"/>
              <a:t>Distributed SQL parser, planner.</a:t>
            </a:r>
          </a:p>
          <a:p>
            <a:pPr lvl="1"/>
            <a:r>
              <a:rPr lang="en-US" altLang="zh-CN" sz="1600" dirty="0" smtClean="0"/>
              <a:t>Node connection pool.</a:t>
            </a:r>
          </a:p>
          <a:p>
            <a:pPr lvl="1"/>
            <a:r>
              <a:rPr lang="en-US" altLang="zh-CN" sz="1600" dirty="0" smtClean="0"/>
              <a:t>Distributed transaction manager.</a:t>
            </a:r>
          </a:p>
          <a:p>
            <a:pPr lvl="1"/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, node connection Statistics collecting.</a:t>
            </a:r>
            <a:endParaRPr lang="en-US" altLang="zh-CN" sz="1600" dirty="0"/>
          </a:p>
          <a:p>
            <a:r>
              <a:rPr lang="en-US" altLang="zh-CN" sz="2000" dirty="0" smtClean="0"/>
              <a:t>Master &amp; SYSDB</a:t>
            </a:r>
          </a:p>
          <a:p>
            <a:pPr lvl="1"/>
            <a:r>
              <a:rPr lang="en-US" altLang="zh-CN" sz="1600" dirty="0"/>
              <a:t>Metadata(table, column……), Configuration </a:t>
            </a:r>
            <a:r>
              <a:rPr lang="en-US" altLang="zh-CN" sz="1600" dirty="0" smtClean="0"/>
              <a:t>management and notification</a:t>
            </a:r>
            <a:endParaRPr lang="en-US" altLang="zh-CN" sz="1600" dirty="0"/>
          </a:p>
          <a:p>
            <a:pPr lvl="1"/>
            <a:r>
              <a:rPr lang="en-US" altLang="zh-CN" sz="1600" dirty="0"/>
              <a:t>Data </a:t>
            </a:r>
            <a:r>
              <a:rPr lang="en-US" altLang="zh-CN" sz="1600" dirty="0" smtClean="0"/>
              <a:t>migration, </a:t>
            </a:r>
            <a:r>
              <a:rPr lang="en-US" altLang="zh-CN" sz="1600" dirty="0" err="1" smtClean="0"/>
              <a:t>xa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dbn</a:t>
            </a:r>
            <a:r>
              <a:rPr lang="en-US" altLang="zh-CN" sz="1600" dirty="0" smtClean="0"/>
              <a:t> monitoring</a:t>
            </a:r>
            <a:endParaRPr lang="en-US" altLang="zh-CN" sz="1600" dirty="0"/>
          </a:p>
          <a:p>
            <a:r>
              <a:rPr lang="en-US" altLang="zh-CN" sz="2000" dirty="0" smtClean="0"/>
              <a:t>DBN</a:t>
            </a:r>
          </a:p>
          <a:p>
            <a:pPr lvl="1"/>
            <a:r>
              <a:rPr lang="en-US" altLang="zh-CN" sz="1600" dirty="0" smtClean="0"/>
              <a:t>Master and slave</a:t>
            </a:r>
          </a:p>
          <a:p>
            <a:pPr lvl="1"/>
            <a:r>
              <a:rPr lang="en-US" altLang="zh-CN" sz="1600" dirty="0" smtClean="0"/>
              <a:t>DDB master is response for failing over(notify switching </a:t>
            </a:r>
            <a:r>
              <a:rPr lang="en-US" altLang="zh-CN" sz="1600" dirty="0" err="1" smtClean="0"/>
              <a:t>dbn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7347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Distributed transaction processing</a:t>
            </a:r>
            <a:endParaRPr lang="en-US" altLang="zh-CN" dirty="0"/>
          </a:p>
          <a:p>
            <a:r>
              <a:rPr lang="en-US" altLang="zh-CN" dirty="0" smtClean="0"/>
              <a:t>online scale out and data migration </a:t>
            </a:r>
          </a:p>
          <a:p>
            <a:r>
              <a:rPr lang="en-US" altLang="zh-CN" dirty="0" smtClean="0"/>
              <a:t>Global incremental 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926976"/>
          </a:xfrm>
        </p:spPr>
        <p:txBody>
          <a:bodyPr/>
          <a:lstStyle/>
          <a:p>
            <a:r>
              <a:rPr lang="en-US" altLang="zh-CN" dirty="0" err="1" smtClean="0"/>
              <a:t>Sharding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5"/>
          </a:xfrm>
        </p:spPr>
        <p:txBody>
          <a:bodyPr>
            <a:no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sz="1800" b="1" dirty="0" smtClean="0"/>
          </a:p>
          <a:p>
            <a:pPr lvl="1"/>
            <a:r>
              <a:rPr lang="en-US" altLang="zh-CN" sz="1800" dirty="0" smtClean="0"/>
              <a:t>Two mapping layer: hash, policy</a:t>
            </a:r>
          </a:p>
          <a:p>
            <a:pPr lvl="1"/>
            <a:r>
              <a:rPr lang="en-US" altLang="zh-CN" sz="1800" dirty="0" smtClean="0"/>
              <a:t>Hash is immutable, policy is mutable</a:t>
            </a:r>
          </a:p>
          <a:p>
            <a:pPr lvl="1"/>
            <a:r>
              <a:rPr lang="en-US" altLang="zh-CN" sz="1800" dirty="0" smtClean="0"/>
              <a:t>Change policy to implement data migration</a:t>
            </a:r>
            <a:endParaRPr lang="en-US" altLang="zh-CN" sz="14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26767"/>
              </p:ext>
            </p:extLst>
          </p:nvPr>
        </p:nvGraphicFramePr>
        <p:xfrm>
          <a:off x="683914" y="1320974"/>
          <a:ext cx="7056438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6215219" imgH="2933280" progId="Visio.Drawing.11">
                  <p:embed/>
                </p:oleObj>
              </mc:Choice>
              <mc:Fallback>
                <p:oleObj name="Visio" r:id="rId3" imgW="6215219" imgH="293328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14" y="1320974"/>
                        <a:ext cx="7056438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32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Availability and reliability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432048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Atomic fail over</a:t>
            </a:r>
          </a:p>
          <a:p>
            <a:pPr lvl="1"/>
            <a:r>
              <a:rPr lang="en-US" altLang="zh-CN" sz="1800" dirty="0" smtClean="0"/>
              <a:t>Master keep heartbeat from each </a:t>
            </a:r>
            <a:r>
              <a:rPr lang="en-US" altLang="zh-CN" sz="1800" dirty="0" err="1" smtClean="0"/>
              <a:t>dbn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Pick a slave to switch on </a:t>
            </a:r>
            <a:r>
              <a:rPr lang="en-US" altLang="zh-CN" sz="1800" dirty="0" err="1" smtClean="0"/>
              <a:t>dbn</a:t>
            </a:r>
            <a:r>
              <a:rPr lang="en-US" altLang="zh-CN" sz="1800" dirty="0" smtClean="0"/>
              <a:t> failing</a:t>
            </a:r>
            <a:endParaRPr lang="en-US" altLang="zh-CN" sz="2600" dirty="0" smtClean="0"/>
          </a:p>
          <a:p>
            <a:r>
              <a:rPr lang="en-US" altLang="zh-CN" sz="2600" dirty="0" smtClean="0"/>
              <a:t>No data loss</a:t>
            </a:r>
            <a:endParaRPr lang="en-US" altLang="zh-CN" sz="2600" dirty="0"/>
          </a:p>
          <a:p>
            <a:pPr lvl="1"/>
            <a:r>
              <a:rPr lang="en-US" altLang="zh-CN" sz="1800" dirty="0" smtClean="0"/>
              <a:t>VSR from </a:t>
            </a:r>
            <a:r>
              <a:rPr lang="en-US" altLang="zh-CN" sz="1800" dirty="0" err="1" smtClean="0"/>
              <a:t>innosql</a:t>
            </a:r>
            <a:endParaRPr lang="en-US" altLang="zh-CN" sz="1800" dirty="0" smtClean="0"/>
          </a:p>
          <a:p>
            <a:r>
              <a:rPr lang="en-US" altLang="zh-CN" sz="2600" dirty="0" smtClean="0"/>
              <a:t>Mater high availability</a:t>
            </a:r>
          </a:p>
          <a:p>
            <a:pPr lvl="1"/>
            <a:r>
              <a:rPr lang="en-US" altLang="zh-CN" sz="1800" dirty="0" smtClean="0"/>
              <a:t>Use zookeeper to pick one leader and auto take over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074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998984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</a:t>
            </a:r>
            <a:r>
              <a:rPr lang="en-US" altLang="zh-CN" dirty="0" smtClean="0"/>
              <a:t>transaction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6449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Distributed transaction processing</a:t>
            </a:r>
          </a:p>
          <a:p>
            <a:pPr lvl="1"/>
            <a:r>
              <a:rPr lang="en-US" altLang="zh-CN" sz="1800" b="1" dirty="0" smtClean="0"/>
              <a:t>core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2-Phase-Commit </a:t>
            </a:r>
            <a:r>
              <a:rPr lang="en-US" altLang="zh-CN" sz="1800" dirty="0" err="1" smtClean="0"/>
              <a:t>implemention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DBI or QS as transaction coordinator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2"/>
            <a:r>
              <a:rPr lang="en-US" altLang="zh-CN" sz="1600" dirty="0" err="1"/>
              <a:t>Sql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parser and planner, </a:t>
            </a:r>
            <a:r>
              <a:rPr lang="en-US" altLang="zh-CN" sz="1600" dirty="0" err="1" smtClean="0"/>
              <a:t>dectect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if </a:t>
            </a:r>
            <a:r>
              <a:rPr lang="en-US" altLang="zh-CN" sz="1600" dirty="0" err="1"/>
              <a:t>trasaction</a:t>
            </a:r>
            <a:r>
              <a:rPr lang="en-US" altLang="zh-CN" sz="1600" dirty="0"/>
              <a:t> cross multiple </a:t>
            </a:r>
            <a:r>
              <a:rPr lang="en-US" altLang="zh-CN" sz="1600" dirty="0" err="1"/>
              <a:t>dbns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Use 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xa</a:t>
            </a:r>
            <a:r>
              <a:rPr lang="en-US" altLang="zh-CN" sz="1600" dirty="0" smtClean="0"/>
              <a:t> interfaces</a:t>
            </a:r>
          </a:p>
          <a:p>
            <a:pPr lvl="2"/>
            <a:r>
              <a:rPr lang="en-US" altLang="zh-CN" sz="1600" dirty="0" err="1" smtClean="0"/>
              <a:t>Dbi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qs</a:t>
            </a:r>
            <a:r>
              <a:rPr lang="en-US" altLang="zh-CN" sz="1600" dirty="0" smtClean="0"/>
              <a:t> have </a:t>
            </a:r>
            <a:r>
              <a:rPr lang="en-US" altLang="zh-CN" sz="1600" dirty="0" err="1" smtClean="0"/>
              <a:t>xa</a:t>
            </a:r>
            <a:r>
              <a:rPr lang="en-US" altLang="zh-CN" sz="1600" dirty="0" smtClean="0"/>
              <a:t> logs  (mainly prepare events)</a:t>
            </a:r>
          </a:p>
          <a:p>
            <a:pPr lvl="1"/>
            <a:r>
              <a:rPr lang="en-US" altLang="zh-CN" sz="1800" dirty="0"/>
              <a:t>W</a:t>
            </a:r>
            <a:r>
              <a:rPr lang="en-US" altLang="zh-CN" sz="1800" dirty="0" smtClean="0"/>
              <a:t>hat if  :   </a:t>
            </a:r>
            <a:r>
              <a:rPr lang="en-US" altLang="zh-CN" sz="1800" dirty="0" err="1" smtClean="0"/>
              <a:t>dbi</a:t>
            </a:r>
            <a:r>
              <a:rPr lang="en-US" altLang="zh-CN" sz="1800" dirty="0" smtClean="0"/>
              <a:t> or </a:t>
            </a:r>
            <a:r>
              <a:rPr lang="en-US" altLang="zh-CN" sz="1800" dirty="0" err="1" smtClean="0"/>
              <a:t>qs</a:t>
            </a:r>
            <a:r>
              <a:rPr lang="en-US" altLang="zh-CN" sz="1800" dirty="0" smtClean="0"/>
              <a:t> crashed or restarted 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Transaction recovery based on local </a:t>
            </a:r>
            <a:r>
              <a:rPr lang="en-US" altLang="zh-CN" sz="1600" dirty="0" err="1"/>
              <a:t>xa</a:t>
            </a:r>
            <a:r>
              <a:rPr lang="en-US" altLang="zh-CN" sz="1600" dirty="0"/>
              <a:t> logs</a:t>
            </a:r>
          </a:p>
          <a:p>
            <a:pPr lvl="1"/>
            <a:r>
              <a:rPr lang="en-US" altLang="zh-CN" sz="1800" dirty="0" smtClean="0"/>
              <a:t>What if </a:t>
            </a:r>
            <a:r>
              <a:rPr lang="zh-CN" altLang="en-US" sz="1800" dirty="0" smtClean="0"/>
              <a:t>：  </a:t>
            </a:r>
            <a:r>
              <a:rPr lang="en-US" altLang="zh-CN" sz="1800" dirty="0" err="1" smtClean="0"/>
              <a:t>dbi</a:t>
            </a:r>
            <a:r>
              <a:rPr lang="en-US" altLang="zh-CN" sz="1800" dirty="0" smtClean="0"/>
              <a:t> or </a:t>
            </a:r>
            <a:r>
              <a:rPr lang="en-US" altLang="zh-CN" sz="1800" dirty="0" err="1" smtClean="0"/>
              <a:t>qs</a:t>
            </a:r>
            <a:r>
              <a:rPr lang="en-US" altLang="zh-CN" sz="1800" dirty="0" smtClean="0"/>
              <a:t> is removed ?</a:t>
            </a:r>
          </a:p>
          <a:p>
            <a:pPr lvl="2"/>
            <a:r>
              <a:rPr lang="en-US" altLang="zh-CN" sz="1600" dirty="0"/>
              <a:t>Master asked about all suspended </a:t>
            </a:r>
            <a:r>
              <a:rPr lang="en-US" altLang="zh-CN" sz="1600" dirty="0" err="1"/>
              <a:t>xa</a:t>
            </a:r>
            <a:r>
              <a:rPr lang="en-US" altLang="zh-CN" sz="1600" dirty="0"/>
              <a:t> transactions from each DBN at a interval</a:t>
            </a:r>
          </a:p>
          <a:p>
            <a:pPr lvl="2"/>
            <a:r>
              <a:rPr lang="en-US" altLang="zh-CN" sz="1600" dirty="0"/>
              <a:t>For those suspended time &gt; xx min, auto commit </a:t>
            </a:r>
            <a:r>
              <a:rPr lang="en-US" altLang="zh-CN" sz="1600" dirty="0" smtClean="0"/>
              <a:t>and </a:t>
            </a:r>
            <a:r>
              <a:rPr lang="en-US" altLang="zh-CN" sz="1600" dirty="0"/>
              <a:t>report to DBA</a:t>
            </a:r>
          </a:p>
          <a:p>
            <a:pPr lvl="2"/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58258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99898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online scale out and data migration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online scale </a:t>
            </a:r>
            <a:r>
              <a:rPr lang="en-US" altLang="zh-CN" sz="1800" dirty="0" smtClean="0"/>
              <a:t>out </a:t>
            </a:r>
            <a:r>
              <a:rPr lang="en-US" altLang="zh-CN" sz="1800" dirty="0"/>
              <a:t>and data migration</a:t>
            </a:r>
            <a:endParaRPr lang="en-US" altLang="zh-CN" sz="1800" dirty="0" smtClean="0"/>
          </a:p>
          <a:p>
            <a:pPr lvl="1">
              <a:lnSpc>
                <a:spcPct val="135000"/>
              </a:lnSpc>
            </a:pPr>
            <a:r>
              <a:rPr lang="en-US" altLang="zh-CN" sz="1400" b="1" dirty="0" smtClean="0"/>
              <a:t>Core one</a:t>
            </a:r>
            <a:r>
              <a:rPr lang="zh-CN" altLang="en-US" sz="1400" b="1" dirty="0" smtClean="0"/>
              <a:t>：</a:t>
            </a:r>
            <a:r>
              <a:rPr lang="en-US" altLang="zh-CN" sz="1400" b="1" dirty="0" smtClean="0"/>
              <a:t>full copy and incremental replication</a:t>
            </a:r>
          </a:p>
          <a:p>
            <a:pPr lvl="1"/>
            <a:r>
              <a:rPr lang="en-US" altLang="zh-CN" sz="1400" b="1" dirty="0"/>
              <a:t>Core two : incremental </a:t>
            </a:r>
            <a:r>
              <a:rPr lang="en-US" altLang="zh-CN" sz="1400" b="1" dirty="0" smtClean="0"/>
              <a:t>replication based on </a:t>
            </a:r>
            <a:r>
              <a:rPr lang="en-US" altLang="zh-CN" sz="1400" b="1" dirty="0" err="1" smtClean="0"/>
              <a:t>binlog</a:t>
            </a:r>
            <a:r>
              <a:rPr lang="en-US" altLang="zh-CN" sz="1400" b="1" dirty="0" smtClean="0"/>
              <a:t> (tungsten and ddb filter)</a:t>
            </a:r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 smtClean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 smtClean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 smtClean="0"/>
          </a:p>
          <a:p>
            <a:pPr lvl="1"/>
            <a:endParaRPr lang="en-US" altLang="zh-CN" sz="1400" b="1" dirty="0"/>
          </a:p>
          <a:p>
            <a:pPr lvl="1"/>
            <a:r>
              <a:rPr lang="en-US" altLang="zh-CN" sz="1400" b="1" dirty="0"/>
              <a:t>full copy and incremental </a:t>
            </a:r>
            <a:r>
              <a:rPr lang="en-US" altLang="zh-CN" sz="1400" b="1" dirty="0" smtClean="0"/>
              <a:t>rep both depend on policy changing</a:t>
            </a:r>
          </a:p>
          <a:p>
            <a:pPr lvl="1"/>
            <a:r>
              <a:rPr lang="en-US" altLang="zh-CN" sz="1400" b="1" dirty="0" smtClean="0"/>
              <a:t>We </a:t>
            </a:r>
            <a:r>
              <a:rPr lang="en-US" altLang="zh-CN" sz="1400" b="1" dirty="0"/>
              <a:t>develop a single tool “</a:t>
            </a:r>
            <a:r>
              <a:rPr lang="en-US" altLang="zh-CN" sz="1400" b="1" dirty="0" err="1"/>
              <a:t>hamal</a:t>
            </a:r>
            <a:r>
              <a:rPr lang="en-US" altLang="zh-CN" sz="1400" b="1" dirty="0"/>
              <a:t>” to implement full copy and incremental rep</a:t>
            </a:r>
            <a:endParaRPr lang="en-US" altLang="zh-CN" sz="1400" dirty="0"/>
          </a:p>
          <a:p>
            <a:pPr lvl="1"/>
            <a:endParaRPr lang="en-US" altLang="zh-CN" sz="1400" b="1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20804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151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r>
              <a:rPr lang="en-US" altLang="zh-CN" dirty="0"/>
              <a:t>Global incremental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Support global </a:t>
            </a:r>
            <a:r>
              <a:rPr lang="en-US" altLang="zh-CN" sz="2400" dirty="0" err="1" smtClean="0"/>
              <a:t>auto_increment</a:t>
            </a:r>
            <a:r>
              <a:rPr lang="en-US" altLang="zh-CN" sz="2400" dirty="0" smtClean="0"/>
              <a:t> id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MSB: master allocate batch ids,  default:1000</a:t>
            </a:r>
          </a:p>
          <a:p>
            <a:pPr lvl="2"/>
            <a:r>
              <a:rPr lang="en-US" altLang="zh-CN" sz="1400" dirty="0"/>
              <a:t>easy to implement and comprehend</a:t>
            </a:r>
          </a:p>
          <a:p>
            <a:pPr lvl="2"/>
            <a:r>
              <a:rPr lang="en-US" altLang="zh-CN" sz="1400" dirty="0"/>
              <a:t>Master </a:t>
            </a:r>
            <a:r>
              <a:rPr lang="en-US" altLang="zh-CN" sz="1400" dirty="0" smtClean="0"/>
              <a:t>dependent,  insert could be blocked.</a:t>
            </a:r>
          </a:p>
          <a:p>
            <a:pPr lvl="2"/>
            <a:r>
              <a:rPr lang="en-US" altLang="zh-CN" sz="1400" dirty="0" smtClean="0"/>
              <a:t>Bad incremental quality, Most apps use this </a:t>
            </a:r>
            <a:r>
              <a:rPr lang="en-US" altLang="zh-CN" sz="1400" dirty="0" err="1" smtClean="0"/>
              <a:t>implemention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TSB</a:t>
            </a:r>
            <a:r>
              <a:rPr lang="zh-CN" altLang="en-US" sz="2000" dirty="0"/>
              <a:t>：</a:t>
            </a:r>
            <a:r>
              <a:rPr lang="en-US" altLang="zh-CN" sz="2000" dirty="0"/>
              <a:t>based on local and master timestamp</a:t>
            </a:r>
          </a:p>
          <a:p>
            <a:pPr lvl="2"/>
            <a:r>
              <a:rPr lang="en-US" altLang="zh-CN" sz="1400" dirty="0" smtClean="0"/>
              <a:t>Complex to implement, take care when changing master clock</a:t>
            </a:r>
          </a:p>
          <a:p>
            <a:pPr lvl="2"/>
            <a:r>
              <a:rPr lang="en-US" altLang="zh-CN" sz="1400" dirty="0" smtClean="0"/>
              <a:t>No master dependent, support multiple masters (versions) in one cluster</a:t>
            </a:r>
          </a:p>
          <a:p>
            <a:pPr lvl="2"/>
            <a:r>
              <a:rPr lang="en-US" altLang="zh-CN" sz="1400" dirty="0" smtClean="0"/>
              <a:t>For those need higher availability </a:t>
            </a:r>
            <a:r>
              <a:rPr lang="en-US" altLang="zh-CN" sz="1400" dirty="0"/>
              <a:t>or incremental </a:t>
            </a:r>
            <a:r>
              <a:rPr lang="en-US" altLang="zh-CN" sz="1400" dirty="0" smtClean="0"/>
              <a:t>quality (NOS)</a:t>
            </a:r>
          </a:p>
          <a:p>
            <a:pPr lvl="2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7164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Apps and Users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 smtClean="0"/>
              <a:t>Appications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apps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DBN Servers &gt; 300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(DBN &gt; 1000)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Data 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100TB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Request in one app per day &gt; 16 billion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dirty="0" smtClean="0"/>
              <a:t>Users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Hangzhou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yixin</a:t>
            </a:r>
            <a:r>
              <a:rPr lang="en-US" altLang="zh-CN" sz="1800" dirty="0" smtClean="0"/>
              <a:t>, cloud music, cloud reader</a:t>
            </a:r>
            <a:endParaRPr lang="en-US" altLang="zh-CN" sz="1800" dirty="0"/>
          </a:p>
          <a:p>
            <a:pPr lvl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Mail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file center</a:t>
            </a:r>
            <a:endParaRPr lang="en-US" altLang="zh-CN" sz="1800" dirty="0"/>
          </a:p>
          <a:p>
            <a:pPr lvl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Beijing: </a:t>
            </a:r>
            <a:r>
              <a:rPr lang="en-US" altLang="zh-CN" sz="1800" dirty="0" err="1" smtClean="0"/>
              <a:t>youdao</a:t>
            </a:r>
            <a:r>
              <a:rPr lang="en-US" altLang="zh-CN" sz="1800" dirty="0" smtClean="0"/>
              <a:t> cloud apps</a:t>
            </a:r>
            <a:endParaRPr lang="en-US" altLang="zh-CN" sz="1800" dirty="0"/>
          </a:p>
          <a:p>
            <a:pPr lvl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Guangzhou: Webs and games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1984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DDB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</a:t>
            </a:r>
            <a:r>
              <a:rPr lang="en-US" altLang="zh-CN" dirty="0"/>
              <a:t> </a:t>
            </a:r>
            <a:r>
              <a:rPr lang="en-US" altLang="zh-CN" dirty="0" smtClean="0"/>
              <a:t>scenarios</a:t>
            </a:r>
          </a:p>
          <a:p>
            <a:r>
              <a:rPr lang="en-US" altLang="zh-CN" dirty="0" smtClean="0"/>
              <a:t>Technology decides</a:t>
            </a:r>
          </a:p>
          <a:p>
            <a:r>
              <a:rPr lang="en-US" altLang="zh-CN" dirty="0" smtClean="0"/>
              <a:t>System architecture</a:t>
            </a:r>
          </a:p>
          <a:p>
            <a:r>
              <a:rPr lang="en-US" altLang="zh-CN" dirty="0" smtClean="0"/>
              <a:t>System design</a:t>
            </a:r>
          </a:p>
          <a:p>
            <a:r>
              <a:rPr lang="en-US" altLang="zh-CN" dirty="0" smtClean="0"/>
              <a:t>Applications and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44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998984"/>
          </a:xfrm>
        </p:spPr>
        <p:txBody>
          <a:bodyPr/>
          <a:lstStyle/>
          <a:p>
            <a:r>
              <a:rPr lang="en-US" altLang="zh-CN" dirty="0"/>
              <a:t>application 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048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Applications</a:t>
            </a:r>
          </a:p>
          <a:p>
            <a:pPr lvl="1"/>
            <a:r>
              <a:rPr lang="en-US" altLang="zh-CN" sz="1800" dirty="0" err="1" smtClean="0"/>
              <a:t>Netease</a:t>
            </a:r>
            <a:r>
              <a:rPr lang="en-US" altLang="zh-CN" sz="1800" dirty="0" smtClean="0"/>
              <a:t> Blog, </a:t>
            </a:r>
            <a:r>
              <a:rPr lang="en-US" altLang="zh-CN" sz="1800" dirty="0" err="1" smtClean="0"/>
              <a:t>yixin</a:t>
            </a:r>
            <a:r>
              <a:rPr lang="en-US" altLang="zh-CN" sz="1800" dirty="0" smtClean="0"/>
              <a:t>, cloud music, cloud reader</a:t>
            </a:r>
          </a:p>
          <a:p>
            <a:r>
              <a:rPr lang="en-US" altLang="zh-CN" sz="2400" dirty="0" smtClean="0"/>
              <a:t>Database demands</a:t>
            </a:r>
          </a:p>
          <a:p>
            <a:pPr lvl="1"/>
            <a:r>
              <a:rPr lang="en-US" altLang="zh-CN" sz="1800" dirty="0"/>
              <a:t>S</a:t>
            </a:r>
            <a:r>
              <a:rPr lang="en-US" altLang="zh-CN" sz="1800" dirty="0" smtClean="0"/>
              <a:t>calability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TB,PB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level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Cluster database nodes: less than 1000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800" dirty="0" smtClean="0"/>
              <a:t>Availability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take over in one minute when data nodes failed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take over in seconds when 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 proxy failed</a:t>
            </a:r>
          </a:p>
          <a:p>
            <a:pPr lvl="1"/>
            <a:r>
              <a:rPr lang="en-US" altLang="zh-CN" sz="1800" dirty="0" err="1" smtClean="0"/>
              <a:t>Reliablility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Data never </a:t>
            </a:r>
            <a:r>
              <a:rPr lang="en-US" altLang="zh-CN" sz="1600" dirty="0" smtClean="0"/>
              <a:t>lose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93821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998984"/>
          </a:xfrm>
        </p:spPr>
        <p:txBody>
          <a:bodyPr/>
          <a:lstStyle/>
          <a:p>
            <a:r>
              <a:rPr lang="en-US" altLang="zh-CN" dirty="0"/>
              <a:t>application 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048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Operation types</a:t>
            </a:r>
          </a:p>
          <a:p>
            <a:pPr lvl="1"/>
            <a:r>
              <a:rPr lang="en-US" altLang="zh-CN" sz="1600" dirty="0" smtClean="0"/>
              <a:t>OLTP: mainly CRUD</a:t>
            </a:r>
          </a:p>
          <a:p>
            <a:pPr lvl="1"/>
            <a:r>
              <a:rPr lang="en-US" altLang="zh-CN" sz="1600" dirty="0" smtClean="0"/>
              <a:t>Some complex query: join, group, </a:t>
            </a:r>
            <a:r>
              <a:rPr lang="en-US" altLang="zh-CN" sz="1600" dirty="0" err="1" smtClean="0"/>
              <a:t>agg</a:t>
            </a:r>
            <a:r>
              <a:rPr lang="en-US" altLang="zh-CN" sz="1600" dirty="0" smtClean="0"/>
              <a:t> etc.</a:t>
            </a:r>
          </a:p>
          <a:p>
            <a:pPr lvl="1"/>
            <a:r>
              <a:rPr lang="en-US" altLang="zh-CN" sz="1600" dirty="0" smtClean="0"/>
              <a:t>Distributed transactions</a:t>
            </a:r>
          </a:p>
          <a:p>
            <a:r>
              <a:rPr lang="en-US" altLang="zh-CN" sz="2400" dirty="0" smtClean="0"/>
              <a:t>Application demands</a:t>
            </a:r>
          </a:p>
          <a:p>
            <a:pPr lvl="1"/>
            <a:r>
              <a:rPr lang="en-US" altLang="zh-CN" sz="1600" dirty="0" smtClean="0"/>
              <a:t>Usability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Drived</a:t>
            </a:r>
            <a:r>
              <a:rPr lang="en-US" altLang="zh-CN" sz="1600" dirty="0"/>
              <a:t> from java </a:t>
            </a:r>
            <a:r>
              <a:rPr lang="en-US" altLang="zh-CN" sz="1600" dirty="0" err="1"/>
              <a:t>jdbc</a:t>
            </a:r>
            <a:r>
              <a:rPr lang="en-US" altLang="zh-CN" sz="1600" dirty="0"/>
              <a:t>, easy to use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Sql</a:t>
            </a:r>
            <a:r>
              <a:rPr lang="en-US" altLang="zh-CN" sz="1600" dirty="0"/>
              <a:t> proxy 100% compatible with </a:t>
            </a:r>
            <a:r>
              <a:rPr lang="en-US" altLang="zh-CN" sz="1600" dirty="0" err="1" smtClean="0"/>
              <a:t>mysql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Fast iteration to meet app needs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7684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1764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Solutions</a:t>
            </a:r>
          </a:p>
          <a:p>
            <a:pPr lvl="1"/>
            <a:r>
              <a:rPr lang="en-US" altLang="zh-CN" sz="1800" dirty="0" smtClean="0"/>
              <a:t>Oracle RAC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cost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commercial prods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functions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too much for us</a:t>
            </a:r>
          </a:p>
          <a:p>
            <a:pPr lvl="1"/>
            <a:r>
              <a:rPr lang="en-US" altLang="zh-CN" sz="1800" dirty="0" smtClean="0"/>
              <a:t>Middleware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No mature solutions</a:t>
            </a:r>
          </a:p>
          <a:p>
            <a:pPr lvl="1"/>
            <a:r>
              <a:rPr lang="en-US" altLang="zh-CN" sz="1800" dirty="0" err="1" smtClean="0"/>
              <a:t>NoSQL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products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Lack availability, reliability.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Lack support for join, complex query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3276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070992"/>
          </a:xfrm>
        </p:spPr>
        <p:txBody>
          <a:bodyPr/>
          <a:lstStyle/>
          <a:p>
            <a:r>
              <a:rPr lang="en-US" altLang="zh-CN" dirty="0" smtClean="0"/>
              <a:t>Technology decides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Independent development</a:t>
            </a:r>
          </a:p>
          <a:p>
            <a:pPr lvl="1"/>
            <a:r>
              <a:rPr lang="en-US" altLang="zh-CN" sz="2000" dirty="0" smtClean="0"/>
              <a:t>DDB:  Middleware based on MySQL</a:t>
            </a:r>
          </a:p>
          <a:p>
            <a:pPr lvl="2"/>
            <a:r>
              <a:rPr lang="en-US" altLang="zh-CN" dirty="0"/>
              <a:t>core</a:t>
            </a:r>
            <a:r>
              <a:rPr lang="zh-CN" altLang="en-US" dirty="0"/>
              <a:t>：</a:t>
            </a:r>
            <a:r>
              <a:rPr lang="en-US" altLang="zh-CN" dirty="0"/>
              <a:t>data </a:t>
            </a:r>
            <a:r>
              <a:rPr lang="en-US" altLang="zh-CN" dirty="0" err="1"/>
              <a:t>sharding</a:t>
            </a:r>
            <a:r>
              <a:rPr lang="en-US" altLang="zh-CN" dirty="0"/>
              <a:t> on MySQL for availability.</a:t>
            </a:r>
          </a:p>
          <a:p>
            <a:pPr lvl="2"/>
            <a:r>
              <a:rPr lang="en-US" altLang="zh-CN" dirty="0" smtClean="0"/>
              <a:t>Derived from </a:t>
            </a:r>
            <a:r>
              <a:rPr lang="en-US" altLang="zh-CN" dirty="0" err="1" smtClean="0"/>
              <a:t>stardard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 for usability.</a:t>
            </a:r>
          </a:p>
          <a:p>
            <a:pPr lvl="2"/>
            <a:r>
              <a:rPr lang="en-US" altLang="zh-CN" dirty="0" err="1" smtClean="0"/>
              <a:t>Sql</a:t>
            </a:r>
            <a:r>
              <a:rPr lang="en-US" altLang="zh-CN" dirty="0" smtClean="0"/>
              <a:t> parser and planner in middleware, app has no concern for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,  just like using MySQL.</a:t>
            </a:r>
          </a:p>
          <a:p>
            <a:pPr lvl="2"/>
            <a:r>
              <a:rPr lang="en-US" altLang="zh-CN" dirty="0" err="1" smtClean="0"/>
              <a:t>Optionly</a:t>
            </a:r>
            <a:r>
              <a:rPr lang="en-US" altLang="zh-CN" dirty="0" smtClean="0"/>
              <a:t>, app use connector/J and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DDBProxy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acess</a:t>
            </a:r>
            <a:r>
              <a:rPr lang="en-US" altLang="zh-CN" dirty="0" smtClean="0"/>
              <a:t> DDB</a:t>
            </a:r>
          </a:p>
        </p:txBody>
      </p:sp>
    </p:spTree>
    <p:extLst>
      <p:ext uri="{BB962C8B-B14F-4D97-AF65-F5344CB8AC3E}">
        <p14:creationId xmlns:p14="http://schemas.microsoft.com/office/powerpoint/2010/main" val="4149285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DBI Architecture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55576" y="4557950"/>
            <a:ext cx="65527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971600" y="4701966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DBN1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724128" y="4701966"/>
            <a:ext cx="122413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sysdn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893654"/>
            <a:ext cx="3240360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76056" y="3897632"/>
            <a:ext cx="0" cy="188445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71600" y="2613734"/>
            <a:ext cx="2916324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DBI Module</a:t>
            </a:r>
            <a:r>
              <a:rPr lang="zh-CN" altLang="en-US" dirty="0"/>
              <a:t>（</a:t>
            </a:r>
            <a:r>
              <a:rPr lang="en-US" altLang="zh-CN" dirty="0"/>
              <a:t>JDBC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4128" y="2613734"/>
            <a:ext cx="136815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DBAdmin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1599" y="2060848"/>
            <a:ext cx="1196333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29762" y="2060848"/>
            <a:ext cx="14581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isql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40152" y="184482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DBA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4521696" y="3392416"/>
            <a:ext cx="1058416" cy="61264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2217720" y="4701966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DBN2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3491880" y="4701966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DBN3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endCxn id="15" idx="1"/>
          </p:cNvCxnSpPr>
          <p:nvPr/>
        </p:nvCxnSpPr>
        <p:spPr>
          <a:xfrm>
            <a:off x="5050904" y="1700808"/>
            <a:ext cx="0" cy="169160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331640" y="3189798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</p:cNvCxnSpPr>
          <p:nvPr/>
        </p:nvCxnSpPr>
        <p:spPr>
          <a:xfrm>
            <a:off x="2447764" y="3189798"/>
            <a:ext cx="0" cy="1361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63888" y="3189798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 flipV="1">
            <a:off x="1763689" y="3698738"/>
            <a:ext cx="2686003" cy="859212"/>
          </a:xfrm>
          <a:prstGeom prst="bentConnector3">
            <a:avLst>
              <a:gd name="adj1" fmla="val 100001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2843809" y="3698740"/>
            <a:ext cx="1605879" cy="852724"/>
          </a:xfrm>
          <a:prstGeom prst="bentConnector3">
            <a:avLst>
              <a:gd name="adj1" fmla="val 99971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3995937" y="3698740"/>
            <a:ext cx="512786" cy="85272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1" idx="0"/>
          </p:cNvCxnSpPr>
          <p:nvPr/>
        </p:nvCxnSpPr>
        <p:spPr>
          <a:xfrm>
            <a:off x="6408204" y="2276872"/>
            <a:ext cx="0" cy="33686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1"/>
          </p:cNvCxnSpPr>
          <p:nvPr/>
        </p:nvCxnSpPr>
        <p:spPr>
          <a:xfrm rot="10800000" flipV="1">
            <a:off x="5292080" y="2847760"/>
            <a:ext cx="432048" cy="54465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>
            <a:off x="3887924" y="2847760"/>
            <a:ext cx="900100" cy="544656"/>
          </a:xfrm>
          <a:prstGeom prst="bentConnector3">
            <a:avLst>
              <a:gd name="adj1" fmla="val -794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5" idx="4"/>
          </p:cNvCxnSpPr>
          <p:nvPr/>
        </p:nvCxnSpPr>
        <p:spPr>
          <a:xfrm>
            <a:off x="5580112" y="3698740"/>
            <a:ext cx="756084" cy="8592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452320" y="2293017"/>
            <a:ext cx="93610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80312" y="237814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Control flow</a:t>
            </a:r>
          </a:p>
          <a:p>
            <a:r>
              <a:rPr lang="en-US" altLang="zh-CN" sz="1200" dirty="0" smtClean="0"/>
              <a:t>DDL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metadata sync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52320" y="403433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0312" y="4119463"/>
            <a:ext cx="17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flow</a:t>
            </a:r>
          </a:p>
          <a:p>
            <a:r>
              <a:rPr lang="en-US" altLang="zh-CN" sz="1200" dirty="0" smtClean="0"/>
              <a:t>DML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metadata flush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8057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2580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Proxy Architecture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755576" y="4725144"/>
            <a:ext cx="65527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/>
          <p:cNvSpPr/>
          <p:nvPr/>
        </p:nvSpPr>
        <p:spPr>
          <a:xfrm>
            <a:off x="971600" y="4869160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DBN1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5724128" y="4869160"/>
            <a:ext cx="122413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MetaStore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7584" y="2506781"/>
            <a:ext cx="3240360" cy="1161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076056" y="4064826"/>
            <a:ext cx="0" cy="188445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71600" y="3248980"/>
            <a:ext cx="2916324" cy="311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DBI Module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24128" y="2780928"/>
            <a:ext cx="136815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DBAdmin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71599" y="2876114"/>
            <a:ext cx="1368153" cy="286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429762" y="2876114"/>
            <a:ext cx="145816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940152" y="2012018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DBA</a:t>
            </a:r>
            <a:endParaRPr lang="zh-CN" altLang="en-US" dirty="0"/>
          </a:p>
        </p:txBody>
      </p:sp>
      <p:sp>
        <p:nvSpPr>
          <p:cNvPr id="43" name="流程图: 磁盘 42"/>
          <p:cNvSpPr/>
          <p:nvPr/>
        </p:nvSpPr>
        <p:spPr>
          <a:xfrm>
            <a:off x="4521696" y="3559610"/>
            <a:ext cx="1058416" cy="61264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流程图: 磁盘 43"/>
          <p:cNvSpPr/>
          <p:nvPr/>
        </p:nvSpPr>
        <p:spPr>
          <a:xfrm>
            <a:off x="2217720" y="4869160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DBN2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3491880" y="4869160"/>
            <a:ext cx="1080120" cy="9361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DBN3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endCxn id="43" idx="1"/>
          </p:cNvCxnSpPr>
          <p:nvPr/>
        </p:nvCxnSpPr>
        <p:spPr>
          <a:xfrm>
            <a:off x="5050904" y="1868002"/>
            <a:ext cx="0" cy="169160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331640" y="3668202"/>
            <a:ext cx="0" cy="1056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2"/>
          </p:cNvCxnSpPr>
          <p:nvPr/>
        </p:nvCxnSpPr>
        <p:spPr>
          <a:xfrm>
            <a:off x="2447764" y="3668200"/>
            <a:ext cx="6015" cy="1050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563888" y="3668202"/>
            <a:ext cx="0" cy="1056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 flipV="1">
            <a:off x="1763689" y="3865932"/>
            <a:ext cx="2686003" cy="859212"/>
          </a:xfrm>
          <a:prstGeom prst="bentConnector3">
            <a:avLst>
              <a:gd name="adj1" fmla="val 100001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 flipV="1">
            <a:off x="2843809" y="3865934"/>
            <a:ext cx="1605879" cy="852724"/>
          </a:xfrm>
          <a:prstGeom prst="bentConnector3">
            <a:avLst>
              <a:gd name="adj1" fmla="val 99971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3995937" y="3865934"/>
            <a:ext cx="512786" cy="85272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2"/>
            <a:endCxn id="39" idx="0"/>
          </p:cNvCxnSpPr>
          <p:nvPr/>
        </p:nvCxnSpPr>
        <p:spPr>
          <a:xfrm>
            <a:off x="6408204" y="2444066"/>
            <a:ext cx="0" cy="33686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9" idx="1"/>
          </p:cNvCxnSpPr>
          <p:nvPr/>
        </p:nvCxnSpPr>
        <p:spPr>
          <a:xfrm rot="10800000" flipV="1">
            <a:off x="5292080" y="3014954"/>
            <a:ext cx="432048" cy="54465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0800000">
            <a:off x="3887924" y="3406985"/>
            <a:ext cx="900100" cy="155027"/>
          </a:xfrm>
          <a:prstGeom prst="bentConnector3">
            <a:avLst>
              <a:gd name="adj1" fmla="val 88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3" idx="4"/>
          </p:cNvCxnSpPr>
          <p:nvPr/>
        </p:nvCxnSpPr>
        <p:spPr>
          <a:xfrm>
            <a:off x="5580112" y="3865934"/>
            <a:ext cx="756084" cy="85921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452320" y="2460211"/>
            <a:ext cx="93610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80312" y="24928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Control flow</a:t>
            </a:r>
          </a:p>
          <a:p>
            <a:r>
              <a:rPr lang="en-US" altLang="zh-CN" sz="1200" dirty="0" smtClean="0"/>
              <a:t>DDL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metadata sync</a:t>
            </a:r>
            <a:endParaRPr lang="zh-CN" altLang="en-US" sz="12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52320" y="4201526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37928" y="2506782"/>
            <a:ext cx="333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QueryServer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DDBProxy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9592" y="1580937"/>
            <a:ext cx="936103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475656" y="2012018"/>
            <a:ext cx="0" cy="4947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483768" y="2019982"/>
            <a:ext cx="0" cy="486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9568" y="2064281"/>
            <a:ext cx="26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standard </a:t>
            </a:r>
            <a:r>
              <a:rPr lang="en-US" altLang="zh-CN" sz="1400" dirty="0" err="1" smtClean="0"/>
              <a:t>jdbc</a:t>
            </a:r>
            <a:r>
              <a:rPr lang="en-US" altLang="zh-CN" sz="1400" dirty="0" smtClean="0"/>
              <a:t> connector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3203848" y="1587934"/>
            <a:ext cx="936104" cy="424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MySQL Client</a:t>
            </a:r>
            <a:endParaRPr lang="zh-CN" altLang="en-US" sz="1400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635896" y="2019983"/>
            <a:ext cx="0" cy="486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006613" y="1574488"/>
            <a:ext cx="936103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80312" y="4263479"/>
            <a:ext cx="17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flow</a:t>
            </a:r>
          </a:p>
          <a:p>
            <a:r>
              <a:rPr lang="en-US" altLang="zh-CN" sz="1200" dirty="0" smtClean="0"/>
              <a:t>DML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metadata flush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367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Entire Architecture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20227"/>
            <a:ext cx="7344816" cy="422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36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669</Words>
  <Application>Microsoft Office PowerPoint</Application>
  <PresentationFormat>全屏显示(4:3)</PresentationFormat>
  <Paragraphs>180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主题​​</vt:lpstr>
      <vt:lpstr>Visio</vt:lpstr>
      <vt:lpstr> DDB introduce</vt:lpstr>
      <vt:lpstr>DDB outline</vt:lpstr>
      <vt:lpstr>application scenarios</vt:lpstr>
      <vt:lpstr>application scenarios</vt:lpstr>
      <vt:lpstr>Related tech.</vt:lpstr>
      <vt:lpstr>Technology decides</vt:lpstr>
      <vt:lpstr>DBI Architecture</vt:lpstr>
      <vt:lpstr>Proxy Architecture</vt:lpstr>
      <vt:lpstr>Entire Architecture</vt:lpstr>
      <vt:lpstr>Entire architecture</vt:lpstr>
      <vt:lpstr>System design</vt:lpstr>
      <vt:lpstr>Sharding</vt:lpstr>
      <vt:lpstr>Availability and reliability</vt:lpstr>
      <vt:lpstr>Distributed transaction</vt:lpstr>
      <vt:lpstr>online scale out and data migration</vt:lpstr>
      <vt:lpstr>Global incremental ID</vt:lpstr>
      <vt:lpstr>Apps and 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mab</dc:creator>
  <cp:lastModifiedBy>Jin</cp:lastModifiedBy>
  <cp:revision>1121</cp:revision>
  <dcterms:created xsi:type="dcterms:W3CDTF">2013-03-01T02:22:55Z</dcterms:created>
  <dcterms:modified xsi:type="dcterms:W3CDTF">2014-09-24T15:12:38Z</dcterms:modified>
</cp:coreProperties>
</file>