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61" r:id="rId3"/>
    <p:sldId id="262" r:id="rId4"/>
    <p:sldId id="266" r:id="rId5"/>
    <p:sldId id="267" r:id="rId6"/>
    <p:sldId id="268" r:id="rId7"/>
    <p:sldId id="280" r:id="rId8"/>
    <p:sldId id="270" r:id="rId9"/>
    <p:sldId id="271" r:id="rId10"/>
    <p:sldId id="281" r:id="rId11"/>
    <p:sldId id="272" r:id="rId12"/>
    <p:sldId id="279" r:id="rId13"/>
    <p:sldId id="278" r:id="rId14"/>
    <p:sldId id="273" r:id="rId15"/>
    <p:sldId id="275" r:id="rId16"/>
    <p:sldId id="263" r:id="rId17"/>
    <p:sldId id="276" r:id="rId18"/>
    <p:sldId id="264" r:id="rId19"/>
    <p:sldId id="265" r:id="rId20"/>
    <p:sldId id="277" r:id="rId21"/>
    <p:sldId id="282"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5" autoAdjust="0"/>
    <p:restoredTop sz="97276" autoAdjust="0"/>
  </p:normalViewPr>
  <p:slideViewPr>
    <p:cSldViewPr>
      <p:cViewPr>
        <p:scale>
          <a:sx n="125" d="100"/>
          <a:sy n="125" d="100"/>
        </p:scale>
        <p:origin x="-12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31532;&#19977;&#26041;\02.&#36816;&#33829;&#38454;&#27573;\09.&#36130;&#21153;&#31649;&#29702;\06.&#32463;&#33829;&#20998;&#26512;\02.&#21333;&#20803;&#32463;&#33829;&#20998;&#26512;\2017&#24180;&#32463;&#33829;&#20998;&#26512;\20170216%2002&#26376;&#32463;&#33829;&#20998;&#26512;\2017&#24180;2&#26376;&#24555;&#25463;&#36890;&#25910;&#20184;&#27969;&#27700;&#32479;&#35745;V1.0_-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Sheet2!$B$34</c:f>
              <c:strCache>
                <c:ptCount val="1"/>
                <c:pt idx="0">
                  <c:v>付款</c:v>
                </c:pt>
              </c:strCache>
            </c:strRef>
          </c:tx>
          <c:invertIfNegative val="0"/>
          <c:cat>
            <c:strRef>
              <c:f>Sheet2!$C$31:$N$31</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Sheet2!$C$34:$N$34</c:f>
              <c:numCache>
                <c:formatCode>General</c:formatCode>
                <c:ptCount val="12"/>
                <c:pt idx="0">
                  <c:v>14.399999999999999</c:v>
                </c:pt>
                <c:pt idx="1">
                  <c:v>3.5999999999999996</c:v>
                </c:pt>
                <c:pt idx="2">
                  <c:v>40.799999999999997</c:v>
                </c:pt>
                <c:pt idx="3">
                  <c:v>40.799999999999997</c:v>
                </c:pt>
                <c:pt idx="4">
                  <c:v>40.799999999999997</c:v>
                </c:pt>
                <c:pt idx="5">
                  <c:v>40.799999999999997</c:v>
                </c:pt>
                <c:pt idx="6">
                  <c:v>40.799999999999997</c:v>
                </c:pt>
                <c:pt idx="7">
                  <c:v>27.599999999999998</c:v>
                </c:pt>
                <c:pt idx="8">
                  <c:v>27.599999999999998</c:v>
                </c:pt>
                <c:pt idx="9">
                  <c:v>2.4</c:v>
                </c:pt>
                <c:pt idx="10">
                  <c:v>27.599999999999998</c:v>
                </c:pt>
                <c:pt idx="11">
                  <c:v>27.599999999999998</c:v>
                </c:pt>
              </c:numCache>
            </c:numRef>
          </c:val>
        </c:ser>
        <c:dLbls>
          <c:showLegendKey val="0"/>
          <c:showVal val="0"/>
          <c:showCatName val="0"/>
          <c:showSerName val="0"/>
          <c:showPercent val="0"/>
          <c:showBubbleSize val="0"/>
        </c:dLbls>
        <c:gapWidth val="150"/>
        <c:axId val="312751232"/>
        <c:axId val="312753536"/>
      </c:barChart>
      <c:lineChart>
        <c:grouping val="stacked"/>
        <c:varyColors val="0"/>
        <c:ser>
          <c:idx val="0"/>
          <c:order val="1"/>
          <c:marker>
            <c:symbol val="none"/>
          </c:marker>
          <c:cat>
            <c:strRef>
              <c:f>Sheet2!$C$31:$N$31</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Sheet2!$C$34:$N$34</c:f>
              <c:numCache>
                <c:formatCode>General</c:formatCode>
                <c:ptCount val="12"/>
                <c:pt idx="0">
                  <c:v>14.399999999999999</c:v>
                </c:pt>
                <c:pt idx="1">
                  <c:v>3.5999999999999996</c:v>
                </c:pt>
                <c:pt idx="2">
                  <c:v>40.799999999999997</c:v>
                </c:pt>
                <c:pt idx="3">
                  <c:v>40.799999999999997</c:v>
                </c:pt>
                <c:pt idx="4">
                  <c:v>40.799999999999997</c:v>
                </c:pt>
                <c:pt idx="5">
                  <c:v>40.799999999999997</c:v>
                </c:pt>
                <c:pt idx="6">
                  <c:v>40.799999999999997</c:v>
                </c:pt>
                <c:pt idx="7">
                  <c:v>27.599999999999998</c:v>
                </c:pt>
                <c:pt idx="8">
                  <c:v>27.599999999999998</c:v>
                </c:pt>
                <c:pt idx="9">
                  <c:v>2.4</c:v>
                </c:pt>
                <c:pt idx="10">
                  <c:v>27.599999999999998</c:v>
                </c:pt>
                <c:pt idx="11">
                  <c:v>27.599999999999998</c:v>
                </c:pt>
              </c:numCache>
            </c:numRef>
          </c:val>
          <c:smooth val="1"/>
        </c:ser>
        <c:dLbls>
          <c:showLegendKey val="0"/>
          <c:showVal val="0"/>
          <c:showCatName val="0"/>
          <c:showSerName val="0"/>
          <c:showPercent val="0"/>
          <c:showBubbleSize val="0"/>
        </c:dLbls>
        <c:marker val="1"/>
        <c:smooth val="0"/>
        <c:axId val="312751232"/>
        <c:axId val="312753536"/>
      </c:lineChart>
      <c:catAx>
        <c:axId val="312751232"/>
        <c:scaling>
          <c:orientation val="minMax"/>
        </c:scaling>
        <c:delete val="0"/>
        <c:axPos val="b"/>
        <c:majorTickMark val="out"/>
        <c:minorTickMark val="none"/>
        <c:tickLblPos val="nextTo"/>
        <c:crossAx val="312753536"/>
        <c:crosses val="autoZero"/>
        <c:auto val="1"/>
        <c:lblAlgn val="ctr"/>
        <c:lblOffset val="100"/>
        <c:noMultiLvlLbl val="0"/>
      </c:catAx>
      <c:valAx>
        <c:axId val="312753536"/>
        <c:scaling>
          <c:orientation val="minMax"/>
        </c:scaling>
        <c:delete val="0"/>
        <c:axPos val="l"/>
        <c:majorGridlines/>
        <c:numFmt formatCode="General" sourceLinked="1"/>
        <c:majorTickMark val="out"/>
        <c:minorTickMark val="none"/>
        <c:tickLblPos val="nextTo"/>
        <c:crossAx val="31275123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C97BE3-8F3C-4FE4-B0FA-C468CFD8C737}" type="datetimeFigureOut">
              <a:rPr lang="zh-CN" altLang="en-US" smtClean="0"/>
              <a:t>2017/3/2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DB2C5-186D-42C6-9882-10282576B97D}" type="slidenum">
              <a:rPr lang="zh-CN" altLang="en-US" smtClean="0"/>
              <a:t>‹#›</a:t>
            </a:fld>
            <a:endParaRPr lang="zh-CN" altLang="en-US"/>
          </a:p>
        </p:txBody>
      </p:sp>
    </p:spTree>
    <p:extLst>
      <p:ext uri="{BB962C8B-B14F-4D97-AF65-F5344CB8AC3E}">
        <p14:creationId xmlns:p14="http://schemas.microsoft.com/office/powerpoint/2010/main" val="241215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latin typeface="微软雅黑" panose="020B0503020204020204" pitchFamily="34" charset="-122"/>
                <a:ea typeface="微软雅黑" panose="020B0503020204020204" pitchFamily="34" charset="-122"/>
              </a:rPr>
              <a:t>取数规则：</a:t>
            </a:r>
            <a:r>
              <a:rPr lang="zh-CN" altLang="en-US" sz="1200" dirty="0" smtClean="0">
                <a:latin typeface="微软雅黑" panose="020B0503020204020204" pitchFamily="34" charset="-122"/>
                <a:ea typeface="微软雅黑" panose="020B0503020204020204" pitchFamily="34" charset="-122"/>
              </a:rPr>
              <a:t>以年累计为例，当月为</a:t>
            </a:r>
            <a:r>
              <a:rPr lang="en-US" altLang="zh-CN" sz="1200" dirty="0" smtClean="0">
                <a:latin typeface="微软雅黑" panose="020B0503020204020204" pitchFamily="34" charset="-122"/>
                <a:ea typeface="微软雅黑" panose="020B0503020204020204" pitchFamily="34" charset="-122"/>
              </a:rPr>
              <a:t>T</a:t>
            </a:r>
            <a:r>
              <a:rPr lang="zh-CN" altLang="en-US" sz="1200" dirty="0" smtClean="0">
                <a:latin typeface="微软雅黑" panose="020B0503020204020204" pitchFamily="34" charset="-122"/>
                <a:ea typeface="微软雅黑" panose="020B0503020204020204" pitchFamily="34" charset="-122"/>
              </a:rPr>
              <a:t>月：</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预算 </a:t>
            </a:r>
            <a:r>
              <a:rPr lang="en-US" altLang="zh-CN" sz="1200" dirty="0" smtClean="0">
                <a:latin typeface="微软雅黑" panose="020B0503020204020204" pitchFamily="34" charset="-122"/>
                <a:ea typeface="微软雅黑" panose="020B0503020204020204" pitchFamily="34" charset="-122"/>
              </a:rPr>
              <a:t>= ∑T</a:t>
            </a:r>
            <a:r>
              <a:rPr lang="zh-CN" altLang="en-US" sz="1200" dirty="0" smtClean="0">
                <a:latin typeface="微软雅黑" panose="020B0503020204020204" pitchFamily="34" charset="-122"/>
                <a:ea typeface="微软雅黑" panose="020B0503020204020204" pitchFamily="34" charset="-122"/>
              </a:rPr>
              <a:t>月预算</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累计到当日预算 </a:t>
            </a:r>
            <a:r>
              <a:rPr lang="en-US" altLang="zh-CN" sz="1200" dirty="0" smtClean="0">
                <a:latin typeface="微软雅黑" panose="020B0503020204020204" pitchFamily="34" charset="-122"/>
                <a:ea typeface="微软雅黑" panose="020B0503020204020204" pitchFamily="34" charset="-122"/>
              </a:rPr>
              <a:t>= ∑T-1</a:t>
            </a:r>
            <a:r>
              <a:rPr lang="zh-CN" altLang="en-US" sz="1200" dirty="0" smtClean="0">
                <a:latin typeface="微软雅黑" panose="020B0503020204020204" pitchFamily="34" charset="-122"/>
                <a:ea typeface="微软雅黑" panose="020B0503020204020204" pitchFamily="34" charset="-122"/>
              </a:rPr>
              <a:t>月预算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当前日</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当月天数*</a:t>
            </a:r>
            <a:r>
              <a:rPr lang="en-US" altLang="zh-CN" sz="1200" dirty="0" smtClean="0">
                <a:latin typeface="微软雅黑" panose="020B0503020204020204" pitchFamily="34" charset="-122"/>
                <a:ea typeface="微软雅黑" panose="020B0503020204020204" pitchFamily="34" charset="-122"/>
              </a:rPr>
              <a:t>T</a:t>
            </a:r>
            <a:r>
              <a:rPr lang="zh-CN" altLang="en-US" sz="1200" dirty="0" smtClean="0">
                <a:latin typeface="微软雅黑" panose="020B0503020204020204" pitchFamily="34" charset="-122"/>
                <a:ea typeface="微软雅黑" panose="020B0503020204020204" pitchFamily="34" charset="-122"/>
              </a:rPr>
              <a:t>月预算；例如当前日期为</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月</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日，则当前日</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，当月天数</a:t>
            </a:r>
            <a:r>
              <a:rPr lang="en-US" altLang="zh-CN" sz="1200" dirty="0" smtClean="0">
                <a:latin typeface="微软雅黑" panose="020B0503020204020204" pitchFamily="34" charset="-122"/>
                <a:ea typeface="微软雅黑" panose="020B0503020204020204" pitchFamily="34" charset="-122"/>
              </a:rPr>
              <a:t>=31</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去年同期 </a:t>
            </a:r>
            <a:r>
              <a:rPr lang="en-US" altLang="zh-CN" sz="1200" dirty="0" smtClean="0">
                <a:latin typeface="微软雅黑" panose="020B0503020204020204" pitchFamily="34" charset="-122"/>
                <a:ea typeface="微软雅黑" panose="020B0503020204020204" pitchFamily="34" charset="-122"/>
              </a:rPr>
              <a:t> = ∑</a:t>
            </a:r>
            <a:r>
              <a:rPr lang="zh-CN" altLang="en-US" sz="1200" dirty="0" smtClean="0">
                <a:latin typeface="微软雅黑" panose="020B0503020204020204" pitchFamily="34" charset="-122"/>
                <a:ea typeface="微软雅黑" panose="020B0503020204020204" pitchFamily="34" charset="-122"/>
              </a:rPr>
              <a:t>去年</a:t>
            </a:r>
            <a:r>
              <a:rPr lang="en-US" altLang="zh-CN" sz="1200" dirty="0" smtClean="0">
                <a:latin typeface="微软雅黑" panose="020B0503020204020204" pitchFamily="34" charset="-122"/>
                <a:ea typeface="微软雅黑" panose="020B0503020204020204" pitchFamily="34" charset="-122"/>
              </a:rPr>
              <a:t>T-1</a:t>
            </a:r>
            <a:r>
              <a:rPr lang="zh-CN" altLang="en-US" sz="1200" dirty="0" smtClean="0">
                <a:latin typeface="微软雅黑" panose="020B0503020204020204" pitchFamily="34" charset="-122"/>
                <a:ea typeface="微软雅黑" panose="020B0503020204020204" pitchFamily="34" charset="-122"/>
              </a:rPr>
              <a:t>月实际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当前日</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当月天数*去年</a:t>
            </a:r>
            <a:r>
              <a:rPr lang="en-US" altLang="zh-CN" sz="1200" dirty="0" smtClean="0">
                <a:latin typeface="微软雅黑" panose="020B0503020204020204" pitchFamily="34" charset="-122"/>
                <a:ea typeface="微软雅黑" panose="020B0503020204020204" pitchFamily="34" charset="-122"/>
              </a:rPr>
              <a:t>T</a:t>
            </a:r>
            <a:r>
              <a:rPr lang="zh-CN" altLang="en-US" sz="1200" dirty="0" smtClean="0">
                <a:latin typeface="微软雅黑" panose="020B0503020204020204" pitchFamily="34" charset="-122"/>
                <a:ea typeface="微软雅黑" panose="020B0503020204020204" pitchFamily="34" charset="-122"/>
              </a:rPr>
              <a:t>月实际；例如当前日期为</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月</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日，则当前日</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，当月天数</a:t>
            </a:r>
            <a:r>
              <a:rPr lang="en-US" altLang="zh-CN" sz="1200" dirty="0" smtClean="0">
                <a:latin typeface="微软雅黑" panose="020B0503020204020204" pitchFamily="34" charset="-122"/>
                <a:ea typeface="微软雅黑" panose="020B0503020204020204" pitchFamily="34" charset="-122"/>
              </a:rPr>
              <a:t>=31</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实际完成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今年累计到当天实际交易流水；</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预算完成率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实际完成</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累计到当日预算*</a:t>
            </a:r>
            <a:r>
              <a:rPr lang="en-US" altLang="zh-CN" sz="1200" dirty="0" smtClean="0">
                <a:latin typeface="微软雅黑" panose="020B0503020204020204" pitchFamily="34" charset="-122"/>
                <a:ea typeface="微软雅黑" panose="020B0503020204020204" pitchFamily="34" charset="-122"/>
              </a:rPr>
              <a:t>100%</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同比增长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实际完成</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去年同期</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去年同期*</a:t>
            </a:r>
            <a:r>
              <a:rPr lang="en-US" altLang="zh-CN" sz="1200" dirty="0" smtClean="0">
                <a:latin typeface="微软雅黑" panose="020B0503020204020204" pitchFamily="34" charset="-122"/>
                <a:ea typeface="微软雅黑" panose="020B0503020204020204" pitchFamily="34" charset="-122"/>
              </a:rPr>
              <a:t>100%</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58EDB2C5-186D-42C6-9882-10282576B97D}" type="slidenum">
              <a:rPr lang="zh-CN" altLang="en-US" smtClean="0"/>
              <a:t>9</a:t>
            </a:fld>
            <a:endParaRPr lang="zh-CN" altLang="en-US"/>
          </a:p>
        </p:txBody>
      </p:sp>
    </p:spTree>
    <p:extLst>
      <p:ext uri="{BB962C8B-B14F-4D97-AF65-F5344CB8AC3E}">
        <p14:creationId xmlns:p14="http://schemas.microsoft.com/office/powerpoint/2010/main" val="288910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latin typeface="微软雅黑" panose="020B0503020204020204" pitchFamily="34" charset="-122"/>
                <a:ea typeface="微软雅黑" panose="020B0503020204020204" pitchFamily="34" charset="-122"/>
              </a:rPr>
              <a:t>取数规则：</a:t>
            </a:r>
            <a:r>
              <a:rPr lang="zh-CN" altLang="en-US" sz="1200" dirty="0" smtClean="0">
                <a:latin typeface="微软雅黑" panose="020B0503020204020204" pitchFamily="34" charset="-122"/>
                <a:ea typeface="微软雅黑" panose="020B0503020204020204" pitchFamily="34" charset="-122"/>
              </a:rPr>
              <a:t>以年累计为例，当月为</a:t>
            </a:r>
            <a:r>
              <a:rPr lang="en-US" altLang="zh-CN" sz="1200" dirty="0" smtClean="0">
                <a:latin typeface="微软雅黑" panose="020B0503020204020204" pitchFamily="34" charset="-122"/>
                <a:ea typeface="微软雅黑" panose="020B0503020204020204" pitchFamily="34" charset="-122"/>
              </a:rPr>
              <a:t>T</a:t>
            </a:r>
            <a:r>
              <a:rPr lang="zh-CN" altLang="en-US" sz="1200" dirty="0" smtClean="0">
                <a:latin typeface="微软雅黑" panose="020B0503020204020204" pitchFamily="34" charset="-122"/>
                <a:ea typeface="微软雅黑" panose="020B0503020204020204" pitchFamily="34" charset="-122"/>
              </a:rPr>
              <a:t>月：</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预算 </a:t>
            </a:r>
            <a:r>
              <a:rPr lang="en-US" altLang="zh-CN" sz="1200" dirty="0" smtClean="0">
                <a:latin typeface="微软雅黑" panose="020B0503020204020204" pitchFamily="34" charset="-122"/>
                <a:ea typeface="微软雅黑" panose="020B0503020204020204" pitchFamily="34" charset="-122"/>
              </a:rPr>
              <a:t>= ∑T</a:t>
            </a:r>
            <a:r>
              <a:rPr lang="zh-CN" altLang="en-US" sz="1200" dirty="0" smtClean="0">
                <a:latin typeface="微软雅黑" panose="020B0503020204020204" pitchFamily="34" charset="-122"/>
                <a:ea typeface="微软雅黑" panose="020B0503020204020204" pitchFamily="34" charset="-122"/>
              </a:rPr>
              <a:t>月预算</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累计到当日预算 </a:t>
            </a:r>
            <a:r>
              <a:rPr lang="en-US" altLang="zh-CN" sz="1200" dirty="0" smtClean="0">
                <a:latin typeface="微软雅黑" panose="020B0503020204020204" pitchFamily="34" charset="-122"/>
                <a:ea typeface="微软雅黑" panose="020B0503020204020204" pitchFamily="34" charset="-122"/>
              </a:rPr>
              <a:t>= ∑T-1</a:t>
            </a:r>
            <a:r>
              <a:rPr lang="zh-CN" altLang="en-US" sz="1200" dirty="0" smtClean="0">
                <a:latin typeface="微软雅黑" panose="020B0503020204020204" pitchFamily="34" charset="-122"/>
                <a:ea typeface="微软雅黑" panose="020B0503020204020204" pitchFamily="34" charset="-122"/>
              </a:rPr>
              <a:t>月预算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当前日</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当月天数*</a:t>
            </a:r>
            <a:r>
              <a:rPr lang="en-US" altLang="zh-CN" sz="1200" dirty="0" smtClean="0">
                <a:latin typeface="微软雅黑" panose="020B0503020204020204" pitchFamily="34" charset="-122"/>
                <a:ea typeface="微软雅黑" panose="020B0503020204020204" pitchFamily="34" charset="-122"/>
              </a:rPr>
              <a:t>T</a:t>
            </a:r>
            <a:r>
              <a:rPr lang="zh-CN" altLang="en-US" sz="1200" dirty="0" smtClean="0">
                <a:latin typeface="微软雅黑" panose="020B0503020204020204" pitchFamily="34" charset="-122"/>
                <a:ea typeface="微软雅黑" panose="020B0503020204020204" pitchFamily="34" charset="-122"/>
              </a:rPr>
              <a:t>月预算；例如当前日期为</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月</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日，则当前日</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，当月天数</a:t>
            </a:r>
            <a:r>
              <a:rPr lang="en-US" altLang="zh-CN" sz="1200" dirty="0" smtClean="0">
                <a:latin typeface="微软雅黑" panose="020B0503020204020204" pitchFamily="34" charset="-122"/>
                <a:ea typeface="微软雅黑" panose="020B0503020204020204" pitchFamily="34" charset="-122"/>
              </a:rPr>
              <a:t>=31</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去年同期 </a:t>
            </a:r>
            <a:r>
              <a:rPr lang="en-US" altLang="zh-CN" sz="1200" dirty="0" smtClean="0">
                <a:latin typeface="微软雅黑" panose="020B0503020204020204" pitchFamily="34" charset="-122"/>
                <a:ea typeface="微软雅黑" panose="020B0503020204020204" pitchFamily="34" charset="-122"/>
              </a:rPr>
              <a:t> = ∑</a:t>
            </a:r>
            <a:r>
              <a:rPr lang="zh-CN" altLang="en-US" sz="1200" dirty="0" smtClean="0">
                <a:latin typeface="微软雅黑" panose="020B0503020204020204" pitchFamily="34" charset="-122"/>
                <a:ea typeface="微软雅黑" panose="020B0503020204020204" pitchFamily="34" charset="-122"/>
              </a:rPr>
              <a:t>去年</a:t>
            </a:r>
            <a:r>
              <a:rPr lang="en-US" altLang="zh-CN" sz="1200" dirty="0" smtClean="0">
                <a:latin typeface="微软雅黑" panose="020B0503020204020204" pitchFamily="34" charset="-122"/>
                <a:ea typeface="微软雅黑" panose="020B0503020204020204" pitchFamily="34" charset="-122"/>
              </a:rPr>
              <a:t>T-1</a:t>
            </a:r>
            <a:r>
              <a:rPr lang="zh-CN" altLang="en-US" sz="1200" dirty="0" smtClean="0">
                <a:latin typeface="微软雅黑" panose="020B0503020204020204" pitchFamily="34" charset="-122"/>
                <a:ea typeface="微软雅黑" panose="020B0503020204020204" pitchFamily="34" charset="-122"/>
              </a:rPr>
              <a:t>月实际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当前日</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当月天数*去年</a:t>
            </a:r>
            <a:r>
              <a:rPr lang="en-US" altLang="zh-CN" sz="1200" dirty="0" smtClean="0">
                <a:latin typeface="微软雅黑" panose="020B0503020204020204" pitchFamily="34" charset="-122"/>
                <a:ea typeface="微软雅黑" panose="020B0503020204020204" pitchFamily="34" charset="-122"/>
              </a:rPr>
              <a:t>T</a:t>
            </a:r>
            <a:r>
              <a:rPr lang="zh-CN" altLang="en-US" sz="1200" dirty="0" smtClean="0">
                <a:latin typeface="微软雅黑" panose="020B0503020204020204" pitchFamily="34" charset="-122"/>
                <a:ea typeface="微软雅黑" panose="020B0503020204020204" pitchFamily="34" charset="-122"/>
              </a:rPr>
              <a:t>月实际；例如当前日期为</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月</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日，则当前日</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，当月天数</a:t>
            </a:r>
            <a:r>
              <a:rPr lang="en-US" altLang="zh-CN" sz="1200" dirty="0" smtClean="0">
                <a:latin typeface="微软雅黑" panose="020B0503020204020204" pitchFamily="34" charset="-122"/>
                <a:ea typeface="微软雅黑" panose="020B0503020204020204" pitchFamily="34" charset="-122"/>
              </a:rPr>
              <a:t>=31</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实际完成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今年累计到当天实际交易流水；</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预算完成率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实际完成</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累计到当日预算*</a:t>
            </a:r>
            <a:r>
              <a:rPr lang="en-US" altLang="zh-CN" sz="1200" dirty="0" smtClean="0">
                <a:latin typeface="微软雅黑" panose="020B0503020204020204" pitchFamily="34" charset="-122"/>
                <a:ea typeface="微软雅黑" panose="020B0503020204020204" pitchFamily="34" charset="-122"/>
              </a:rPr>
              <a:t>100%</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同比增长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实际完成</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去年同期</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去年同期*</a:t>
            </a:r>
            <a:r>
              <a:rPr lang="en-US" altLang="zh-CN" sz="1200" dirty="0" smtClean="0">
                <a:latin typeface="微软雅黑" panose="020B0503020204020204" pitchFamily="34" charset="-122"/>
                <a:ea typeface="微软雅黑" panose="020B0503020204020204" pitchFamily="34" charset="-122"/>
              </a:rPr>
              <a:t>100%</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58EDB2C5-186D-42C6-9882-10282576B97D}" type="slidenum">
              <a:rPr lang="zh-CN" altLang="en-US" smtClean="0"/>
              <a:t>11</a:t>
            </a:fld>
            <a:endParaRPr lang="zh-CN" altLang="en-US"/>
          </a:p>
        </p:txBody>
      </p:sp>
    </p:spTree>
    <p:extLst>
      <p:ext uri="{BB962C8B-B14F-4D97-AF65-F5344CB8AC3E}">
        <p14:creationId xmlns:p14="http://schemas.microsoft.com/office/powerpoint/2010/main" val="2889109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58EDB2C5-186D-42C6-9882-10282576B97D}" type="slidenum">
              <a:rPr lang="zh-CN" altLang="en-US" smtClean="0"/>
              <a:t>12</a:t>
            </a:fld>
            <a:endParaRPr lang="zh-CN" altLang="en-US"/>
          </a:p>
        </p:txBody>
      </p:sp>
    </p:spTree>
    <p:extLst>
      <p:ext uri="{BB962C8B-B14F-4D97-AF65-F5344CB8AC3E}">
        <p14:creationId xmlns:p14="http://schemas.microsoft.com/office/powerpoint/2010/main" val="2889109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58EDB2C5-186D-42C6-9882-10282576B97D}" type="slidenum">
              <a:rPr lang="zh-CN" altLang="en-US" smtClean="0"/>
              <a:t>13</a:t>
            </a:fld>
            <a:endParaRPr lang="zh-CN" altLang="en-US"/>
          </a:p>
        </p:txBody>
      </p:sp>
    </p:spTree>
    <p:extLst>
      <p:ext uri="{BB962C8B-B14F-4D97-AF65-F5344CB8AC3E}">
        <p14:creationId xmlns:p14="http://schemas.microsoft.com/office/powerpoint/2010/main" val="2889109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pitchFamily="34" charset="-122"/>
                <a:ea typeface="微软雅黑" panose="020B0503020204020204" pitchFamily="34" charset="-122"/>
              </a:rPr>
              <a:t>整合方案？</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本报表不显示充值、提现和退款，只统计流水绩效范畴之内的流水；充值、提现、退款，单独统计显示。</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去重原则：普通转账交易的余额支付类，属于流水的，挂在付款端，收款端不算。即时收单类的余额支付类，属于流水的，挂在收单端。</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普通转账余额支付类，付款方属于企业会员或个人会员的，需确定：商户维度流水统计一级和二级是否包含将特约商户和企业会员都纳入？如果不纳入，企业会员和个人会员头上的流水，单独统计。</a:t>
            </a:r>
            <a:endParaRPr lang="en-US" altLang="zh-CN"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58EDB2C5-186D-42C6-9882-10282576B97D}" type="slidenum">
              <a:rPr lang="zh-CN" altLang="en-US" smtClean="0"/>
              <a:t>14</a:t>
            </a:fld>
            <a:endParaRPr lang="zh-CN" altLang="en-US"/>
          </a:p>
        </p:txBody>
      </p:sp>
    </p:spTree>
    <p:extLst>
      <p:ext uri="{BB962C8B-B14F-4D97-AF65-F5344CB8AC3E}">
        <p14:creationId xmlns:p14="http://schemas.microsoft.com/office/powerpoint/2010/main" val="288910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latin typeface="微软雅黑" panose="020B0503020204020204" pitchFamily="34" charset="-122"/>
                <a:ea typeface="微软雅黑" panose="020B0503020204020204" pitchFamily="34" charset="-122"/>
              </a:rPr>
              <a:t>取数规则：</a:t>
            </a:r>
            <a:r>
              <a:rPr lang="zh-CN" altLang="en-US" sz="1200" dirty="0" smtClean="0">
                <a:latin typeface="微软雅黑" panose="020B0503020204020204" pitchFamily="34" charset="-122"/>
                <a:ea typeface="微软雅黑" panose="020B0503020204020204" pitchFamily="34" charset="-122"/>
              </a:rPr>
              <a:t>以年累计为例，当月为</a:t>
            </a:r>
            <a:r>
              <a:rPr lang="en-US" altLang="zh-CN" sz="1200" dirty="0" smtClean="0">
                <a:latin typeface="微软雅黑" panose="020B0503020204020204" pitchFamily="34" charset="-122"/>
                <a:ea typeface="微软雅黑" panose="020B0503020204020204" pitchFamily="34" charset="-122"/>
              </a:rPr>
              <a:t>T</a:t>
            </a:r>
            <a:r>
              <a:rPr lang="zh-CN" altLang="en-US" sz="1200" dirty="0" smtClean="0">
                <a:latin typeface="微软雅黑" panose="020B0503020204020204" pitchFamily="34" charset="-122"/>
                <a:ea typeface="微软雅黑" panose="020B0503020204020204" pitchFamily="34" charset="-122"/>
              </a:rPr>
              <a:t>月：</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预算 </a:t>
            </a:r>
            <a:r>
              <a:rPr lang="en-US" altLang="zh-CN" sz="1200" dirty="0" smtClean="0">
                <a:latin typeface="微软雅黑" panose="020B0503020204020204" pitchFamily="34" charset="-122"/>
                <a:ea typeface="微软雅黑" panose="020B0503020204020204" pitchFamily="34" charset="-122"/>
              </a:rPr>
              <a:t>= ∑T</a:t>
            </a:r>
            <a:r>
              <a:rPr lang="zh-CN" altLang="en-US" sz="1200" dirty="0" smtClean="0">
                <a:latin typeface="微软雅黑" panose="020B0503020204020204" pitchFamily="34" charset="-122"/>
                <a:ea typeface="微软雅黑" panose="020B0503020204020204" pitchFamily="34" charset="-122"/>
              </a:rPr>
              <a:t>月预算</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累计到当日预算 </a:t>
            </a:r>
            <a:r>
              <a:rPr lang="en-US" altLang="zh-CN" sz="1200" dirty="0" smtClean="0">
                <a:latin typeface="微软雅黑" panose="020B0503020204020204" pitchFamily="34" charset="-122"/>
                <a:ea typeface="微软雅黑" panose="020B0503020204020204" pitchFamily="34" charset="-122"/>
              </a:rPr>
              <a:t>= ∑T-1</a:t>
            </a:r>
            <a:r>
              <a:rPr lang="zh-CN" altLang="en-US" sz="1200" dirty="0" smtClean="0">
                <a:latin typeface="微软雅黑" panose="020B0503020204020204" pitchFamily="34" charset="-122"/>
                <a:ea typeface="微软雅黑" panose="020B0503020204020204" pitchFamily="34" charset="-122"/>
              </a:rPr>
              <a:t>月预算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当前日</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当月天数*</a:t>
            </a:r>
            <a:r>
              <a:rPr lang="en-US" altLang="zh-CN" sz="1200" dirty="0" smtClean="0">
                <a:latin typeface="微软雅黑" panose="020B0503020204020204" pitchFamily="34" charset="-122"/>
                <a:ea typeface="微软雅黑" panose="020B0503020204020204" pitchFamily="34" charset="-122"/>
              </a:rPr>
              <a:t>T</a:t>
            </a:r>
            <a:r>
              <a:rPr lang="zh-CN" altLang="en-US" sz="1200" dirty="0" smtClean="0">
                <a:latin typeface="微软雅黑" panose="020B0503020204020204" pitchFamily="34" charset="-122"/>
                <a:ea typeface="微软雅黑" panose="020B0503020204020204" pitchFamily="34" charset="-122"/>
              </a:rPr>
              <a:t>月预算；例如当前日期为</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月</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日，则当前日</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，当月天数</a:t>
            </a:r>
            <a:r>
              <a:rPr lang="en-US" altLang="zh-CN" sz="1200" dirty="0" smtClean="0">
                <a:latin typeface="微软雅黑" panose="020B0503020204020204" pitchFamily="34" charset="-122"/>
                <a:ea typeface="微软雅黑" panose="020B0503020204020204" pitchFamily="34" charset="-122"/>
              </a:rPr>
              <a:t>=31</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去年同期 </a:t>
            </a:r>
            <a:r>
              <a:rPr lang="en-US" altLang="zh-CN" sz="1200" dirty="0" smtClean="0">
                <a:latin typeface="微软雅黑" panose="020B0503020204020204" pitchFamily="34" charset="-122"/>
                <a:ea typeface="微软雅黑" panose="020B0503020204020204" pitchFamily="34" charset="-122"/>
              </a:rPr>
              <a:t> = ∑</a:t>
            </a:r>
            <a:r>
              <a:rPr lang="zh-CN" altLang="en-US" sz="1200" dirty="0" smtClean="0">
                <a:latin typeface="微软雅黑" panose="020B0503020204020204" pitchFamily="34" charset="-122"/>
                <a:ea typeface="微软雅黑" panose="020B0503020204020204" pitchFamily="34" charset="-122"/>
              </a:rPr>
              <a:t>去年</a:t>
            </a:r>
            <a:r>
              <a:rPr lang="en-US" altLang="zh-CN" sz="1200" dirty="0" smtClean="0">
                <a:latin typeface="微软雅黑" panose="020B0503020204020204" pitchFamily="34" charset="-122"/>
                <a:ea typeface="微软雅黑" panose="020B0503020204020204" pitchFamily="34" charset="-122"/>
              </a:rPr>
              <a:t>T-1</a:t>
            </a:r>
            <a:r>
              <a:rPr lang="zh-CN" altLang="en-US" sz="1200" dirty="0" smtClean="0">
                <a:latin typeface="微软雅黑" panose="020B0503020204020204" pitchFamily="34" charset="-122"/>
                <a:ea typeface="微软雅黑" panose="020B0503020204020204" pitchFamily="34" charset="-122"/>
              </a:rPr>
              <a:t>月实际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当前日</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当月天数*去年</a:t>
            </a:r>
            <a:r>
              <a:rPr lang="en-US" altLang="zh-CN" sz="1200" dirty="0" smtClean="0">
                <a:latin typeface="微软雅黑" panose="020B0503020204020204" pitchFamily="34" charset="-122"/>
                <a:ea typeface="微软雅黑" panose="020B0503020204020204" pitchFamily="34" charset="-122"/>
              </a:rPr>
              <a:t>T</a:t>
            </a:r>
            <a:r>
              <a:rPr lang="zh-CN" altLang="en-US" sz="1200" dirty="0" smtClean="0">
                <a:latin typeface="微软雅黑" panose="020B0503020204020204" pitchFamily="34" charset="-122"/>
                <a:ea typeface="微软雅黑" panose="020B0503020204020204" pitchFamily="34" charset="-122"/>
              </a:rPr>
              <a:t>月实际；例如当前日期为</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月</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日，则当前日</a:t>
            </a:r>
            <a:r>
              <a:rPr lang="en-US" altLang="zh-CN" sz="1200" dirty="0" smtClean="0">
                <a:latin typeface="微软雅黑" panose="020B0503020204020204" pitchFamily="34" charset="-122"/>
                <a:ea typeface="微软雅黑" panose="020B0503020204020204" pitchFamily="34" charset="-122"/>
              </a:rPr>
              <a:t>=21</a:t>
            </a:r>
            <a:r>
              <a:rPr lang="zh-CN" altLang="en-US" sz="1200" dirty="0" smtClean="0">
                <a:latin typeface="微软雅黑" panose="020B0503020204020204" pitchFamily="34" charset="-122"/>
                <a:ea typeface="微软雅黑" panose="020B0503020204020204" pitchFamily="34" charset="-122"/>
              </a:rPr>
              <a:t>，当月天数</a:t>
            </a:r>
            <a:r>
              <a:rPr lang="en-US" altLang="zh-CN" sz="1200" dirty="0" smtClean="0">
                <a:latin typeface="微软雅黑" panose="020B0503020204020204" pitchFamily="34" charset="-122"/>
                <a:ea typeface="微软雅黑" panose="020B0503020204020204" pitchFamily="34" charset="-122"/>
              </a:rPr>
              <a:t>=31</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实际完成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今年累计到当天实际交易流水；</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预算完成率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实际完成</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累计到当日预算*</a:t>
            </a:r>
            <a:r>
              <a:rPr lang="en-US" altLang="zh-CN" sz="1200" dirty="0" smtClean="0">
                <a:latin typeface="微软雅黑" panose="020B0503020204020204" pitchFamily="34" charset="-122"/>
                <a:ea typeface="微软雅黑" panose="020B0503020204020204" pitchFamily="34" charset="-122"/>
              </a:rPr>
              <a:t>100%</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同比增长 </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实际完成</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去年同期</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去年同期*</a:t>
            </a:r>
            <a:r>
              <a:rPr lang="en-US" altLang="zh-CN" sz="1200" dirty="0" smtClean="0">
                <a:latin typeface="微软雅黑" panose="020B0503020204020204" pitchFamily="34" charset="-122"/>
                <a:ea typeface="微软雅黑" panose="020B0503020204020204" pitchFamily="34" charset="-122"/>
              </a:rPr>
              <a:t>100%</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58EDB2C5-186D-42C6-9882-10282576B97D}" type="slidenum">
              <a:rPr lang="zh-CN" altLang="en-US" smtClean="0"/>
              <a:t>15</a:t>
            </a:fld>
            <a:endParaRPr lang="zh-CN" altLang="en-US"/>
          </a:p>
        </p:txBody>
      </p:sp>
    </p:spTree>
    <p:extLst>
      <p:ext uri="{BB962C8B-B14F-4D97-AF65-F5344CB8AC3E}">
        <p14:creationId xmlns:p14="http://schemas.microsoft.com/office/powerpoint/2010/main" val="2889109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2ED166-47A5-4CFB-AC6A-BBEB47FA5F84}" type="datetimeFigureOut">
              <a:rPr lang="zh-CN" altLang="en-US" smtClean="0"/>
              <a:t>2017/3/2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CB04A3-04A5-447C-B834-97A8901785F0}" type="slidenum">
              <a:rPr lang="zh-CN" altLang="en-US" smtClean="0"/>
              <a:t>‹#›</a:t>
            </a:fld>
            <a:endParaRPr lang="zh-CN" altLang="en-US"/>
          </a:p>
        </p:txBody>
      </p:sp>
      <p:sp>
        <p:nvSpPr>
          <p:cNvPr id="10" name="矩形 9"/>
          <p:cNvSpPr/>
          <p:nvPr userDrawn="1"/>
        </p:nvSpPr>
        <p:spPr>
          <a:xfrm>
            <a:off x="0" y="0"/>
            <a:ext cx="9144000"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70" y="4653136"/>
            <a:ext cx="9144000" cy="10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descr="D:\海尔金控\海尔金控PPT模板\嵌入图片\标志.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48264" y="5567139"/>
            <a:ext cx="201374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
          <p:cNvSpPr>
            <a:spLocks noGrp="1"/>
          </p:cNvSpPr>
          <p:nvPr>
            <p:ph type="ctrTitle"/>
          </p:nvPr>
        </p:nvSpPr>
        <p:spPr>
          <a:xfrm>
            <a:off x="395536" y="2204864"/>
            <a:ext cx="7772400" cy="792088"/>
          </a:xfrm>
        </p:spPr>
        <p:txBody>
          <a:bodyPr/>
          <a:lstStyle>
            <a:lvl1pPr>
              <a:defRPr>
                <a:latin typeface="微软雅黑" pitchFamily="34" charset="-122"/>
                <a:ea typeface="微软雅黑" pitchFamily="34" charset="-122"/>
              </a:defRPr>
            </a:lvl1pPr>
          </a:lstStyle>
          <a:p>
            <a:endParaRPr lang="zh-CN" altLang="en-US" dirty="0"/>
          </a:p>
        </p:txBody>
      </p:sp>
      <p:sp>
        <p:nvSpPr>
          <p:cNvPr id="16" name="副标题 2"/>
          <p:cNvSpPr>
            <a:spLocks noGrp="1"/>
          </p:cNvSpPr>
          <p:nvPr>
            <p:ph type="subTitle" idx="1"/>
          </p:nvPr>
        </p:nvSpPr>
        <p:spPr>
          <a:xfrm>
            <a:off x="827584" y="3212976"/>
            <a:ext cx="6400800" cy="432048"/>
          </a:xfrm>
        </p:spPr>
        <p:txBody>
          <a:bodyPr>
            <a:normAutofit/>
          </a:bodyPr>
          <a:lstStyle>
            <a:lvl1pPr marL="0" indent="0">
              <a:buFontTx/>
              <a:buNone/>
              <a:defRPr sz="1800">
                <a:latin typeface="微软雅黑" pitchFamily="34" charset="-122"/>
                <a:ea typeface="微软雅黑" pitchFamily="34" charset="-122"/>
              </a:defRPr>
            </a:lvl1pPr>
          </a:lstStyle>
          <a:p>
            <a:endParaRPr lang="zh-CN" altLang="en-US" dirty="0"/>
          </a:p>
        </p:txBody>
      </p:sp>
    </p:spTree>
    <p:extLst>
      <p:ext uri="{BB962C8B-B14F-4D97-AF65-F5344CB8AC3E}">
        <p14:creationId xmlns:p14="http://schemas.microsoft.com/office/powerpoint/2010/main" val="18584324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2ED166-47A5-4CFB-AC6A-BBEB47FA5F84}" type="datetimeFigureOut">
              <a:rPr lang="zh-CN" altLang="en-US" smtClean="0"/>
              <a:t>2017/3/2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CB04A3-04A5-447C-B834-97A8901785F0}" type="slidenum">
              <a:rPr lang="zh-CN" altLang="en-US" smtClean="0"/>
              <a:t>‹#›</a:t>
            </a:fld>
            <a:endParaRPr lang="zh-CN" altLang="en-US"/>
          </a:p>
        </p:txBody>
      </p:sp>
    </p:spTree>
    <p:extLst>
      <p:ext uri="{BB962C8B-B14F-4D97-AF65-F5344CB8AC3E}">
        <p14:creationId xmlns:p14="http://schemas.microsoft.com/office/powerpoint/2010/main" val="332813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2ED166-47A5-4CFB-AC6A-BBEB47FA5F84}" type="datetimeFigureOut">
              <a:rPr lang="zh-CN" altLang="en-US" smtClean="0"/>
              <a:t>2017/3/2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CB04A3-04A5-447C-B834-97A8901785F0}" type="slidenum">
              <a:rPr lang="zh-CN" altLang="en-US" smtClean="0"/>
              <a:t>‹#›</a:t>
            </a:fld>
            <a:endParaRPr lang="zh-CN" altLang="en-US"/>
          </a:p>
        </p:txBody>
      </p:sp>
    </p:spTree>
    <p:extLst>
      <p:ext uri="{BB962C8B-B14F-4D97-AF65-F5344CB8AC3E}">
        <p14:creationId xmlns:p14="http://schemas.microsoft.com/office/powerpoint/2010/main" val="349430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2ED166-47A5-4CFB-AC6A-BBEB47FA5F84}" type="datetimeFigureOut">
              <a:rPr lang="zh-CN" altLang="en-US" smtClean="0"/>
              <a:t>2017/3/2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CB04A3-04A5-447C-B834-97A8901785F0}" type="slidenum">
              <a:rPr lang="zh-CN" altLang="en-US" smtClean="0"/>
              <a:t>‹#›</a:t>
            </a:fld>
            <a:endParaRPr lang="zh-CN" altLang="en-US"/>
          </a:p>
        </p:txBody>
      </p:sp>
    </p:spTree>
    <p:extLst>
      <p:ext uri="{BB962C8B-B14F-4D97-AF65-F5344CB8AC3E}">
        <p14:creationId xmlns:p14="http://schemas.microsoft.com/office/powerpoint/2010/main" val="32264785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82ED166-47A5-4CFB-AC6A-BBEB47FA5F84}" type="datetimeFigureOut">
              <a:rPr lang="zh-CN" altLang="en-US" smtClean="0"/>
              <a:t>2017/3/2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CB04A3-04A5-447C-B834-97A8901785F0}" type="slidenum">
              <a:rPr lang="zh-CN" altLang="en-US" smtClean="0"/>
              <a:t>‹#›</a:t>
            </a:fld>
            <a:endParaRPr lang="zh-CN" altLang="en-US"/>
          </a:p>
        </p:txBody>
      </p:sp>
    </p:spTree>
    <p:extLst>
      <p:ext uri="{BB962C8B-B14F-4D97-AF65-F5344CB8AC3E}">
        <p14:creationId xmlns:p14="http://schemas.microsoft.com/office/powerpoint/2010/main" val="10815184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82ED166-47A5-4CFB-AC6A-BBEB47FA5F84}" type="datetimeFigureOut">
              <a:rPr lang="zh-CN" altLang="en-US" smtClean="0"/>
              <a:t>2017/3/2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CB04A3-04A5-447C-B834-97A8901785F0}" type="slidenum">
              <a:rPr lang="zh-CN" altLang="en-US" smtClean="0"/>
              <a:t>‹#›</a:t>
            </a:fld>
            <a:endParaRPr lang="zh-CN" altLang="en-US"/>
          </a:p>
        </p:txBody>
      </p:sp>
    </p:spTree>
    <p:extLst>
      <p:ext uri="{BB962C8B-B14F-4D97-AF65-F5344CB8AC3E}">
        <p14:creationId xmlns:p14="http://schemas.microsoft.com/office/powerpoint/2010/main" val="222201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82ED166-47A5-4CFB-AC6A-BBEB47FA5F84}" type="datetimeFigureOut">
              <a:rPr lang="zh-CN" altLang="en-US" smtClean="0"/>
              <a:t>2017/3/2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CB04A3-04A5-447C-B834-97A8901785F0}" type="slidenum">
              <a:rPr lang="zh-CN" altLang="en-US" smtClean="0"/>
              <a:t>‹#›</a:t>
            </a:fld>
            <a:endParaRPr lang="zh-CN" altLang="en-US"/>
          </a:p>
        </p:txBody>
      </p:sp>
    </p:spTree>
    <p:extLst>
      <p:ext uri="{BB962C8B-B14F-4D97-AF65-F5344CB8AC3E}">
        <p14:creationId xmlns:p14="http://schemas.microsoft.com/office/powerpoint/2010/main" val="290168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82ED166-47A5-4CFB-AC6A-BBEB47FA5F84}" type="datetimeFigureOut">
              <a:rPr lang="zh-CN" altLang="en-US" smtClean="0"/>
              <a:t>2017/3/2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CB04A3-04A5-447C-B834-97A8901785F0}" type="slidenum">
              <a:rPr lang="zh-CN" altLang="en-US" smtClean="0"/>
              <a:t>‹#›</a:t>
            </a:fld>
            <a:endParaRPr lang="zh-CN" altLang="en-US"/>
          </a:p>
        </p:txBody>
      </p:sp>
    </p:spTree>
    <p:extLst>
      <p:ext uri="{BB962C8B-B14F-4D97-AF65-F5344CB8AC3E}">
        <p14:creationId xmlns:p14="http://schemas.microsoft.com/office/powerpoint/2010/main" val="27044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2ED166-47A5-4CFB-AC6A-BBEB47FA5F84}" type="datetimeFigureOut">
              <a:rPr lang="zh-CN" altLang="en-US" smtClean="0"/>
              <a:t>2017/3/2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CB04A3-04A5-447C-B834-97A8901785F0}" type="slidenum">
              <a:rPr lang="zh-CN" altLang="en-US" smtClean="0"/>
              <a:t>‹#›</a:t>
            </a:fld>
            <a:endParaRPr lang="zh-CN" altLang="en-US"/>
          </a:p>
        </p:txBody>
      </p:sp>
    </p:spTree>
    <p:extLst>
      <p:ext uri="{BB962C8B-B14F-4D97-AF65-F5344CB8AC3E}">
        <p14:creationId xmlns:p14="http://schemas.microsoft.com/office/powerpoint/2010/main" val="172014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82ED166-47A5-4CFB-AC6A-BBEB47FA5F84}" type="datetimeFigureOut">
              <a:rPr lang="zh-CN" altLang="en-US" smtClean="0"/>
              <a:t>2017/3/2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CB04A3-04A5-447C-B834-97A8901785F0}" type="slidenum">
              <a:rPr lang="zh-CN" altLang="en-US" smtClean="0"/>
              <a:t>‹#›</a:t>
            </a:fld>
            <a:endParaRPr lang="zh-CN" altLang="en-US"/>
          </a:p>
        </p:txBody>
      </p:sp>
    </p:spTree>
    <p:extLst>
      <p:ext uri="{BB962C8B-B14F-4D97-AF65-F5344CB8AC3E}">
        <p14:creationId xmlns:p14="http://schemas.microsoft.com/office/powerpoint/2010/main" val="249544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82ED166-47A5-4CFB-AC6A-BBEB47FA5F84}" type="datetimeFigureOut">
              <a:rPr lang="zh-CN" altLang="en-US" smtClean="0"/>
              <a:t>2017/3/2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CB04A3-04A5-447C-B834-97A8901785F0}" type="slidenum">
              <a:rPr lang="zh-CN" altLang="en-US" smtClean="0"/>
              <a:t>‹#›</a:t>
            </a:fld>
            <a:endParaRPr lang="zh-CN" altLang="en-US"/>
          </a:p>
        </p:txBody>
      </p:sp>
    </p:spTree>
    <p:extLst>
      <p:ext uri="{BB962C8B-B14F-4D97-AF65-F5344CB8AC3E}">
        <p14:creationId xmlns:p14="http://schemas.microsoft.com/office/powerpoint/2010/main" val="177689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8347"/>
            <a:ext cx="6732240" cy="557027"/>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ED166-47A5-4CFB-AC6A-BBEB47FA5F84}" type="datetimeFigureOut">
              <a:rPr lang="zh-CN" altLang="en-US" smtClean="0"/>
              <a:t>2017/3/2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B04A3-04A5-447C-B834-97A8901785F0}" type="slidenum">
              <a:rPr lang="zh-CN" altLang="en-US" smtClean="0"/>
              <a:t>‹#›</a:t>
            </a:fld>
            <a:endParaRPr lang="zh-CN" altLang="en-US"/>
          </a:p>
        </p:txBody>
      </p:sp>
      <p:pic>
        <p:nvPicPr>
          <p:cNvPr id="7"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48680"/>
            <a:ext cx="9144000" cy="10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海尔金控\海尔金控PPT模板\嵌入图片\标志.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113427" y="44624"/>
            <a:ext cx="201374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109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116573"/>
            <a:ext cx="9144000" cy="1357322"/>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dirty="0">
              <a:solidFill>
                <a:prstClr val="black"/>
              </a:solidFill>
              <a:latin typeface="微软雅黑" pitchFamily="34" charset="-122"/>
              <a:ea typeface="微软雅黑" pitchFamily="34" charset="-122"/>
            </a:endParaRPr>
          </a:p>
        </p:txBody>
      </p:sp>
      <p:sp>
        <p:nvSpPr>
          <p:cNvPr id="6" name="WordArt 11"/>
          <p:cNvSpPr>
            <a:spLocks noChangeArrowheads="1" noChangeShapeType="1" noTextEdit="1"/>
          </p:cNvSpPr>
          <p:nvPr/>
        </p:nvSpPr>
        <p:spPr bwMode="auto">
          <a:xfrm>
            <a:off x="251520" y="2492896"/>
            <a:ext cx="4896544" cy="460468"/>
          </a:xfrm>
          <a:prstGeom prst="rect">
            <a:avLst/>
          </a:prstGeom>
        </p:spPr>
        <p:txBody>
          <a:bodyPr wrap="none" fromWordArt="1">
            <a:prstTxWarp prst="textPlain">
              <a:avLst>
                <a:gd name="adj" fmla="val 50000"/>
              </a:avLst>
            </a:prstTxWarp>
          </a:bodyPr>
          <a:lstStyle/>
          <a:p>
            <a:r>
              <a:rPr lang="zh-CN" altLang="en-US" sz="3600" b="1" kern="10" dirty="0" smtClean="0">
                <a:ln w="9525">
                  <a:solidFill>
                    <a:schemeClr val="bg1"/>
                  </a:solidFill>
                  <a:round/>
                  <a:headEnd/>
                  <a:tailEnd/>
                </a:ln>
                <a:latin typeface="MingLiU-ExtB" pitchFamily="18" charset="-120"/>
                <a:ea typeface="微软雅黑" pitchFamily="34" charset="-122"/>
              </a:rPr>
              <a:t>支付业务流水统计规则梳理</a:t>
            </a:r>
            <a:endParaRPr lang="zh-CN" altLang="en-US" sz="3600" b="1" kern="10" dirty="0">
              <a:ln w="9525">
                <a:solidFill>
                  <a:schemeClr val="bg1"/>
                </a:solidFill>
                <a:round/>
                <a:headEnd/>
                <a:tailEnd/>
              </a:ln>
              <a:latin typeface="MingLiU-ExtB" pitchFamily="18" charset="-120"/>
              <a:ea typeface="微软雅黑" pitchFamily="34" charset="-122"/>
            </a:endParaRPr>
          </a:p>
        </p:txBody>
      </p:sp>
      <p:sp>
        <p:nvSpPr>
          <p:cNvPr id="8" name="WordArt 11"/>
          <p:cNvSpPr>
            <a:spLocks noChangeArrowheads="1" noChangeShapeType="1" noTextEdit="1"/>
          </p:cNvSpPr>
          <p:nvPr/>
        </p:nvSpPr>
        <p:spPr bwMode="auto">
          <a:xfrm>
            <a:off x="2123728" y="3933056"/>
            <a:ext cx="4896544" cy="460468"/>
          </a:xfrm>
          <a:prstGeom prst="rect">
            <a:avLst/>
          </a:prstGeom>
        </p:spPr>
        <p:txBody>
          <a:bodyPr wrap="none" fromWordArt="1">
            <a:prstTxWarp prst="textPlain">
              <a:avLst>
                <a:gd name="adj" fmla="val 50000"/>
              </a:avLst>
            </a:prstTxWarp>
          </a:bodyPr>
          <a:lstStyle/>
          <a:p>
            <a:endParaRPr lang="zh-CN" altLang="en-US" sz="3600" b="1" kern="10" dirty="0">
              <a:ln w="9525">
                <a:solidFill>
                  <a:schemeClr val="bg1"/>
                </a:solidFill>
                <a:round/>
                <a:headEnd/>
                <a:tailEnd/>
              </a:ln>
              <a:latin typeface="微软雅黑" pitchFamily="34" charset="-122"/>
              <a:ea typeface="微软雅黑" pitchFamily="34" charset="-122"/>
            </a:endParaRPr>
          </a:p>
        </p:txBody>
      </p:sp>
      <p:sp>
        <p:nvSpPr>
          <p:cNvPr id="9" name="WordArt 11"/>
          <p:cNvSpPr>
            <a:spLocks noChangeArrowheads="1" noChangeShapeType="1" noTextEdit="1"/>
          </p:cNvSpPr>
          <p:nvPr/>
        </p:nvSpPr>
        <p:spPr bwMode="auto">
          <a:xfrm>
            <a:off x="1359842" y="3573016"/>
            <a:ext cx="1195934" cy="288032"/>
          </a:xfrm>
          <a:prstGeom prst="rect">
            <a:avLst/>
          </a:prstGeom>
        </p:spPr>
        <p:txBody>
          <a:bodyPr wrap="none" fromWordArt="1">
            <a:prstTxWarp prst="textPlain">
              <a:avLst>
                <a:gd name="adj" fmla="val 50000"/>
              </a:avLst>
            </a:prstTxWarp>
          </a:bodyPr>
          <a:lstStyle/>
          <a:p>
            <a:r>
              <a:rPr lang="zh-CN" altLang="en-US" sz="3600" b="1" kern="10" dirty="0" smtClean="0">
                <a:ln w="9525">
                  <a:solidFill>
                    <a:schemeClr val="bg1"/>
                  </a:solidFill>
                  <a:round/>
                  <a:headEnd/>
                  <a:tailEnd/>
                </a:ln>
                <a:latin typeface="微软雅黑" pitchFamily="34" charset="-122"/>
                <a:ea typeface="微软雅黑" pitchFamily="34" charset="-122"/>
              </a:rPr>
              <a:t>支付小微</a:t>
            </a:r>
            <a:endParaRPr lang="zh-CN" altLang="en-US" sz="3600" b="1" kern="10" dirty="0">
              <a:ln w="9525">
                <a:solidFill>
                  <a:schemeClr val="bg1"/>
                </a:solidFill>
                <a:round/>
                <a:headEnd/>
                <a:tailEnd/>
              </a:ln>
              <a:latin typeface="微软雅黑" pitchFamily="34" charset="-122"/>
              <a:ea typeface="微软雅黑" pitchFamily="34" charset="-122"/>
            </a:endParaRPr>
          </a:p>
        </p:txBody>
      </p:sp>
    </p:spTree>
    <p:extLst>
      <p:ext uri="{BB962C8B-B14F-4D97-AF65-F5344CB8AC3E}">
        <p14:creationId xmlns:p14="http://schemas.microsoft.com/office/powerpoint/2010/main" val="705268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用户维度统计</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7949090"/>
              </p:ext>
            </p:extLst>
          </p:nvPr>
        </p:nvGraphicFramePr>
        <p:xfrm>
          <a:off x="251520" y="1556792"/>
          <a:ext cx="8229600" cy="1728192"/>
        </p:xfrm>
        <a:graphic>
          <a:graphicData uri="http://schemas.openxmlformats.org/drawingml/2006/table">
            <a:tbl>
              <a:tblPr>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tblGrid>
              <a:tr h="288032">
                <a:tc rowSpan="2">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　</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gridSpan="4">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期初</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本期新增</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期末</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8032">
                <a:tc vMerge="1">
                  <a:txBody>
                    <a:bodyPr/>
                    <a:lstStyle/>
                    <a:p>
                      <a:endParaRPr lang="zh-CN" altLang="en-US"/>
                    </a:p>
                  </a:txBody>
                  <a:tcPr/>
                </a:tc>
                <a:tc>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注册</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认证</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交易</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活跃</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注册</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认证</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交易</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注册</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认证</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交易</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c>
                  <a:txBody>
                    <a:bodyPr/>
                    <a:lstStyle/>
                    <a:p>
                      <a:pPr algn="ctr" fontAlgn="ctr"/>
                      <a:r>
                        <a:rPr lang="zh-CN" altLang="en-US" sz="1100" u="none" strike="noStrike" dirty="0">
                          <a:solidFill>
                            <a:schemeClr val="bg1"/>
                          </a:solidFill>
                          <a:effectLst/>
                          <a:latin typeface="微软雅黑" pitchFamily="34" charset="-122"/>
                          <a:ea typeface="微软雅黑" pitchFamily="34" charset="-122"/>
                        </a:rPr>
                        <a:t>活跃</a:t>
                      </a:r>
                      <a:endParaRPr lang="zh-CN" altLang="en-US" sz="1100" b="0" i="0" u="none" strike="noStrike" dirty="0">
                        <a:solidFill>
                          <a:schemeClr val="bg1"/>
                        </a:solidFill>
                        <a:effectLst/>
                        <a:latin typeface="微软雅黑" pitchFamily="34" charset="-122"/>
                        <a:ea typeface="微软雅黑" pitchFamily="34" charset="-122"/>
                      </a:endParaRPr>
                    </a:p>
                  </a:txBody>
                  <a:tcPr marL="9525" marR="9525" marT="9525" marB="0" anchor="ctr">
                    <a:solidFill>
                      <a:srgbClr val="0070C0"/>
                    </a:solidFill>
                  </a:tcPr>
                </a:tc>
              </a:tr>
              <a:tr h="288032">
                <a:tc>
                  <a:txBody>
                    <a:bodyPr/>
                    <a:lstStyle/>
                    <a:p>
                      <a:pPr algn="l" fontAlgn="ctr"/>
                      <a:r>
                        <a:rPr lang="zh-CN" altLang="en-US" sz="1100" b="1" u="none" strike="noStrike" dirty="0">
                          <a:effectLst/>
                          <a:latin typeface="微软雅黑" pitchFamily="34" charset="-122"/>
                          <a:ea typeface="微软雅黑" pitchFamily="34" charset="-122"/>
                        </a:rPr>
                        <a:t>合计</a:t>
                      </a:r>
                      <a:endParaRPr lang="zh-CN" altLang="en-US" sz="1100" b="1"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r>
              <a:tr h="288032">
                <a:tc>
                  <a:txBody>
                    <a:bodyPr/>
                    <a:lstStyle/>
                    <a:p>
                      <a:pPr algn="l" fontAlgn="ctr"/>
                      <a:r>
                        <a:rPr lang="zh-CN" altLang="en-US" sz="1100" b="1" u="none" strike="noStrike" dirty="0">
                          <a:effectLst/>
                          <a:latin typeface="微软雅黑" pitchFamily="34" charset="-122"/>
                          <a:ea typeface="微软雅黑" pitchFamily="34" charset="-122"/>
                        </a:rPr>
                        <a:t>特约商户</a:t>
                      </a:r>
                      <a:endParaRPr lang="zh-CN" altLang="en-US" sz="1100" b="1"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r>
              <a:tr h="288032">
                <a:tc>
                  <a:txBody>
                    <a:bodyPr/>
                    <a:lstStyle/>
                    <a:p>
                      <a:pPr algn="l" fontAlgn="ctr"/>
                      <a:r>
                        <a:rPr lang="zh-CN" altLang="en-US" sz="1100" b="1" u="none" strike="noStrike" dirty="0">
                          <a:effectLst/>
                          <a:latin typeface="微软雅黑" pitchFamily="34" charset="-122"/>
                          <a:ea typeface="微软雅黑" pitchFamily="34" charset="-122"/>
                        </a:rPr>
                        <a:t>企业会员</a:t>
                      </a:r>
                      <a:endParaRPr lang="zh-CN" altLang="en-US" sz="1100" b="1"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r>
              <a:tr h="288032">
                <a:tc>
                  <a:txBody>
                    <a:bodyPr/>
                    <a:lstStyle/>
                    <a:p>
                      <a:pPr algn="l" fontAlgn="ctr"/>
                      <a:r>
                        <a:rPr lang="zh-CN" altLang="en-US" sz="1100" b="1" u="none" strike="noStrike" dirty="0">
                          <a:effectLst/>
                          <a:latin typeface="微软雅黑" pitchFamily="34" charset="-122"/>
                          <a:ea typeface="微软雅黑" pitchFamily="34" charset="-122"/>
                        </a:rPr>
                        <a:t>个人会员</a:t>
                      </a:r>
                      <a:endParaRPr lang="zh-CN" altLang="en-US" sz="1100" b="1"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a:endParaRPr>
                    </a:p>
                  </a:txBody>
                  <a:tcPr marL="9525" marR="9525" marT="9525" marB="0" anchor="ctr"/>
                </a:tc>
              </a:tr>
            </a:tbl>
          </a:graphicData>
        </a:graphic>
      </p:graphicFrame>
      <p:sp>
        <p:nvSpPr>
          <p:cNvPr id="5" name="TextBox 4"/>
          <p:cNvSpPr txBox="1"/>
          <p:nvPr/>
        </p:nvSpPr>
        <p:spPr>
          <a:xfrm>
            <a:off x="323528" y="1171793"/>
            <a:ext cx="800219"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月份从</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6" name="TextBox 5"/>
          <p:cNvSpPr txBox="1"/>
          <p:nvPr/>
        </p:nvSpPr>
        <p:spPr>
          <a:xfrm>
            <a:off x="1979712" y="1171793"/>
            <a:ext cx="492443"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到</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7" name="矩形 6"/>
          <p:cNvSpPr/>
          <p:nvPr/>
        </p:nvSpPr>
        <p:spPr>
          <a:xfrm>
            <a:off x="1300576" y="1202292"/>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8" name="矩形 7"/>
          <p:cNvSpPr/>
          <p:nvPr/>
        </p:nvSpPr>
        <p:spPr>
          <a:xfrm>
            <a:off x="2339752" y="1202292"/>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9" name="圆角矩形 8"/>
          <p:cNvSpPr/>
          <p:nvPr/>
        </p:nvSpPr>
        <p:spPr>
          <a:xfrm>
            <a:off x="6156176" y="1224800"/>
            <a:ext cx="648072" cy="21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smtClean="0">
                <a:latin typeface="微软雅黑" panose="020B0503020204020204" pitchFamily="34" charset="-122"/>
                <a:ea typeface="微软雅黑" panose="020B0503020204020204" pitchFamily="34" charset="-122"/>
              </a:rPr>
              <a:t>查询</a:t>
            </a:r>
            <a:endParaRPr lang="zh-CN" altLang="en-US" sz="10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323528" y="3429000"/>
            <a:ext cx="8136904" cy="646331"/>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说明：</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期初</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期末交易用户：账户发生过交易的；期初活跃用户：最近</a:t>
            </a: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月有交易或者</a:t>
            </a:r>
            <a:r>
              <a:rPr lang="en-US" altLang="zh-CN" sz="1200" dirty="0" smtClean="0">
                <a:latin typeface="微软雅黑" pitchFamily="34" charset="-122"/>
                <a:ea typeface="微软雅黑" pitchFamily="34" charset="-122"/>
              </a:rPr>
              <a:t>3</a:t>
            </a:r>
            <a:r>
              <a:rPr lang="zh-CN" altLang="en-US" sz="1200" dirty="0" smtClean="0">
                <a:latin typeface="微软雅黑" pitchFamily="34" charset="-122"/>
                <a:ea typeface="微软雅黑" pitchFamily="34" charset="-122"/>
              </a:rPr>
              <a:t>个月内有</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次交易。</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本期认证用户包括前期注册，本期认证的；本期新增交易的，包括前期注册或认证的，本期发生交易的。</a:t>
            </a:r>
            <a:endParaRPr lang="en-US" altLang="zh-CN" sz="12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836673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商户流水统计</a:t>
            </a:r>
            <a:r>
              <a:rPr lang="en-US" altLang="zh-CN" dirty="0" smtClean="0"/>
              <a:t>2——</a:t>
            </a:r>
            <a:r>
              <a:rPr lang="zh-CN" altLang="en-US" dirty="0" smtClean="0"/>
              <a:t>生态内外</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734656099"/>
              </p:ext>
            </p:extLst>
          </p:nvPr>
        </p:nvGraphicFramePr>
        <p:xfrm>
          <a:off x="402432" y="1373996"/>
          <a:ext cx="8208910" cy="1483360"/>
        </p:xfrm>
        <a:graphic>
          <a:graphicData uri="http://schemas.openxmlformats.org/drawingml/2006/table">
            <a:tbl>
              <a:tblPr firstRow="1" bandRow="1">
                <a:tableStyleId>{5C22544A-7EE6-4342-B048-85BDC9FD1C3A}</a:tableStyleId>
              </a:tblPr>
              <a:tblGrid>
                <a:gridCol w="1080120"/>
                <a:gridCol w="936104"/>
                <a:gridCol w="720080"/>
                <a:gridCol w="547260"/>
                <a:gridCol w="820891"/>
                <a:gridCol w="820891"/>
                <a:gridCol w="820891"/>
                <a:gridCol w="820891"/>
                <a:gridCol w="820891"/>
                <a:gridCol w="820891"/>
              </a:tblGrid>
              <a:tr h="370840">
                <a:tc>
                  <a:txBody>
                    <a:bodyPr/>
                    <a:lstStyle/>
                    <a:p>
                      <a:endParaRPr lang="zh-CN" altLang="en-US" dirty="0"/>
                    </a:p>
                  </a:txBody>
                  <a:tcPr/>
                </a:tc>
                <a:tc>
                  <a:txBody>
                    <a:bodyPr/>
                    <a:lstStyle/>
                    <a:p>
                      <a:r>
                        <a:rPr lang="zh-CN" altLang="en-US" dirty="0" smtClean="0"/>
                        <a:t>合计</a:t>
                      </a:r>
                      <a:endParaRPr lang="zh-CN" altLang="en-US" dirty="0"/>
                    </a:p>
                  </a:txBody>
                  <a:tcPr/>
                </a:tc>
                <a:tc>
                  <a:txBody>
                    <a:bodyPr/>
                    <a:lstStyle/>
                    <a:p>
                      <a:r>
                        <a:rPr lang="en-US" altLang="zh-CN" dirty="0" smtClean="0"/>
                        <a:t>1</a:t>
                      </a:r>
                      <a:r>
                        <a:rPr lang="zh-CN" altLang="en-US" dirty="0" smtClean="0"/>
                        <a:t>月</a:t>
                      </a:r>
                      <a:endParaRPr lang="zh-CN" altLang="en-US" dirty="0"/>
                    </a:p>
                  </a:txBody>
                  <a:tcPr/>
                </a:tc>
                <a:tc>
                  <a:txBody>
                    <a:bodyPr/>
                    <a:lstStyle/>
                    <a:p>
                      <a:r>
                        <a:rPr lang="en-US" altLang="zh-CN" dirty="0" smtClean="0"/>
                        <a:t>2</a:t>
                      </a:r>
                      <a:r>
                        <a:rPr lang="zh-CN" altLang="en-US" dirty="0" smtClean="0"/>
                        <a:t>月</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zh-CN" altLang="en-US" dirty="0" smtClean="0"/>
                        <a:t>合计</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r>
                        <a:rPr lang="zh-CN" altLang="en-US" dirty="0" smtClean="0"/>
                        <a:t>生态内</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r>
                        <a:rPr lang="zh-CN" altLang="en-US" dirty="0" smtClean="0"/>
                        <a:t>社会化</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6" name="TextBox 5"/>
          <p:cNvSpPr txBox="1"/>
          <p:nvPr/>
        </p:nvSpPr>
        <p:spPr>
          <a:xfrm>
            <a:off x="420341" y="3933056"/>
            <a:ext cx="8136904" cy="1200329"/>
          </a:xfrm>
          <a:prstGeom prst="rect">
            <a:avLst/>
          </a:prstGeom>
          <a:noFill/>
        </p:spPr>
        <p:txBody>
          <a:bodyPr wrap="square" rtlCol="0">
            <a:spAutoFit/>
          </a:bodyPr>
          <a:lstStyle/>
          <a:p>
            <a:pPr marL="285750" indent="-285750">
              <a:lnSpc>
                <a:spcPct val="150000"/>
              </a:lnSpc>
              <a:buFont typeface="Wingdings" pitchFamily="2" charset="2"/>
              <a:buChar char="n"/>
            </a:pPr>
            <a:r>
              <a:rPr lang="zh-CN" altLang="en-US" sz="1200" dirty="0" smtClean="0">
                <a:latin typeface="微软雅黑" pitchFamily="34" charset="-122"/>
                <a:ea typeface="微软雅黑" pitchFamily="34" charset="-122"/>
              </a:rPr>
              <a:t>生态内：向下的二级维度：集团内外、项目（如</a:t>
            </a:r>
            <a:r>
              <a:rPr lang="en-US" altLang="zh-CN" sz="1200" dirty="0" smtClean="0">
                <a:latin typeface="微软雅黑" pitchFamily="34" charset="-122"/>
                <a:ea typeface="微软雅黑" pitchFamily="34" charset="-122"/>
              </a:rPr>
              <a:t>365RRS</a:t>
            </a:r>
            <a:r>
              <a:rPr lang="zh-CN" altLang="en-US" sz="1200" dirty="0" smtClean="0">
                <a:latin typeface="微软雅黑" pitchFamily="34" charset="-122"/>
                <a:ea typeface="微软雅黑" pitchFamily="34" charset="-122"/>
              </a:rPr>
              <a:t>、海尔商城、物流项目、售后项目等）。</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dirty="0" smtClean="0">
                <a:latin typeface="微软雅黑" pitchFamily="34" charset="-122"/>
                <a:ea typeface="微软雅黑" pitchFamily="34" charset="-122"/>
              </a:rPr>
              <a:t>社会化：细分产业，比如互金业务、消金业务、机构业务、产业支付等</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dirty="0" smtClean="0">
                <a:latin typeface="微软雅黑" pitchFamily="34" charset="-122"/>
                <a:ea typeface="微软雅黑" pitchFamily="34" charset="-122"/>
              </a:rPr>
              <a:t>金额单位：万元</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dirty="0" smtClean="0">
                <a:latin typeface="微软雅黑" pitchFamily="34" charset="-122"/>
                <a:ea typeface="微软雅黑" pitchFamily="34" charset="-122"/>
              </a:rPr>
              <a:t>交易：成功的订单。</a:t>
            </a:r>
            <a:endParaRPr lang="zh-CN" altLang="en-US" sz="1200" dirty="0">
              <a:latin typeface="微软雅黑" pitchFamily="34" charset="-122"/>
              <a:ea typeface="微软雅黑" pitchFamily="34" charset="-122"/>
            </a:endParaRPr>
          </a:p>
        </p:txBody>
      </p:sp>
      <p:sp>
        <p:nvSpPr>
          <p:cNvPr id="5" name="TextBox 4"/>
          <p:cNvSpPr txBox="1"/>
          <p:nvPr/>
        </p:nvSpPr>
        <p:spPr>
          <a:xfrm>
            <a:off x="420341" y="982961"/>
            <a:ext cx="979755"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日期    从</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076525" y="982961"/>
            <a:ext cx="492443"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到</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8" name="矩形 7"/>
          <p:cNvSpPr/>
          <p:nvPr/>
        </p:nvSpPr>
        <p:spPr>
          <a:xfrm>
            <a:off x="1397389" y="1013460"/>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9" name="矩形 8"/>
          <p:cNvSpPr/>
          <p:nvPr/>
        </p:nvSpPr>
        <p:spPr>
          <a:xfrm>
            <a:off x="2436565" y="1013460"/>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0" name="圆角矩形 9"/>
          <p:cNvSpPr/>
          <p:nvPr/>
        </p:nvSpPr>
        <p:spPr>
          <a:xfrm>
            <a:off x="6356593" y="1052760"/>
            <a:ext cx="648072" cy="21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smtClean="0">
                <a:latin typeface="微软雅黑" panose="020B0503020204020204" pitchFamily="34" charset="-122"/>
                <a:ea typeface="微软雅黑" panose="020B0503020204020204" pitchFamily="34" charset="-122"/>
              </a:rPr>
              <a:t>查询</a:t>
            </a:r>
            <a:endParaRPr lang="zh-CN" altLang="en-US" sz="10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189093" y="1013460"/>
            <a:ext cx="648072" cy="21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下载</a:t>
            </a:r>
          </a:p>
        </p:txBody>
      </p:sp>
      <p:sp>
        <p:nvSpPr>
          <p:cNvPr id="12" name="TextBox 11"/>
          <p:cNvSpPr txBox="1"/>
          <p:nvPr/>
        </p:nvSpPr>
        <p:spPr>
          <a:xfrm>
            <a:off x="3203848" y="982960"/>
            <a:ext cx="1327608"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数据：笔数</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金额</a:t>
            </a:r>
            <a:endParaRPr lang="zh-CN" altLang="en-US" sz="12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4654140" y="991761"/>
            <a:ext cx="1327608"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类型：订单</a:t>
            </a:r>
            <a:r>
              <a:rPr lang="en-US" altLang="zh-CN"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交易</a:t>
            </a:r>
            <a:endParaRPr lang="zh-CN" altLang="en-US" sz="12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531680484"/>
              </p:ext>
            </p:extLst>
          </p:nvPr>
        </p:nvGraphicFramePr>
        <p:xfrm>
          <a:off x="420341" y="3068960"/>
          <a:ext cx="8208910" cy="741680"/>
        </p:xfrm>
        <a:graphic>
          <a:graphicData uri="http://schemas.openxmlformats.org/drawingml/2006/table">
            <a:tbl>
              <a:tblPr firstRow="1" bandRow="1">
                <a:tableStyleId>{5C22544A-7EE6-4342-B048-85BDC9FD1C3A}</a:tableStyleId>
              </a:tblPr>
              <a:tblGrid>
                <a:gridCol w="1080120"/>
                <a:gridCol w="936104"/>
                <a:gridCol w="720080"/>
                <a:gridCol w="547260"/>
                <a:gridCol w="820891"/>
                <a:gridCol w="820891"/>
                <a:gridCol w="820891"/>
                <a:gridCol w="820891"/>
                <a:gridCol w="820891"/>
                <a:gridCol w="820891"/>
              </a:tblGrid>
              <a:tr h="370840">
                <a:tc>
                  <a:txBody>
                    <a:bodyPr/>
                    <a:lstStyle/>
                    <a:p>
                      <a:r>
                        <a:rPr lang="zh-CN" altLang="en-US" dirty="0" smtClean="0"/>
                        <a:t>集团内</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r>
                        <a:rPr lang="zh-CN" altLang="en-US" dirty="0" smtClean="0"/>
                        <a:t>集团外</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877431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商户流水</a:t>
            </a:r>
            <a:r>
              <a:rPr lang="zh-CN" altLang="en-US" dirty="0" smtClean="0"/>
              <a:t>统计</a:t>
            </a:r>
            <a:r>
              <a:rPr lang="en-US" altLang="zh-CN" dirty="0" smtClean="0"/>
              <a:t>3——</a:t>
            </a:r>
            <a:r>
              <a:rPr lang="zh-CN" altLang="en-US" dirty="0" smtClean="0"/>
              <a:t>商户流水</a:t>
            </a:r>
            <a:r>
              <a:rPr lang="en-US" altLang="zh-CN" dirty="0" smtClean="0"/>
              <a:t>-</a:t>
            </a:r>
            <a:r>
              <a:rPr lang="zh-CN" altLang="en-US" dirty="0" smtClean="0"/>
              <a:t>收付维度</a:t>
            </a:r>
            <a:endParaRPr lang="zh-CN" altLang="en-US" dirty="0"/>
          </a:p>
        </p:txBody>
      </p:sp>
      <p:sp>
        <p:nvSpPr>
          <p:cNvPr id="28" name="TextBox 27"/>
          <p:cNvSpPr txBox="1"/>
          <p:nvPr/>
        </p:nvSpPr>
        <p:spPr>
          <a:xfrm>
            <a:off x="323528" y="836712"/>
            <a:ext cx="1082348" cy="307777"/>
          </a:xfrm>
          <a:prstGeom prst="rect">
            <a:avLst/>
          </a:prstGeom>
          <a:noFill/>
        </p:spPr>
        <p:txBody>
          <a:bodyPr wrap="none" rtlCol="0">
            <a:spAutoFit/>
          </a:bodyPr>
          <a:lstStyle/>
          <a:p>
            <a:r>
              <a:rPr lang="zh-CN" altLang="en-US" sz="1400" b="1" dirty="0" smtClean="0">
                <a:latin typeface="微软雅黑" panose="020B0503020204020204" pitchFamily="34" charset="-122"/>
                <a:ea typeface="微软雅黑" panose="020B0503020204020204" pitchFamily="34" charset="-122"/>
              </a:rPr>
              <a:t>查询条件：</a:t>
            </a:r>
            <a:endParaRPr lang="zh-CN" altLang="en-US" sz="14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41810993"/>
              </p:ext>
            </p:extLst>
          </p:nvPr>
        </p:nvGraphicFramePr>
        <p:xfrm>
          <a:off x="343000" y="1628800"/>
          <a:ext cx="7848876" cy="1922464"/>
        </p:xfrm>
        <a:graphic>
          <a:graphicData uri="http://schemas.openxmlformats.org/drawingml/2006/table">
            <a:tbl>
              <a:tblPr>
                <a:tableStyleId>{5C22544A-7EE6-4342-B048-85BDC9FD1C3A}</a:tableStyleId>
              </a:tblPr>
              <a:tblGrid>
                <a:gridCol w="844624"/>
                <a:gridCol w="1008112"/>
                <a:gridCol w="864096"/>
                <a:gridCol w="1171600"/>
                <a:gridCol w="1008112"/>
                <a:gridCol w="576064"/>
                <a:gridCol w="576064"/>
                <a:gridCol w="639089"/>
                <a:gridCol w="411265"/>
                <a:gridCol w="749850"/>
              </a:tblGrid>
              <a:tr h="282293">
                <a:tc>
                  <a:txBody>
                    <a:bodyPr/>
                    <a:lstStyle/>
                    <a:p>
                      <a:pPr algn="ctr" fontAlgn="ctr"/>
                      <a:r>
                        <a:rPr lang="zh-CN" altLang="en-US" sz="1000" b="0" i="0" u="none" strike="noStrike" dirty="0" smtClean="0">
                          <a:solidFill>
                            <a:schemeClr val="dk1"/>
                          </a:solidFill>
                          <a:effectLst/>
                          <a:latin typeface="微软雅黑" panose="020B0503020204020204" pitchFamily="34" charset="-122"/>
                          <a:ea typeface="微软雅黑" panose="020B0503020204020204" pitchFamily="34" charset="-122"/>
                        </a:rPr>
                        <a:t>项目</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b="0" i="0" u="none" strike="noStrike" dirty="0" smtClean="0">
                          <a:solidFill>
                            <a:schemeClr val="dk1"/>
                          </a:solidFill>
                          <a:effectLst/>
                          <a:latin typeface="微软雅黑" panose="020B0503020204020204" pitchFamily="34" charset="-122"/>
                          <a:ea typeface="微软雅黑" panose="020B0503020204020204" pitchFamily="34" charset="-122"/>
                        </a:rPr>
                        <a:t>合计</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b="1" i="0" u="none" strike="noStrike" dirty="0" smtClean="0">
                          <a:solidFill>
                            <a:srgbClr val="000000"/>
                          </a:solidFill>
                          <a:effectLst/>
                          <a:latin typeface="微软雅黑" panose="020B0503020204020204" pitchFamily="34" charset="-122"/>
                          <a:ea typeface="微软雅黑" panose="020B0503020204020204" pitchFamily="34" charset="-122"/>
                        </a:rPr>
                        <a:t>1</a:t>
                      </a: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smtClean="0">
                          <a:effectLst/>
                          <a:latin typeface="微软雅黑" panose="020B0503020204020204" pitchFamily="34" charset="-122"/>
                          <a:ea typeface="微软雅黑" panose="020B0503020204020204" pitchFamily="34" charset="-122"/>
                        </a:rPr>
                        <a:t>2</a:t>
                      </a:r>
                      <a:r>
                        <a:rPr lang="zh-CN" altLang="en-US" sz="1000" u="none" strike="noStrike" dirty="0" smtClean="0">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b="1" i="0" u="none" strike="noStrike" dirty="0" smtClean="0">
                          <a:solidFill>
                            <a:srgbClr val="000000"/>
                          </a:solidFill>
                          <a:effectLst/>
                          <a:latin typeface="微软雅黑" panose="020B0503020204020204" pitchFamily="34" charset="-122"/>
                          <a:ea typeface="微软雅黑" panose="020B0503020204020204" pitchFamily="34" charset="-122"/>
                        </a:rPr>
                        <a:t>3</a:t>
                      </a: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smtClean="0">
                          <a:effectLst/>
                          <a:latin typeface="微软雅黑" panose="020B0503020204020204" pitchFamily="34" charset="-122"/>
                          <a:ea typeface="微软雅黑" panose="020B0503020204020204" pitchFamily="34" charset="-122"/>
                        </a:rPr>
                        <a:t>4</a:t>
                      </a:r>
                      <a:r>
                        <a:rPr lang="zh-CN" altLang="en-US" sz="1000" u="none" strike="noStrike" dirty="0" smtClean="0">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b="1" i="0" u="none" strike="noStrike" dirty="0" smtClean="0">
                          <a:solidFill>
                            <a:srgbClr val="000000"/>
                          </a:solidFill>
                          <a:effectLst/>
                          <a:latin typeface="微软雅黑" panose="020B0503020204020204" pitchFamily="34" charset="-122"/>
                          <a:ea typeface="微软雅黑" panose="020B0503020204020204" pitchFamily="34" charset="-122"/>
                        </a:rPr>
                        <a:t>5</a:t>
                      </a: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b="1" i="0" u="none" strike="noStrike" dirty="0" smtClean="0">
                          <a:solidFill>
                            <a:srgbClr val="000000"/>
                          </a:solidFill>
                          <a:effectLst/>
                          <a:latin typeface="微软雅黑" panose="020B0503020204020204" pitchFamily="34" charset="-122"/>
                          <a:ea typeface="微软雅黑" panose="020B0503020204020204" pitchFamily="34" charset="-122"/>
                        </a:rPr>
                        <a:t>6</a:t>
                      </a: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b="1"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smtClean="0">
                          <a:effectLst/>
                          <a:latin typeface="微软雅黑" panose="020B0503020204020204" pitchFamily="34" charset="-122"/>
                          <a:ea typeface="微软雅黑" panose="020B0503020204020204" pitchFamily="34" charset="-122"/>
                        </a:rPr>
                        <a:t>12</a:t>
                      </a:r>
                      <a:r>
                        <a:rPr lang="zh-CN" altLang="en-US" sz="1000" u="none" strike="noStrike" dirty="0" smtClean="0">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3771">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合计</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zh-CN" altLang="en-US" sz="1000" dirty="0" smtClean="0">
                          <a:latin typeface="微软雅黑" pitchFamily="34" charset="-122"/>
                          <a:ea typeface="微软雅黑" pitchFamily="34" charset="-122"/>
                        </a:rPr>
                        <a:t>绩效流水</a:t>
                      </a:r>
                      <a:endParaRPr lang="zh-CN" altLang="en-US" sz="1000" dirty="0">
                        <a:latin typeface="微软雅黑" pitchFamily="34" charset="-122"/>
                        <a:ea typeface="微软雅黑"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5011">
                <a:tc>
                  <a:txBody>
                    <a:bodyPr/>
                    <a:lstStyle/>
                    <a:p>
                      <a:r>
                        <a:rPr lang="zh-CN" altLang="en-US" sz="1000" dirty="0" smtClean="0">
                          <a:latin typeface="微软雅黑" pitchFamily="34" charset="-122"/>
                          <a:ea typeface="微软雅黑" pitchFamily="34" charset="-122"/>
                        </a:rPr>
                        <a:t>收款流水</a:t>
                      </a:r>
                      <a:endParaRPr lang="zh-CN" altLang="en-US" sz="1000" dirty="0">
                        <a:latin typeface="微软雅黑" pitchFamily="34" charset="-122"/>
                        <a:ea typeface="微软雅黑"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zh-CN" altLang="en-US" sz="1000" dirty="0" smtClean="0">
                          <a:latin typeface="微软雅黑" pitchFamily="34" charset="-122"/>
                          <a:ea typeface="微软雅黑" pitchFamily="34" charset="-122"/>
                        </a:rPr>
                        <a:t>付款流水</a:t>
                      </a:r>
                      <a:endParaRPr lang="zh-CN" altLang="en-US" sz="1000" dirty="0">
                        <a:latin typeface="微软雅黑" pitchFamily="34" charset="-122"/>
                        <a:ea typeface="微软雅黑"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zh-CN" altLang="en-US" sz="1000" dirty="0" smtClean="0">
                          <a:latin typeface="微软雅黑" pitchFamily="34" charset="-122"/>
                          <a:ea typeface="微软雅黑" pitchFamily="34" charset="-122"/>
                        </a:rPr>
                        <a:t>充值流水</a:t>
                      </a:r>
                      <a:endParaRPr lang="zh-CN" altLang="en-US" sz="1000" dirty="0">
                        <a:latin typeface="微软雅黑" pitchFamily="34" charset="-122"/>
                        <a:ea typeface="微软雅黑"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zh-CN" altLang="en-US" sz="1000" dirty="0" smtClean="0">
                          <a:latin typeface="微软雅黑" pitchFamily="34" charset="-122"/>
                          <a:ea typeface="微软雅黑" pitchFamily="34" charset="-122"/>
                        </a:rPr>
                        <a:t>提现流水</a:t>
                      </a:r>
                      <a:endParaRPr lang="zh-CN" altLang="en-US" sz="1000" dirty="0">
                        <a:latin typeface="微软雅黑" pitchFamily="34" charset="-122"/>
                        <a:ea typeface="微软雅黑"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lang="zh-CN" altLang="en-US" sz="1000" dirty="0" smtClean="0">
                          <a:latin typeface="微软雅黑" pitchFamily="34" charset="-122"/>
                          <a:ea typeface="微软雅黑" pitchFamily="34" charset="-122"/>
                        </a:rPr>
                        <a:t>退款流水</a:t>
                      </a:r>
                      <a:endParaRPr lang="zh-CN" altLang="en-US" sz="1000" dirty="0">
                        <a:latin typeface="微软雅黑" pitchFamily="34" charset="-122"/>
                        <a:ea typeface="微软雅黑"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7" name="TextBox 16"/>
          <p:cNvSpPr txBox="1"/>
          <p:nvPr/>
        </p:nvSpPr>
        <p:spPr>
          <a:xfrm>
            <a:off x="323528" y="1279793"/>
            <a:ext cx="800219"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月份从</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1979712" y="1279793"/>
            <a:ext cx="492443"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到</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9" name="矩形 18"/>
          <p:cNvSpPr/>
          <p:nvPr/>
        </p:nvSpPr>
        <p:spPr>
          <a:xfrm>
            <a:off x="1300576" y="1310292"/>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0" name="矩形 19"/>
          <p:cNvSpPr/>
          <p:nvPr/>
        </p:nvSpPr>
        <p:spPr>
          <a:xfrm>
            <a:off x="2339752" y="1310292"/>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1" name="圆角矩形 20"/>
          <p:cNvSpPr/>
          <p:nvPr/>
        </p:nvSpPr>
        <p:spPr>
          <a:xfrm>
            <a:off x="6300192" y="1279793"/>
            <a:ext cx="648072" cy="21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smtClean="0">
                <a:latin typeface="微软雅黑" panose="020B0503020204020204" pitchFamily="34" charset="-122"/>
                <a:ea typeface="微软雅黑" panose="020B0503020204020204" pitchFamily="34" charset="-122"/>
              </a:rPr>
              <a:t>查询</a:t>
            </a:r>
            <a:endParaRPr lang="zh-CN" altLang="en-US" sz="1000" dirty="0">
              <a:latin typeface="微软雅黑" panose="020B0503020204020204" pitchFamily="34" charset="-122"/>
              <a:ea typeface="微软雅黑" panose="020B0503020204020204" pitchFamily="34" charset="-122"/>
            </a:endParaRPr>
          </a:p>
        </p:txBody>
      </p:sp>
      <p:sp>
        <p:nvSpPr>
          <p:cNvPr id="22" name="圆角矩形 21"/>
          <p:cNvSpPr/>
          <p:nvPr/>
        </p:nvSpPr>
        <p:spPr>
          <a:xfrm>
            <a:off x="7164288" y="1279793"/>
            <a:ext cx="648072" cy="21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下载</a:t>
            </a:r>
          </a:p>
        </p:txBody>
      </p:sp>
      <p:graphicFrame>
        <p:nvGraphicFramePr>
          <p:cNvPr id="23" name="图表 22"/>
          <p:cNvGraphicFramePr>
            <a:graphicFrameLocks/>
          </p:cNvGraphicFramePr>
          <p:nvPr>
            <p:extLst>
              <p:ext uri="{D42A27DB-BD31-4B8C-83A1-F6EECF244321}">
                <p14:modId xmlns:p14="http://schemas.microsoft.com/office/powerpoint/2010/main" val="941611858"/>
              </p:ext>
            </p:extLst>
          </p:nvPr>
        </p:nvGraphicFramePr>
        <p:xfrm>
          <a:off x="380145" y="4247525"/>
          <a:ext cx="7735637" cy="208823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23528" y="3573016"/>
            <a:ext cx="7848872" cy="646331"/>
          </a:xfrm>
          <a:prstGeom prst="rect">
            <a:avLst/>
          </a:prstGeom>
          <a:noFill/>
        </p:spPr>
        <p:txBody>
          <a:bodyPr wrap="square" rtlCol="0">
            <a:spAutoFit/>
          </a:bodyPr>
          <a:lstStyle/>
          <a:p>
            <a:pPr marL="285750" indent="-285750">
              <a:buFont typeface="Wingdings" pitchFamily="2" charset="2"/>
              <a:buChar char="n"/>
            </a:pPr>
            <a:r>
              <a:rPr lang="zh-CN" altLang="en-US" sz="1200" dirty="0" smtClean="0">
                <a:latin typeface="微软雅黑" pitchFamily="34" charset="-122"/>
                <a:ea typeface="微软雅黑" pitchFamily="34" charset="-122"/>
              </a:rPr>
              <a:t>趋势图：数据类型：绩效</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收款</a:t>
            </a:r>
            <a:r>
              <a:rPr lang="en-US" altLang="zh-CN" sz="1200" dirty="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付款</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充值</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提现</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退款流水</a:t>
            </a:r>
            <a:endParaRPr lang="en-US" altLang="zh-CN" sz="1200" dirty="0" smtClean="0">
              <a:latin typeface="微软雅黑" pitchFamily="34" charset="-122"/>
              <a:ea typeface="微软雅黑" pitchFamily="34" charset="-122"/>
            </a:endParaRPr>
          </a:p>
          <a:p>
            <a:pPr marL="285750" indent="-285750">
              <a:buFont typeface="Wingdings" pitchFamily="2" charset="2"/>
              <a:buChar char="n"/>
            </a:pPr>
            <a:r>
              <a:rPr lang="zh-CN" altLang="en-US" sz="1200" dirty="0" smtClean="0">
                <a:latin typeface="微软雅黑" pitchFamily="34" charset="-122"/>
                <a:ea typeface="微软雅黑" pitchFamily="34" charset="-122"/>
              </a:rPr>
              <a:t>月份范围：至少间隔</a:t>
            </a:r>
            <a:r>
              <a:rPr lang="en-US" altLang="zh-CN" sz="1200" dirty="0" smtClean="0">
                <a:latin typeface="微软雅黑" pitchFamily="34" charset="-122"/>
                <a:ea typeface="微软雅黑" pitchFamily="34" charset="-122"/>
              </a:rPr>
              <a:t>12</a:t>
            </a:r>
            <a:r>
              <a:rPr lang="zh-CN" altLang="en-US" sz="1200" dirty="0">
                <a:latin typeface="微软雅黑" pitchFamily="34" charset="-122"/>
                <a:ea typeface="微软雅黑" pitchFamily="34" charset="-122"/>
              </a:rPr>
              <a:t>个</a:t>
            </a:r>
            <a:r>
              <a:rPr lang="zh-CN" altLang="en-US" sz="1200" dirty="0" smtClean="0">
                <a:latin typeface="微软雅黑" pitchFamily="34" charset="-122"/>
                <a:ea typeface="微软雅黑" pitchFamily="34" charset="-122"/>
              </a:rPr>
              <a:t>月，金额单位：万元。</a:t>
            </a:r>
            <a:endParaRPr lang="en-US" altLang="zh-CN" sz="1200" dirty="0" smtClean="0">
              <a:latin typeface="微软雅黑" pitchFamily="34" charset="-122"/>
              <a:ea typeface="微软雅黑" pitchFamily="34" charset="-122"/>
            </a:endParaRPr>
          </a:p>
          <a:p>
            <a:pPr marL="285750" indent="-285750">
              <a:buFont typeface="Wingdings" pitchFamily="2" charset="2"/>
              <a:buChar char="n"/>
            </a:pPr>
            <a:r>
              <a:rPr lang="zh-CN" altLang="en-US" sz="1200" dirty="0" smtClean="0">
                <a:latin typeface="微软雅黑" pitchFamily="34" charset="-122"/>
                <a:ea typeface="微软雅黑" pitchFamily="34" charset="-122"/>
              </a:rPr>
              <a:t>绩效流水：收款流水</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付款流水</a:t>
            </a:r>
            <a:endParaRPr lang="zh-CN" altLang="en-US" sz="1200" dirty="0">
              <a:latin typeface="微软雅黑" pitchFamily="34" charset="-122"/>
              <a:ea typeface="微软雅黑" pitchFamily="34" charset="-122"/>
            </a:endParaRPr>
          </a:p>
        </p:txBody>
      </p:sp>
      <p:sp>
        <p:nvSpPr>
          <p:cNvPr id="25" name="TextBox 24"/>
          <p:cNvSpPr txBox="1"/>
          <p:nvPr/>
        </p:nvSpPr>
        <p:spPr>
          <a:xfrm>
            <a:off x="3347864" y="1285160"/>
            <a:ext cx="194316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范围：交易数量</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交易金额</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8309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商户流水</a:t>
            </a:r>
            <a:r>
              <a:rPr lang="zh-CN" altLang="en-US" dirty="0" smtClean="0"/>
              <a:t>统计</a:t>
            </a:r>
            <a:r>
              <a:rPr lang="en-US" altLang="zh-CN" dirty="0" smtClean="0"/>
              <a:t>4——</a:t>
            </a:r>
            <a:r>
              <a:rPr lang="zh-CN" altLang="en-US" dirty="0" smtClean="0"/>
              <a:t>商户</a:t>
            </a:r>
            <a:r>
              <a:rPr lang="zh-CN" altLang="en-US" dirty="0" smtClean="0"/>
              <a:t>流水</a:t>
            </a:r>
            <a:r>
              <a:rPr lang="zh-CN" altLang="en-US" dirty="0" smtClean="0"/>
              <a:t>（一级）</a:t>
            </a:r>
            <a:endParaRPr lang="zh-CN" altLang="en-US" dirty="0"/>
          </a:p>
        </p:txBody>
      </p:sp>
      <p:sp>
        <p:nvSpPr>
          <p:cNvPr id="9" name="TextBox 8"/>
          <p:cNvSpPr txBox="1"/>
          <p:nvPr/>
        </p:nvSpPr>
        <p:spPr>
          <a:xfrm>
            <a:off x="258500" y="836712"/>
            <a:ext cx="95410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一级属性：</a:t>
            </a:r>
            <a:endParaRPr lang="zh-CN" altLang="en-US" sz="12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251520" y="1194277"/>
            <a:ext cx="1107996"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支付</a:t>
            </a:r>
            <a:r>
              <a:rPr lang="zh-CN" altLang="en-US" sz="1200" dirty="0" smtClean="0">
                <a:latin typeface="微软雅黑" panose="020B0503020204020204" pitchFamily="34" charset="-122"/>
                <a:ea typeface="微软雅黑" panose="020B0503020204020204" pitchFamily="34" charset="-122"/>
              </a:rPr>
              <a:t>时间从：</a:t>
            </a:r>
            <a:endParaRPr lang="zh-CN" altLang="en-US" sz="12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1907704" y="1194277"/>
            <a:ext cx="492443"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到</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5" name="矩形 14"/>
          <p:cNvSpPr/>
          <p:nvPr/>
        </p:nvSpPr>
        <p:spPr>
          <a:xfrm>
            <a:off x="1228568" y="1224776"/>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6" name="矩形 15"/>
          <p:cNvSpPr/>
          <p:nvPr/>
        </p:nvSpPr>
        <p:spPr>
          <a:xfrm>
            <a:off x="2267744" y="1224776"/>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121416" y="877046"/>
            <a:ext cx="963961" cy="216000"/>
            <a:chOff x="1187624" y="1340792"/>
            <a:chExt cx="963961" cy="216000"/>
          </a:xfrm>
        </p:grpSpPr>
        <p:sp>
          <p:nvSpPr>
            <p:cNvPr id="22" name="矩形 21"/>
            <p:cNvSpPr/>
            <p:nvPr/>
          </p:nvSpPr>
          <p:spPr>
            <a:xfrm>
              <a:off x="1187624" y="1340792"/>
              <a:ext cx="963961"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3" name="动作按钮: 前进或下一项 22">
              <a:hlinkClick r:id="" action="ppaction://hlinkshowjump?jump=nextslide" highlightClick="1"/>
            </p:cNvPr>
            <p:cNvSpPr>
              <a:spLocks noChangeAspect="1"/>
            </p:cNvSpPr>
            <p:nvPr/>
          </p:nvSpPr>
          <p:spPr>
            <a:xfrm rot="5400000">
              <a:off x="1959964" y="1363144"/>
              <a:ext cx="180000" cy="180000"/>
            </a:xfrm>
            <a:prstGeom prst="actionButtonForwardNext">
              <a:avLst/>
            </a:prstGeom>
            <a:solidFill>
              <a:schemeClr val="lt1"/>
            </a:solid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4" name="圆角矩形 23"/>
          <p:cNvSpPr/>
          <p:nvPr/>
        </p:nvSpPr>
        <p:spPr>
          <a:xfrm>
            <a:off x="6709927" y="1635724"/>
            <a:ext cx="648072" cy="21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smtClean="0">
                <a:latin typeface="微软雅黑" panose="020B0503020204020204" pitchFamily="34" charset="-122"/>
                <a:ea typeface="微软雅黑" panose="020B0503020204020204" pitchFamily="34" charset="-122"/>
              </a:rPr>
              <a:t>查询</a:t>
            </a:r>
            <a:endParaRPr lang="zh-CN" altLang="en-US" sz="1000" dirty="0">
              <a:latin typeface="微软雅黑" panose="020B0503020204020204" pitchFamily="34" charset="-122"/>
              <a:ea typeface="微软雅黑" panose="020B0503020204020204" pitchFamily="34" charset="-122"/>
            </a:endParaRPr>
          </a:p>
        </p:txBody>
      </p:sp>
      <p:sp>
        <p:nvSpPr>
          <p:cNvPr id="25" name="圆角矩形 24"/>
          <p:cNvSpPr/>
          <p:nvPr/>
        </p:nvSpPr>
        <p:spPr>
          <a:xfrm>
            <a:off x="7574023" y="1635700"/>
            <a:ext cx="648072" cy="21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下载</a:t>
            </a:r>
          </a:p>
        </p:txBody>
      </p:sp>
      <p:graphicFrame>
        <p:nvGraphicFramePr>
          <p:cNvPr id="4" name="表格 3"/>
          <p:cNvGraphicFramePr>
            <a:graphicFrameLocks noGrp="1"/>
          </p:cNvGraphicFramePr>
          <p:nvPr>
            <p:extLst>
              <p:ext uri="{D42A27DB-BD31-4B8C-83A1-F6EECF244321}">
                <p14:modId xmlns:p14="http://schemas.microsoft.com/office/powerpoint/2010/main" val="906100696"/>
              </p:ext>
            </p:extLst>
          </p:nvPr>
        </p:nvGraphicFramePr>
        <p:xfrm>
          <a:off x="343040" y="2055171"/>
          <a:ext cx="8121249" cy="1229813"/>
        </p:xfrm>
        <a:graphic>
          <a:graphicData uri="http://schemas.openxmlformats.org/drawingml/2006/table">
            <a:tbl>
              <a:tblPr>
                <a:tableStyleId>{5C22544A-7EE6-4342-B048-85BDC9FD1C3A}</a:tableStyleId>
              </a:tblPr>
              <a:tblGrid>
                <a:gridCol w="484544"/>
                <a:gridCol w="146685"/>
                <a:gridCol w="437394"/>
                <a:gridCol w="568049"/>
                <a:gridCol w="1746267"/>
                <a:gridCol w="1200356"/>
                <a:gridCol w="437753"/>
                <a:gridCol w="762603"/>
                <a:gridCol w="466805"/>
                <a:gridCol w="466805"/>
                <a:gridCol w="466805"/>
                <a:gridCol w="466805"/>
                <a:gridCol w="470378"/>
              </a:tblGrid>
              <a:tr h="282293">
                <a:tc gridSpan="2">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一级</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a:txBody>
                    <a:bodyPr/>
                    <a:lstStyle/>
                    <a:p>
                      <a:pPr algn="ctr" fontAlgn="ctr"/>
                      <a:r>
                        <a:rPr lang="zh-CN" altLang="en-US" sz="1000" b="0" i="0" u="none" strike="noStrike" dirty="0" smtClean="0">
                          <a:solidFill>
                            <a:schemeClr val="dk1"/>
                          </a:solidFill>
                          <a:effectLst/>
                          <a:latin typeface="微软雅黑" panose="020B0503020204020204" pitchFamily="34" charset="-122"/>
                          <a:ea typeface="微软雅黑" panose="020B0503020204020204" pitchFamily="34" charset="-122"/>
                        </a:rPr>
                        <a:t>二级</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三级</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ctr" latinLnBrk="0" hangingPunct="1"/>
                      <a:r>
                        <a:rPr lang="zh-CN" altLang="en-US" sz="1000" b="1"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名称</a:t>
                      </a:r>
                      <a:endParaRPr lang="zh-CN" altLang="en-US" sz="10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账号</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类型</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合计</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1</a:t>
                      </a:r>
                      <a:r>
                        <a:rPr lang="zh-CN" altLang="en-US" sz="1000" u="none" strike="noStrike" dirty="0">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2</a:t>
                      </a:r>
                      <a:r>
                        <a:rPr lang="zh-CN" altLang="en-US" sz="1000" u="none" strike="noStrike" dirty="0">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3</a:t>
                      </a:r>
                      <a:r>
                        <a:rPr lang="zh-CN" altLang="en-US" sz="1000" u="none" strike="noStrike" dirty="0">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ctr"/>
                      <a:r>
                        <a:rPr lang="en-US" altLang="zh-CN" sz="1000" b="1"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ctr"/>
                      <a:r>
                        <a:rPr lang="en-US" altLang="zh-CN" sz="1000" u="none" strike="noStrike" dirty="0" smtClean="0">
                          <a:effectLst/>
                          <a:latin typeface="微软雅黑" panose="020B0503020204020204" pitchFamily="34" charset="-122"/>
                          <a:ea typeface="微软雅黑" panose="020B0503020204020204" pitchFamily="34" charset="-122"/>
                        </a:rPr>
                        <a:t>12</a:t>
                      </a:r>
                      <a:r>
                        <a:rPr lang="zh-CN" altLang="en-US" sz="1000" u="none" strike="noStrike" dirty="0" smtClean="0">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219803">
                <a:tc gridSpan="6">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合计</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pPr algn="ctr" fontAlgn="ct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7403">
                <a:tc>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生态内</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集团内</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u="none" strike="noStrike" dirty="0" smtClean="0">
                          <a:effectLst/>
                          <a:latin typeface="微软雅黑" panose="020B0503020204020204" pitchFamily="34" charset="-122"/>
                          <a:ea typeface="微软雅黑" panose="020B0503020204020204" pitchFamily="34" charset="-122"/>
                        </a:rPr>
                        <a:t>365RRS</a:t>
                      </a:r>
                      <a:endPar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青岛日日顺乐家贸易有限公司</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365pay@haier.com</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会员</a:t>
                      </a: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商户</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fontAlgn="ct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zh-CN" altLang="en-US"/>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TextBox 25"/>
          <p:cNvSpPr txBox="1"/>
          <p:nvPr/>
        </p:nvSpPr>
        <p:spPr>
          <a:xfrm>
            <a:off x="327298" y="3238232"/>
            <a:ext cx="7989117" cy="2354491"/>
          </a:xfrm>
          <a:prstGeom prst="rect">
            <a:avLst/>
          </a:prstGeom>
          <a:noFill/>
        </p:spPr>
        <p:txBody>
          <a:bodyPr wrap="square" rtlCol="0">
            <a:spAutoFit/>
          </a:bodyPr>
          <a:lstStyle/>
          <a:p>
            <a:pPr marL="285750" indent="-285750">
              <a:lnSpc>
                <a:spcPct val="150000"/>
              </a:lnSpc>
              <a:buFont typeface="Wingdings" pitchFamily="2" charset="2"/>
              <a:buChar char="n"/>
            </a:pPr>
            <a:r>
              <a:rPr lang="zh-CN" altLang="en-US" sz="1400" b="1" dirty="0" smtClean="0">
                <a:latin typeface="微软雅黑" pitchFamily="34" charset="-122"/>
                <a:ea typeface="微软雅黑" pitchFamily="34" charset="-122"/>
              </a:rPr>
              <a:t>数据加工</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285750" indent="76200">
              <a:lnSpc>
                <a:spcPct val="150000"/>
              </a:lnSpc>
              <a:buFont typeface="Wingdings" pitchFamily="2" charset="2"/>
              <a:buChar char="ü"/>
            </a:pPr>
            <a:r>
              <a:rPr lang="zh-CN" altLang="en-US" sz="1400" dirty="0" smtClean="0">
                <a:latin typeface="微软雅黑" pitchFamily="34" charset="-122"/>
                <a:ea typeface="微软雅黑" pitchFamily="34" charset="-122"/>
              </a:rPr>
              <a:t>商户范围特约商户</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企业会员，不含个人会员流水。</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b="1" dirty="0" smtClean="0">
                <a:latin typeface="微软雅黑" pitchFamily="34" charset="-122"/>
                <a:ea typeface="微软雅黑" pitchFamily="34" charset="-122"/>
              </a:rPr>
              <a:t>主数据</a:t>
            </a:r>
            <a:r>
              <a:rPr lang="zh-CN" altLang="en-US" sz="1400" dirty="0" smtClean="0">
                <a:latin typeface="微软雅黑" pitchFamily="34" charset="-122"/>
                <a:ea typeface="微软雅黑" pitchFamily="34" charset="-122"/>
              </a:rPr>
              <a:t>：企业会员需要维护三级属性。</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b="1" dirty="0" smtClean="0">
                <a:latin typeface="微软雅黑" pitchFamily="34" charset="-122"/>
                <a:ea typeface="微软雅黑" pitchFamily="34" charset="-122"/>
              </a:rPr>
              <a:t>二级</a:t>
            </a:r>
            <a:r>
              <a:rPr lang="zh-CN" altLang="en-US" sz="1400" dirty="0" smtClean="0">
                <a:latin typeface="微软雅黑" pitchFamily="34" charset="-122"/>
                <a:ea typeface="微软雅黑" pitchFamily="34" charset="-122"/>
              </a:rPr>
              <a:t>：见：商户支付方式维度统计报表。</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b="1" dirty="0" smtClean="0">
                <a:latin typeface="微软雅黑" pitchFamily="34" charset="-122"/>
                <a:ea typeface="微软雅黑" pitchFamily="34" charset="-122"/>
              </a:rPr>
              <a:t>下载</a:t>
            </a:r>
            <a:r>
              <a:rPr lang="zh-CN" altLang="en-US" sz="1400" dirty="0" smtClean="0">
                <a:latin typeface="微软雅黑" pitchFamily="34" charset="-122"/>
                <a:ea typeface="微软雅黑" pitchFamily="34" charset="-122"/>
              </a:rPr>
              <a:t>：一页显示多少个商户？下载是下载查询的所有商户，还是当前页？</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b="1" dirty="0" smtClean="0">
                <a:latin typeface="微软雅黑" pitchFamily="34" charset="-122"/>
                <a:ea typeface="微软雅黑" pitchFamily="34" charset="-122"/>
              </a:rPr>
              <a:t>范围</a:t>
            </a:r>
            <a:r>
              <a:rPr lang="zh-CN" altLang="en-US" sz="1400" dirty="0" smtClean="0">
                <a:latin typeface="微软雅黑" pitchFamily="34" charset="-122"/>
                <a:ea typeface="微软雅黑" pitchFamily="34" charset="-122"/>
              </a:rPr>
              <a:t>：合计金额和数量都为零的，不显示。</a:t>
            </a:r>
            <a:endParaRPr lang="en-US" altLang="zh-CN" sz="1400" dirty="0" smtClean="0">
              <a:latin typeface="微软雅黑" pitchFamily="34" charset="-122"/>
              <a:ea typeface="微软雅黑" pitchFamily="34" charset="-122"/>
            </a:endParaRPr>
          </a:p>
          <a:p>
            <a:pPr>
              <a:lnSpc>
                <a:spcPct val="150000"/>
              </a:lnSpc>
            </a:pPr>
            <a:endParaRPr lang="zh-CN" altLang="en-US" sz="1400" dirty="0">
              <a:latin typeface="微软雅黑" pitchFamily="34" charset="-122"/>
              <a:ea typeface="微软雅黑" pitchFamily="34" charset="-122"/>
            </a:endParaRPr>
          </a:p>
        </p:txBody>
      </p:sp>
      <p:sp>
        <p:nvSpPr>
          <p:cNvPr id="27" name="TextBox 26"/>
          <p:cNvSpPr txBox="1"/>
          <p:nvPr/>
        </p:nvSpPr>
        <p:spPr>
          <a:xfrm>
            <a:off x="3058652" y="1185328"/>
            <a:ext cx="1327608"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数据：笔数</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金额</a:t>
            </a:r>
            <a:endParaRPr lang="zh-CN" altLang="en-US" sz="1200" dirty="0">
              <a:latin typeface="微软雅黑" panose="020B0503020204020204" pitchFamily="34" charset="-122"/>
              <a:ea typeface="微软雅黑" panose="020B0503020204020204" pitchFamily="34" charset="-122"/>
            </a:endParaRPr>
          </a:p>
        </p:txBody>
      </p:sp>
      <p:sp>
        <p:nvSpPr>
          <p:cNvPr id="28" name="TextBox 27"/>
          <p:cNvSpPr txBox="1"/>
          <p:nvPr/>
        </p:nvSpPr>
        <p:spPr>
          <a:xfrm>
            <a:off x="2195736" y="847492"/>
            <a:ext cx="95410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二级属性：</a:t>
            </a:r>
            <a:endParaRPr lang="zh-CN" altLang="en-US" sz="1200" dirty="0">
              <a:latin typeface="微软雅黑" panose="020B0503020204020204" pitchFamily="34" charset="-122"/>
              <a:ea typeface="微软雅黑" panose="020B0503020204020204" pitchFamily="34" charset="-122"/>
            </a:endParaRPr>
          </a:p>
        </p:txBody>
      </p:sp>
      <p:grpSp>
        <p:nvGrpSpPr>
          <p:cNvPr id="29" name="组合 28"/>
          <p:cNvGrpSpPr/>
          <p:nvPr/>
        </p:nvGrpSpPr>
        <p:grpSpPr>
          <a:xfrm>
            <a:off x="3058652" y="887826"/>
            <a:ext cx="963961" cy="216000"/>
            <a:chOff x="1187624" y="1340792"/>
            <a:chExt cx="963961" cy="216000"/>
          </a:xfrm>
        </p:grpSpPr>
        <p:sp>
          <p:nvSpPr>
            <p:cNvPr id="30" name="矩形 29"/>
            <p:cNvSpPr/>
            <p:nvPr/>
          </p:nvSpPr>
          <p:spPr>
            <a:xfrm>
              <a:off x="1187624" y="1340792"/>
              <a:ext cx="963961"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31" name="动作按钮: 前进或下一项 30">
              <a:hlinkClick r:id="" action="ppaction://hlinkshowjump?jump=nextslide" highlightClick="1"/>
            </p:cNvPr>
            <p:cNvSpPr>
              <a:spLocks noChangeAspect="1"/>
            </p:cNvSpPr>
            <p:nvPr/>
          </p:nvSpPr>
          <p:spPr>
            <a:xfrm rot="5400000">
              <a:off x="1959964" y="1363144"/>
              <a:ext cx="180000" cy="180000"/>
            </a:xfrm>
            <a:prstGeom prst="actionButtonForwardNext">
              <a:avLst/>
            </a:prstGeom>
            <a:solidFill>
              <a:schemeClr val="lt1"/>
            </a:solid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32" name="TextBox 31"/>
          <p:cNvSpPr txBox="1"/>
          <p:nvPr/>
        </p:nvSpPr>
        <p:spPr>
          <a:xfrm>
            <a:off x="4211960" y="847745"/>
            <a:ext cx="95410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三级属性：</a:t>
            </a:r>
            <a:endParaRPr lang="zh-CN" altLang="en-US" sz="1200" dirty="0">
              <a:latin typeface="微软雅黑" panose="020B0503020204020204" pitchFamily="34" charset="-122"/>
              <a:ea typeface="微软雅黑" panose="020B0503020204020204" pitchFamily="34" charset="-122"/>
            </a:endParaRPr>
          </a:p>
        </p:txBody>
      </p:sp>
      <p:grpSp>
        <p:nvGrpSpPr>
          <p:cNvPr id="33" name="组合 32"/>
          <p:cNvGrpSpPr/>
          <p:nvPr/>
        </p:nvGrpSpPr>
        <p:grpSpPr>
          <a:xfrm>
            <a:off x="5074876" y="888079"/>
            <a:ext cx="963961" cy="216000"/>
            <a:chOff x="1187624" y="1340792"/>
            <a:chExt cx="963961" cy="216000"/>
          </a:xfrm>
        </p:grpSpPr>
        <p:sp>
          <p:nvSpPr>
            <p:cNvPr id="34" name="矩形 33"/>
            <p:cNvSpPr/>
            <p:nvPr/>
          </p:nvSpPr>
          <p:spPr>
            <a:xfrm>
              <a:off x="1187624" y="1340792"/>
              <a:ext cx="963961"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35" name="动作按钮: 前进或下一项 34">
              <a:hlinkClick r:id="" action="ppaction://hlinkshowjump?jump=nextslide" highlightClick="1"/>
            </p:cNvPr>
            <p:cNvSpPr>
              <a:spLocks noChangeAspect="1"/>
            </p:cNvSpPr>
            <p:nvPr/>
          </p:nvSpPr>
          <p:spPr>
            <a:xfrm rot="5400000">
              <a:off x="1959964" y="1363144"/>
              <a:ext cx="180000" cy="180000"/>
            </a:xfrm>
            <a:prstGeom prst="actionButtonForwardNext">
              <a:avLst/>
            </a:prstGeom>
            <a:solidFill>
              <a:schemeClr val="lt1"/>
            </a:solid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36" name="TextBox 35"/>
          <p:cNvSpPr txBox="1"/>
          <p:nvPr/>
        </p:nvSpPr>
        <p:spPr>
          <a:xfrm>
            <a:off x="6362873" y="877046"/>
            <a:ext cx="64633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账号：</a:t>
            </a:r>
            <a:endParaRPr lang="zh-CN" altLang="en-US" sz="1200" dirty="0">
              <a:latin typeface="微软雅黑" panose="020B0503020204020204" pitchFamily="34" charset="-122"/>
              <a:ea typeface="微软雅黑" panose="020B0503020204020204" pitchFamily="34" charset="-122"/>
            </a:endParaRPr>
          </a:p>
        </p:txBody>
      </p:sp>
      <p:sp>
        <p:nvSpPr>
          <p:cNvPr id="38" name="矩形 37"/>
          <p:cNvSpPr/>
          <p:nvPr/>
        </p:nvSpPr>
        <p:spPr>
          <a:xfrm>
            <a:off x="7225789" y="917380"/>
            <a:ext cx="963961"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40" name="TextBox 39"/>
          <p:cNvSpPr txBox="1"/>
          <p:nvPr/>
        </p:nvSpPr>
        <p:spPr>
          <a:xfrm>
            <a:off x="4386260" y="1194276"/>
            <a:ext cx="1327608"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类型：订单</a:t>
            </a:r>
            <a:r>
              <a:rPr lang="en-US" altLang="zh-CN"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交易</a:t>
            </a:r>
            <a:endParaRPr lang="zh-CN" altLang="en-US" sz="1200" dirty="0">
              <a:latin typeface="微软雅黑" panose="020B0503020204020204" pitchFamily="34" charset="-122"/>
              <a:ea typeface="微软雅黑" panose="020B0503020204020204" pitchFamily="34" charset="-122"/>
            </a:endParaRPr>
          </a:p>
        </p:txBody>
      </p:sp>
      <p:sp>
        <p:nvSpPr>
          <p:cNvPr id="41" name="TextBox 40"/>
          <p:cNvSpPr txBox="1"/>
          <p:nvPr/>
        </p:nvSpPr>
        <p:spPr>
          <a:xfrm>
            <a:off x="323528" y="1560825"/>
            <a:ext cx="88998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流水</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级：</a:t>
            </a:r>
            <a:endParaRPr lang="zh-CN" altLang="en-US" sz="1200" dirty="0">
              <a:latin typeface="微软雅黑" panose="020B0503020204020204" pitchFamily="34" charset="-122"/>
              <a:ea typeface="微软雅黑" panose="020B0503020204020204" pitchFamily="34" charset="-122"/>
            </a:endParaRPr>
          </a:p>
        </p:txBody>
      </p:sp>
      <p:sp>
        <p:nvSpPr>
          <p:cNvPr id="42" name="TextBox 41"/>
          <p:cNvSpPr txBox="1"/>
          <p:nvPr/>
        </p:nvSpPr>
        <p:spPr>
          <a:xfrm>
            <a:off x="1782802" y="1560823"/>
            <a:ext cx="88998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流水</a:t>
            </a: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级：</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1711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商户流水</a:t>
            </a:r>
            <a:r>
              <a:rPr lang="zh-CN" altLang="en-US" dirty="0" smtClean="0"/>
              <a:t>统计</a:t>
            </a:r>
            <a:r>
              <a:rPr lang="en-US" altLang="zh-CN" dirty="0" smtClean="0"/>
              <a:t>5——</a:t>
            </a:r>
            <a:r>
              <a:rPr lang="zh-CN" altLang="en-US" dirty="0" smtClean="0"/>
              <a:t>商户流水</a:t>
            </a:r>
            <a:r>
              <a:rPr lang="en-US" altLang="zh-CN" dirty="0" smtClean="0"/>
              <a:t>-</a:t>
            </a:r>
            <a:r>
              <a:rPr lang="zh-CN" altLang="en-US" dirty="0" smtClean="0"/>
              <a:t>支付方式维度统计</a:t>
            </a:r>
            <a:endParaRPr lang="zh-CN" altLang="en-US" dirty="0"/>
          </a:p>
        </p:txBody>
      </p:sp>
      <p:sp>
        <p:nvSpPr>
          <p:cNvPr id="5" name="TextBox 4"/>
          <p:cNvSpPr txBox="1"/>
          <p:nvPr/>
        </p:nvSpPr>
        <p:spPr>
          <a:xfrm>
            <a:off x="323528" y="857327"/>
            <a:ext cx="64633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商户：</a:t>
            </a:r>
            <a:endParaRPr lang="zh-CN" altLang="en-US" sz="1200" dirty="0">
              <a:latin typeface="微软雅黑" panose="020B0503020204020204" pitchFamily="34" charset="-122"/>
              <a:ea typeface="微软雅黑" panose="020B0503020204020204" pitchFamily="34" charset="-122"/>
            </a:endParaRPr>
          </a:p>
        </p:txBody>
      </p:sp>
      <p:sp>
        <p:nvSpPr>
          <p:cNvPr id="7" name="TextBox 6"/>
          <p:cNvSpPr txBox="1"/>
          <p:nvPr/>
        </p:nvSpPr>
        <p:spPr>
          <a:xfrm>
            <a:off x="1935561" y="857327"/>
            <a:ext cx="95410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商户名称：</a:t>
            </a:r>
            <a:endParaRPr lang="zh-CN" altLang="en-US" sz="1200" dirty="0">
              <a:latin typeface="微软雅黑" panose="020B0503020204020204" pitchFamily="34" charset="-122"/>
              <a:ea typeface="微软雅黑" panose="020B0503020204020204" pitchFamily="34" charset="-122"/>
            </a:endParaRPr>
          </a:p>
        </p:txBody>
      </p:sp>
      <p:sp>
        <p:nvSpPr>
          <p:cNvPr id="8" name="TextBox 7"/>
          <p:cNvSpPr txBox="1"/>
          <p:nvPr/>
        </p:nvSpPr>
        <p:spPr>
          <a:xfrm>
            <a:off x="3897827" y="866564"/>
            <a:ext cx="646331"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账号</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323528" y="1225739"/>
            <a:ext cx="1107996"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支付</a:t>
            </a:r>
            <a:r>
              <a:rPr lang="zh-CN" altLang="en-US" sz="1200" dirty="0" smtClean="0">
                <a:latin typeface="微软雅黑" panose="020B0503020204020204" pitchFamily="34" charset="-122"/>
                <a:ea typeface="微软雅黑" panose="020B0503020204020204" pitchFamily="34" charset="-122"/>
              </a:rPr>
              <a:t>时间从：</a:t>
            </a:r>
            <a:endParaRPr lang="zh-CN" altLang="en-US" sz="12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1979712" y="1225739"/>
            <a:ext cx="492443"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到</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2" name="矩形 11"/>
          <p:cNvSpPr/>
          <p:nvPr/>
        </p:nvSpPr>
        <p:spPr>
          <a:xfrm>
            <a:off x="903651" y="887826"/>
            <a:ext cx="963961"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3" name="矩形 12"/>
          <p:cNvSpPr/>
          <p:nvPr/>
        </p:nvSpPr>
        <p:spPr>
          <a:xfrm>
            <a:off x="2770059" y="887826"/>
            <a:ext cx="963961"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4" name="矩形 13"/>
          <p:cNvSpPr/>
          <p:nvPr/>
        </p:nvSpPr>
        <p:spPr>
          <a:xfrm>
            <a:off x="4518042" y="897063"/>
            <a:ext cx="963961"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5" name="矩形 14"/>
          <p:cNvSpPr/>
          <p:nvPr/>
        </p:nvSpPr>
        <p:spPr>
          <a:xfrm>
            <a:off x="1300576" y="1256238"/>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6" name="矩形 15"/>
          <p:cNvSpPr/>
          <p:nvPr/>
        </p:nvSpPr>
        <p:spPr>
          <a:xfrm>
            <a:off x="2339752" y="1256238"/>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4" name="圆角矩形 23"/>
          <p:cNvSpPr/>
          <p:nvPr/>
        </p:nvSpPr>
        <p:spPr>
          <a:xfrm>
            <a:off x="6588224" y="1304013"/>
            <a:ext cx="648072" cy="21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smtClean="0">
                <a:latin typeface="微软雅黑" panose="020B0503020204020204" pitchFamily="34" charset="-122"/>
                <a:ea typeface="微软雅黑" panose="020B0503020204020204" pitchFamily="34" charset="-122"/>
              </a:rPr>
              <a:t>查询</a:t>
            </a:r>
            <a:endParaRPr lang="zh-CN" altLang="en-US" sz="1000" dirty="0">
              <a:latin typeface="微软雅黑" panose="020B0503020204020204" pitchFamily="34" charset="-122"/>
              <a:ea typeface="微软雅黑" panose="020B0503020204020204" pitchFamily="34" charset="-122"/>
            </a:endParaRPr>
          </a:p>
        </p:txBody>
      </p:sp>
      <p:sp>
        <p:nvSpPr>
          <p:cNvPr id="25" name="圆角矩形 24"/>
          <p:cNvSpPr/>
          <p:nvPr/>
        </p:nvSpPr>
        <p:spPr>
          <a:xfrm>
            <a:off x="7452320" y="1303989"/>
            <a:ext cx="648072" cy="21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下载</a:t>
            </a:r>
          </a:p>
        </p:txBody>
      </p:sp>
      <p:graphicFrame>
        <p:nvGraphicFramePr>
          <p:cNvPr id="4" name="表格 3"/>
          <p:cNvGraphicFramePr>
            <a:graphicFrameLocks noGrp="1"/>
          </p:cNvGraphicFramePr>
          <p:nvPr>
            <p:extLst>
              <p:ext uri="{D42A27DB-BD31-4B8C-83A1-F6EECF244321}">
                <p14:modId xmlns:p14="http://schemas.microsoft.com/office/powerpoint/2010/main" val="328530910"/>
              </p:ext>
            </p:extLst>
          </p:nvPr>
        </p:nvGraphicFramePr>
        <p:xfrm>
          <a:off x="395536" y="1700808"/>
          <a:ext cx="7905227" cy="3679200"/>
        </p:xfrm>
        <a:graphic>
          <a:graphicData uri="http://schemas.openxmlformats.org/drawingml/2006/table">
            <a:tbl>
              <a:tblPr>
                <a:tableStyleId>{5C22544A-7EE6-4342-B048-85BDC9FD1C3A}</a:tableStyleId>
              </a:tblPr>
              <a:tblGrid>
                <a:gridCol w="638495"/>
                <a:gridCol w="442428"/>
                <a:gridCol w="663643"/>
                <a:gridCol w="774250"/>
                <a:gridCol w="993924"/>
                <a:gridCol w="1872208"/>
                <a:gridCol w="432048"/>
                <a:gridCol w="504056"/>
                <a:gridCol w="504056"/>
                <a:gridCol w="382576"/>
                <a:gridCol w="697543"/>
              </a:tblGrid>
              <a:tr h="216024">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生态圈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商户</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商户名称</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账号</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b="0" i="0" u="none" strike="noStrike" dirty="0" smtClean="0">
                          <a:solidFill>
                            <a:schemeClr val="dk1"/>
                          </a:solidFill>
                          <a:effectLst/>
                          <a:latin typeface="微软雅黑" panose="020B0503020204020204" pitchFamily="34" charset="-122"/>
                          <a:ea typeface="微软雅黑" panose="020B0503020204020204" pitchFamily="34" charset="-122"/>
                        </a:rPr>
                        <a:t>说明</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b="0" i="0" u="none" strike="noStrike" dirty="0" smtClean="0">
                          <a:solidFill>
                            <a:schemeClr val="dk1"/>
                          </a:solidFill>
                          <a:effectLst/>
                          <a:latin typeface="微软雅黑" panose="020B0503020204020204" pitchFamily="34" charset="-122"/>
                          <a:ea typeface="微软雅黑" panose="020B0503020204020204" pitchFamily="34" charset="-122"/>
                        </a:rPr>
                        <a:t>合计</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smtClean="0">
                          <a:effectLst/>
                          <a:latin typeface="微软雅黑" panose="020B0503020204020204" pitchFamily="34" charset="-122"/>
                          <a:ea typeface="微软雅黑" panose="020B0503020204020204" pitchFamily="34" charset="-122"/>
                        </a:rPr>
                        <a:t>1</a:t>
                      </a:r>
                      <a:r>
                        <a:rPr lang="zh-CN" altLang="en-US" sz="1000" u="none" strike="noStrike" dirty="0" smtClean="0">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smtClean="0">
                          <a:effectLst/>
                          <a:latin typeface="微软雅黑" panose="020B0503020204020204" pitchFamily="34" charset="-122"/>
                          <a:ea typeface="微软雅黑" panose="020B0503020204020204" pitchFamily="34" charset="-122"/>
                        </a:rPr>
                        <a:t>2</a:t>
                      </a:r>
                      <a:r>
                        <a:rPr lang="zh-CN" altLang="en-US" sz="1000" u="none" strike="noStrike" dirty="0" smtClean="0">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b="1"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smtClean="0">
                          <a:effectLst/>
                          <a:latin typeface="微软雅黑" panose="020B0503020204020204" pitchFamily="34" charset="-122"/>
                          <a:ea typeface="微软雅黑" panose="020B0503020204020204" pitchFamily="34" charset="-122"/>
                        </a:rPr>
                        <a:t>12</a:t>
                      </a:r>
                      <a:r>
                        <a:rPr lang="zh-CN" altLang="en-US" sz="1000" u="none" strike="noStrike" dirty="0" smtClean="0">
                          <a:effectLst/>
                          <a:latin typeface="微软雅黑" panose="020B0503020204020204" pitchFamily="34" charset="-122"/>
                          <a:ea typeface="微软雅黑" panose="020B0503020204020204" pitchFamily="34" charset="-122"/>
                        </a:rPr>
                        <a:t>月</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rowSpan="12">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生态内</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2">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365RRS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2">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青岛日日顺乐家贸易有限公司</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u="none" strike="noStrike" dirty="0" smtClean="0">
                          <a:effectLst/>
                          <a:latin typeface="微软雅黑" panose="020B0503020204020204" pitchFamily="34" charset="-122"/>
                          <a:ea typeface="微软雅黑" panose="020B0503020204020204" pitchFamily="34" charset="-122"/>
                        </a:rPr>
                        <a:t>365pay@haier.com</a:t>
                      </a:r>
                      <a:endPar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小计</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pPr algn="ctr" fontAlgn="ct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网银收单</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商户通过网银的收单交易，不含充值</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余额收单</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商户通过余额支付的收单交易</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代</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扣收单</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商户通过代扣的收单交易，不含充值</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快捷收单</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商户通过快捷的收单交易，不含充值</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扫码收单</a:t>
                      </a:r>
                      <a:endPar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商户通过扫码的收单交易，不含充值</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基金收单</a:t>
                      </a:r>
                      <a:endPar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付款到卡</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余额支付，普通转账；不含退款，不含提现</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付款到户</a:t>
                      </a:r>
                      <a:endPar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余额支付，普通转账；不含退款</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充值</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提现</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退款</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7" name="TextBox 26"/>
          <p:cNvSpPr txBox="1"/>
          <p:nvPr/>
        </p:nvSpPr>
        <p:spPr>
          <a:xfrm>
            <a:off x="3932571" y="1277997"/>
            <a:ext cx="1327608"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数据：笔数</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金额</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7095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商户流水</a:t>
            </a:r>
            <a:r>
              <a:rPr lang="zh-CN" altLang="en-US" dirty="0" smtClean="0"/>
              <a:t>统计</a:t>
            </a:r>
            <a:r>
              <a:rPr lang="en-US" altLang="zh-CN" dirty="0" smtClean="0"/>
              <a:t>6——</a:t>
            </a:r>
            <a:r>
              <a:rPr lang="zh-CN" altLang="en-US" dirty="0" smtClean="0"/>
              <a:t>商户流水</a:t>
            </a:r>
            <a:r>
              <a:rPr lang="en-US" altLang="zh-CN" dirty="0" smtClean="0"/>
              <a:t>-</a:t>
            </a:r>
            <a:r>
              <a:rPr lang="zh-CN" altLang="en-US" dirty="0" smtClean="0"/>
              <a:t>渠道维度统计</a:t>
            </a:r>
            <a:endParaRPr lang="zh-CN" altLang="en-US" dirty="0"/>
          </a:p>
        </p:txBody>
      </p:sp>
      <p:sp>
        <p:nvSpPr>
          <p:cNvPr id="26" name="TextBox 25"/>
          <p:cNvSpPr txBox="1"/>
          <p:nvPr/>
        </p:nvSpPr>
        <p:spPr>
          <a:xfrm>
            <a:off x="241632" y="4365104"/>
            <a:ext cx="8280920" cy="1061829"/>
          </a:xfrm>
          <a:prstGeom prst="rect">
            <a:avLst/>
          </a:prstGeom>
          <a:noFill/>
        </p:spPr>
        <p:txBody>
          <a:bodyPr wrap="square" rtlCol="0">
            <a:spAutoFit/>
          </a:bodyPr>
          <a:lstStyle/>
          <a:p>
            <a:pPr marL="285750" indent="-285750">
              <a:lnSpc>
                <a:spcPct val="150000"/>
              </a:lnSpc>
              <a:buFont typeface="Wingdings" pitchFamily="2" charset="2"/>
              <a:buChar char="n"/>
            </a:pPr>
            <a:r>
              <a:rPr lang="zh-CN" altLang="en-US" sz="1400" dirty="0" smtClean="0">
                <a:solidFill>
                  <a:srgbClr val="FF0000"/>
                </a:solidFill>
                <a:latin typeface="微软雅黑" pitchFamily="34" charset="-122"/>
                <a:ea typeface="微软雅黑" pitchFamily="34" charset="-122"/>
              </a:rPr>
              <a:t>商户</a:t>
            </a:r>
            <a:r>
              <a:rPr lang="zh-CN" altLang="en-US" sz="1400" dirty="0" smtClean="0">
                <a:solidFill>
                  <a:srgbClr val="FF0000"/>
                </a:solidFill>
                <a:latin typeface="微软雅黑" pitchFamily="34" charset="-122"/>
                <a:ea typeface="微软雅黑" pitchFamily="34" charset="-122"/>
              </a:rPr>
              <a:t>账号</a:t>
            </a:r>
            <a:r>
              <a:rPr lang="zh-CN" altLang="en-US" sz="1400" dirty="0" smtClean="0">
                <a:latin typeface="微软雅黑" pitchFamily="34" charset="-122"/>
                <a:ea typeface="微软雅黑" pitchFamily="34" charset="-122"/>
              </a:rPr>
              <a:t>：登陆账号，非商户后台的编号。</a:t>
            </a:r>
            <a:r>
              <a:rPr lang="zh-CN" altLang="en-US" sz="1400" dirty="0" smtClean="0">
                <a:solidFill>
                  <a:srgbClr val="FF0000"/>
                </a:solidFill>
                <a:latin typeface="微软雅黑" pitchFamily="34" charset="-122"/>
                <a:ea typeface="微软雅黑" pitchFamily="34" charset="-122"/>
              </a:rPr>
              <a:t>商户名称</a:t>
            </a:r>
            <a:r>
              <a:rPr lang="zh-CN" altLang="en-US" sz="1400" dirty="0" smtClean="0">
                <a:latin typeface="微软雅黑" pitchFamily="34" charset="-122"/>
                <a:ea typeface="微软雅黑" pitchFamily="34" charset="-122"/>
              </a:rPr>
              <a:t>：支持模糊查询</a:t>
            </a:r>
            <a:r>
              <a:rPr lang="zh-CN" altLang="en-US" sz="1400" dirty="0" smtClean="0">
                <a:latin typeface="微软雅黑" pitchFamily="34" charset="-122"/>
                <a:ea typeface="微软雅黑" pitchFamily="34" charset="-122"/>
              </a:rPr>
              <a:t>。符合条件</a:t>
            </a:r>
            <a:r>
              <a:rPr lang="zh-CN" altLang="en-US" sz="1400" dirty="0" smtClean="0">
                <a:latin typeface="微软雅黑" pitchFamily="34" charset="-122"/>
                <a:ea typeface="微软雅黑" pitchFamily="34" charset="-122"/>
              </a:rPr>
              <a:t>的涉及多个登陆账号的，多个登陆账号的流水合并显示</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dirty="0" smtClean="0">
                <a:latin typeface="微软雅黑" pitchFamily="34" charset="-122"/>
                <a:ea typeface="微软雅黑" pitchFamily="34" charset="-122"/>
              </a:rPr>
              <a:t>入款渠道和出款渠道是否上表通一个表统计？</a:t>
            </a:r>
            <a:r>
              <a:rPr lang="en-US" altLang="zh-CN" sz="1400" dirty="0" smtClean="0">
                <a:latin typeface="微软雅黑" pitchFamily="34" charset="-122"/>
                <a:ea typeface="微软雅黑" pitchFamily="34" charset="-122"/>
              </a:rPr>
              <a:t>BD</a:t>
            </a:r>
            <a:r>
              <a:rPr lang="zh-CN" altLang="en-US" sz="1400" dirty="0" smtClean="0">
                <a:latin typeface="微软雅黑" pitchFamily="34" charset="-122"/>
                <a:ea typeface="微软雅黑" pitchFamily="34" charset="-122"/>
              </a:rPr>
              <a:t>确认</a:t>
            </a:r>
            <a:endParaRPr lang="zh-CN" altLang="en-US" sz="1400" dirty="0">
              <a:latin typeface="微软雅黑" pitchFamily="34" charset="-122"/>
              <a:ea typeface="微软雅黑" pitchFamily="34" charset="-122"/>
            </a:endParaRPr>
          </a:p>
        </p:txBody>
      </p:sp>
      <p:sp>
        <p:nvSpPr>
          <p:cNvPr id="27" name="TextBox 26"/>
          <p:cNvSpPr txBox="1"/>
          <p:nvPr/>
        </p:nvSpPr>
        <p:spPr>
          <a:xfrm>
            <a:off x="683568" y="1196752"/>
            <a:ext cx="95410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商户</a:t>
            </a:r>
            <a:r>
              <a:rPr lang="zh-CN" altLang="en-US" sz="1200" dirty="0">
                <a:latin typeface="微软雅黑" panose="020B0503020204020204" pitchFamily="34" charset="-122"/>
                <a:ea typeface="微软雅黑" panose="020B0503020204020204" pitchFamily="34" charset="-122"/>
              </a:rPr>
              <a:t>账号</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28" name="TextBox 27"/>
          <p:cNvSpPr txBox="1"/>
          <p:nvPr/>
        </p:nvSpPr>
        <p:spPr>
          <a:xfrm>
            <a:off x="323528" y="836712"/>
            <a:ext cx="1082348" cy="307777"/>
          </a:xfrm>
          <a:prstGeom prst="rect">
            <a:avLst/>
          </a:prstGeom>
          <a:noFill/>
        </p:spPr>
        <p:txBody>
          <a:bodyPr wrap="none" rtlCol="0">
            <a:spAutoFit/>
          </a:bodyPr>
          <a:lstStyle/>
          <a:p>
            <a:r>
              <a:rPr lang="zh-CN" altLang="en-US" sz="1400" b="1" dirty="0" smtClean="0">
                <a:latin typeface="微软雅黑" panose="020B0503020204020204" pitchFamily="34" charset="-122"/>
                <a:ea typeface="微软雅黑" panose="020B0503020204020204" pitchFamily="34" charset="-122"/>
              </a:rPr>
              <a:t>查询条件：</a:t>
            </a:r>
            <a:endParaRPr lang="zh-CN" altLang="en-US" sz="1400" b="1" dirty="0">
              <a:latin typeface="微软雅黑" panose="020B0503020204020204" pitchFamily="34" charset="-122"/>
              <a:ea typeface="微软雅黑" panose="020B0503020204020204" pitchFamily="34" charset="-122"/>
            </a:endParaRPr>
          </a:p>
        </p:txBody>
      </p:sp>
      <p:sp>
        <p:nvSpPr>
          <p:cNvPr id="29" name="TextBox 28"/>
          <p:cNvSpPr txBox="1"/>
          <p:nvPr/>
        </p:nvSpPr>
        <p:spPr>
          <a:xfrm>
            <a:off x="683568" y="1639833"/>
            <a:ext cx="1107996"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支付</a:t>
            </a:r>
            <a:r>
              <a:rPr lang="zh-CN" altLang="en-US" sz="1200" dirty="0" smtClean="0">
                <a:latin typeface="微软雅黑" panose="020B0503020204020204" pitchFamily="34" charset="-122"/>
                <a:ea typeface="微软雅黑" panose="020B0503020204020204" pitchFamily="34" charset="-122"/>
              </a:rPr>
              <a:t>时间从：</a:t>
            </a:r>
            <a:endParaRPr lang="zh-CN" altLang="en-US" sz="1200" dirty="0">
              <a:latin typeface="微软雅黑" panose="020B0503020204020204" pitchFamily="34" charset="-122"/>
              <a:ea typeface="微软雅黑" panose="020B0503020204020204" pitchFamily="34" charset="-122"/>
            </a:endParaRPr>
          </a:p>
        </p:txBody>
      </p:sp>
      <p:sp>
        <p:nvSpPr>
          <p:cNvPr id="30" name="TextBox 29"/>
          <p:cNvSpPr txBox="1"/>
          <p:nvPr/>
        </p:nvSpPr>
        <p:spPr>
          <a:xfrm>
            <a:off x="2339752" y="1639833"/>
            <a:ext cx="492443"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到</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31" name="矩形 30"/>
          <p:cNvSpPr/>
          <p:nvPr/>
        </p:nvSpPr>
        <p:spPr>
          <a:xfrm>
            <a:off x="1552691" y="1227251"/>
            <a:ext cx="963961"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32" name="矩形 31"/>
          <p:cNvSpPr/>
          <p:nvPr/>
        </p:nvSpPr>
        <p:spPr>
          <a:xfrm>
            <a:off x="1660616" y="1670332"/>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33" name="矩形 32"/>
          <p:cNvSpPr/>
          <p:nvPr/>
        </p:nvSpPr>
        <p:spPr>
          <a:xfrm>
            <a:off x="2699792" y="1670332"/>
            <a:ext cx="648000"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34" name="圆角矩形 33"/>
          <p:cNvSpPr/>
          <p:nvPr/>
        </p:nvSpPr>
        <p:spPr>
          <a:xfrm>
            <a:off x="6732240" y="1700832"/>
            <a:ext cx="648072" cy="21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smtClean="0">
                <a:latin typeface="微软雅黑" panose="020B0503020204020204" pitchFamily="34" charset="-122"/>
                <a:ea typeface="微软雅黑" panose="020B0503020204020204" pitchFamily="34" charset="-122"/>
              </a:rPr>
              <a:t>查询</a:t>
            </a:r>
            <a:endParaRPr lang="zh-CN" altLang="en-US" sz="1000" dirty="0">
              <a:latin typeface="微软雅黑" panose="020B0503020204020204" pitchFamily="34" charset="-122"/>
              <a:ea typeface="微软雅黑" panose="020B0503020204020204" pitchFamily="34" charset="-122"/>
            </a:endParaRPr>
          </a:p>
        </p:txBody>
      </p:sp>
      <p:sp>
        <p:nvSpPr>
          <p:cNvPr id="35" name="圆角矩形 34"/>
          <p:cNvSpPr/>
          <p:nvPr/>
        </p:nvSpPr>
        <p:spPr>
          <a:xfrm>
            <a:off x="7596336" y="1700832"/>
            <a:ext cx="648072" cy="21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下载</a:t>
            </a:r>
          </a:p>
        </p:txBody>
      </p:sp>
      <p:graphicFrame>
        <p:nvGraphicFramePr>
          <p:cNvPr id="3" name="表格 2"/>
          <p:cNvGraphicFramePr>
            <a:graphicFrameLocks noGrp="1"/>
          </p:cNvGraphicFramePr>
          <p:nvPr>
            <p:extLst>
              <p:ext uri="{D42A27DB-BD31-4B8C-83A1-F6EECF244321}">
                <p14:modId xmlns:p14="http://schemas.microsoft.com/office/powerpoint/2010/main" val="3615526108"/>
              </p:ext>
            </p:extLst>
          </p:nvPr>
        </p:nvGraphicFramePr>
        <p:xfrm>
          <a:off x="249794" y="2118088"/>
          <a:ext cx="8138629" cy="2103000"/>
        </p:xfrm>
        <a:graphic>
          <a:graphicData uri="http://schemas.openxmlformats.org/drawingml/2006/table">
            <a:tbl>
              <a:tblPr>
                <a:tableStyleId>{5C22544A-7EE6-4342-B048-85BDC9FD1C3A}</a:tableStyleId>
              </a:tblPr>
              <a:tblGrid>
                <a:gridCol w="1703116"/>
                <a:gridCol w="887657"/>
                <a:gridCol w="813686"/>
                <a:gridCol w="1035600"/>
                <a:gridCol w="1257514"/>
                <a:gridCol w="1385287"/>
                <a:gridCol w="1055769"/>
              </a:tblGrid>
              <a:tr h="307800">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渠道</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总笔数</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a:effectLst/>
                          <a:latin typeface="微软雅黑" panose="020B0503020204020204" pitchFamily="34" charset="-122"/>
                          <a:ea typeface="微软雅黑" panose="020B0503020204020204" pitchFamily="34" charset="-122"/>
                        </a:rPr>
                        <a:t>支付笔数</a:t>
                      </a:r>
                      <a:endParaRPr lang="zh-CN" altLang="en-US" sz="1000" b="1"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b="1" i="0" u="none" strike="noStrike" dirty="0" smtClean="0">
                          <a:solidFill>
                            <a:srgbClr val="000000"/>
                          </a:solidFill>
                          <a:effectLst/>
                          <a:latin typeface="微软雅黑" panose="020B0503020204020204" pitchFamily="34" charset="-122"/>
                          <a:ea typeface="微软雅黑" panose="020B0503020204020204" pitchFamily="34" charset="-122"/>
                        </a:rPr>
                        <a:t>支付成功率</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订单总金额</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支付金额</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000" u="none" strike="noStrike" dirty="0" smtClean="0">
                          <a:effectLst/>
                          <a:latin typeface="微软雅黑" panose="020B0503020204020204" pitchFamily="34" charset="-122"/>
                          <a:ea typeface="微软雅黑" panose="020B0503020204020204" pitchFamily="34" charset="-122"/>
                        </a:rPr>
                        <a:t>金额成功率</a:t>
                      </a:r>
                      <a:endParaRPr lang="zh-CN" alt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3900">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工商银行</a:t>
                      </a:r>
                      <a:r>
                        <a:rPr lang="en-US" altLang="zh-CN" sz="1000" u="none" strike="noStrike" dirty="0">
                          <a:effectLst/>
                          <a:latin typeface="微软雅黑" panose="020B0503020204020204" pitchFamily="34" charset="-122"/>
                          <a:ea typeface="微软雅黑" panose="020B0503020204020204" pitchFamily="34" charset="-122"/>
                        </a:rPr>
                        <a:t>-B2B-</a:t>
                      </a:r>
                      <a:r>
                        <a:rPr lang="zh-CN" altLang="en-US" sz="1000" u="none" strike="noStrike" dirty="0">
                          <a:effectLst/>
                          <a:latin typeface="微软雅黑" panose="020B0503020204020204" pitchFamily="34" charset="-122"/>
                          <a:ea typeface="微软雅黑" panose="020B0503020204020204" pitchFamily="34" charset="-122"/>
                        </a:rPr>
                        <a:t>借记</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772</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449</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58.16%</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56,396,642.87 </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29,704,444.46 </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52.67%</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3900">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工商银行</a:t>
                      </a:r>
                      <a:r>
                        <a:rPr lang="en-US" altLang="zh-CN" sz="1000" u="none" strike="noStrike" dirty="0">
                          <a:effectLst/>
                          <a:latin typeface="微软雅黑" panose="020B0503020204020204" pitchFamily="34" charset="-122"/>
                          <a:ea typeface="微软雅黑" panose="020B0503020204020204" pitchFamily="34" charset="-122"/>
                        </a:rPr>
                        <a:t>-B2C-</a:t>
                      </a:r>
                      <a:r>
                        <a:rPr lang="zh-CN" altLang="en-US" sz="1000" u="none" strike="noStrike" dirty="0">
                          <a:effectLst/>
                          <a:latin typeface="微软雅黑" panose="020B0503020204020204" pitchFamily="34" charset="-122"/>
                          <a:ea typeface="微软雅黑" panose="020B0503020204020204" pitchFamily="34" charset="-122"/>
                        </a:rPr>
                        <a:t>借记</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18248</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11865</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65.02%</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351,020,785.13 </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228,810,316.99 </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65.18%</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3900">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工商银行</a:t>
                      </a:r>
                      <a:r>
                        <a:rPr lang="en-US" altLang="zh-CN" sz="1000" u="none" strike="noStrike" dirty="0">
                          <a:effectLst/>
                          <a:latin typeface="微软雅黑" panose="020B0503020204020204" pitchFamily="34" charset="-122"/>
                          <a:ea typeface="微软雅黑" panose="020B0503020204020204" pitchFamily="34" charset="-122"/>
                        </a:rPr>
                        <a:t>-B2C-</a:t>
                      </a:r>
                      <a:r>
                        <a:rPr lang="zh-CN" altLang="en-US" sz="1000" u="none" strike="noStrike" dirty="0">
                          <a:effectLst/>
                          <a:latin typeface="微软雅黑" panose="020B0503020204020204" pitchFamily="34" charset="-122"/>
                          <a:ea typeface="微软雅黑" panose="020B0503020204020204" pitchFamily="34" charset="-122"/>
                        </a:rPr>
                        <a:t>贷记</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0.00%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0.00 </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0.00 </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3900">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工商银行</a:t>
                      </a:r>
                      <a:r>
                        <a:rPr lang="en-US" altLang="zh-CN" sz="1000" u="none" strike="noStrike" dirty="0">
                          <a:effectLst/>
                          <a:latin typeface="微软雅黑" panose="020B0503020204020204" pitchFamily="34" charset="-122"/>
                          <a:ea typeface="微软雅黑" panose="020B0503020204020204" pitchFamily="34" charset="-122"/>
                        </a:rPr>
                        <a:t>-B2C-</a:t>
                      </a:r>
                      <a:r>
                        <a:rPr lang="zh-CN" altLang="en-US" sz="1000" u="none" strike="noStrike" dirty="0">
                          <a:effectLst/>
                          <a:latin typeface="微软雅黑" panose="020B0503020204020204" pitchFamily="34" charset="-122"/>
                          <a:ea typeface="微软雅黑" panose="020B0503020204020204" pitchFamily="34" charset="-122"/>
                        </a:rPr>
                        <a:t>综合</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39291</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24581</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62.56%</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43,501,762.21 </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23,742,933.52 </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54.58%</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3900">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光大</a:t>
                      </a:r>
                      <a:r>
                        <a:rPr lang="en-US" altLang="zh-CN" sz="1000" u="none" strike="noStrike" dirty="0">
                          <a:effectLst/>
                          <a:latin typeface="微软雅黑" panose="020B0503020204020204" pitchFamily="34" charset="-122"/>
                          <a:ea typeface="微软雅黑" panose="020B0503020204020204" pitchFamily="34" charset="-122"/>
                        </a:rPr>
                        <a:t>-</a:t>
                      </a:r>
                      <a:r>
                        <a:rPr lang="zh-CN" altLang="en-US" sz="1000" u="none" strike="noStrike" dirty="0">
                          <a:effectLst/>
                          <a:latin typeface="微软雅黑" panose="020B0503020204020204" pitchFamily="34" charset="-122"/>
                          <a:ea typeface="微软雅黑" panose="020B0503020204020204" pitchFamily="34" charset="-122"/>
                        </a:rPr>
                        <a:t>快捷</a:t>
                      </a:r>
                      <a:r>
                        <a:rPr lang="en-US" altLang="zh-CN" sz="1000" u="none" strike="noStrike" dirty="0">
                          <a:effectLst/>
                          <a:latin typeface="微软雅黑" panose="020B0503020204020204" pitchFamily="34" charset="-122"/>
                          <a:ea typeface="微软雅黑" panose="020B0503020204020204" pitchFamily="34" charset="-122"/>
                        </a:rPr>
                        <a:t>-</a:t>
                      </a:r>
                      <a:r>
                        <a:rPr lang="zh-CN" altLang="en-US" sz="1000" u="none" strike="noStrike" dirty="0">
                          <a:effectLst/>
                          <a:latin typeface="微软雅黑" panose="020B0503020204020204" pitchFamily="34" charset="-122"/>
                          <a:ea typeface="微软雅黑" panose="020B0503020204020204" pitchFamily="34" charset="-122"/>
                        </a:rPr>
                        <a:t>借记</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154</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85</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55.19%</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2,281,911.18 </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462,762.13 </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20.28%</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5800">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杭州银行</a:t>
                      </a:r>
                      <a:r>
                        <a:rPr lang="en-US" altLang="zh-CN" sz="1000" u="none" strike="noStrike" dirty="0">
                          <a:effectLst/>
                          <a:latin typeface="微软雅黑" panose="020B0503020204020204" pitchFamily="34" charset="-122"/>
                          <a:ea typeface="微软雅黑" panose="020B0503020204020204" pitchFamily="34" charset="-122"/>
                        </a:rPr>
                        <a:t>-B2C-</a:t>
                      </a:r>
                      <a:r>
                        <a:rPr lang="zh-CN" altLang="en-US" sz="1000" u="none" strike="noStrike" dirty="0">
                          <a:effectLst/>
                          <a:latin typeface="微软雅黑" panose="020B0503020204020204" pitchFamily="34" charset="-122"/>
                          <a:ea typeface="微软雅黑" panose="020B0503020204020204" pitchFamily="34" charset="-122"/>
                        </a:rPr>
                        <a:t>纯借</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9</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1</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11.11%</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34,811.00 </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4,900.00 </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14.08%</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3900">
                <a:tc>
                  <a:txBody>
                    <a:bodyPr/>
                    <a:lstStyle/>
                    <a:p>
                      <a:pPr algn="ctr" fontAlgn="ctr"/>
                      <a:r>
                        <a:rPr lang="zh-CN" altLang="en-US" sz="1000" u="none" strike="noStrike" dirty="0">
                          <a:effectLst/>
                          <a:latin typeface="微软雅黑" panose="020B0503020204020204" pitchFamily="34" charset="-122"/>
                          <a:ea typeface="微软雅黑" panose="020B0503020204020204" pitchFamily="34" charset="-122"/>
                        </a:rPr>
                        <a:t>杭州银行</a:t>
                      </a:r>
                      <a:r>
                        <a:rPr lang="en-US" altLang="zh-CN" sz="1000" u="none" strike="noStrike" dirty="0">
                          <a:effectLst/>
                          <a:latin typeface="微软雅黑" panose="020B0503020204020204" pitchFamily="34" charset="-122"/>
                          <a:ea typeface="微软雅黑" panose="020B0503020204020204" pitchFamily="34" charset="-122"/>
                        </a:rPr>
                        <a:t>-B2C-</a:t>
                      </a:r>
                      <a:r>
                        <a:rPr lang="zh-CN" altLang="en-US" sz="1000" u="none" strike="noStrike" dirty="0">
                          <a:effectLst/>
                          <a:latin typeface="微软雅黑" panose="020B0503020204020204" pitchFamily="34" charset="-122"/>
                          <a:ea typeface="微软雅黑" panose="020B0503020204020204" pitchFamily="34" charset="-122"/>
                        </a:rPr>
                        <a:t>综合</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2,780.00 </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a:effectLst/>
                          <a:latin typeface="微软雅黑" panose="020B0503020204020204" pitchFamily="34" charset="-122"/>
                          <a:ea typeface="微软雅黑" panose="020B0503020204020204" pitchFamily="34" charset="-122"/>
                        </a:rPr>
                        <a:t>0.00 </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000" u="none" strike="noStrike" dirty="0">
                          <a:effectLst/>
                          <a:latin typeface="微软雅黑" panose="020B0503020204020204" pitchFamily="34" charset="-122"/>
                          <a:ea typeface="微软雅黑" panose="020B0503020204020204" pitchFamily="34" charset="-122"/>
                        </a:rPr>
                        <a:t>0.00%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3900">
                <a:tc>
                  <a:txBody>
                    <a:bodyPr/>
                    <a:lstStyle/>
                    <a:p>
                      <a:pPr algn="ctr" fontAlgn="ct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6" name="TextBox 35"/>
          <p:cNvSpPr txBox="1"/>
          <p:nvPr/>
        </p:nvSpPr>
        <p:spPr>
          <a:xfrm>
            <a:off x="2682560" y="1196752"/>
            <a:ext cx="954107"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商户</a:t>
            </a:r>
            <a:r>
              <a:rPr lang="zh-CN" altLang="en-US" sz="1200" dirty="0">
                <a:latin typeface="微软雅黑" panose="020B0503020204020204" pitchFamily="34" charset="-122"/>
                <a:ea typeface="微软雅黑" panose="020B0503020204020204" pitchFamily="34" charset="-122"/>
              </a:rPr>
              <a:t>名称</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37" name="矩形 36"/>
          <p:cNvSpPr/>
          <p:nvPr/>
        </p:nvSpPr>
        <p:spPr>
          <a:xfrm>
            <a:off x="3551683" y="1227251"/>
            <a:ext cx="963961"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3651535" y="1639833"/>
            <a:ext cx="800219"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出入款：</a:t>
            </a:r>
            <a:endParaRPr lang="zh-CN" altLang="en-US" sz="1200" dirty="0">
              <a:latin typeface="微软雅黑" panose="020B0503020204020204" pitchFamily="34" charset="-122"/>
              <a:ea typeface="微软雅黑" panose="020B0503020204020204" pitchFamily="34" charset="-122"/>
            </a:endParaRPr>
          </a:p>
        </p:txBody>
      </p:sp>
      <p:sp>
        <p:nvSpPr>
          <p:cNvPr id="17" name="矩形 16"/>
          <p:cNvSpPr/>
          <p:nvPr/>
        </p:nvSpPr>
        <p:spPr>
          <a:xfrm>
            <a:off x="4520658" y="1670332"/>
            <a:ext cx="963961" cy="216000"/>
          </a:xfrm>
          <a:prstGeom prst="rect">
            <a:avLst/>
          </a:prstGeom>
          <a:noFill/>
          <a:ln w="1905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出</a:t>
            </a:r>
            <a:r>
              <a:rPr lang="zh-CN" altLang="en-US" sz="1200" dirty="0" smtClean="0">
                <a:latin typeface="微软雅黑" panose="020B0503020204020204" pitchFamily="34" charset="-122"/>
                <a:ea typeface="微软雅黑" panose="020B0503020204020204" pitchFamily="34" charset="-122"/>
              </a:rPr>
              <a:t>款</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入款</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8232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银行流水统计</a:t>
            </a:r>
            <a:endParaRPr lang="zh-CN" altLang="en-US" dirty="0"/>
          </a:p>
        </p:txBody>
      </p:sp>
      <p:sp>
        <p:nvSpPr>
          <p:cNvPr id="4" name="TextBox 3"/>
          <p:cNvSpPr txBox="1"/>
          <p:nvPr/>
        </p:nvSpPr>
        <p:spPr>
          <a:xfrm>
            <a:off x="107504" y="836712"/>
            <a:ext cx="8712968" cy="1477328"/>
          </a:xfrm>
          <a:prstGeom prst="rect">
            <a:avLst/>
          </a:prstGeom>
          <a:noFill/>
        </p:spPr>
        <p:txBody>
          <a:bodyPr wrap="square" rtlCol="0">
            <a:spAutoFit/>
          </a:bodyPr>
          <a:lstStyle/>
          <a:p>
            <a:pPr>
              <a:lnSpc>
                <a:spcPct val="150000"/>
              </a:lnSpc>
            </a:pPr>
            <a:r>
              <a:rPr lang="zh-CN" altLang="en-US" sz="1200" dirty="0" smtClean="0">
                <a:latin typeface="微软雅黑" pitchFamily="34" charset="-122"/>
                <a:ea typeface="微软雅黑" pitchFamily="34" charset="-122"/>
              </a:rPr>
              <a:t>       从银行或渠道供应商、支付方式等维度统计。流水金额与商户维度差异较大</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数据范围限于与银行产生交易的流水。</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dirty="0" smtClean="0">
                <a:latin typeface="微软雅黑" pitchFamily="34" charset="-122"/>
                <a:ea typeface="微软雅黑" pitchFamily="34" charset="-122"/>
              </a:rPr>
              <a:t>分析流水在不同银行的分布和效率情况；</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dirty="0" smtClean="0">
                <a:latin typeface="微软雅黑" pitchFamily="34" charset="-122"/>
                <a:ea typeface="微软雅黑" pitchFamily="34" charset="-122"/>
              </a:rPr>
              <a:t>分析流水在不同渠道供应商的分布和效率情况；</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dirty="0" smtClean="0">
                <a:latin typeface="微软雅黑" pitchFamily="34" charset="-122"/>
                <a:ea typeface="微软雅黑" pitchFamily="34" charset="-122"/>
              </a:rPr>
              <a:t>分析流水在不同银行或渠道的成本；</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dirty="0" smtClean="0">
                <a:latin typeface="微软雅黑" pitchFamily="34" charset="-122"/>
                <a:ea typeface="微软雅黑" pitchFamily="34" charset="-122"/>
              </a:rPr>
              <a:t>将该成本追溯</a:t>
            </a:r>
            <a:r>
              <a:rPr lang="zh-CN" altLang="en-US" sz="1200" dirty="0">
                <a:latin typeface="微软雅黑" pitchFamily="34" charset="-122"/>
                <a:ea typeface="微软雅黑" pitchFamily="34" charset="-122"/>
              </a:rPr>
              <a:t>归集</a:t>
            </a:r>
            <a:r>
              <a:rPr lang="zh-CN" altLang="en-US" sz="1200" dirty="0" smtClean="0">
                <a:latin typeface="微软雅黑" pitchFamily="34" charset="-122"/>
                <a:ea typeface="微软雅黑" pitchFamily="34" charset="-122"/>
              </a:rPr>
              <a:t>到商户等维度，评价商户的盈利情况；</a:t>
            </a:r>
            <a:endParaRPr lang="en-US" altLang="zh-CN" sz="1200" dirty="0" smtClean="0">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780551542"/>
              </p:ext>
            </p:extLst>
          </p:nvPr>
        </p:nvGraphicFramePr>
        <p:xfrm>
          <a:off x="251520" y="2647206"/>
          <a:ext cx="7488833" cy="2966720"/>
        </p:xfrm>
        <a:graphic>
          <a:graphicData uri="http://schemas.openxmlformats.org/drawingml/2006/table">
            <a:tbl>
              <a:tblPr firstRow="1" bandRow="1">
                <a:tableStyleId>{5C22544A-7EE6-4342-B048-85BDC9FD1C3A}</a:tableStyleId>
              </a:tblPr>
              <a:tblGrid>
                <a:gridCol w="2160240"/>
                <a:gridCol w="1440160"/>
                <a:gridCol w="1728192"/>
                <a:gridCol w="2160241"/>
              </a:tblGrid>
              <a:tr h="370840">
                <a:tc>
                  <a:txBody>
                    <a:bodyPr/>
                    <a:lstStyle/>
                    <a:p>
                      <a:pPr algn="ctr"/>
                      <a:endParaRPr lang="zh-CN" altLang="en-US" sz="1400" dirty="0">
                        <a:latin typeface="微软雅黑" pitchFamily="34" charset="-122"/>
                        <a:ea typeface="微软雅黑" pitchFamily="34" charset="-122"/>
                      </a:endParaRPr>
                    </a:p>
                  </a:txBody>
                  <a:tcPr/>
                </a:tc>
                <a:tc>
                  <a:txBody>
                    <a:bodyPr/>
                    <a:lstStyle/>
                    <a:p>
                      <a:pPr algn="ctr"/>
                      <a:r>
                        <a:rPr lang="zh-CN" altLang="en-US" sz="1400" dirty="0" smtClean="0"/>
                        <a:t>银行流水</a:t>
                      </a:r>
                      <a:endParaRPr lang="zh-CN" altLang="en-US" sz="1400" dirty="0"/>
                    </a:p>
                  </a:txBody>
                  <a:tcPr/>
                </a:tc>
                <a:tc>
                  <a:txBody>
                    <a:bodyPr/>
                    <a:lstStyle/>
                    <a:p>
                      <a:pPr algn="ctr"/>
                      <a:r>
                        <a:rPr lang="zh-CN" altLang="en-US" sz="1400" dirty="0" smtClean="0"/>
                        <a:t>商户流水</a:t>
                      </a:r>
                      <a:endParaRPr lang="zh-CN" altLang="en-US" sz="1400" dirty="0"/>
                    </a:p>
                  </a:txBody>
                  <a:tcPr/>
                </a:tc>
                <a:tc>
                  <a:txBody>
                    <a:bodyPr/>
                    <a:lstStyle/>
                    <a:p>
                      <a:pPr algn="ctr"/>
                      <a:r>
                        <a:rPr lang="zh-CN" altLang="en-US" sz="1400" dirty="0" smtClean="0"/>
                        <a:t>备注</a:t>
                      </a:r>
                      <a:endParaRPr lang="zh-CN" altLang="en-US" sz="1400" dirty="0"/>
                    </a:p>
                  </a:txBody>
                  <a:tcPr/>
                </a:tc>
              </a:tr>
              <a:tr h="370840">
                <a:tc>
                  <a:txBody>
                    <a:bodyPr/>
                    <a:lstStyle/>
                    <a:p>
                      <a:r>
                        <a:rPr lang="zh-CN" altLang="en-US" sz="1400" dirty="0" smtClean="0">
                          <a:latin typeface="微软雅黑" pitchFamily="34" charset="-122"/>
                          <a:ea typeface="微软雅黑" pitchFamily="34" charset="-122"/>
                        </a:rPr>
                        <a:t>充值</a:t>
                      </a:r>
                      <a:endParaRPr lang="zh-CN" altLang="en-US" sz="1400" dirty="0">
                        <a:latin typeface="微软雅黑" pitchFamily="34" charset="-122"/>
                        <a:ea typeface="微软雅黑" pitchFamily="34" charset="-122"/>
                      </a:endParaRPr>
                    </a:p>
                  </a:txBody>
                  <a:tcPr/>
                </a:tc>
                <a:tc>
                  <a:txBody>
                    <a:bodyPr/>
                    <a:lstStyle/>
                    <a:p>
                      <a:pPr algn="ctr"/>
                      <a:r>
                        <a:rPr lang="en-US" altLang="zh-CN" dirty="0" smtClean="0"/>
                        <a:t>Y</a:t>
                      </a:r>
                      <a:endParaRPr lang="zh-CN" altLang="en-US" dirty="0"/>
                    </a:p>
                  </a:txBody>
                  <a:tcPr/>
                </a:tc>
                <a:tc>
                  <a:txBody>
                    <a:bodyPr/>
                    <a:lstStyle/>
                    <a:p>
                      <a:pPr algn="ctr"/>
                      <a:r>
                        <a:rPr lang="en-US" altLang="zh-CN" dirty="0" smtClean="0"/>
                        <a:t>N</a:t>
                      </a:r>
                      <a:endParaRPr lang="zh-CN" altLang="en-US" dirty="0"/>
                    </a:p>
                  </a:txBody>
                  <a:tcPr/>
                </a:tc>
                <a:tc>
                  <a:txBody>
                    <a:bodyPr/>
                    <a:lstStyle/>
                    <a:p>
                      <a:pPr algn="ctr"/>
                      <a:endParaRPr lang="zh-CN" altLang="en-US" dirty="0"/>
                    </a:p>
                  </a:txBody>
                  <a:tcPr/>
                </a:tc>
              </a:tr>
              <a:tr h="370840">
                <a:tc>
                  <a:txBody>
                    <a:bodyPr/>
                    <a:lstStyle/>
                    <a:p>
                      <a:r>
                        <a:rPr lang="zh-CN" altLang="en-US" sz="1400" dirty="0" smtClean="0">
                          <a:latin typeface="微软雅黑" pitchFamily="34" charset="-122"/>
                          <a:ea typeface="微软雅黑" pitchFamily="34" charset="-122"/>
                        </a:rPr>
                        <a:t>提现到银行卡</a:t>
                      </a:r>
                      <a:endParaRPr lang="zh-CN" altLang="en-US" sz="1400" dirty="0">
                        <a:latin typeface="微软雅黑" pitchFamily="34" charset="-122"/>
                        <a:ea typeface="微软雅黑" pitchFamily="34" charset="-122"/>
                      </a:endParaRPr>
                    </a:p>
                  </a:txBody>
                  <a:tcPr/>
                </a:tc>
                <a:tc>
                  <a:txBody>
                    <a:bodyPr/>
                    <a:lstStyle/>
                    <a:p>
                      <a:pPr algn="ctr"/>
                      <a:r>
                        <a:rPr lang="en-US" altLang="zh-CN" dirty="0" smtClean="0"/>
                        <a:t>Y</a:t>
                      </a:r>
                      <a:endParaRPr lang="zh-CN" altLang="en-US" dirty="0"/>
                    </a:p>
                  </a:txBody>
                  <a:tcPr/>
                </a:tc>
                <a:tc>
                  <a:txBody>
                    <a:bodyPr/>
                    <a:lstStyle/>
                    <a:p>
                      <a:pPr algn="ctr"/>
                      <a:r>
                        <a:rPr lang="en-US" altLang="zh-CN" dirty="0" smtClean="0"/>
                        <a:t>N</a:t>
                      </a:r>
                      <a:endParaRPr lang="zh-CN" altLang="en-US" dirty="0"/>
                    </a:p>
                  </a:txBody>
                  <a:tcPr/>
                </a:tc>
                <a:tc>
                  <a:txBody>
                    <a:bodyPr/>
                    <a:lstStyle/>
                    <a:p>
                      <a:pPr algn="ctr"/>
                      <a:endParaRPr lang="zh-CN" altLang="en-US" dirty="0"/>
                    </a:p>
                  </a:txBody>
                  <a:tcPr/>
                </a:tc>
              </a:tr>
              <a:tr h="370840">
                <a:tc>
                  <a:txBody>
                    <a:bodyPr/>
                    <a:lstStyle/>
                    <a:p>
                      <a:r>
                        <a:rPr lang="zh-CN" altLang="en-US" sz="1400" dirty="0" smtClean="0">
                          <a:latin typeface="微软雅黑" pitchFamily="34" charset="-122"/>
                          <a:ea typeface="微软雅黑" pitchFamily="34" charset="-122"/>
                        </a:rPr>
                        <a:t>退款</a:t>
                      </a:r>
                      <a:endParaRPr lang="zh-CN" altLang="en-US" sz="1400" dirty="0">
                        <a:latin typeface="微软雅黑" pitchFamily="34" charset="-122"/>
                        <a:ea typeface="微软雅黑" pitchFamily="34" charset="-122"/>
                      </a:endParaRPr>
                    </a:p>
                  </a:txBody>
                  <a:tcPr/>
                </a:tc>
                <a:tc>
                  <a:txBody>
                    <a:bodyPr/>
                    <a:lstStyle/>
                    <a:p>
                      <a:pPr algn="ctr"/>
                      <a:r>
                        <a:rPr lang="en-US" altLang="zh-CN" dirty="0" smtClean="0"/>
                        <a:t>Y</a:t>
                      </a:r>
                      <a:endParaRPr lang="zh-CN" altLang="en-US" dirty="0"/>
                    </a:p>
                  </a:txBody>
                  <a:tcPr/>
                </a:tc>
                <a:tc>
                  <a:txBody>
                    <a:bodyPr/>
                    <a:lstStyle/>
                    <a:p>
                      <a:pPr algn="ctr"/>
                      <a:r>
                        <a:rPr lang="en-US" altLang="zh-CN" dirty="0" smtClean="0"/>
                        <a:t>N</a:t>
                      </a:r>
                      <a:endParaRPr lang="zh-CN" altLang="en-US" dirty="0"/>
                    </a:p>
                  </a:txBody>
                  <a:tcPr/>
                </a:tc>
                <a:tc>
                  <a:txBody>
                    <a:bodyPr/>
                    <a:lstStyle/>
                    <a:p>
                      <a:pPr algn="ctr"/>
                      <a:endParaRPr lang="zh-CN" altLang="en-US" dirty="0"/>
                    </a:p>
                  </a:txBody>
                  <a:tcPr/>
                </a:tc>
              </a:tr>
              <a:tr h="370840">
                <a:tc>
                  <a:txBody>
                    <a:bodyPr/>
                    <a:lstStyle/>
                    <a:p>
                      <a:r>
                        <a:rPr lang="zh-CN" altLang="en-US" sz="1400" dirty="0" smtClean="0">
                          <a:latin typeface="微软雅黑" pitchFamily="34" charset="-122"/>
                          <a:ea typeface="微软雅黑" pitchFamily="34" charset="-122"/>
                        </a:rPr>
                        <a:t>普通</a:t>
                      </a:r>
                      <a:r>
                        <a:rPr lang="zh-CN" altLang="en-US" sz="1400" dirty="0" smtClean="0">
                          <a:latin typeface="微软雅黑" pitchFamily="34" charset="-122"/>
                          <a:ea typeface="微软雅黑" pitchFamily="34" charset="-122"/>
                        </a:rPr>
                        <a:t>转账到户</a:t>
                      </a:r>
                      <a:endParaRPr lang="zh-CN" altLang="en-US" sz="1400" dirty="0">
                        <a:latin typeface="微软雅黑" pitchFamily="34" charset="-122"/>
                        <a:ea typeface="微软雅黑" pitchFamily="34" charset="-122"/>
                      </a:endParaRPr>
                    </a:p>
                  </a:txBody>
                  <a:tcPr/>
                </a:tc>
                <a:tc>
                  <a:txBody>
                    <a:bodyPr/>
                    <a:lstStyle/>
                    <a:p>
                      <a:pPr algn="ctr"/>
                      <a:r>
                        <a:rPr lang="en-US" altLang="zh-CN" dirty="0" smtClean="0"/>
                        <a:t>N</a:t>
                      </a:r>
                      <a:endParaRPr lang="zh-CN" altLang="en-US" dirty="0"/>
                    </a:p>
                  </a:txBody>
                  <a:tcPr/>
                </a:tc>
                <a:tc>
                  <a:txBody>
                    <a:bodyPr/>
                    <a:lstStyle/>
                    <a:p>
                      <a:pPr algn="ctr"/>
                      <a:r>
                        <a:rPr lang="zh-CN" altLang="en-US" dirty="0" smtClean="0"/>
                        <a:t>可能算流水</a:t>
                      </a:r>
                      <a:endParaRPr lang="zh-CN" altLang="en-US" dirty="0"/>
                    </a:p>
                  </a:txBody>
                  <a:tcPr/>
                </a:tc>
                <a:tc>
                  <a:txBody>
                    <a:bodyPr/>
                    <a:lstStyle/>
                    <a:p>
                      <a:pPr algn="ctr"/>
                      <a:r>
                        <a:rPr lang="zh-CN" altLang="en-US" dirty="0" smtClean="0"/>
                        <a:t>余额支付</a:t>
                      </a:r>
                      <a:endParaRPr lang="zh-CN" altLang="en-US" dirty="0"/>
                    </a:p>
                  </a:txBody>
                  <a:tcPr/>
                </a:tc>
              </a:tr>
              <a:tr h="370840">
                <a:tc>
                  <a:txBody>
                    <a:bodyPr/>
                    <a:lstStyle/>
                    <a:p>
                      <a:r>
                        <a:rPr lang="zh-CN" altLang="en-US" sz="1400" dirty="0" smtClean="0">
                          <a:latin typeface="微软雅黑" pitchFamily="34" charset="-122"/>
                          <a:ea typeface="微软雅黑" pitchFamily="34" charset="-122"/>
                        </a:rPr>
                        <a:t>即时收单（余额支付</a:t>
                      </a:r>
                      <a:r>
                        <a:rPr lang="en-US" altLang="zh-CN"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a:txBody>
                  <a:tcPr/>
                </a:tc>
                <a:tc>
                  <a:txBody>
                    <a:bodyPr/>
                    <a:lstStyle/>
                    <a:p>
                      <a:pPr algn="ctr"/>
                      <a:r>
                        <a:rPr lang="en-US" altLang="zh-CN" dirty="0" smtClean="0"/>
                        <a:t>N</a:t>
                      </a:r>
                      <a:endParaRPr lang="zh-CN" altLang="en-US" dirty="0"/>
                    </a:p>
                  </a:txBody>
                  <a:tcPr/>
                </a:tc>
                <a:tc>
                  <a:txBody>
                    <a:bodyPr/>
                    <a:lstStyle/>
                    <a:p>
                      <a:pPr algn="ctr"/>
                      <a:r>
                        <a:rPr lang="en-US" altLang="zh-CN" dirty="0" smtClean="0"/>
                        <a:t>Y</a:t>
                      </a:r>
                      <a:endParaRPr lang="zh-CN" altLang="en-US" dirty="0"/>
                    </a:p>
                  </a:txBody>
                  <a:tcPr/>
                </a:tc>
                <a:tc>
                  <a:txBody>
                    <a:bodyPr/>
                    <a:lstStyle/>
                    <a:p>
                      <a:pPr algn="ctr"/>
                      <a:endParaRPr lang="zh-CN" altLang="en-US" dirty="0"/>
                    </a:p>
                  </a:txBody>
                  <a:tcPr/>
                </a:tc>
              </a:tr>
              <a:tr h="370840">
                <a:tc>
                  <a:txBody>
                    <a:bodyPr/>
                    <a:lstStyle/>
                    <a:p>
                      <a:r>
                        <a:rPr lang="zh-CN" altLang="en-US" sz="1400" dirty="0" smtClean="0">
                          <a:latin typeface="微软雅黑" pitchFamily="34" charset="-122"/>
                          <a:ea typeface="微软雅黑" pitchFamily="34" charset="-122"/>
                        </a:rPr>
                        <a:t>即时收单（网银支付）</a:t>
                      </a:r>
                      <a:endParaRPr lang="zh-CN" altLang="en-US" sz="1400" dirty="0">
                        <a:latin typeface="微软雅黑" pitchFamily="34" charset="-122"/>
                        <a:ea typeface="微软雅黑" pitchFamily="34" charset="-122"/>
                      </a:endParaRPr>
                    </a:p>
                  </a:txBody>
                  <a:tcPr/>
                </a:tc>
                <a:tc>
                  <a:txBody>
                    <a:bodyPr/>
                    <a:lstStyle/>
                    <a:p>
                      <a:pPr algn="ctr"/>
                      <a:r>
                        <a:rPr lang="en-US" altLang="zh-CN" dirty="0" smtClean="0"/>
                        <a:t>Y</a:t>
                      </a:r>
                      <a:endParaRPr lang="zh-CN" altLang="en-US" dirty="0"/>
                    </a:p>
                  </a:txBody>
                  <a:tcPr/>
                </a:tc>
                <a:tc>
                  <a:txBody>
                    <a:bodyPr/>
                    <a:lstStyle/>
                    <a:p>
                      <a:pPr algn="ctr"/>
                      <a:r>
                        <a:rPr lang="en-US" altLang="zh-CN" dirty="0" smtClean="0"/>
                        <a:t>Y</a:t>
                      </a:r>
                      <a:endParaRPr lang="zh-CN" altLang="en-US" dirty="0"/>
                    </a:p>
                  </a:txBody>
                  <a:tcPr/>
                </a:tc>
                <a:tc>
                  <a:txBody>
                    <a:bodyPr/>
                    <a:lstStyle/>
                    <a:p>
                      <a:pPr algn="ctr"/>
                      <a:endParaRPr lang="zh-CN" altLang="en-US" dirty="0"/>
                    </a:p>
                  </a:txBody>
                  <a:tcPr/>
                </a:tc>
              </a:tr>
              <a:tr h="370840">
                <a:tc>
                  <a:txBody>
                    <a:bodyPr/>
                    <a:lstStyle/>
                    <a:p>
                      <a:r>
                        <a:rPr lang="en-US" altLang="zh-CN"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bl>
          </a:graphicData>
        </a:graphic>
      </p:graphicFrame>
      <p:sp>
        <p:nvSpPr>
          <p:cNvPr id="6" name="矩形 5"/>
          <p:cNvSpPr/>
          <p:nvPr/>
        </p:nvSpPr>
        <p:spPr>
          <a:xfrm>
            <a:off x="179512" y="2329135"/>
            <a:ext cx="1800493" cy="307777"/>
          </a:xfrm>
          <a:prstGeom prst="rect">
            <a:avLst/>
          </a:prstGeom>
        </p:spPr>
        <p:txBody>
          <a:bodyPr wrap="none">
            <a:spAutoFit/>
          </a:bodyPr>
          <a:lstStyle/>
          <a:p>
            <a:r>
              <a:rPr lang="zh-CN" altLang="en-US" sz="1400" dirty="0">
                <a:latin typeface="微软雅黑" pitchFamily="34" charset="-122"/>
                <a:ea typeface="微软雅黑" pitchFamily="34" charset="-122"/>
              </a:rPr>
              <a:t>与商户流水的差异：</a:t>
            </a:r>
            <a:endParaRPr lang="en-US" altLang="zh-CN" sz="1400" dirty="0">
              <a:latin typeface="微软雅黑" pitchFamily="34" charset="-122"/>
              <a:ea typeface="微软雅黑" pitchFamily="34" charset="-122"/>
            </a:endParaRPr>
          </a:p>
        </p:txBody>
      </p:sp>
    </p:spTree>
    <p:extLst>
      <p:ext uri="{BB962C8B-B14F-4D97-AF65-F5344CB8AC3E}">
        <p14:creationId xmlns:p14="http://schemas.microsoft.com/office/powerpoint/2010/main" val="368357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银行流水统计</a:t>
            </a:r>
            <a:r>
              <a:rPr lang="en-US" altLang="zh-CN" dirty="0" smtClean="0"/>
              <a:t>-</a:t>
            </a:r>
            <a:r>
              <a:rPr lang="zh-CN" altLang="en-US" dirty="0" smtClean="0"/>
              <a:t>渠道属性</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527394229"/>
              </p:ext>
            </p:extLst>
          </p:nvPr>
        </p:nvGraphicFramePr>
        <p:xfrm>
          <a:off x="5101183" y="980728"/>
          <a:ext cx="3600400" cy="2519104"/>
        </p:xfrm>
        <a:graphic>
          <a:graphicData uri="http://schemas.openxmlformats.org/drawingml/2006/table">
            <a:tbl>
              <a:tblPr firstRow="1" bandRow="1">
                <a:tableStyleId>{5C22544A-7EE6-4342-B048-85BDC9FD1C3A}</a:tableStyleId>
              </a:tblPr>
              <a:tblGrid>
                <a:gridCol w="864096"/>
                <a:gridCol w="2736304"/>
              </a:tblGrid>
              <a:tr h="214849">
                <a:tc>
                  <a:txBody>
                    <a:bodyPr/>
                    <a:lstStyle/>
                    <a:p>
                      <a:pPr algn="l" fontAlgn="b"/>
                      <a:r>
                        <a:rPr lang="zh-CN" altLang="en-US" sz="900" u="none" strike="noStrike" dirty="0">
                          <a:effectLst/>
                          <a:latin typeface="微软雅黑" pitchFamily="34" charset="-122"/>
                          <a:ea typeface="微软雅黑" pitchFamily="34" charset="-122"/>
                        </a:rPr>
                        <a:t>渠道编码</a:t>
                      </a:r>
                      <a:endParaRPr lang="zh-CN" altLang="en-US" sz="900" b="1"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900" u="none" strike="noStrike">
                          <a:effectLst/>
                          <a:latin typeface="微软雅黑" pitchFamily="34" charset="-122"/>
                          <a:ea typeface="微软雅黑" pitchFamily="34" charset="-122"/>
                        </a:rPr>
                        <a:t>渠道名称</a:t>
                      </a:r>
                      <a:endParaRPr lang="zh-CN" altLang="en-US" sz="900" b="1" i="0" u="none" strike="noStrike">
                        <a:solidFill>
                          <a:srgbClr val="000000"/>
                        </a:solidFill>
                        <a:effectLst/>
                        <a:latin typeface="微软雅黑" pitchFamily="34" charset="-122"/>
                        <a:ea typeface="微软雅黑" pitchFamily="34" charset="-122"/>
                      </a:endParaRPr>
                    </a:p>
                  </a:txBody>
                  <a:tcPr marL="9525" marR="9525" marT="9525" marB="0" anchor="ctr"/>
                </a:tc>
              </a:tr>
              <a:tr h="214849">
                <a:tc>
                  <a:txBody>
                    <a:bodyPr/>
                    <a:lstStyle/>
                    <a:p>
                      <a:pPr algn="l" fontAlgn="b"/>
                      <a:r>
                        <a:rPr lang="en-US" sz="900" u="none" strike="noStrike" dirty="0">
                          <a:effectLst/>
                          <a:latin typeface="微软雅黑" pitchFamily="34" charset="-122"/>
                          <a:ea typeface="微软雅黑" pitchFamily="34" charset="-122"/>
                        </a:rPr>
                        <a:t>CMB10201</a:t>
                      </a:r>
                      <a:endParaRPr 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900" u="none" strike="noStrike" dirty="0">
                          <a:effectLst/>
                          <a:latin typeface="微软雅黑" pitchFamily="34" charset="-122"/>
                          <a:ea typeface="微软雅黑" pitchFamily="34" charset="-122"/>
                        </a:rPr>
                        <a:t>招商银行</a:t>
                      </a:r>
                      <a:r>
                        <a:rPr lang="en-US" altLang="zh-CN" sz="900" u="none" strike="noStrike" dirty="0">
                          <a:effectLst/>
                          <a:latin typeface="微软雅黑" pitchFamily="34" charset="-122"/>
                          <a:ea typeface="微软雅黑" pitchFamily="34" charset="-122"/>
                        </a:rPr>
                        <a:t>-B2B-</a:t>
                      </a:r>
                      <a:r>
                        <a:rPr lang="zh-CN" altLang="en-US" sz="900" u="none" strike="noStrike" dirty="0">
                          <a:effectLst/>
                          <a:latin typeface="微软雅黑" pitchFamily="34" charset="-122"/>
                          <a:ea typeface="微软雅黑" pitchFamily="34" charset="-122"/>
                        </a:rPr>
                        <a:t>借记</a:t>
                      </a:r>
                      <a:endParaRPr lang="zh-CN" alt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r>
              <a:tr h="214849">
                <a:tc>
                  <a:txBody>
                    <a:bodyPr/>
                    <a:lstStyle/>
                    <a:p>
                      <a:pPr algn="l" fontAlgn="b"/>
                      <a:r>
                        <a:rPr lang="en-US" sz="900" u="none" strike="noStrike" dirty="0">
                          <a:effectLst/>
                          <a:latin typeface="微软雅黑" pitchFamily="34" charset="-122"/>
                          <a:ea typeface="微软雅黑" pitchFamily="34" charset="-122"/>
                        </a:rPr>
                        <a:t>CMBC61302</a:t>
                      </a:r>
                      <a:endParaRPr 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900" u="none" strike="noStrike" dirty="0">
                          <a:effectLst/>
                          <a:latin typeface="微软雅黑" pitchFamily="34" charset="-122"/>
                          <a:ea typeface="微软雅黑" pitchFamily="34" charset="-122"/>
                        </a:rPr>
                        <a:t>厦门民生</a:t>
                      </a:r>
                      <a:r>
                        <a:rPr lang="en-US" altLang="zh-CN" sz="900" u="none" strike="noStrike" dirty="0">
                          <a:effectLst/>
                          <a:latin typeface="微软雅黑" pitchFamily="34" charset="-122"/>
                          <a:ea typeface="微软雅黑" pitchFamily="34" charset="-122"/>
                        </a:rPr>
                        <a:t>-</a:t>
                      </a:r>
                      <a:r>
                        <a:rPr lang="zh-CN" altLang="en-US" sz="900" u="none" strike="noStrike" dirty="0">
                          <a:effectLst/>
                          <a:latin typeface="微软雅黑" pitchFamily="34" charset="-122"/>
                          <a:ea typeface="微软雅黑" pitchFamily="34" charset="-122"/>
                        </a:rPr>
                        <a:t>代扣</a:t>
                      </a:r>
                      <a:r>
                        <a:rPr lang="en-US" altLang="zh-CN" sz="900" u="none" strike="noStrike" dirty="0">
                          <a:effectLst/>
                          <a:latin typeface="微软雅黑" pitchFamily="34" charset="-122"/>
                          <a:ea typeface="微软雅黑" pitchFamily="34" charset="-122"/>
                        </a:rPr>
                        <a:t>-KH</a:t>
                      </a:r>
                      <a:r>
                        <a:rPr lang="zh-CN" altLang="en-US" sz="900" u="none" strike="noStrike" dirty="0">
                          <a:effectLst/>
                          <a:latin typeface="微软雅黑" pitchFamily="34" charset="-122"/>
                          <a:ea typeface="微软雅黑" pitchFamily="34" charset="-122"/>
                        </a:rPr>
                        <a:t>借记</a:t>
                      </a:r>
                      <a:endParaRPr lang="zh-CN" alt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r>
              <a:tr h="400156">
                <a:tc>
                  <a:txBody>
                    <a:bodyPr/>
                    <a:lstStyle/>
                    <a:p>
                      <a:pPr algn="l" fontAlgn="b"/>
                      <a:r>
                        <a:rPr lang="en-US" sz="900" u="none" strike="noStrike">
                          <a:effectLst/>
                          <a:latin typeface="微软雅黑" pitchFamily="34" charset="-122"/>
                          <a:ea typeface="微软雅黑" pitchFamily="34" charset="-122"/>
                        </a:rPr>
                        <a:t>HXB21301</a:t>
                      </a:r>
                      <a:endParaRPr lang="en-US" sz="900" b="0" i="0" u="none" strike="noStrike">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900" u="none" strike="noStrike" dirty="0">
                          <a:effectLst/>
                          <a:latin typeface="微软雅黑" pitchFamily="34" charset="-122"/>
                          <a:ea typeface="微软雅黑" pitchFamily="34" charset="-122"/>
                        </a:rPr>
                        <a:t>华夏银行</a:t>
                      </a:r>
                      <a:r>
                        <a:rPr lang="en-US" altLang="zh-CN" sz="900" u="none" strike="noStrike" dirty="0">
                          <a:effectLst/>
                          <a:latin typeface="微软雅黑" pitchFamily="34" charset="-122"/>
                          <a:ea typeface="微软雅黑" pitchFamily="34" charset="-122"/>
                        </a:rPr>
                        <a:t>-</a:t>
                      </a:r>
                      <a:r>
                        <a:rPr lang="zh-CN" altLang="en-US" sz="900" u="none" strike="noStrike" dirty="0">
                          <a:effectLst/>
                          <a:latin typeface="微软雅黑" pitchFamily="34" charset="-122"/>
                          <a:ea typeface="微软雅黑" pitchFamily="34" charset="-122"/>
                        </a:rPr>
                        <a:t>备付金出款</a:t>
                      </a:r>
                      <a:r>
                        <a:rPr lang="en-US" altLang="zh-CN" sz="900" u="none" strike="noStrike" dirty="0">
                          <a:effectLst/>
                          <a:latin typeface="微软雅黑" pitchFamily="34" charset="-122"/>
                          <a:ea typeface="微软雅黑" pitchFamily="34" charset="-122"/>
                        </a:rPr>
                        <a:t>-</a:t>
                      </a:r>
                      <a:r>
                        <a:rPr lang="zh-CN" altLang="en-US" sz="900" u="none" strike="noStrike" dirty="0">
                          <a:effectLst/>
                          <a:latin typeface="微软雅黑" pitchFamily="34" charset="-122"/>
                          <a:ea typeface="微软雅黑" pitchFamily="34" charset="-122"/>
                        </a:rPr>
                        <a:t>头寸调拨</a:t>
                      </a:r>
                      <a:endParaRPr lang="zh-CN" alt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r>
              <a:tr h="214849">
                <a:tc>
                  <a:txBody>
                    <a:bodyPr/>
                    <a:lstStyle/>
                    <a:p>
                      <a:pPr algn="l" fontAlgn="b"/>
                      <a:r>
                        <a:rPr lang="en-US" sz="900" u="none" strike="noStrike">
                          <a:effectLst/>
                          <a:latin typeface="微软雅黑" pitchFamily="34" charset="-122"/>
                          <a:ea typeface="微软雅黑" pitchFamily="34" charset="-122"/>
                        </a:rPr>
                        <a:t>JXJXB70101</a:t>
                      </a:r>
                      <a:endParaRPr lang="en-US" sz="900" b="0" i="0" u="none" strike="noStrike">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900" u="none" strike="noStrike" dirty="0">
                          <a:effectLst/>
                          <a:latin typeface="微软雅黑" pitchFamily="34" charset="-122"/>
                          <a:ea typeface="微软雅黑" pitchFamily="34" charset="-122"/>
                        </a:rPr>
                        <a:t>建信嘉薪宝</a:t>
                      </a:r>
                      <a:r>
                        <a:rPr lang="en-US" altLang="zh-CN" sz="900" u="none" strike="noStrike" dirty="0">
                          <a:effectLst/>
                          <a:latin typeface="微软雅黑" pitchFamily="34" charset="-122"/>
                          <a:ea typeface="微软雅黑" pitchFamily="34" charset="-122"/>
                        </a:rPr>
                        <a:t>-</a:t>
                      </a:r>
                      <a:r>
                        <a:rPr lang="zh-CN" altLang="en-US" sz="900" u="none" strike="noStrike" dirty="0">
                          <a:effectLst/>
                          <a:latin typeface="微软雅黑" pitchFamily="34" charset="-122"/>
                          <a:ea typeface="微软雅黑" pitchFamily="34" charset="-122"/>
                        </a:rPr>
                        <a:t>基金</a:t>
                      </a:r>
                      <a:endParaRPr lang="zh-CN" alt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r>
              <a:tr h="214849">
                <a:tc>
                  <a:txBody>
                    <a:bodyPr/>
                    <a:lstStyle/>
                    <a:p>
                      <a:pPr algn="l" fontAlgn="b"/>
                      <a:r>
                        <a:rPr lang="en-US" sz="900" u="none" strike="noStrike">
                          <a:effectLst/>
                          <a:latin typeface="微软雅黑" pitchFamily="34" charset="-122"/>
                          <a:ea typeface="微软雅黑" pitchFamily="34" charset="-122"/>
                        </a:rPr>
                        <a:t>BOC10103</a:t>
                      </a:r>
                      <a:endParaRPr lang="en-US" sz="900" b="0" i="0" u="none" strike="noStrike">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900" u="none" strike="noStrike" dirty="0">
                          <a:effectLst/>
                          <a:latin typeface="微软雅黑" pitchFamily="34" charset="-122"/>
                          <a:ea typeface="微软雅黑" pitchFamily="34" charset="-122"/>
                        </a:rPr>
                        <a:t>中国银行</a:t>
                      </a:r>
                      <a:r>
                        <a:rPr lang="en-US" altLang="zh-CN" sz="900" u="none" strike="noStrike" dirty="0">
                          <a:effectLst/>
                          <a:latin typeface="微软雅黑" pitchFamily="34" charset="-122"/>
                          <a:ea typeface="微软雅黑" pitchFamily="34" charset="-122"/>
                        </a:rPr>
                        <a:t>-B2C-</a:t>
                      </a:r>
                      <a:r>
                        <a:rPr lang="zh-CN" altLang="en-US" sz="900" u="none" strike="noStrike" dirty="0">
                          <a:effectLst/>
                          <a:latin typeface="微软雅黑" pitchFamily="34" charset="-122"/>
                          <a:ea typeface="微软雅黑" pitchFamily="34" charset="-122"/>
                        </a:rPr>
                        <a:t>借记</a:t>
                      </a:r>
                      <a:endParaRPr lang="zh-CN" alt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r>
              <a:tr h="400156">
                <a:tc>
                  <a:txBody>
                    <a:bodyPr/>
                    <a:lstStyle/>
                    <a:p>
                      <a:pPr algn="l" fontAlgn="b"/>
                      <a:r>
                        <a:rPr lang="en-US" sz="900" u="none" strike="noStrike">
                          <a:effectLst/>
                          <a:latin typeface="微软雅黑" pitchFamily="34" charset="-122"/>
                          <a:ea typeface="微软雅黑" pitchFamily="34" charset="-122"/>
                        </a:rPr>
                        <a:t>ABC21301</a:t>
                      </a:r>
                      <a:endParaRPr lang="en-US" sz="900" b="0" i="0" u="none" strike="noStrike">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900" u="none" strike="noStrike" dirty="0">
                          <a:effectLst/>
                          <a:latin typeface="微软雅黑" pitchFamily="34" charset="-122"/>
                          <a:ea typeface="微软雅黑" pitchFamily="34" charset="-122"/>
                        </a:rPr>
                        <a:t>农业银行</a:t>
                      </a:r>
                      <a:r>
                        <a:rPr lang="en-US" altLang="zh-CN" sz="900" u="none" strike="noStrike" dirty="0">
                          <a:effectLst/>
                          <a:latin typeface="微软雅黑" pitchFamily="34" charset="-122"/>
                          <a:ea typeface="微软雅黑" pitchFamily="34" charset="-122"/>
                        </a:rPr>
                        <a:t>-</a:t>
                      </a:r>
                      <a:r>
                        <a:rPr lang="zh-CN" altLang="en-US" sz="900" u="none" strike="noStrike" dirty="0">
                          <a:effectLst/>
                          <a:latin typeface="微软雅黑" pitchFamily="34" charset="-122"/>
                          <a:ea typeface="微软雅黑" pitchFamily="34" charset="-122"/>
                        </a:rPr>
                        <a:t>备付金出款</a:t>
                      </a:r>
                      <a:r>
                        <a:rPr lang="en-US" altLang="zh-CN" sz="900" u="none" strike="noStrike" dirty="0">
                          <a:effectLst/>
                          <a:latin typeface="微软雅黑" pitchFamily="34" charset="-122"/>
                          <a:ea typeface="微软雅黑" pitchFamily="34" charset="-122"/>
                        </a:rPr>
                        <a:t>-</a:t>
                      </a:r>
                      <a:r>
                        <a:rPr lang="zh-CN" altLang="en-US" sz="900" u="none" strike="noStrike" dirty="0">
                          <a:effectLst/>
                          <a:latin typeface="微软雅黑" pitchFamily="34" charset="-122"/>
                          <a:ea typeface="微软雅黑" pitchFamily="34" charset="-122"/>
                        </a:rPr>
                        <a:t>头寸调拨</a:t>
                      </a:r>
                      <a:endParaRPr lang="zh-CN" alt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r>
              <a:tr h="214849">
                <a:tc>
                  <a:txBody>
                    <a:bodyPr/>
                    <a:lstStyle/>
                    <a:p>
                      <a:pPr algn="l" fontAlgn="b"/>
                      <a:r>
                        <a:rPr lang="en-US" sz="900" u="none" strike="noStrike">
                          <a:effectLst/>
                          <a:latin typeface="微软雅黑" pitchFamily="34" charset="-122"/>
                          <a:ea typeface="微软雅黑" pitchFamily="34" charset="-122"/>
                        </a:rPr>
                        <a:t>SDB60101</a:t>
                      </a:r>
                      <a:endParaRPr lang="en-US" sz="900" b="0" i="0" u="none" strike="noStrike">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900" u="none" strike="noStrike" dirty="0">
                          <a:effectLst/>
                          <a:latin typeface="微软雅黑" pitchFamily="34" charset="-122"/>
                          <a:ea typeface="微软雅黑" pitchFamily="34" charset="-122"/>
                        </a:rPr>
                        <a:t>平安银行</a:t>
                      </a:r>
                      <a:r>
                        <a:rPr lang="en-US" altLang="zh-CN" sz="900" u="none" strike="noStrike" dirty="0">
                          <a:effectLst/>
                          <a:latin typeface="微软雅黑" pitchFamily="34" charset="-122"/>
                          <a:ea typeface="微软雅黑" pitchFamily="34" charset="-122"/>
                        </a:rPr>
                        <a:t>-</a:t>
                      </a:r>
                      <a:r>
                        <a:rPr lang="zh-CN" altLang="en-US" sz="900" u="none" strike="noStrike" dirty="0">
                          <a:effectLst/>
                          <a:latin typeface="微软雅黑" pitchFamily="34" charset="-122"/>
                          <a:ea typeface="微软雅黑" pitchFamily="34" charset="-122"/>
                        </a:rPr>
                        <a:t>快捷</a:t>
                      </a:r>
                      <a:r>
                        <a:rPr lang="en-US" altLang="zh-CN" sz="900" u="none" strike="noStrike" dirty="0">
                          <a:effectLst/>
                          <a:latin typeface="微软雅黑" pitchFamily="34" charset="-122"/>
                          <a:ea typeface="微软雅黑" pitchFamily="34" charset="-122"/>
                        </a:rPr>
                        <a:t>-</a:t>
                      </a:r>
                      <a:r>
                        <a:rPr lang="zh-CN" altLang="en-US" sz="900" u="none" strike="noStrike" dirty="0">
                          <a:effectLst/>
                          <a:latin typeface="微软雅黑" pitchFamily="34" charset="-122"/>
                          <a:ea typeface="微软雅黑" pitchFamily="34" charset="-122"/>
                        </a:rPr>
                        <a:t>借记</a:t>
                      </a:r>
                      <a:endParaRPr lang="zh-CN" alt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r>
              <a:tr h="214849">
                <a:tc>
                  <a:txBody>
                    <a:bodyPr/>
                    <a:lstStyle/>
                    <a:p>
                      <a:pPr algn="l" fontAlgn="b"/>
                      <a:r>
                        <a:rPr lang="en-US" sz="900" u="none" strike="noStrike">
                          <a:effectLst/>
                          <a:latin typeface="微软雅黑" pitchFamily="34" charset="-122"/>
                          <a:ea typeface="微软雅黑" pitchFamily="34" charset="-122"/>
                        </a:rPr>
                        <a:t>CMBC61302</a:t>
                      </a:r>
                      <a:endParaRPr lang="en-US" sz="900" b="0" i="0" u="none" strike="noStrike">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900" u="none" strike="noStrike" dirty="0">
                          <a:effectLst/>
                          <a:latin typeface="微软雅黑" pitchFamily="34" charset="-122"/>
                          <a:ea typeface="微软雅黑" pitchFamily="34" charset="-122"/>
                        </a:rPr>
                        <a:t>厦门民生</a:t>
                      </a:r>
                      <a:r>
                        <a:rPr lang="en-US" altLang="zh-CN" sz="900" u="none" strike="noStrike" dirty="0">
                          <a:effectLst/>
                          <a:latin typeface="微软雅黑" pitchFamily="34" charset="-122"/>
                          <a:ea typeface="微软雅黑" pitchFamily="34" charset="-122"/>
                        </a:rPr>
                        <a:t>-</a:t>
                      </a:r>
                      <a:r>
                        <a:rPr lang="zh-CN" altLang="en-US" sz="900" u="none" strike="noStrike" dirty="0">
                          <a:effectLst/>
                          <a:latin typeface="微软雅黑" pitchFamily="34" charset="-122"/>
                          <a:ea typeface="微软雅黑" pitchFamily="34" charset="-122"/>
                        </a:rPr>
                        <a:t>代扣</a:t>
                      </a:r>
                      <a:r>
                        <a:rPr lang="en-US" altLang="zh-CN" sz="900" u="none" strike="noStrike" dirty="0">
                          <a:effectLst/>
                          <a:latin typeface="微软雅黑" pitchFamily="34" charset="-122"/>
                          <a:ea typeface="微软雅黑" pitchFamily="34" charset="-122"/>
                        </a:rPr>
                        <a:t>-KH</a:t>
                      </a:r>
                      <a:r>
                        <a:rPr lang="zh-CN" altLang="en-US" sz="900" u="none" strike="noStrike" dirty="0">
                          <a:effectLst/>
                          <a:latin typeface="微软雅黑" pitchFamily="34" charset="-122"/>
                          <a:ea typeface="微软雅黑" pitchFamily="34" charset="-122"/>
                        </a:rPr>
                        <a:t>借记</a:t>
                      </a:r>
                      <a:endParaRPr lang="zh-CN" alt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r>
              <a:tr h="214849">
                <a:tc>
                  <a:txBody>
                    <a:bodyPr/>
                    <a:lstStyle/>
                    <a:p>
                      <a:pPr algn="l" fontAlgn="b"/>
                      <a:r>
                        <a:rPr lang="en-US" sz="900" b="0" i="0" u="none" strike="noStrike" dirty="0" smtClean="0">
                          <a:solidFill>
                            <a:srgbClr val="000000"/>
                          </a:solidFill>
                          <a:effectLst/>
                          <a:latin typeface="微软雅黑" pitchFamily="34" charset="-122"/>
                          <a:ea typeface="微软雅黑" pitchFamily="34" charset="-122"/>
                        </a:rPr>
                        <a:t>……</a:t>
                      </a:r>
                      <a:endParaRPr 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900" b="0" i="0" u="none" strike="noStrike" dirty="0">
                        <a:solidFill>
                          <a:srgbClr val="000000"/>
                        </a:solidFill>
                        <a:effectLst/>
                        <a:latin typeface="微软雅黑" pitchFamily="34" charset="-122"/>
                        <a:ea typeface="微软雅黑" pitchFamily="34" charset="-122"/>
                      </a:endParaRPr>
                    </a:p>
                  </a:txBody>
                  <a:tcPr marL="9525" marR="9525" marT="9525" marB="0" anchor="ctr"/>
                </a:tc>
              </a:tr>
            </a:tbl>
          </a:graphicData>
        </a:graphic>
      </p:graphicFrame>
      <p:sp>
        <p:nvSpPr>
          <p:cNvPr id="5" name="TextBox 4"/>
          <p:cNvSpPr txBox="1"/>
          <p:nvPr/>
        </p:nvSpPr>
        <p:spPr>
          <a:xfrm>
            <a:off x="179512" y="836712"/>
            <a:ext cx="4896544" cy="3970318"/>
          </a:xfrm>
          <a:prstGeom prst="rect">
            <a:avLst/>
          </a:prstGeom>
          <a:noFill/>
        </p:spPr>
        <p:txBody>
          <a:bodyPr wrap="square" rtlCol="0">
            <a:spAutoFit/>
          </a:bodyPr>
          <a:lstStyle/>
          <a:p>
            <a:pPr>
              <a:lnSpc>
                <a:spcPct val="150000"/>
              </a:lnSpc>
            </a:pPr>
            <a:r>
              <a:rPr lang="zh-CN" altLang="en-US" sz="1200" dirty="0" smtClean="0">
                <a:latin typeface="微软雅黑" pitchFamily="34" charset="-122"/>
                <a:ea typeface="微软雅黑" pitchFamily="34" charset="-122"/>
              </a:rPr>
              <a:t>银行流水统计及相关指标，如成功率、成本等基于以下渠道属性进行划分</a:t>
            </a:r>
            <a:r>
              <a:rPr lang="en-US" altLang="zh-CN" sz="1200" dirty="0" smtClean="0">
                <a:latin typeface="微软雅黑" pitchFamily="34" charset="-122"/>
                <a:ea typeface="微软雅黑" pitchFamily="34" charset="-122"/>
              </a:rPr>
              <a:t>(10</a:t>
            </a:r>
            <a:r>
              <a:rPr lang="zh-CN" altLang="en-US" sz="1200" dirty="0" smtClean="0">
                <a:latin typeface="微软雅黑" pitchFamily="34" charset="-122"/>
                <a:ea typeface="微软雅黑" pitchFamily="34" charset="-122"/>
              </a:rPr>
              <a:t>个</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b="1" dirty="0" smtClean="0">
                <a:latin typeface="微软雅黑" pitchFamily="34" charset="-122"/>
                <a:ea typeface="微软雅黑" pitchFamily="34" charset="-122"/>
              </a:rPr>
              <a:t>银行范围</a:t>
            </a:r>
            <a:r>
              <a:rPr lang="zh-CN" altLang="en-US" sz="1200" dirty="0" smtClean="0">
                <a:latin typeface="微软雅黑" pitchFamily="34" charset="-122"/>
                <a:ea typeface="微软雅黑" pitchFamily="34" charset="-122"/>
              </a:rPr>
              <a:t>：同行、跨行。</a:t>
            </a:r>
            <a:r>
              <a:rPr lang="zh-CN" altLang="en-US" sz="1200" dirty="0" smtClean="0">
                <a:solidFill>
                  <a:srgbClr val="FF0000"/>
                </a:solidFill>
                <a:latin typeface="微软雅黑" pitchFamily="34" charset="-122"/>
                <a:ea typeface="微软雅黑" pitchFamily="34" charset="-122"/>
              </a:rPr>
              <a:t>同行下，同城、异地能区分开？</a:t>
            </a:r>
            <a:endParaRPr lang="en-US" altLang="zh-CN" sz="1200" dirty="0" smtClean="0">
              <a:solidFill>
                <a:srgbClr val="FF0000"/>
              </a:solidFill>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b="1" dirty="0">
                <a:latin typeface="微软雅黑" pitchFamily="34" charset="-122"/>
                <a:ea typeface="微软雅黑" pitchFamily="34" charset="-122"/>
              </a:rPr>
              <a:t>收款</a:t>
            </a:r>
            <a:r>
              <a:rPr lang="zh-CN" altLang="en-US" sz="1200" b="1" dirty="0" smtClean="0">
                <a:latin typeface="微软雅黑" pitchFamily="34" charset="-122"/>
                <a:ea typeface="微软雅黑" pitchFamily="34" charset="-122"/>
              </a:rPr>
              <a:t>方属性</a:t>
            </a:r>
            <a:r>
              <a:rPr lang="zh-CN" altLang="en-US" sz="1200" dirty="0" smtClean="0">
                <a:latin typeface="微软雅黑" pitchFamily="34" charset="-122"/>
                <a:ea typeface="微软雅黑" pitchFamily="34" charset="-122"/>
              </a:rPr>
              <a:t>：对公、对私</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b="1" dirty="0" smtClean="0">
                <a:latin typeface="微软雅黑" pitchFamily="34" charset="-122"/>
                <a:ea typeface="微软雅黑" pitchFamily="34" charset="-122"/>
              </a:rPr>
              <a:t>产品属性</a:t>
            </a:r>
            <a:r>
              <a:rPr lang="zh-CN" altLang="en-US" sz="1200" dirty="0" smtClean="0">
                <a:latin typeface="微软雅黑" pitchFamily="34" charset="-122"/>
                <a:ea typeface="微软雅黑" pitchFamily="34" charset="-122"/>
              </a:rPr>
              <a:t>：网银、代扣、快捷、</a:t>
            </a:r>
            <a:r>
              <a:rPr lang="zh-CN" altLang="en-US" sz="1200" dirty="0">
                <a:latin typeface="微软雅黑" pitchFamily="34" charset="-122"/>
                <a:ea typeface="微软雅黑" pitchFamily="34" charset="-122"/>
              </a:rPr>
              <a:t>扫</a:t>
            </a:r>
            <a:r>
              <a:rPr lang="zh-CN" altLang="en-US" sz="1200" dirty="0" smtClean="0">
                <a:latin typeface="微软雅黑" pitchFamily="34" charset="-122"/>
                <a:ea typeface="微软雅黑" pitchFamily="34" charset="-122"/>
              </a:rPr>
              <a:t>码、基金、代付</a:t>
            </a:r>
            <a:r>
              <a:rPr lang="en-US" altLang="zh-CN" sz="1200" dirty="0" smtClean="0">
                <a:latin typeface="微软雅黑" pitchFamily="34" charset="-122"/>
                <a:ea typeface="微软雅黑" pitchFamily="34" charset="-122"/>
              </a:rPr>
              <a:t>….</a:t>
            </a:r>
          </a:p>
          <a:p>
            <a:pPr marL="285750" indent="-285750">
              <a:lnSpc>
                <a:spcPct val="150000"/>
              </a:lnSpc>
              <a:buFont typeface="Wingdings" pitchFamily="2" charset="2"/>
              <a:buChar char="n"/>
            </a:pPr>
            <a:r>
              <a:rPr lang="zh-CN" altLang="en-US" sz="1200" b="1" dirty="0" smtClean="0">
                <a:latin typeface="微软雅黑" pitchFamily="34" charset="-122"/>
                <a:ea typeface="微软雅黑" pitchFamily="34" charset="-122"/>
              </a:rPr>
              <a:t>户头属性</a:t>
            </a:r>
            <a:r>
              <a:rPr lang="zh-CN" altLang="en-US" sz="1200" dirty="0" smtClean="0">
                <a:latin typeface="微软雅黑" pitchFamily="34" charset="-122"/>
                <a:ea typeface="微软雅黑" pitchFamily="34" charset="-122"/>
              </a:rPr>
              <a:t>：借记、贷记、综合、对公；</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b="1" dirty="0">
                <a:latin typeface="微软雅黑" pitchFamily="34" charset="-122"/>
                <a:ea typeface="微软雅黑" pitchFamily="34" charset="-122"/>
              </a:rPr>
              <a:t>供应</a:t>
            </a:r>
            <a:r>
              <a:rPr lang="zh-CN" altLang="en-US" sz="1200" b="1" dirty="0" smtClean="0">
                <a:latin typeface="微软雅黑" pitchFamily="34" charset="-122"/>
                <a:ea typeface="微软雅黑" pitchFamily="34" charset="-122"/>
              </a:rPr>
              <a:t>商</a:t>
            </a:r>
            <a:r>
              <a:rPr lang="zh-CN" altLang="en-US" sz="1200" dirty="0" smtClean="0">
                <a:latin typeface="微软雅黑" pitchFamily="34" charset="-122"/>
                <a:ea typeface="微软雅黑" pitchFamily="34" charset="-122"/>
              </a:rPr>
              <a:t>：渠道的提供单位名称（简称</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全称）；</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b="1" dirty="0">
                <a:latin typeface="微软雅黑" pitchFamily="34" charset="-122"/>
                <a:ea typeface="微软雅黑" pitchFamily="34" charset="-122"/>
              </a:rPr>
              <a:t>银行</a:t>
            </a:r>
            <a:r>
              <a:rPr lang="zh-CN" altLang="en-US" sz="1200" dirty="0" smtClean="0">
                <a:latin typeface="微软雅黑" pitchFamily="34" charset="-122"/>
                <a:ea typeface="微软雅黑" pitchFamily="34" charset="-122"/>
              </a:rPr>
              <a:t>：具体的某银行。一个银行，可能有多个供应商，比如建行银行，供应商可能有杭州建行，青岛建行。一个渠道如果，如果可能对应多个银行，归位“组合渠道”。</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b="1" dirty="0">
                <a:latin typeface="微软雅黑" pitchFamily="34" charset="-122"/>
                <a:ea typeface="微软雅黑" pitchFamily="34" charset="-122"/>
              </a:rPr>
              <a:t>收</a:t>
            </a:r>
            <a:r>
              <a:rPr lang="zh-CN" altLang="en-US" sz="1200" b="1" dirty="0" smtClean="0">
                <a:latin typeface="微软雅黑" pitchFamily="34" charset="-122"/>
                <a:ea typeface="微软雅黑" pitchFamily="34" charset="-122"/>
              </a:rPr>
              <a:t>付属性</a:t>
            </a:r>
            <a:r>
              <a:rPr lang="zh-CN" altLang="en-US" sz="1200" dirty="0" smtClean="0">
                <a:latin typeface="微软雅黑" pitchFamily="34" charset="-122"/>
                <a:ea typeface="微软雅黑" pitchFamily="34" charset="-122"/>
              </a:rPr>
              <a:t>：入款、出款？</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b="1" dirty="0" smtClean="0">
                <a:latin typeface="微软雅黑" pitchFamily="34" charset="-122"/>
                <a:ea typeface="微软雅黑" pitchFamily="34" charset="-122"/>
              </a:rPr>
              <a:t>联接属性</a:t>
            </a:r>
            <a:r>
              <a:rPr lang="zh-CN" altLang="en-US" sz="1200" dirty="0" smtClean="0">
                <a:latin typeface="微软雅黑" pitchFamily="34" charset="-122"/>
                <a:ea typeface="微软雅黑" pitchFamily="34" charset="-122"/>
              </a:rPr>
              <a:t>：直连、间连；</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200" b="1" dirty="0" smtClean="0">
                <a:latin typeface="微软雅黑" pitchFamily="34" charset="-122"/>
                <a:ea typeface="微软雅黑" pitchFamily="34" charset="-122"/>
              </a:rPr>
              <a:t>内外属性</a:t>
            </a:r>
            <a:r>
              <a:rPr lang="zh-CN" altLang="en-US" sz="1200" dirty="0" smtClean="0">
                <a:latin typeface="微软雅黑" pitchFamily="34" charset="-122"/>
                <a:ea typeface="微软雅黑" pitchFamily="34" charset="-122"/>
              </a:rPr>
              <a:t>：内部使用（备付金调拨专用）、外部使用。</a:t>
            </a:r>
            <a:endParaRPr lang="en-US" altLang="zh-CN" sz="12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en-US" altLang="zh-CN" sz="12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1800444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银行统计</a:t>
            </a:r>
            <a:r>
              <a:rPr lang="en-US" altLang="zh-CN" dirty="0" smtClean="0"/>
              <a:t>-</a:t>
            </a:r>
            <a:r>
              <a:rPr lang="zh-CN" altLang="en-US" dirty="0" smtClean="0"/>
              <a:t>层次</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99906174"/>
              </p:ext>
            </p:extLst>
          </p:nvPr>
        </p:nvGraphicFramePr>
        <p:xfrm>
          <a:off x="179512" y="1564980"/>
          <a:ext cx="1800200" cy="927916"/>
        </p:xfrm>
        <a:graphic>
          <a:graphicData uri="http://schemas.openxmlformats.org/drawingml/2006/table">
            <a:tbl>
              <a:tblPr firstRow="1" bandRow="1">
                <a:tableStyleId>{5C22544A-7EE6-4342-B048-85BDC9FD1C3A}</a:tableStyleId>
              </a:tblPr>
              <a:tblGrid>
                <a:gridCol w="936104"/>
                <a:gridCol w="864096"/>
              </a:tblGrid>
              <a:tr h="266816">
                <a:tc>
                  <a:txBody>
                    <a:bodyPr/>
                    <a:lstStyle/>
                    <a:p>
                      <a:r>
                        <a:rPr lang="zh-CN" altLang="en-US" sz="1200" dirty="0" smtClean="0">
                          <a:latin typeface="微软雅黑" pitchFamily="34" charset="-122"/>
                          <a:ea typeface="微软雅黑" pitchFamily="34" charset="-122"/>
                        </a:rPr>
                        <a:t>合作方式</a:t>
                      </a:r>
                      <a:endParaRPr lang="zh-CN" altLang="en-US" sz="1200" dirty="0">
                        <a:latin typeface="微软雅黑" pitchFamily="34" charset="-122"/>
                        <a:ea typeface="微软雅黑" pitchFamily="34" charset="-122"/>
                      </a:endParaRPr>
                    </a:p>
                  </a:txBody>
                  <a:tcPr/>
                </a:tc>
                <a:tc>
                  <a:txBody>
                    <a:bodyPr/>
                    <a:lstStyle/>
                    <a:p>
                      <a:endParaRPr lang="zh-CN" altLang="en-US" sz="1200" dirty="0">
                        <a:latin typeface="微软雅黑" pitchFamily="34" charset="-122"/>
                        <a:ea typeface="微软雅黑" pitchFamily="34" charset="-122"/>
                      </a:endParaRPr>
                    </a:p>
                  </a:txBody>
                  <a:tcPr/>
                </a:tc>
              </a:tr>
              <a:tr h="326798">
                <a:tc>
                  <a:txBody>
                    <a:bodyPr/>
                    <a:lstStyle/>
                    <a:p>
                      <a:pPr algn="ctr"/>
                      <a:r>
                        <a:rPr lang="zh-CN" altLang="en-US" sz="1200" b="1" dirty="0" smtClean="0">
                          <a:latin typeface="微软雅黑" pitchFamily="34" charset="-122"/>
                          <a:ea typeface="微软雅黑" pitchFamily="34" charset="-122"/>
                        </a:rPr>
                        <a:t>直连</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a:latin typeface="微软雅黑" pitchFamily="34" charset="-122"/>
                        <a:ea typeface="微软雅黑" pitchFamily="34" charset="-122"/>
                      </a:endParaRPr>
                    </a:p>
                  </a:txBody>
                  <a:tcPr/>
                </a:tc>
              </a:tr>
              <a:tr h="326798">
                <a:tc>
                  <a:txBody>
                    <a:bodyPr/>
                    <a:lstStyle/>
                    <a:p>
                      <a:pPr algn="ctr"/>
                      <a:r>
                        <a:rPr lang="zh-CN" altLang="en-US" sz="1200" b="1" dirty="0" smtClean="0">
                          <a:latin typeface="微软雅黑" pitchFamily="34" charset="-122"/>
                          <a:ea typeface="微软雅黑" pitchFamily="34" charset="-122"/>
                        </a:rPr>
                        <a:t>间连</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531141161"/>
              </p:ext>
            </p:extLst>
          </p:nvPr>
        </p:nvGraphicFramePr>
        <p:xfrm>
          <a:off x="2411760" y="908720"/>
          <a:ext cx="1800200" cy="927916"/>
        </p:xfrm>
        <a:graphic>
          <a:graphicData uri="http://schemas.openxmlformats.org/drawingml/2006/table">
            <a:tbl>
              <a:tblPr firstRow="1" bandRow="1">
                <a:tableStyleId>{5C22544A-7EE6-4342-B048-85BDC9FD1C3A}</a:tableStyleId>
              </a:tblPr>
              <a:tblGrid>
                <a:gridCol w="936104"/>
                <a:gridCol w="864096"/>
              </a:tblGrid>
              <a:tr h="266816">
                <a:tc>
                  <a:txBody>
                    <a:bodyPr/>
                    <a:lstStyle/>
                    <a:p>
                      <a:r>
                        <a:rPr lang="zh-CN" altLang="en-US" sz="1200" dirty="0" smtClean="0">
                          <a:latin typeface="微软雅黑" pitchFamily="34" charset="-122"/>
                          <a:ea typeface="微软雅黑" pitchFamily="34" charset="-122"/>
                        </a:rPr>
                        <a:t>供应商</a:t>
                      </a:r>
                      <a:endParaRPr lang="zh-CN" altLang="en-US" sz="1200" dirty="0">
                        <a:latin typeface="微软雅黑" pitchFamily="34" charset="-122"/>
                        <a:ea typeface="微软雅黑" pitchFamily="34" charset="-122"/>
                      </a:endParaRPr>
                    </a:p>
                  </a:txBody>
                  <a:tcPr/>
                </a:tc>
                <a:tc>
                  <a:txBody>
                    <a:bodyPr/>
                    <a:lstStyle/>
                    <a:p>
                      <a:endParaRPr lang="zh-CN" altLang="en-US" sz="1200" dirty="0">
                        <a:latin typeface="微软雅黑" pitchFamily="34" charset="-122"/>
                        <a:ea typeface="微软雅黑" pitchFamily="34" charset="-122"/>
                      </a:endParaRPr>
                    </a:p>
                  </a:txBody>
                  <a:tcPr/>
                </a:tc>
              </a:tr>
              <a:tr h="326798">
                <a:tc>
                  <a:txBody>
                    <a:bodyPr/>
                    <a:lstStyle/>
                    <a:p>
                      <a:pPr algn="ctr"/>
                      <a:r>
                        <a:rPr lang="zh-CN" altLang="en-US" sz="1200" b="1" dirty="0" smtClean="0">
                          <a:latin typeface="微软雅黑" pitchFamily="34" charset="-122"/>
                          <a:ea typeface="微软雅黑" pitchFamily="34" charset="-122"/>
                        </a:rPr>
                        <a:t>杭州中信</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a:latin typeface="微软雅黑" pitchFamily="34" charset="-122"/>
                        <a:ea typeface="微软雅黑" pitchFamily="34" charset="-122"/>
                      </a:endParaRPr>
                    </a:p>
                  </a:txBody>
                  <a:tcPr/>
                </a:tc>
              </a:tr>
              <a:tr h="326798">
                <a:tc>
                  <a:txBody>
                    <a:bodyPr/>
                    <a:lstStyle/>
                    <a:p>
                      <a:pPr algn="ctr"/>
                      <a:r>
                        <a:rPr lang="zh-CN" altLang="en-US" sz="1200" b="1" dirty="0" smtClean="0">
                          <a:latin typeface="微软雅黑" pitchFamily="34" charset="-122"/>
                          <a:ea typeface="微软雅黑" pitchFamily="34" charset="-122"/>
                        </a:rPr>
                        <a:t>杭州工行</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311965070"/>
              </p:ext>
            </p:extLst>
          </p:nvPr>
        </p:nvGraphicFramePr>
        <p:xfrm>
          <a:off x="2411760" y="2060848"/>
          <a:ext cx="1800200" cy="1581512"/>
        </p:xfrm>
        <a:graphic>
          <a:graphicData uri="http://schemas.openxmlformats.org/drawingml/2006/table">
            <a:tbl>
              <a:tblPr firstRow="1" bandRow="1">
                <a:tableStyleId>{5C22544A-7EE6-4342-B048-85BDC9FD1C3A}</a:tableStyleId>
              </a:tblPr>
              <a:tblGrid>
                <a:gridCol w="1224136"/>
                <a:gridCol w="576064"/>
              </a:tblGrid>
              <a:tr h="130304">
                <a:tc>
                  <a:txBody>
                    <a:bodyPr/>
                    <a:lstStyle/>
                    <a:p>
                      <a:r>
                        <a:rPr lang="zh-CN" altLang="en-US" sz="1200" dirty="0" smtClean="0">
                          <a:latin typeface="微软雅黑" pitchFamily="34" charset="-122"/>
                          <a:ea typeface="微软雅黑" pitchFamily="34" charset="-122"/>
                        </a:rPr>
                        <a:t>供应商</a:t>
                      </a:r>
                      <a:endParaRPr lang="zh-CN" altLang="en-US" sz="1200" dirty="0">
                        <a:latin typeface="微软雅黑" pitchFamily="34" charset="-122"/>
                        <a:ea typeface="微软雅黑" pitchFamily="34" charset="-122"/>
                      </a:endParaRPr>
                    </a:p>
                  </a:txBody>
                  <a:tcPr/>
                </a:tc>
                <a:tc>
                  <a:txBody>
                    <a:bodyPr/>
                    <a:lstStyle/>
                    <a:p>
                      <a:endParaRPr lang="zh-CN" altLang="en-US" sz="1200" dirty="0">
                        <a:latin typeface="微软雅黑" pitchFamily="34" charset="-122"/>
                        <a:ea typeface="微软雅黑" pitchFamily="34" charset="-122"/>
                      </a:endParaRPr>
                    </a:p>
                  </a:txBody>
                  <a:tcPr/>
                </a:tc>
              </a:tr>
              <a:tr h="326798">
                <a:tc>
                  <a:txBody>
                    <a:bodyPr/>
                    <a:lstStyle/>
                    <a:p>
                      <a:pPr algn="l"/>
                      <a:r>
                        <a:rPr lang="zh-CN" altLang="en-US" sz="1200" b="1" dirty="0" smtClean="0">
                          <a:latin typeface="微软雅黑" pitchFamily="34" charset="-122"/>
                          <a:ea typeface="微软雅黑" pitchFamily="34" charset="-122"/>
                        </a:rPr>
                        <a:t>深圳结算</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a:latin typeface="微软雅黑" pitchFamily="34" charset="-122"/>
                        <a:ea typeface="微软雅黑" pitchFamily="34" charset="-122"/>
                      </a:endParaRPr>
                    </a:p>
                  </a:txBody>
                  <a:tcPr/>
                </a:tc>
              </a:tr>
              <a:tr h="326798">
                <a:tc>
                  <a:txBody>
                    <a:bodyPr/>
                    <a:lstStyle/>
                    <a:p>
                      <a:pPr algn="l"/>
                      <a:r>
                        <a:rPr lang="zh-CN" altLang="en-US" sz="1200" b="1" smtClean="0">
                          <a:latin typeface="微软雅黑" pitchFamily="34" charset="-122"/>
                          <a:ea typeface="微软雅黑" pitchFamily="34" charset="-122"/>
                        </a:rPr>
                        <a:t>联动优势</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r h="326798">
                <a:tc>
                  <a:txBody>
                    <a:bodyPr/>
                    <a:lstStyle/>
                    <a:p>
                      <a:pPr algn="l"/>
                      <a:r>
                        <a:rPr lang="zh-CN" altLang="en-US" sz="1200" b="1" dirty="0" smtClean="0">
                          <a:latin typeface="微软雅黑" pitchFamily="34" charset="-122"/>
                          <a:ea typeface="微软雅黑" pitchFamily="34" charset="-122"/>
                        </a:rPr>
                        <a:t>中金渠道</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r h="326798">
                <a:tc>
                  <a:txBody>
                    <a:bodyPr/>
                    <a:lstStyle/>
                    <a:p>
                      <a:pPr algn="l"/>
                      <a:r>
                        <a:rPr lang="en-US" altLang="zh-CN" sz="1200" b="1" dirty="0" smtClean="0">
                          <a:latin typeface="微软雅黑" pitchFamily="34" charset="-122"/>
                          <a:ea typeface="微软雅黑" pitchFamily="34" charset="-122"/>
                        </a:rPr>
                        <a:t>XXXX</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bl>
          </a:graphicData>
        </a:graphic>
      </p:graphicFrame>
      <p:cxnSp>
        <p:nvCxnSpPr>
          <p:cNvPr id="9" name="肘形连接符 8"/>
          <p:cNvCxnSpPr>
            <a:stCxn id="5" idx="3"/>
            <a:endCxn id="6" idx="1"/>
          </p:cNvCxnSpPr>
          <p:nvPr/>
        </p:nvCxnSpPr>
        <p:spPr>
          <a:xfrm flipV="1">
            <a:off x="1979712" y="1372678"/>
            <a:ext cx="432048" cy="6562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949649" y="2276872"/>
            <a:ext cx="462111" cy="792088"/>
            <a:chOff x="1949649" y="2276872"/>
            <a:chExt cx="462111" cy="792088"/>
          </a:xfrm>
        </p:grpSpPr>
        <p:cxnSp>
          <p:nvCxnSpPr>
            <p:cNvPr id="20" name="直接连接符 19"/>
            <p:cNvCxnSpPr/>
            <p:nvPr/>
          </p:nvCxnSpPr>
          <p:spPr>
            <a:xfrm>
              <a:off x="1949649" y="2276872"/>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192338" y="2276872"/>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159732" y="3068960"/>
              <a:ext cx="2520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5" name="表格 24"/>
          <p:cNvGraphicFramePr>
            <a:graphicFrameLocks noGrp="1"/>
          </p:cNvGraphicFramePr>
          <p:nvPr>
            <p:extLst>
              <p:ext uri="{D42A27DB-BD31-4B8C-83A1-F6EECF244321}">
                <p14:modId xmlns:p14="http://schemas.microsoft.com/office/powerpoint/2010/main" val="2171832203"/>
              </p:ext>
            </p:extLst>
          </p:nvPr>
        </p:nvGraphicFramePr>
        <p:xfrm>
          <a:off x="4716016" y="2780928"/>
          <a:ext cx="1944216" cy="1908310"/>
        </p:xfrm>
        <a:graphic>
          <a:graphicData uri="http://schemas.openxmlformats.org/drawingml/2006/table">
            <a:tbl>
              <a:tblPr firstRow="1" bandRow="1">
                <a:tableStyleId>{5C22544A-7EE6-4342-B048-85BDC9FD1C3A}</a:tableStyleId>
              </a:tblPr>
              <a:tblGrid>
                <a:gridCol w="864096"/>
                <a:gridCol w="1080120"/>
              </a:tblGrid>
              <a:tr h="130304">
                <a:tc>
                  <a:txBody>
                    <a:bodyPr/>
                    <a:lstStyle/>
                    <a:p>
                      <a:r>
                        <a:rPr lang="zh-CN" altLang="en-US" sz="1200" dirty="0" smtClean="0">
                          <a:latin typeface="微软雅黑" pitchFamily="34" charset="-122"/>
                          <a:ea typeface="微软雅黑" pitchFamily="34" charset="-122"/>
                        </a:rPr>
                        <a:t>产品</a:t>
                      </a:r>
                      <a:endParaRPr lang="zh-CN" altLang="en-US" sz="1200" dirty="0">
                        <a:latin typeface="微软雅黑" pitchFamily="34" charset="-122"/>
                        <a:ea typeface="微软雅黑" pitchFamily="34" charset="-122"/>
                      </a:endParaRPr>
                    </a:p>
                  </a:txBody>
                  <a:tcPr/>
                </a:tc>
                <a:tc>
                  <a:txBody>
                    <a:bodyPr/>
                    <a:lstStyle/>
                    <a:p>
                      <a:endParaRPr lang="zh-CN" altLang="en-US" sz="1200" dirty="0">
                        <a:latin typeface="微软雅黑" pitchFamily="34" charset="-122"/>
                        <a:ea typeface="微软雅黑" pitchFamily="34" charset="-122"/>
                      </a:endParaRPr>
                    </a:p>
                  </a:txBody>
                  <a:tcPr/>
                </a:tc>
              </a:tr>
              <a:tr h="326798">
                <a:tc>
                  <a:txBody>
                    <a:bodyPr/>
                    <a:lstStyle/>
                    <a:p>
                      <a:pPr algn="l"/>
                      <a:r>
                        <a:rPr lang="zh-CN" altLang="en-US" sz="1200" b="1" dirty="0" smtClean="0">
                          <a:latin typeface="微软雅黑" pitchFamily="34" charset="-122"/>
                          <a:ea typeface="微软雅黑" pitchFamily="34" charset="-122"/>
                        </a:rPr>
                        <a:t>网银支付</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a:latin typeface="微软雅黑" pitchFamily="34" charset="-122"/>
                        <a:ea typeface="微软雅黑" pitchFamily="34" charset="-122"/>
                      </a:endParaRPr>
                    </a:p>
                  </a:txBody>
                  <a:tcPr/>
                </a:tc>
              </a:tr>
              <a:tr h="326798">
                <a:tc>
                  <a:txBody>
                    <a:bodyPr/>
                    <a:lstStyle/>
                    <a:p>
                      <a:pPr algn="l"/>
                      <a:r>
                        <a:rPr lang="zh-CN" altLang="en-US" sz="1200" b="1" dirty="0" smtClean="0">
                          <a:latin typeface="微软雅黑" pitchFamily="34" charset="-122"/>
                          <a:ea typeface="微软雅黑" pitchFamily="34" charset="-122"/>
                        </a:rPr>
                        <a:t>快捷支付</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r h="326798">
                <a:tc>
                  <a:txBody>
                    <a:bodyPr/>
                    <a:lstStyle/>
                    <a:p>
                      <a:pPr algn="l"/>
                      <a:r>
                        <a:rPr lang="zh-CN" altLang="en-US" sz="1200" b="1" dirty="0" smtClean="0">
                          <a:latin typeface="微软雅黑" pitchFamily="34" charset="-122"/>
                          <a:ea typeface="微软雅黑" pitchFamily="34" charset="-122"/>
                        </a:rPr>
                        <a:t>代扣支付</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r h="326798">
                <a:tc>
                  <a:txBody>
                    <a:bodyPr/>
                    <a:lstStyle/>
                    <a:p>
                      <a:pPr algn="l"/>
                      <a:r>
                        <a:rPr lang="zh-CN" altLang="en-US" sz="1200" b="1" dirty="0" smtClean="0">
                          <a:latin typeface="微软雅黑" pitchFamily="34" charset="-122"/>
                          <a:ea typeface="微软雅黑" pitchFamily="34" charset="-122"/>
                        </a:rPr>
                        <a:t>扫码支付</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r h="326798">
                <a:tc>
                  <a:txBody>
                    <a:bodyPr/>
                    <a:lstStyle/>
                    <a:p>
                      <a:pPr algn="l"/>
                      <a:r>
                        <a:rPr lang="en-US" altLang="zh-CN"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422038579"/>
              </p:ext>
            </p:extLst>
          </p:nvPr>
        </p:nvGraphicFramePr>
        <p:xfrm>
          <a:off x="7164288" y="3573016"/>
          <a:ext cx="1440160" cy="1254714"/>
        </p:xfrm>
        <a:graphic>
          <a:graphicData uri="http://schemas.openxmlformats.org/drawingml/2006/table">
            <a:tbl>
              <a:tblPr firstRow="1" bandRow="1">
                <a:tableStyleId>{5C22544A-7EE6-4342-B048-85BDC9FD1C3A}</a:tableStyleId>
              </a:tblPr>
              <a:tblGrid>
                <a:gridCol w="648072"/>
                <a:gridCol w="792088"/>
              </a:tblGrid>
              <a:tr h="130304">
                <a:tc>
                  <a:txBody>
                    <a:bodyPr/>
                    <a:lstStyle/>
                    <a:p>
                      <a:pPr algn="ctr"/>
                      <a:r>
                        <a:rPr lang="zh-CN" altLang="en-US" sz="1200" dirty="0" smtClean="0">
                          <a:latin typeface="微软雅黑" pitchFamily="34" charset="-122"/>
                          <a:ea typeface="微软雅黑" pitchFamily="34" charset="-122"/>
                        </a:rPr>
                        <a:t>渠道</a:t>
                      </a:r>
                      <a:endParaRPr lang="zh-CN" altLang="en-US" sz="1200" dirty="0">
                        <a:latin typeface="微软雅黑" pitchFamily="34" charset="-122"/>
                        <a:ea typeface="微软雅黑" pitchFamily="34" charset="-122"/>
                      </a:endParaRPr>
                    </a:p>
                  </a:txBody>
                  <a:tcPr/>
                </a:tc>
                <a:tc>
                  <a:txBody>
                    <a:bodyPr/>
                    <a:lstStyle/>
                    <a:p>
                      <a:endParaRPr lang="zh-CN" altLang="en-US" sz="1200" dirty="0">
                        <a:latin typeface="微软雅黑" pitchFamily="34" charset="-122"/>
                        <a:ea typeface="微软雅黑" pitchFamily="34" charset="-122"/>
                      </a:endParaRPr>
                    </a:p>
                  </a:txBody>
                  <a:tcPr/>
                </a:tc>
              </a:tr>
              <a:tr h="326798">
                <a:tc>
                  <a:txBody>
                    <a:bodyPr/>
                    <a:lstStyle/>
                    <a:p>
                      <a:pPr algn="l"/>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r h="326798">
                <a:tc>
                  <a:txBody>
                    <a:bodyPr/>
                    <a:lstStyle/>
                    <a:p>
                      <a:pPr algn="l"/>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r h="326798">
                <a:tc>
                  <a:txBody>
                    <a:bodyPr/>
                    <a:lstStyle/>
                    <a:p>
                      <a:pPr algn="l"/>
                      <a:endParaRPr lang="zh-CN" altLang="en-US" sz="1200" b="1" dirty="0">
                        <a:latin typeface="微软雅黑" pitchFamily="34" charset="-122"/>
                        <a:ea typeface="微软雅黑" pitchFamily="34" charset="-122"/>
                      </a:endParaRPr>
                    </a:p>
                  </a:txBody>
                  <a:tcPr/>
                </a:tc>
                <a:tc>
                  <a:txBody>
                    <a:bodyPr/>
                    <a:lstStyle/>
                    <a:p>
                      <a:pPr algn="ctr"/>
                      <a:endParaRPr lang="zh-CN" altLang="en-US" sz="1200" b="1" dirty="0">
                        <a:latin typeface="微软雅黑" pitchFamily="34" charset="-122"/>
                        <a:ea typeface="微软雅黑" pitchFamily="34" charset="-122"/>
                      </a:endParaRPr>
                    </a:p>
                  </a:txBody>
                  <a:tcPr/>
                </a:tc>
              </a:tr>
            </a:tbl>
          </a:graphicData>
        </a:graphic>
      </p:graphicFrame>
      <p:cxnSp>
        <p:nvCxnSpPr>
          <p:cNvPr id="28" name="肘形连接符 27"/>
          <p:cNvCxnSpPr>
            <a:stCxn id="25" idx="3"/>
            <a:endCxn id="26" idx="1"/>
          </p:cNvCxnSpPr>
          <p:nvPr/>
        </p:nvCxnSpPr>
        <p:spPr>
          <a:xfrm>
            <a:off x="6660232" y="3735083"/>
            <a:ext cx="504056" cy="46529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7" idx="3"/>
            <a:endCxn id="25" idx="1"/>
          </p:cNvCxnSpPr>
          <p:nvPr/>
        </p:nvCxnSpPr>
        <p:spPr>
          <a:xfrm>
            <a:off x="4211960" y="2851604"/>
            <a:ext cx="504056" cy="8834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1361561823"/>
              </p:ext>
            </p:extLst>
          </p:nvPr>
        </p:nvGraphicFramePr>
        <p:xfrm>
          <a:off x="4747245" y="4949690"/>
          <a:ext cx="1944216" cy="1371600"/>
        </p:xfrm>
        <a:graphic>
          <a:graphicData uri="http://schemas.openxmlformats.org/drawingml/2006/table">
            <a:tbl>
              <a:tblPr firstRow="1" bandRow="1">
                <a:tableStyleId>{5C22544A-7EE6-4342-B048-85BDC9FD1C3A}</a:tableStyleId>
              </a:tblPr>
              <a:tblGrid>
                <a:gridCol w="864096"/>
                <a:gridCol w="1080120"/>
              </a:tblGrid>
              <a:tr h="130304">
                <a:tc>
                  <a:txBody>
                    <a:bodyPr/>
                    <a:lstStyle/>
                    <a:p>
                      <a:r>
                        <a:rPr lang="zh-CN" altLang="en-US" sz="1200" dirty="0" smtClean="0">
                          <a:latin typeface="微软雅黑" pitchFamily="34" charset="-122"/>
                          <a:ea typeface="微软雅黑" pitchFamily="34" charset="-122"/>
                        </a:rPr>
                        <a:t>银行</a:t>
                      </a:r>
                      <a:endParaRPr lang="zh-CN" altLang="en-US" sz="1200" dirty="0">
                        <a:latin typeface="微软雅黑" pitchFamily="34" charset="-122"/>
                        <a:ea typeface="微软雅黑" pitchFamily="34" charset="-122"/>
                      </a:endParaRPr>
                    </a:p>
                  </a:txBody>
                  <a:tcPr/>
                </a:tc>
                <a:tc>
                  <a:txBody>
                    <a:bodyPr/>
                    <a:lstStyle/>
                    <a:p>
                      <a:endParaRPr lang="zh-CN" altLang="en-US" sz="1200" dirty="0">
                        <a:latin typeface="微软雅黑" pitchFamily="34" charset="-122"/>
                        <a:ea typeface="微软雅黑" pitchFamily="34" charset="-122"/>
                      </a:endParaRPr>
                    </a:p>
                  </a:txBody>
                  <a:tcPr/>
                </a:tc>
              </a:tr>
              <a:tr h="326798">
                <a:tc>
                  <a:txBody>
                    <a:bodyPr/>
                    <a:lstStyle/>
                    <a:p>
                      <a:r>
                        <a:rPr lang="en-US" altLang="zh-CN" dirty="0" smtClean="0"/>
                        <a:t>XX</a:t>
                      </a:r>
                      <a:endParaRPr lang="zh-CN" altLang="en-US" dirty="0"/>
                    </a:p>
                  </a:txBody>
                  <a:tcPr/>
                </a:tc>
                <a:tc>
                  <a:txBody>
                    <a:bodyPr/>
                    <a:lstStyle/>
                    <a:p>
                      <a:pPr algn="ctr"/>
                      <a:endParaRPr lang="zh-CN" altLang="en-US" sz="1200" b="1">
                        <a:latin typeface="微软雅黑" pitchFamily="34" charset="-122"/>
                        <a:ea typeface="微软雅黑" pitchFamily="34" charset="-122"/>
                      </a:endParaRPr>
                    </a:p>
                  </a:txBody>
                  <a:tcPr/>
                </a:tc>
              </a:tr>
              <a:tr h="326798">
                <a:tc>
                  <a:txBody>
                    <a:bodyPr/>
                    <a:lstStyle/>
                    <a:p>
                      <a:r>
                        <a:rPr lang="en-US" altLang="zh-CN" dirty="0" smtClean="0"/>
                        <a:t>XX</a:t>
                      </a:r>
                      <a:endParaRPr lang="zh-CN" altLang="en-US" dirty="0"/>
                    </a:p>
                  </a:txBody>
                  <a:tcPr/>
                </a:tc>
                <a:tc>
                  <a:txBody>
                    <a:bodyPr/>
                    <a:lstStyle/>
                    <a:p>
                      <a:pPr algn="ctr"/>
                      <a:endParaRPr lang="zh-CN" altLang="en-US" sz="1200" b="1" dirty="0">
                        <a:latin typeface="微软雅黑" pitchFamily="34" charset="-122"/>
                        <a:ea typeface="微软雅黑" pitchFamily="34" charset="-122"/>
                      </a:endParaRPr>
                    </a:p>
                  </a:txBody>
                  <a:tcPr/>
                </a:tc>
              </a:tr>
              <a:tr h="326798">
                <a:tc>
                  <a:txBody>
                    <a:bodyPr/>
                    <a:lstStyle/>
                    <a:p>
                      <a:r>
                        <a:rPr lang="en-US" altLang="zh-CN" dirty="0" smtClean="0"/>
                        <a:t>XX</a:t>
                      </a:r>
                      <a:endParaRPr lang="zh-CN" altLang="en-US" dirty="0"/>
                    </a:p>
                  </a:txBody>
                  <a:tcPr/>
                </a:tc>
                <a:tc>
                  <a:txBody>
                    <a:bodyPr/>
                    <a:lstStyle/>
                    <a:p>
                      <a:pPr algn="ctr"/>
                      <a:endParaRPr lang="zh-CN" altLang="en-US" sz="1200" b="1" dirty="0">
                        <a:latin typeface="微软雅黑" pitchFamily="34" charset="-122"/>
                        <a:ea typeface="微软雅黑" pitchFamily="34" charset="-122"/>
                      </a:endParaRPr>
                    </a:p>
                  </a:txBody>
                  <a:tcPr/>
                </a:tc>
              </a:tr>
            </a:tbl>
          </a:graphicData>
        </a:graphic>
      </p:graphicFrame>
      <p:cxnSp>
        <p:nvCxnSpPr>
          <p:cNvPr id="40" name="肘形连接符 39"/>
          <p:cNvCxnSpPr>
            <a:stCxn id="7" idx="3"/>
            <a:endCxn id="38" idx="1"/>
          </p:cNvCxnSpPr>
          <p:nvPr/>
        </p:nvCxnSpPr>
        <p:spPr>
          <a:xfrm>
            <a:off x="4211960" y="2851604"/>
            <a:ext cx="535285" cy="278388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040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323528" y="1196752"/>
            <a:ext cx="3456384" cy="1440160"/>
          </a:xfrm>
          <a:prstGeom prst="roundRect">
            <a:avLst>
              <a:gd name="adj" fmla="val 4014"/>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银行统计</a:t>
            </a:r>
            <a:r>
              <a:rPr lang="en-US" altLang="zh-CN" dirty="0" smtClean="0"/>
              <a:t>-</a:t>
            </a:r>
            <a:r>
              <a:rPr lang="zh-CN" altLang="en-US" dirty="0"/>
              <a:t>指标</a:t>
            </a:r>
          </a:p>
        </p:txBody>
      </p:sp>
      <p:sp>
        <p:nvSpPr>
          <p:cNvPr id="3" name="圆角矩形 2"/>
          <p:cNvSpPr/>
          <p:nvPr/>
        </p:nvSpPr>
        <p:spPr>
          <a:xfrm>
            <a:off x="539552" y="1268760"/>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订单数量</a:t>
            </a:r>
            <a:endParaRPr lang="zh-CN" altLang="en-US" sz="1200" b="1" dirty="0">
              <a:solidFill>
                <a:schemeClr val="tx1"/>
              </a:solidFill>
              <a:latin typeface="微软雅黑" pitchFamily="34" charset="-122"/>
              <a:ea typeface="微软雅黑" pitchFamily="34" charset="-122"/>
            </a:endParaRPr>
          </a:p>
        </p:txBody>
      </p:sp>
      <p:sp>
        <p:nvSpPr>
          <p:cNvPr id="18" name="圆角矩形 17"/>
          <p:cNvSpPr/>
          <p:nvPr/>
        </p:nvSpPr>
        <p:spPr>
          <a:xfrm>
            <a:off x="549499" y="2060848"/>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订单金额</a:t>
            </a:r>
            <a:endParaRPr lang="zh-CN" altLang="en-US" sz="1200" b="1" dirty="0">
              <a:solidFill>
                <a:schemeClr val="tx1"/>
              </a:solidFill>
              <a:latin typeface="微软雅黑" pitchFamily="34" charset="-122"/>
              <a:ea typeface="微软雅黑" pitchFamily="34" charset="-122"/>
            </a:endParaRPr>
          </a:p>
        </p:txBody>
      </p:sp>
      <p:sp>
        <p:nvSpPr>
          <p:cNvPr id="19" name="圆角矩形 18"/>
          <p:cNvSpPr/>
          <p:nvPr/>
        </p:nvSpPr>
        <p:spPr>
          <a:xfrm>
            <a:off x="2339752" y="1250876"/>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交易数量</a:t>
            </a:r>
            <a:endParaRPr lang="zh-CN" altLang="en-US" sz="1200" b="1" dirty="0">
              <a:solidFill>
                <a:schemeClr val="tx1"/>
              </a:solidFill>
              <a:latin typeface="微软雅黑" pitchFamily="34" charset="-122"/>
              <a:ea typeface="微软雅黑" pitchFamily="34" charset="-122"/>
            </a:endParaRPr>
          </a:p>
        </p:txBody>
      </p:sp>
      <p:sp>
        <p:nvSpPr>
          <p:cNvPr id="21" name="圆角矩形 20"/>
          <p:cNvSpPr/>
          <p:nvPr/>
        </p:nvSpPr>
        <p:spPr>
          <a:xfrm>
            <a:off x="2372916" y="2060848"/>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交易金额</a:t>
            </a:r>
            <a:endParaRPr lang="zh-CN" altLang="en-US" sz="1200" b="1" dirty="0">
              <a:solidFill>
                <a:schemeClr val="tx1"/>
              </a:solidFill>
              <a:latin typeface="微软雅黑" pitchFamily="34" charset="-122"/>
              <a:ea typeface="微软雅黑" pitchFamily="34" charset="-122"/>
            </a:endParaRPr>
          </a:p>
        </p:txBody>
      </p:sp>
      <p:sp>
        <p:nvSpPr>
          <p:cNvPr id="4" name="右箭头 3"/>
          <p:cNvSpPr/>
          <p:nvPr/>
        </p:nvSpPr>
        <p:spPr>
          <a:xfrm>
            <a:off x="3995936" y="1340768"/>
            <a:ext cx="864096" cy="360040"/>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3995936" y="2132856"/>
            <a:ext cx="864096" cy="360040"/>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148064" y="1196752"/>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订单成功率</a:t>
            </a:r>
            <a:endParaRPr lang="zh-CN" altLang="en-US" sz="1200" b="1" dirty="0">
              <a:solidFill>
                <a:schemeClr val="tx1"/>
              </a:solidFill>
              <a:latin typeface="微软雅黑" pitchFamily="34" charset="-122"/>
              <a:ea typeface="微软雅黑" pitchFamily="34" charset="-122"/>
            </a:endParaRPr>
          </a:p>
        </p:txBody>
      </p:sp>
      <p:sp>
        <p:nvSpPr>
          <p:cNvPr id="29" name="圆角矩形 28"/>
          <p:cNvSpPr/>
          <p:nvPr/>
        </p:nvSpPr>
        <p:spPr>
          <a:xfrm>
            <a:off x="5155282" y="2060848"/>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金额成功率</a:t>
            </a:r>
            <a:endParaRPr lang="zh-CN" altLang="en-US" sz="1200" b="1" dirty="0">
              <a:solidFill>
                <a:schemeClr val="tx1"/>
              </a:solidFill>
              <a:latin typeface="微软雅黑" pitchFamily="34" charset="-122"/>
              <a:ea typeface="微软雅黑" pitchFamily="34" charset="-122"/>
            </a:endParaRPr>
          </a:p>
        </p:txBody>
      </p:sp>
      <p:sp>
        <p:nvSpPr>
          <p:cNvPr id="30" name="圆角矩形 29"/>
          <p:cNvSpPr/>
          <p:nvPr/>
        </p:nvSpPr>
        <p:spPr>
          <a:xfrm>
            <a:off x="2372916" y="3140968"/>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交易数量趋势</a:t>
            </a:r>
            <a:r>
              <a:rPr lang="en-US" altLang="zh-CN" sz="1200" b="1" dirty="0" smtClean="0">
                <a:solidFill>
                  <a:schemeClr val="tx1"/>
                </a:solidFill>
                <a:latin typeface="微软雅黑" pitchFamily="34" charset="-122"/>
                <a:ea typeface="微软雅黑" pitchFamily="34" charset="-122"/>
              </a:rPr>
              <a:t>/</a:t>
            </a:r>
            <a:r>
              <a:rPr lang="zh-CN" altLang="en-US" sz="1200" b="1" dirty="0" smtClean="0">
                <a:solidFill>
                  <a:schemeClr val="tx1"/>
                </a:solidFill>
                <a:latin typeface="微软雅黑" pitchFamily="34" charset="-122"/>
                <a:ea typeface="微软雅黑" pitchFamily="34" charset="-122"/>
              </a:rPr>
              <a:t>结构</a:t>
            </a:r>
            <a:endParaRPr lang="zh-CN" altLang="en-US" sz="1200" b="1" dirty="0">
              <a:solidFill>
                <a:schemeClr val="tx1"/>
              </a:solidFill>
              <a:latin typeface="微软雅黑" pitchFamily="34" charset="-122"/>
              <a:ea typeface="微软雅黑" pitchFamily="34" charset="-122"/>
            </a:endParaRPr>
          </a:p>
        </p:txBody>
      </p:sp>
      <p:sp>
        <p:nvSpPr>
          <p:cNvPr id="31" name="圆角矩形 30"/>
          <p:cNvSpPr/>
          <p:nvPr/>
        </p:nvSpPr>
        <p:spPr>
          <a:xfrm>
            <a:off x="2372916" y="3725416"/>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交易金额趋势</a:t>
            </a:r>
            <a:r>
              <a:rPr lang="en-US" altLang="zh-CN" sz="1200" b="1" dirty="0" smtClean="0">
                <a:solidFill>
                  <a:schemeClr val="tx1"/>
                </a:solidFill>
                <a:latin typeface="微软雅黑" pitchFamily="34" charset="-122"/>
                <a:ea typeface="微软雅黑" pitchFamily="34" charset="-122"/>
              </a:rPr>
              <a:t>/</a:t>
            </a:r>
            <a:r>
              <a:rPr lang="zh-CN" altLang="en-US" sz="1200" b="1" dirty="0" smtClean="0">
                <a:solidFill>
                  <a:schemeClr val="tx1"/>
                </a:solidFill>
                <a:latin typeface="微软雅黑" pitchFamily="34" charset="-122"/>
                <a:ea typeface="微软雅黑" pitchFamily="34" charset="-122"/>
              </a:rPr>
              <a:t>结构</a:t>
            </a:r>
            <a:endParaRPr lang="zh-CN" altLang="en-US" sz="1200" b="1" dirty="0">
              <a:solidFill>
                <a:schemeClr val="tx1"/>
              </a:solidFill>
              <a:latin typeface="微软雅黑" pitchFamily="34" charset="-122"/>
              <a:ea typeface="微软雅黑" pitchFamily="34" charset="-122"/>
            </a:endParaRPr>
          </a:p>
        </p:txBody>
      </p:sp>
      <p:sp>
        <p:nvSpPr>
          <p:cNvPr id="33" name="右箭头 32"/>
          <p:cNvSpPr/>
          <p:nvPr/>
        </p:nvSpPr>
        <p:spPr>
          <a:xfrm rot="5400000">
            <a:off x="2753569" y="2744924"/>
            <a:ext cx="432048" cy="360040"/>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2372916" y="4725144"/>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交易成本</a:t>
            </a:r>
            <a:endParaRPr lang="zh-CN" altLang="en-US" sz="1200" b="1" dirty="0">
              <a:solidFill>
                <a:schemeClr val="tx1"/>
              </a:solidFill>
              <a:latin typeface="微软雅黑" pitchFamily="34" charset="-122"/>
              <a:ea typeface="微软雅黑" pitchFamily="34" charset="-122"/>
            </a:endParaRPr>
          </a:p>
        </p:txBody>
      </p:sp>
      <p:sp>
        <p:nvSpPr>
          <p:cNvPr id="35" name="右箭头 34"/>
          <p:cNvSpPr/>
          <p:nvPr/>
        </p:nvSpPr>
        <p:spPr>
          <a:xfrm>
            <a:off x="3995936" y="4797152"/>
            <a:ext cx="864096" cy="360040"/>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5155282" y="4079751"/>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交易成本结构</a:t>
            </a:r>
            <a:endParaRPr lang="zh-CN" altLang="en-US" sz="1200" b="1" dirty="0">
              <a:solidFill>
                <a:schemeClr val="tx1"/>
              </a:solidFill>
              <a:latin typeface="微软雅黑" pitchFamily="34" charset="-122"/>
              <a:ea typeface="微软雅黑" pitchFamily="34" charset="-122"/>
            </a:endParaRPr>
          </a:p>
        </p:txBody>
      </p:sp>
      <p:sp>
        <p:nvSpPr>
          <p:cNvPr id="37" name="圆角矩形 36"/>
          <p:cNvSpPr/>
          <p:nvPr/>
        </p:nvSpPr>
        <p:spPr>
          <a:xfrm>
            <a:off x="6948264" y="4077072"/>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交易成本趋势</a:t>
            </a:r>
            <a:endParaRPr lang="zh-CN" altLang="en-US" sz="1200" b="1" dirty="0">
              <a:solidFill>
                <a:schemeClr val="tx1"/>
              </a:solidFill>
              <a:latin typeface="微软雅黑" pitchFamily="34" charset="-122"/>
              <a:ea typeface="微软雅黑" pitchFamily="34" charset="-122"/>
            </a:endParaRPr>
          </a:p>
        </p:txBody>
      </p:sp>
      <p:sp>
        <p:nvSpPr>
          <p:cNvPr id="39" name="圆角矩形 38"/>
          <p:cNvSpPr/>
          <p:nvPr/>
        </p:nvSpPr>
        <p:spPr>
          <a:xfrm>
            <a:off x="5148064" y="5373216"/>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商户交易成本</a:t>
            </a:r>
            <a:endParaRPr lang="zh-CN" altLang="en-US" sz="1200" b="1" dirty="0">
              <a:solidFill>
                <a:schemeClr val="tx1"/>
              </a:solidFill>
              <a:latin typeface="微软雅黑" pitchFamily="34" charset="-122"/>
              <a:ea typeface="微软雅黑" pitchFamily="34" charset="-122"/>
            </a:endParaRPr>
          </a:p>
        </p:txBody>
      </p:sp>
      <p:sp>
        <p:nvSpPr>
          <p:cNvPr id="41" name="右箭头 40"/>
          <p:cNvSpPr/>
          <p:nvPr/>
        </p:nvSpPr>
        <p:spPr>
          <a:xfrm>
            <a:off x="6436990" y="5445224"/>
            <a:ext cx="504056" cy="360040"/>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6941046" y="5373216"/>
            <a:ext cx="1224136" cy="5040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商户盈利能力</a:t>
            </a:r>
            <a:endParaRPr lang="zh-CN" altLang="en-US" sz="1200"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26899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流水基础元属性</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5375113"/>
              </p:ext>
            </p:extLst>
          </p:nvPr>
        </p:nvGraphicFramePr>
        <p:xfrm>
          <a:off x="323528" y="980728"/>
          <a:ext cx="8280920" cy="4863403"/>
        </p:xfrm>
        <a:graphic>
          <a:graphicData uri="http://schemas.openxmlformats.org/drawingml/2006/table">
            <a:tbl>
              <a:tblPr firstRow="1" bandRow="1">
                <a:tableStyleId>{5C22544A-7EE6-4342-B048-85BDC9FD1C3A}</a:tableStyleId>
              </a:tblPr>
              <a:tblGrid>
                <a:gridCol w="1393966"/>
                <a:gridCol w="3790610"/>
                <a:gridCol w="3096344"/>
              </a:tblGrid>
              <a:tr h="360040">
                <a:tc>
                  <a:txBody>
                    <a:bodyPr/>
                    <a:lstStyle/>
                    <a:p>
                      <a:pPr algn="ctr"/>
                      <a:r>
                        <a:rPr lang="zh-CN" altLang="en-US" sz="1400" dirty="0" smtClean="0">
                          <a:latin typeface="微软雅黑" pitchFamily="34" charset="-122"/>
                          <a:ea typeface="微软雅黑" pitchFamily="34" charset="-122"/>
                        </a:rPr>
                        <a:t>维度</a:t>
                      </a:r>
                      <a:endParaRPr lang="zh-CN" altLang="en-US" sz="1400" dirty="0">
                        <a:latin typeface="微软雅黑" pitchFamily="34" charset="-122"/>
                        <a:ea typeface="微软雅黑" pitchFamily="34" charset="-122"/>
                      </a:endParaRPr>
                    </a:p>
                  </a:txBody>
                  <a:tcPr anchor="ctr"/>
                </a:tc>
                <a:tc>
                  <a:txBody>
                    <a:bodyPr/>
                    <a:lstStyle/>
                    <a:p>
                      <a:pPr algn="ctr"/>
                      <a:r>
                        <a:rPr lang="zh-CN" altLang="en-US" sz="1400" dirty="0" smtClean="0">
                          <a:latin typeface="微软雅黑" pitchFamily="34" charset="-122"/>
                          <a:ea typeface="微软雅黑" pitchFamily="34" charset="-122"/>
                        </a:rPr>
                        <a:t>示例</a:t>
                      </a:r>
                      <a:endParaRPr lang="zh-CN" altLang="en-US" sz="1400" dirty="0">
                        <a:latin typeface="微软雅黑" pitchFamily="34" charset="-122"/>
                        <a:ea typeface="微软雅黑" pitchFamily="34" charset="-122"/>
                      </a:endParaRPr>
                    </a:p>
                  </a:txBody>
                  <a:tcPr anchor="ctr"/>
                </a:tc>
                <a:tc>
                  <a:txBody>
                    <a:bodyPr/>
                    <a:lstStyle/>
                    <a:p>
                      <a:pPr algn="ctr"/>
                      <a:endParaRPr lang="zh-CN" altLang="en-US" sz="1400" dirty="0">
                        <a:latin typeface="微软雅黑" pitchFamily="34" charset="-122"/>
                        <a:ea typeface="微软雅黑" pitchFamily="34" charset="-122"/>
                      </a:endParaRPr>
                    </a:p>
                  </a:txBody>
                  <a:tcPr anchor="ctr"/>
                </a:tc>
              </a:tr>
              <a:tr h="509022">
                <a:tc>
                  <a:txBody>
                    <a:bodyPr/>
                    <a:lstStyle/>
                    <a:p>
                      <a:r>
                        <a:rPr lang="zh-CN" altLang="en-US" sz="1300" b="1" dirty="0" smtClean="0">
                          <a:latin typeface="微软雅黑" pitchFamily="34" charset="-122"/>
                          <a:ea typeface="微软雅黑" pitchFamily="34" charset="-122"/>
                        </a:rPr>
                        <a:t>业务产品</a:t>
                      </a:r>
                      <a:endParaRPr lang="zh-CN" altLang="en-US" sz="1300" b="1"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latin typeface="微软雅黑" pitchFamily="34" charset="-122"/>
                          <a:ea typeface="微软雅黑" pitchFamily="34" charset="-122"/>
                        </a:rPr>
                        <a:t>10230</a:t>
                      </a:r>
                      <a:r>
                        <a:rPr lang="zh-CN" altLang="en-US" sz="1300" dirty="0" smtClean="0">
                          <a:latin typeface="微软雅黑" pitchFamily="34" charset="-122"/>
                          <a:ea typeface="微软雅黑" pitchFamily="34" charset="-122"/>
                        </a:rPr>
                        <a:t>，代发工资到卡（</a:t>
                      </a:r>
                      <a:r>
                        <a:rPr lang="en-US" altLang="zh-CN" sz="1300" dirty="0" smtClean="0">
                          <a:latin typeface="微软雅黑" pitchFamily="34" charset="-122"/>
                          <a:ea typeface="微软雅黑" pitchFamily="34" charset="-122"/>
                        </a:rPr>
                        <a:t>T+N</a:t>
                      </a:r>
                      <a:r>
                        <a:rPr lang="zh-CN" altLang="en-US" sz="1300" dirty="0" smtClean="0">
                          <a:latin typeface="微软雅黑" pitchFamily="34" charset="-122"/>
                          <a:ea typeface="微软雅黑" pitchFamily="34" charset="-122"/>
                        </a:rPr>
                        <a:t>）；</a:t>
                      </a:r>
                      <a:r>
                        <a:rPr lang="en-US" altLang="zh-CN" sz="1300" dirty="0" smtClean="0">
                          <a:latin typeface="微软雅黑" pitchFamily="34" charset="-122"/>
                          <a:ea typeface="微软雅黑" pitchFamily="34" charset="-122"/>
                        </a:rPr>
                        <a:t>10101</a:t>
                      </a:r>
                      <a:r>
                        <a:rPr lang="zh-CN" altLang="en-US" sz="1300" dirty="0" smtClean="0">
                          <a:latin typeface="微软雅黑" pitchFamily="34" charset="-122"/>
                          <a:ea typeface="微软雅黑" pitchFamily="34" charset="-122"/>
                        </a:rPr>
                        <a:t>，充值；</a:t>
                      </a:r>
                      <a:r>
                        <a:rPr lang="en-US" altLang="zh-CN" sz="1300" dirty="0" smtClean="0">
                          <a:latin typeface="微软雅黑" pitchFamily="34" charset="-122"/>
                          <a:ea typeface="微软雅黑" pitchFamily="34" charset="-122"/>
                        </a:rPr>
                        <a:t>10210</a:t>
                      </a:r>
                      <a:r>
                        <a:rPr lang="zh-CN" altLang="en-US" sz="1300" dirty="0" smtClean="0">
                          <a:latin typeface="微软雅黑" pitchFamily="34" charset="-122"/>
                          <a:ea typeface="微软雅黑" pitchFamily="34" charset="-122"/>
                        </a:rPr>
                        <a:t>，提现（</a:t>
                      </a:r>
                      <a:r>
                        <a:rPr lang="en-US" altLang="zh-CN" sz="1300" dirty="0" smtClean="0">
                          <a:latin typeface="微软雅黑" pitchFamily="34" charset="-122"/>
                          <a:ea typeface="微软雅黑" pitchFamily="34" charset="-122"/>
                        </a:rPr>
                        <a:t>T+N</a:t>
                      </a:r>
                      <a:r>
                        <a:rPr lang="zh-CN" altLang="en-US" sz="1300" dirty="0" smtClean="0">
                          <a:latin typeface="微软雅黑" pitchFamily="34" charset="-122"/>
                          <a:ea typeface="微软雅黑" pitchFamily="34" charset="-122"/>
                        </a:rPr>
                        <a:t>）等</a:t>
                      </a:r>
                      <a:endParaRPr lang="en-US" altLang="zh-CN" sz="1300" dirty="0" smtClean="0">
                        <a:latin typeface="微软雅黑" pitchFamily="34" charset="-122"/>
                        <a:ea typeface="微软雅黑" pitchFamily="34" charset="-122"/>
                      </a:endParaRPr>
                    </a:p>
                  </a:txBody>
                  <a:tcPr anchor="ctr"/>
                </a:tc>
                <a:tc>
                  <a:txBody>
                    <a:bodyPr/>
                    <a:lstStyle/>
                    <a:p>
                      <a:endParaRPr lang="zh-CN" altLang="en-US" sz="1300">
                        <a:latin typeface="微软雅黑" pitchFamily="34" charset="-122"/>
                        <a:ea typeface="微软雅黑" pitchFamily="34" charset="-122"/>
                      </a:endParaRPr>
                    </a:p>
                  </a:txBody>
                  <a:tcPr anchor="ctr"/>
                </a:tc>
              </a:tr>
              <a:tr h="638934">
                <a:tc>
                  <a:txBody>
                    <a:bodyPr/>
                    <a:lstStyle/>
                    <a:p>
                      <a:r>
                        <a:rPr lang="zh-CN" altLang="en-US" sz="1300" b="1" dirty="0" smtClean="0">
                          <a:latin typeface="微软雅黑" pitchFamily="34" charset="-122"/>
                          <a:ea typeface="微软雅黑" pitchFamily="34" charset="-122"/>
                        </a:rPr>
                        <a:t>支付方式码</a:t>
                      </a:r>
                      <a:endParaRPr lang="zh-CN" altLang="en-US" sz="1300" b="1"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latin typeface="微软雅黑" pitchFamily="34" charset="-122"/>
                          <a:ea typeface="微软雅黑" pitchFamily="34" charset="-122"/>
                        </a:rPr>
                        <a:t>QPAY</a:t>
                      </a:r>
                      <a:r>
                        <a:rPr lang="zh-CN" altLang="en-US" sz="1300" dirty="0" smtClean="0">
                          <a:latin typeface="微软雅黑" pitchFamily="34" charset="-122"/>
                          <a:ea typeface="微软雅黑" pitchFamily="34" charset="-122"/>
                        </a:rPr>
                        <a:t>，快捷支付；</a:t>
                      </a:r>
                      <a:r>
                        <a:rPr lang="en-US" altLang="zh-CN" sz="1300" dirty="0" smtClean="0">
                          <a:latin typeface="微软雅黑" pitchFamily="34" charset="-122"/>
                          <a:ea typeface="微软雅黑" pitchFamily="34" charset="-122"/>
                        </a:rPr>
                        <a:t>Balance</a:t>
                      </a:r>
                      <a:r>
                        <a:rPr lang="zh-CN" altLang="en-US" sz="1300" dirty="0" smtClean="0">
                          <a:latin typeface="微软雅黑" pitchFamily="34" charset="-122"/>
                          <a:ea typeface="微软雅黑" pitchFamily="34" charset="-122"/>
                        </a:rPr>
                        <a:t>，余额支付；</a:t>
                      </a:r>
                      <a:r>
                        <a:rPr lang="en-US" altLang="zh-CN" sz="1300" dirty="0" err="1" smtClean="0">
                          <a:latin typeface="微软雅黑" pitchFamily="34" charset="-122"/>
                          <a:ea typeface="微软雅黑" pitchFamily="34" charset="-122"/>
                        </a:rPr>
                        <a:t>online_BANK</a:t>
                      </a:r>
                      <a:r>
                        <a:rPr lang="zh-CN" altLang="en-US" sz="1300" dirty="0" smtClean="0">
                          <a:latin typeface="微软雅黑" pitchFamily="34" charset="-122"/>
                          <a:ea typeface="微软雅黑" pitchFamily="34" charset="-122"/>
                        </a:rPr>
                        <a:t>，网银支付等。</a:t>
                      </a:r>
                      <a:endParaRPr lang="en-US" altLang="zh-CN" sz="1300" dirty="0" smtClean="0">
                        <a:latin typeface="微软雅黑" pitchFamily="34" charset="-122"/>
                        <a:ea typeface="微软雅黑" pitchFamily="34" charset="-122"/>
                      </a:endParaRPr>
                    </a:p>
                  </a:txBody>
                  <a:tcPr anchor="ctr"/>
                </a:tc>
                <a:tc>
                  <a:txBody>
                    <a:bodyPr/>
                    <a:lstStyle/>
                    <a:p>
                      <a:endParaRPr lang="zh-CN" altLang="en-US" sz="1300">
                        <a:latin typeface="微软雅黑" pitchFamily="34" charset="-122"/>
                        <a:ea typeface="微软雅黑" pitchFamily="34" charset="-122"/>
                      </a:endParaRPr>
                    </a:p>
                  </a:txBody>
                  <a:tcPr anchor="ctr"/>
                </a:tc>
              </a:tr>
              <a:tr h="605033">
                <a:tc>
                  <a:txBody>
                    <a:bodyPr/>
                    <a:lstStyle/>
                    <a:p>
                      <a:r>
                        <a:rPr lang="zh-CN" altLang="en-US" sz="1300" b="1" dirty="0" smtClean="0">
                          <a:latin typeface="微软雅黑" pitchFamily="34" charset="-122"/>
                          <a:ea typeface="微软雅黑" pitchFamily="34" charset="-122"/>
                        </a:rPr>
                        <a:t>交易类型码</a:t>
                      </a:r>
                      <a:endParaRPr lang="zh-CN" altLang="en-US" sz="1300" b="1" dirty="0">
                        <a:latin typeface="微软雅黑" pitchFamily="34" charset="-122"/>
                        <a:ea typeface="微软雅黑" pitchFamily="34" charset="-122"/>
                      </a:endParaRPr>
                    </a:p>
                  </a:txBody>
                  <a:tcPr anchor="ctr"/>
                </a:tc>
                <a:tc>
                  <a:txBody>
                    <a:bodyPr/>
                    <a:lstStyle/>
                    <a:p>
                      <a:r>
                        <a:rPr lang="en-US" altLang="zh-CN" sz="1300" dirty="0" smtClean="0">
                          <a:latin typeface="微软雅黑" pitchFamily="34" charset="-122"/>
                          <a:ea typeface="微软雅黑" pitchFamily="34" charset="-122"/>
                        </a:rPr>
                        <a:t>01</a:t>
                      </a:r>
                      <a:r>
                        <a:rPr lang="zh-CN" altLang="en-US" sz="1300" dirty="0" smtClean="0">
                          <a:latin typeface="微软雅黑" pitchFamily="34" charset="-122"/>
                          <a:ea typeface="微软雅黑" pitchFamily="34" charset="-122"/>
                        </a:rPr>
                        <a:t>，普通转账；</a:t>
                      </a:r>
                      <a:r>
                        <a:rPr lang="en-US" altLang="zh-CN" sz="1300" dirty="0" smtClean="0">
                          <a:latin typeface="微软雅黑" pitchFamily="34" charset="-122"/>
                          <a:ea typeface="微软雅黑" pitchFamily="34" charset="-122"/>
                        </a:rPr>
                        <a:t>11</a:t>
                      </a:r>
                      <a:r>
                        <a:rPr lang="zh-CN" altLang="en-US" sz="1300" dirty="0" smtClean="0">
                          <a:latin typeface="微软雅黑" pitchFamily="34" charset="-122"/>
                          <a:ea typeface="微软雅黑" pitchFamily="34" charset="-122"/>
                        </a:rPr>
                        <a:t>，即时收单交易；</a:t>
                      </a:r>
                      <a:r>
                        <a:rPr lang="en-US" altLang="zh-CN" sz="1300" dirty="0" smtClean="0">
                          <a:latin typeface="微软雅黑" pitchFamily="34" charset="-122"/>
                          <a:ea typeface="微软雅黑" pitchFamily="34" charset="-122"/>
                        </a:rPr>
                        <a:t>12</a:t>
                      </a:r>
                      <a:r>
                        <a:rPr lang="zh-CN" altLang="en-US" sz="1300" dirty="0" smtClean="0">
                          <a:latin typeface="微软雅黑" pitchFamily="34" charset="-122"/>
                          <a:ea typeface="微软雅黑" pitchFamily="34" charset="-122"/>
                        </a:rPr>
                        <a:t>，担保收单交易</a:t>
                      </a:r>
                      <a:endParaRPr lang="zh-CN" altLang="en-US" sz="1300" dirty="0">
                        <a:latin typeface="微软雅黑" pitchFamily="34" charset="-122"/>
                        <a:ea typeface="微软雅黑" pitchFamily="34" charset="-122"/>
                      </a:endParaRPr>
                    </a:p>
                  </a:txBody>
                  <a:tcPr anchor="ctr"/>
                </a:tc>
                <a:tc>
                  <a:txBody>
                    <a:bodyPr/>
                    <a:lstStyle/>
                    <a:p>
                      <a:endParaRPr lang="zh-CN" altLang="en-US" sz="1300" dirty="0">
                        <a:latin typeface="微软雅黑" pitchFamily="34" charset="-122"/>
                        <a:ea typeface="微软雅黑" pitchFamily="34" charset="-122"/>
                      </a:endParaRPr>
                    </a:p>
                  </a:txBody>
                  <a:tcPr anchor="ctr"/>
                </a:tc>
              </a:tr>
              <a:tr h="605033">
                <a:tc>
                  <a:txBody>
                    <a:bodyPr/>
                    <a:lstStyle/>
                    <a:p>
                      <a:r>
                        <a:rPr lang="zh-CN" altLang="en-US" sz="1300" b="1" dirty="0" smtClean="0">
                          <a:latin typeface="微软雅黑" pitchFamily="34" charset="-122"/>
                          <a:ea typeface="微软雅黑" pitchFamily="34" charset="-122"/>
                        </a:rPr>
                        <a:t>收付类型</a:t>
                      </a:r>
                      <a:endParaRPr lang="zh-CN" altLang="en-US" sz="1300" b="1" dirty="0">
                        <a:latin typeface="微软雅黑" pitchFamily="34" charset="-122"/>
                        <a:ea typeface="微软雅黑" pitchFamily="34" charset="-122"/>
                      </a:endParaRPr>
                    </a:p>
                  </a:txBody>
                  <a:tcPr anchor="ctr"/>
                </a:tc>
                <a:tc>
                  <a:txBody>
                    <a:bodyPr/>
                    <a:lstStyle/>
                    <a:p>
                      <a:r>
                        <a:rPr lang="zh-CN" altLang="en-US" sz="1300" dirty="0" smtClean="0">
                          <a:latin typeface="微软雅黑" pitchFamily="34" charset="-122"/>
                          <a:ea typeface="微软雅黑" pitchFamily="34" charset="-122"/>
                        </a:rPr>
                        <a:t>与银行相关的交易三个收付类型：</a:t>
                      </a:r>
                      <a:r>
                        <a:rPr lang="en-US" altLang="zh-CN" sz="1300" dirty="0" smtClean="0">
                          <a:latin typeface="微软雅黑" pitchFamily="34" charset="-122"/>
                          <a:ea typeface="微软雅黑" pitchFamily="34" charset="-122"/>
                        </a:rPr>
                        <a:t>I</a:t>
                      </a:r>
                      <a:r>
                        <a:rPr lang="zh-CN" altLang="en-US" sz="1300" dirty="0" smtClean="0">
                          <a:latin typeface="微软雅黑" pitchFamily="34" charset="-122"/>
                          <a:ea typeface="微软雅黑" pitchFamily="34" charset="-122"/>
                        </a:rPr>
                        <a:t>，入款；</a:t>
                      </a:r>
                      <a:r>
                        <a:rPr lang="en-US" altLang="zh-CN" sz="1300" dirty="0" smtClean="0">
                          <a:latin typeface="微软雅黑" pitchFamily="34" charset="-122"/>
                          <a:ea typeface="微软雅黑" pitchFamily="34" charset="-122"/>
                        </a:rPr>
                        <a:t>O</a:t>
                      </a:r>
                      <a:r>
                        <a:rPr lang="zh-CN" altLang="en-US" sz="1300" dirty="0" smtClean="0">
                          <a:latin typeface="微软雅黑" pitchFamily="34" charset="-122"/>
                          <a:ea typeface="微软雅黑" pitchFamily="34" charset="-122"/>
                        </a:rPr>
                        <a:t>，出款；</a:t>
                      </a:r>
                      <a:r>
                        <a:rPr lang="en-US" altLang="zh-CN" sz="1300" dirty="0" smtClean="0">
                          <a:latin typeface="微软雅黑" pitchFamily="34" charset="-122"/>
                          <a:ea typeface="微软雅黑" pitchFamily="34" charset="-122"/>
                        </a:rPr>
                        <a:t>B</a:t>
                      </a:r>
                      <a:r>
                        <a:rPr lang="zh-CN" altLang="en-US" sz="1300" dirty="0" smtClean="0">
                          <a:latin typeface="微软雅黑" pitchFamily="34" charset="-122"/>
                          <a:ea typeface="微软雅黑" pitchFamily="34" charset="-122"/>
                        </a:rPr>
                        <a:t>，退款。</a:t>
                      </a:r>
                      <a:endParaRPr lang="zh-CN" altLang="en-US" sz="1300" dirty="0">
                        <a:latin typeface="微软雅黑" pitchFamily="34" charset="-122"/>
                        <a:ea typeface="微软雅黑" pitchFamily="34" charset="-122"/>
                      </a:endParaRPr>
                    </a:p>
                  </a:txBody>
                  <a:tcPr anchor="ctr"/>
                </a:tc>
                <a:tc>
                  <a:txBody>
                    <a:bodyPr/>
                    <a:lstStyle/>
                    <a:p>
                      <a:endParaRPr lang="en-US" altLang="zh-CN" sz="1300" dirty="0" smtClean="0">
                        <a:latin typeface="微软雅黑" pitchFamily="34" charset="-122"/>
                        <a:ea typeface="微软雅黑" pitchFamily="34" charset="-122"/>
                      </a:endParaRPr>
                    </a:p>
                    <a:p>
                      <a:endParaRPr lang="zh-CN" altLang="en-US" sz="1300" dirty="0">
                        <a:latin typeface="微软雅黑" pitchFamily="34" charset="-122"/>
                        <a:ea typeface="微软雅黑" pitchFamily="34" charset="-122"/>
                      </a:endParaRPr>
                    </a:p>
                  </a:txBody>
                  <a:tcPr anchor="ctr"/>
                </a:tc>
              </a:tr>
              <a:tr h="518126">
                <a:tc>
                  <a:txBody>
                    <a:bodyPr/>
                    <a:lstStyle/>
                    <a:p>
                      <a:r>
                        <a:rPr lang="zh-CN" altLang="en-US" sz="1300" b="1" dirty="0" smtClean="0">
                          <a:latin typeface="微软雅黑" pitchFamily="34" charset="-122"/>
                          <a:ea typeface="微软雅黑" pitchFamily="34" charset="-122"/>
                        </a:rPr>
                        <a:t>商户属性</a:t>
                      </a:r>
                      <a:endParaRPr lang="zh-CN" altLang="en-US" sz="1300" b="1" dirty="0">
                        <a:latin typeface="微软雅黑" pitchFamily="34" charset="-122"/>
                        <a:ea typeface="微软雅黑" pitchFamily="34" charset="-122"/>
                      </a:endParaRPr>
                    </a:p>
                  </a:txBody>
                  <a:tcPr anchor="ctr"/>
                </a:tc>
                <a:tc>
                  <a:txBody>
                    <a:bodyPr/>
                    <a:lstStyle/>
                    <a:p>
                      <a:r>
                        <a:rPr lang="zh-CN" altLang="en-US" sz="1300" dirty="0" smtClean="0">
                          <a:latin typeface="微软雅黑" pitchFamily="34" charset="-122"/>
                          <a:ea typeface="微软雅黑" pitchFamily="34" charset="-122"/>
                        </a:rPr>
                        <a:t>三类：特约商户、企业会员、个人会员</a:t>
                      </a:r>
                      <a:endParaRPr lang="zh-CN" altLang="en-US" sz="1300" dirty="0">
                        <a:latin typeface="微软雅黑" pitchFamily="34" charset="-122"/>
                        <a:ea typeface="微软雅黑" pitchFamily="34" charset="-122"/>
                      </a:endParaRPr>
                    </a:p>
                  </a:txBody>
                  <a:tcPr anchor="ctr"/>
                </a:tc>
                <a:tc>
                  <a:txBody>
                    <a:bodyPr/>
                    <a:lstStyle/>
                    <a:p>
                      <a:endParaRPr lang="zh-CN" altLang="en-US" sz="1300" dirty="0">
                        <a:latin typeface="微软雅黑" pitchFamily="34" charset="-122"/>
                        <a:ea typeface="微软雅黑" pitchFamily="34" charset="-122"/>
                      </a:endParaRPr>
                    </a:p>
                  </a:txBody>
                  <a:tcPr anchor="ctr"/>
                </a:tc>
              </a:tr>
              <a:tr h="417149">
                <a:tc>
                  <a:txBody>
                    <a:bodyPr/>
                    <a:lstStyle/>
                    <a:p>
                      <a:r>
                        <a:rPr lang="zh-CN" altLang="en-US" sz="1300" b="1" dirty="0" smtClean="0">
                          <a:latin typeface="微软雅黑" pitchFamily="34" charset="-122"/>
                          <a:ea typeface="微软雅黑" pitchFamily="34" charset="-122"/>
                        </a:rPr>
                        <a:t>银行属性</a:t>
                      </a:r>
                      <a:endParaRPr lang="zh-CN" altLang="en-US" sz="1300" b="1" dirty="0">
                        <a:latin typeface="微软雅黑" pitchFamily="34" charset="-122"/>
                        <a:ea typeface="微软雅黑" pitchFamily="34" charset="-122"/>
                      </a:endParaRPr>
                    </a:p>
                  </a:txBody>
                  <a:tcPr anchor="ctr"/>
                </a:tc>
                <a:tc>
                  <a:txBody>
                    <a:bodyPr/>
                    <a:lstStyle/>
                    <a:p>
                      <a:r>
                        <a:rPr lang="en-US" altLang="zh-CN" sz="1300" dirty="0" smtClean="0">
                          <a:latin typeface="微软雅黑" pitchFamily="34" charset="-122"/>
                          <a:ea typeface="微软雅黑" pitchFamily="34" charset="-122"/>
                        </a:rPr>
                        <a:t>ICBC</a:t>
                      </a:r>
                      <a:r>
                        <a:rPr lang="zh-CN" altLang="en-US" sz="1300" dirty="0" smtClean="0">
                          <a:latin typeface="微软雅黑" pitchFamily="34" charset="-122"/>
                          <a:ea typeface="微软雅黑" pitchFamily="34" charset="-122"/>
                        </a:rPr>
                        <a:t>，工商银行；</a:t>
                      </a:r>
                      <a:r>
                        <a:rPr lang="en-US" altLang="zh-CN" sz="1300" dirty="0" smtClean="0">
                          <a:latin typeface="微软雅黑" pitchFamily="34" charset="-122"/>
                          <a:ea typeface="微软雅黑" pitchFamily="34" charset="-122"/>
                        </a:rPr>
                        <a:t>ABC</a:t>
                      </a:r>
                      <a:r>
                        <a:rPr lang="zh-CN" altLang="en-US" sz="1300" dirty="0" smtClean="0">
                          <a:latin typeface="微软雅黑" pitchFamily="34" charset="-122"/>
                          <a:ea typeface="微软雅黑" pitchFamily="34" charset="-122"/>
                        </a:rPr>
                        <a:t>，</a:t>
                      </a:r>
                      <a:r>
                        <a:rPr lang="zh-CN" altLang="en-US" sz="1300" dirty="0" smtClean="0">
                          <a:latin typeface="微软雅黑" pitchFamily="34" charset="-122"/>
                          <a:ea typeface="微软雅黑" pitchFamily="34" charset="-122"/>
                        </a:rPr>
                        <a:t>农业银行；</a:t>
                      </a:r>
                      <a:r>
                        <a:rPr lang="en-US" altLang="zh-CN" sz="1300" dirty="0" smtClean="0">
                          <a:latin typeface="微软雅黑" pitchFamily="34" charset="-122"/>
                          <a:ea typeface="微软雅黑" pitchFamily="34" charset="-122"/>
                        </a:rPr>
                        <a:t>…</a:t>
                      </a:r>
                      <a:endParaRPr lang="zh-CN" altLang="en-US" sz="1300" dirty="0">
                        <a:latin typeface="微软雅黑" pitchFamily="34" charset="-122"/>
                        <a:ea typeface="微软雅黑" pitchFamily="34" charset="-122"/>
                      </a:endParaRPr>
                    </a:p>
                  </a:txBody>
                  <a:tcPr anchor="ctr"/>
                </a:tc>
                <a:tc>
                  <a:txBody>
                    <a:bodyPr/>
                    <a:lstStyle/>
                    <a:p>
                      <a:endParaRPr lang="zh-CN" altLang="en-US" sz="1300" dirty="0">
                        <a:latin typeface="微软雅黑" pitchFamily="34" charset="-122"/>
                        <a:ea typeface="微软雅黑" pitchFamily="34" charset="-122"/>
                      </a:endParaRPr>
                    </a:p>
                  </a:txBody>
                  <a:tcPr anchor="ctr"/>
                </a:tc>
              </a:tr>
              <a:tr h="605033">
                <a:tc>
                  <a:txBody>
                    <a:bodyPr/>
                    <a:lstStyle/>
                    <a:p>
                      <a:r>
                        <a:rPr lang="zh-CN" altLang="en-US" sz="1300" b="1" dirty="0" smtClean="0">
                          <a:latin typeface="微软雅黑" pitchFamily="34" charset="-122"/>
                          <a:ea typeface="微软雅黑" pitchFamily="34" charset="-122"/>
                        </a:rPr>
                        <a:t>渠道属性</a:t>
                      </a:r>
                      <a:endParaRPr lang="zh-CN" altLang="en-US" sz="1300" b="1" dirty="0">
                        <a:latin typeface="微软雅黑" pitchFamily="34" charset="-122"/>
                        <a:ea typeface="微软雅黑" pitchFamily="34" charset="-122"/>
                      </a:endParaRPr>
                    </a:p>
                  </a:txBody>
                  <a:tcPr anchor="ctr"/>
                </a:tc>
                <a:tc>
                  <a:txBody>
                    <a:bodyPr/>
                    <a:lstStyle/>
                    <a:p>
                      <a:r>
                        <a:rPr lang="zh-CN" altLang="en-US" sz="1300" dirty="0" smtClean="0">
                          <a:latin typeface="微软雅黑" pitchFamily="34" charset="-122"/>
                          <a:ea typeface="微软雅黑" pitchFamily="34" charset="-122"/>
                        </a:rPr>
                        <a:t>两大类：直连渠道；间连</a:t>
                      </a:r>
                      <a:r>
                        <a:rPr lang="zh-CN" altLang="en-US" sz="1300" dirty="0" smtClean="0">
                          <a:latin typeface="微软雅黑" pitchFamily="34" charset="-122"/>
                          <a:ea typeface="微软雅黑" pitchFamily="34" charset="-122"/>
                        </a:rPr>
                        <a:t>渠道；及其他属性。</a:t>
                      </a:r>
                      <a:endParaRPr lang="zh-CN" altLang="en-US" sz="1300" dirty="0">
                        <a:latin typeface="微软雅黑" pitchFamily="34" charset="-122"/>
                        <a:ea typeface="微软雅黑" pitchFamily="34" charset="-122"/>
                      </a:endParaRPr>
                    </a:p>
                  </a:txBody>
                  <a:tcPr anchor="ctr"/>
                </a:tc>
                <a:tc>
                  <a:txBody>
                    <a:bodyPr/>
                    <a:lstStyle/>
                    <a:p>
                      <a:r>
                        <a:rPr lang="en-US" altLang="zh-CN" sz="1300" dirty="0" smtClean="0">
                          <a:latin typeface="微软雅黑" pitchFamily="34" charset="-122"/>
                          <a:ea typeface="微软雅黑" pitchFamily="34" charset="-122"/>
                        </a:rPr>
                        <a:t>1.</a:t>
                      </a:r>
                      <a:r>
                        <a:rPr lang="zh-CN" altLang="en-US" sz="1300" dirty="0" smtClean="0">
                          <a:latin typeface="微软雅黑" pitchFamily="34" charset="-122"/>
                          <a:ea typeface="微软雅黑" pitchFamily="34" charset="-122"/>
                        </a:rPr>
                        <a:t>多个渠道属性可能对应一个银行属性；</a:t>
                      </a:r>
                      <a:endParaRPr lang="en-US" altLang="zh-CN" sz="1300" dirty="0" smtClean="0">
                        <a:latin typeface="微软雅黑" pitchFamily="34" charset="-122"/>
                        <a:ea typeface="微软雅黑" pitchFamily="34" charset="-122"/>
                      </a:endParaRPr>
                    </a:p>
                    <a:p>
                      <a:r>
                        <a:rPr lang="en-US" altLang="zh-CN" sz="1300" dirty="0" smtClean="0">
                          <a:latin typeface="微软雅黑" pitchFamily="34" charset="-122"/>
                          <a:ea typeface="微软雅黑" pitchFamily="34" charset="-122"/>
                        </a:rPr>
                        <a:t>2.</a:t>
                      </a:r>
                      <a:r>
                        <a:rPr lang="zh-CN" altLang="en-US" sz="1300" dirty="0" smtClean="0">
                          <a:latin typeface="微软雅黑" pitchFamily="34" charset="-122"/>
                          <a:ea typeface="微软雅黑" pitchFamily="34" charset="-122"/>
                        </a:rPr>
                        <a:t>多个渠道，对应一个渠道供应商。</a:t>
                      </a:r>
                      <a:endParaRPr lang="zh-CN" altLang="en-US" sz="1300" dirty="0">
                        <a:latin typeface="微软雅黑" pitchFamily="34" charset="-122"/>
                        <a:ea typeface="微软雅黑" pitchFamily="34" charset="-122"/>
                      </a:endParaRPr>
                    </a:p>
                  </a:txBody>
                  <a:tcPr anchor="ctr"/>
                </a:tc>
              </a:tr>
              <a:tr h="605033">
                <a:tc>
                  <a:txBody>
                    <a:bodyPr/>
                    <a:lstStyle/>
                    <a:p>
                      <a:r>
                        <a:rPr lang="zh-CN" altLang="en-US" sz="1300" b="1" dirty="0" smtClean="0">
                          <a:latin typeface="微软雅黑" pitchFamily="34" charset="-122"/>
                          <a:ea typeface="微软雅黑" pitchFamily="34" charset="-122"/>
                        </a:rPr>
                        <a:t>支付指令</a:t>
                      </a:r>
                      <a:endParaRPr lang="zh-CN" altLang="en-US" sz="1300" b="1" dirty="0">
                        <a:latin typeface="微软雅黑" pitchFamily="34" charset="-122"/>
                        <a:ea typeface="微软雅黑" pitchFamily="34" charset="-122"/>
                      </a:endParaRPr>
                    </a:p>
                  </a:txBody>
                  <a:tcPr anchor="ctr"/>
                </a:tc>
                <a:tc>
                  <a:txBody>
                    <a:bodyPr/>
                    <a:lstStyle/>
                    <a:p>
                      <a:r>
                        <a:rPr lang="zh-CN" altLang="en-US" sz="1300" dirty="0" smtClean="0">
                          <a:latin typeface="微软雅黑" pitchFamily="34" charset="-122"/>
                          <a:ea typeface="微软雅黑" pitchFamily="34" charset="-122"/>
                        </a:rPr>
                        <a:t>入款</a:t>
                      </a:r>
                      <a:r>
                        <a:rPr lang="en-US" altLang="zh-CN" sz="1300" dirty="0" smtClean="0">
                          <a:latin typeface="微软雅黑" pitchFamily="34" charset="-122"/>
                          <a:ea typeface="微软雅黑" pitchFamily="34" charset="-122"/>
                        </a:rPr>
                        <a:t>FI</a:t>
                      </a:r>
                      <a:r>
                        <a:rPr lang="zh-CN" altLang="en-US" sz="1300" dirty="0" smtClean="0">
                          <a:latin typeface="微软雅黑" pitchFamily="34" charset="-122"/>
                          <a:ea typeface="微软雅黑" pitchFamily="34" charset="-122"/>
                        </a:rPr>
                        <a:t>；出款</a:t>
                      </a:r>
                      <a:r>
                        <a:rPr lang="en-US" altLang="zh-CN" sz="1300" dirty="0" smtClean="0">
                          <a:latin typeface="微软雅黑" pitchFamily="34" charset="-122"/>
                          <a:ea typeface="微软雅黑" pitchFamily="34" charset="-122"/>
                        </a:rPr>
                        <a:t>FO</a:t>
                      </a:r>
                      <a:r>
                        <a:rPr lang="zh-CN" altLang="en-US" sz="1300" dirty="0" smtClean="0">
                          <a:latin typeface="微软雅黑" pitchFamily="34" charset="-122"/>
                          <a:ea typeface="微软雅黑" pitchFamily="34" charset="-122"/>
                        </a:rPr>
                        <a:t>，退款到卡</a:t>
                      </a:r>
                      <a:r>
                        <a:rPr lang="en-US" altLang="zh-CN" sz="1300" dirty="0" smtClean="0">
                          <a:latin typeface="微软雅黑" pitchFamily="34" charset="-122"/>
                          <a:ea typeface="微软雅黑" pitchFamily="34" charset="-122"/>
                        </a:rPr>
                        <a:t>RI</a:t>
                      </a:r>
                      <a:r>
                        <a:rPr lang="zh-CN" altLang="en-US" sz="1300" dirty="0" smtClean="0">
                          <a:latin typeface="微软雅黑" pitchFamily="34" charset="-122"/>
                          <a:ea typeface="微软雅黑" pitchFamily="34" charset="-122"/>
                        </a:rPr>
                        <a:t>；退款到账户</a:t>
                      </a:r>
                      <a:r>
                        <a:rPr lang="en-US" altLang="zh-CN" sz="1300" dirty="0" smtClean="0">
                          <a:latin typeface="微软雅黑" pitchFamily="34" charset="-122"/>
                          <a:ea typeface="微软雅黑" pitchFamily="34" charset="-122"/>
                        </a:rPr>
                        <a:t>FT</a:t>
                      </a:r>
                      <a:r>
                        <a:rPr lang="zh-CN" altLang="en-US" sz="1300" dirty="0" smtClean="0">
                          <a:latin typeface="微软雅黑" pitchFamily="34" charset="-122"/>
                          <a:ea typeface="微软雅黑" pitchFamily="34" charset="-122"/>
                        </a:rPr>
                        <a:t>；退票</a:t>
                      </a:r>
                      <a:r>
                        <a:rPr lang="en-US" altLang="zh-CN" sz="1300" dirty="0" smtClean="0">
                          <a:latin typeface="微软雅黑" pitchFamily="34" charset="-122"/>
                          <a:ea typeface="微软雅黑" pitchFamily="34" charset="-122"/>
                        </a:rPr>
                        <a:t>RO</a:t>
                      </a:r>
                      <a:endParaRPr lang="zh-CN" altLang="en-US" sz="1300" dirty="0">
                        <a:latin typeface="微软雅黑" pitchFamily="34" charset="-122"/>
                        <a:ea typeface="微软雅黑" pitchFamily="34" charset="-122"/>
                      </a:endParaRPr>
                    </a:p>
                  </a:txBody>
                  <a:tcPr anchor="ctr"/>
                </a:tc>
                <a:tc>
                  <a:txBody>
                    <a:bodyPr/>
                    <a:lstStyle/>
                    <a:p>
                      <a:endParaRPr lang="zh-CN" altLang="en-US" sz="1300" dirty="0">
                        <a:latin typeface="微软雅黑" pitchFamily="34" charset="-122"/>
                        <a:ea typeface="微软雅黑" pitchFamily="34" charset="-122"/>
                      </a:endParaRPr>
                    </a:p>
                  </a:txBody>
                  <a:tcPr anchor="ctr"/>
                </a:tc>
              </a:tr>
            </a:tbl>
          </a:graphicData>
        </a:graphic>
      </p:graphicFrame>
    </p:spTree>
    <p:extLst>
      <p:ext uri="{BB962C8B-B14F-4D97-AF65-F5344CB8AC3E}">
        <p14:creationId xmlns:p14="http://schemas.microsoft.com/office/powerpoint/2010/main" val="1205614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银行流水统计</a:t>
            </a:r>
            <a:r>
              <a:rPr lang="en-US" altLang="zh-CN" dirty="0" smtClean="0"/>
              <a:t>-</a:t>
            </a:r>
            <a:r>
              <a:rPr lang="zh-CN" altLang="en-US" dirty="0" smtClean="0"/>
              <a:t>现有渠道报表</a:t>
            </a:r>
            <a:endParaRPr lang="zh-CN" altLang="en-US" dirty="0"/>
          </a:p>
        </p:txBody>
      </p:sp>
      <p:sp>
        <p:nvSpPr>
          <p:cNvPr id="4" name="TextBox 3"/>
          <p:cNvSpPr txBox="1"/>
          <p:nvPr/>
        </p:nvSpPr>
        <p:spPr>
          <a:xfrm>
            <a:off x="323528" y="836712"/>
            <a:ext cx="8280920" cy="3970318"/>
          </a:xfrm>
          <a:prstGeom prst="rect">
            <a:avLst/>
          </a:prstGeom>
          <a:noFill/>
        </p:spPr>
        <p:txBody>
          <a:bodyPr wrap="square" rtlCol="0">
            <a:spAutoFit/>
          </a:bodyPr>
          <a:lstStyle/>
          <a:p>
            <a:pPr>
              <a:lnSpc>
                <a:spcPct val="150000"/>
              </a:lnSpc>
            </a:pPr>
            <a:r>
              <a:rPr lang="en-US" altLang="zh-CN" sz="1400" b="1" dirty="0" smtClean="0">
                <a:latin typeface="微软雅黑" pitchFamily="34" charset="-122"/>
                <a:ea typeface="微软雅黑" pitchFamily="34" charset="-122"/>
              </a:rPr>
              <a:t>1.</a:t>
            </a:r>
            <a:r>
              <a:rPr lang="zh-CN" altLang="en-US" sz="1400" b="1" dirty="0" smtClean="0">
                <a:latin typeface="微软雅黑" pitchFamily="34" charset="-122"/>
                <a:ea typeface="微软雅黑" pitchFamily="34" charset="-122"/>
              </a:rPr>
              <a:t>划分</a:t>
            </a:r>
            <a:r>
              <a:rPr lang="zh-CN" altLang="en-US" sz="1400" dirty="0" smtClean="0">
                <a:latin typeface="微软雅黑" pitchFamily="34" charset="-122"/>
                <a:ea typeface="微软雅黑" pitchFamily="34" charset="-122"/>
              </a:rPr>
              <a:t>：快捷渠道流水和代扣渠道流水是否真正分清楚？</a:t>
            </a:r>
            <a:endParaRPr lang="en-US" altLang="zh-CN" sz="1400" dirty="0" smtClean="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目前，快捷渠道流水报表，从渠道名称包含一些代扣渠道。</a:t>
            </a:r>
            <a:endParaRPr lang="en-US" altLang="zh-CN" sz="1400" dirty="0" smtClean="0">
              <a:latin typeface="微软雅黑" pitchFamily="34" charset="-122"/>
              <a:ea typeface="微软雅黑" pitchFamily="34" charset="-122"/>
            </a:endParaRPr>
          </a:p>
          <a:p>
            <a:pPr>
              <a:lnSpc>
                <a:spcPct val="150000"/>
              </a:lnSpc>
            </a:pPr>
            <a:r>
              <a:rPr lang="en-US" altLang="zh-CN" sz="1400" b="1" dirty="0" smtClean="0">
                <a:latin typeface="微软雅黑" pitchFamily="34" charset="-122"/>
                <a:ea typeface="微软雅黑" pitchFamily="34" charset="-122"/>
              </a:rPr>
              <a:t>2.</a:t>
            </a:r>
            <a:r>
              <a:rPr lang="zh-CN" altLang="en-US" sz="1400" b="1" dirty="0" smtClean="0">
                <a:latin typeface="微软雅黑" pitchFamily="34" charset="-122"/>
                <a:ea typeface="微软雅黑" pitchFamily="34" charset="-122"/>
              </a:rPr>
              <a:t>报表</a:t>
            </a:r>
            <a:r>
              <a:rPr lang="zh-CN" altLang="en-US" sz="1400" dirty="0" smtClean="0">
                <a:latin typeface="微软雅黑" pitchFamily="34" charset="-122"/>
                <a:ea typeface="微软雅黑" pitchFamily="34" charset="-122"/>
              </a:rPr>
              <a:t>：渠道、订单数量、订单金额、失败数量、失败金额、成功数量、成功金额、成功率（数量）、成功率（金额）</a:t>
            </a:r>
            <a:endParaRPr lang="en-US" altLang="zh-CN" sz="1400" dirty="0" smtClean="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建议</a:t>
            </a:r>
            <a:r>
              <a:rPr lang="en-US" altLang="zh-CN" sz="1400" dirty="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：失败笔数和失败金额去掉。有订单维度、成功维度和成功率三个指标，失败部分多余。</a:t>
            </a:r>
            <a:endParaRPr lang="en-US" altLang="zh-CN" sz="1400" dirty="0" smtClean="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建议</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：排序，目前是按订单数量由小到大排序。但常理，首先关注的应该是最多的，应该反过来。另外，如果不同列排序，能自助设置或点击更新更好。</a:t>
            </a:r>
            <a:endParaRPr lang="en-US" altLang="zh-CN" sz="1400" dirty="0" smtClean="0">
              <a:latin typeface="微软雅黑" pitchFamily="34" charset="-122"/>
              <a:ea typeface="微软雅黑" pitchFamily="34" charset="-122"/>
            </a:endParaRPr>
          </a:p>
          <a:p>
            <a:pPr>
              <a:lnSpc>
                <a:spcPct val="150000"/>
              </a:lnSpc>
            </a:pPr>
            <a:r>
              <a:rPr lang="en-US" altLang="zh-CN" sz="1400" b="1" dirty="0" smtClean="0">
                <a:latin typeface="微软雅黑" pitchFamily="34" charset="-122"/>
                <a:ea typeface="微软雅黑" pitchFamily="34" charset="-122"/>
              </a:rPr>
              <a:t>3.</a:t>
            </a:r>
            <a:r>
              <a:rPr lang="zh-CN" altLang="en-US" sz="1400" b="1" dirty="0" smtClean="0">
                <a:latin typeface="微软雅黑" pitchFamily="34" charset="-122"/>
                <a:ea typeface="微软雅黑" pitchFamily="34" charset="-122"/>
              </a:rPr>
              <a:t>命名</a:t>
            </a:r>
            <a:r>
              <a:rPr lang="zh-CN" altLang="en-US" sz="1400" dirty="0" smtClean="0">
                <a:latin typeface="微软雅黑" pitchFamily="34" charset="-122"/>
                <a:ea typeface="微软雅黑" pitchFamily="34" charset="-122"/>
              </a:rPr>
              <a:t>：规范性。民生银行</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备付金调拨、中信银行</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备付金出款</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头寸调拨。同类别渠道名称有差异，建议命名规范。又如，有的叫借记，有的叫纯借。有的名称带有直连间连属性，有的又没有；有的名称包含同行跨行属性，有的名称又没有。</a:t>
            </a:r>
            <a:r>
              <a:rPr lang="zh-CN" altLang="en-US" sz="1400" b="1" dirty="0" smtClean="0">
                <a:latin typeface="微软雅黑" pitchFamily="34" charset="-122"/>
                <a:ea typeface="微软雅黑" pitchFamily="34" charset="-122"/>
              </a:rPr>
              <a:t>渠道名称的规范性提高该名称的理解效率。</a:t>
            </a:r>
            <a:endParaRPr lang="en-US" altLang="zh-CN" sz="1400" b="1" dirty="0" smtClean="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4.</a:t>
            </a:r>
            <a:r>
              <a:rPr lang="zh-CN" altLang="en-US" sz="1400" b="1" dirty="0" smtClean="0">
                <a:latin typeface="微软雅黑" pitchFamily="34" charset="-122"/>
                <a:ea typeface="微软雅黑" pitchFamily="34" charset="-122"/>
              </a:rPr>
              <a:t>单位</a:t>
            </a:r>
            <a:r>
              <a:rPr lang="zh-CN" altLang="en-US" sz="1400" dirty="0" smtClean="0">
                <a:latin typeface="微软雅黑" pitchFamily="34" charset="-122"/>
                <a:ea typeface="微软雅黑" pitchFamily="34" charset="-122"/>
              </a:rPr>
              <a:t>：最底层的一次汇总加工，金额可以“元”为单位；二层加工金额，建议统一以“万元”为单位以简洁显示。</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216269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人行流水统计</a:t>
            </a:r>
            <a:r>
              <a:rPr lang="en-US" altLang="zh-CN" dirty="0" smtClean="0"/>
              <a:t>-</a:t>
            </a:r>
            <a:endParaRPr lang="zh-CN" altLang="en-US" dirty="0"/>
          </a:p>
        </p:txBody>
      </p:sp>
      <p:sp>
        <p:nvSpPr>
          <p:cNvPr id="4" name="TextBox 3"/>
          <p:cNvSpPr txBox="1"/>
          <p:nvPr/>
        </p:nvSpPr>
        <p:spPr>
          <a:xfrm>
            <a:off x="0" y="836712"/>
            <a:ext cx="9144000" cy="377411"/>
          </a:xfrm>
          <a:prstGeom prst="rect">
            <a:avLst/>
          </a:prstGeom>
          <a:noFill/>
        </p:spPr>
        <p:txBody>
          <a:bodyPr wrap="square" rtlCol="0">
            <a:spAutoFit/>
          </a:bodyPr>
          <a:lstStyle/>
          <a:p>
            <a:pPr>
              <a:lnSpc>
                <a:spcPct val="150000"/>
              </a:lnSpc>
            </a:pPr>
            <a:r>
              <a:rPr lang="zh-CN" altLang="en-US" sz="1400" dirty="0" smtClean="0">
                <a:latin typeface="微软雅黑" pitchFamily="34" charset="-122"/>
                <a:ea typeface="微软雅黑" pitchFamily="34" charset="-122"/>
              </a:rPr>
              <a:t>表</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p:txBody>
      </p:sp>
    </p:spTree>
    <p:extLst>
      <p:ext uri="{BB962C8B-B14F-4D97-AF65-F5344CB8AC3E}">
        <p14:creationId xmlns:p14="http://schemas.microsoft.com/office/powerpoint/2010/main" val="1393926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商户流水统计</a:t>
            </a:r>
            <a:endParaRPr lang="zh-CN" altLang="en-US" dirty="0"/>
          </a:p>
        </p:txBody>
      </p:sp>
      <p:sp>
        <p:nvSpPr>
          <p:cNvPr id="4" name="TextBox 3"/>
          <p:cNvSpPr txBox="1"/>
          <p:nvPr/>
        </p:nvSpPr>
        <p:spPr>
          <a:xfrm>
            <a:off x="179512" y="764704"/>
            <a:ext cx="8784976" cy="1708160"/>
          </a:xfrm>
          <a:prstGeom prst="rect">
            <a:avLst/>
          </a:prstGeom>
          <a:noFill/>
        </p:spPr>
        <p:txBody>
          <a:bodyPr wrap="square" rtlCol="0">
            <a:spAutoFit/>
          </a:bodyPr>
          <a:lstStyle/>
          <a:p>
            <a:pPr>
              <a:lnSpc>
                <a:spcPct val="150000"/>
              </a:lnSpc>
            </a:pP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哪些交易算流水，从哪个属性维度判断</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dirty="0" smtClean="0">
                <a:solidFill>
                  <a:srgbClr val="FF0000"/>
                </a:solidFill>
                <a:latin typeface="微软雅黑" pitchFamily="34" charset="-122"/>
                <a:ea typeface="微软雅黑" pitchFamily="34" charset="-122"/>
              </a:rPr>
              <a:t>不算流水：充值、提现、退款</a:t>
            </a:r>
            <a:r>
              <a:rPr lang="zh-CN" altLang="en-US" sz="1400" dirty="0" smtClean="0">
                <a:latin typeface="微软雅黑" pitchFamily="34" charset="-122"/>
                <a:ea typeface="微软雅黑" pitchFamily="34" charset="-122"/>
              </a:rPr>
              <a:t>。这三种类型的，判断依据：</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dirty="0">
                <a:solidFill>
                  <a:srgbClr val="FF0000"/>
                </a:solidFill>
                <a:latin typeface="微软雅黑" pitchFamily="34" charset="-122"/>
                <a:ea typeface="微软雅黑" pitchFamily="34" charset="-122"/>
              </a:rPr>
              <a:t>充</a:t>
            </a:r>
            <a:r>
              <a:rPr lang="zh-CN" altLang="en-US" sz="1400" dirty="0" smtClean="0">
                <a:solidFill>
                  <a:srgbClr val="FF0000"/>
                </a:solidFill>
                <a:latin typeface="微软雅黑" pitchFamily="34" charset="-122"/>
                <a:ea typeface="微软雅黑" pitchFamily="34" charset="-122"/>
              </a:rPr>
              <a:t>值：业务产品：</a:t>
            </a:r>
            <a:r>
              <a:rPr lang="en-US" altLang="zh-CN" sz="1400" dirty="0" smtClean="0">
                <a:solidFill>
                  <a:srgbClr val="FF0000"/>
                </a:solidFill>
                <a:latin typeface="微软雅黑" pitchFamily="34" charset="-122"/>
                <a:ea typeface="微软雅黑" pitchFamily="34" charset="-122"/>
              </a:rPr>
              <a:t>10101</a:t>
            </a:r>
            <a:r>
              <a:rPr lang="zh-CN" altLang="en-US" sz="1400" dirty="0">
                <a:solidFill>
                  <a:srgbClr val="FF0000"/>
                </a:solidFill>
                <a:latin typeface="微软雅黑" pitchFamily="34" charset="-122"/>
                <a:ea typeface="微软雅黑" pitchFamily="34" charset="-122"/>
              </a:rPr>
              <a:t>充</a:t>
            </a:r>
            <a:r>
              <a:rPr lang="zh-CN" altLang="en-US" sz="1400" dirty="0" smtClean="0">
                <a:solidFill>
                  <a:srgbClr val="FF0000"/>
                </a:solidFill>
                <a:latin typeface="微软雅黑" pitchFamily="34" charset="-122"/>
                <a:ea typeface="微软雅黑" pitchFamily="34" charset="-122"/>
              </a:rPr>
              <a:t>值；</a:t>
            </a:r>
            <a:r>
              <a:rPr lang="en-US" altLang="zh-CN" sz="1400" dirty="0" smtClean="0">
                <a:solidFill>
                  <a:srgbClr val="FF0000"/>
                </a:solidFill>
                <a:latin typeface="微软雅黑" pitchFamily="34" charset="-122"/>
                <a:ea typeface="微软雅黑" pitchFamily="34" charset="-122"/>
              </a:rPr>
              <a:t>10103</a:t>
            </a:r>
            <a:r>
              <a:rPr lang="zh-CN" altLang="en-US" sz="1400" dirty="0" smtClean="0">
                <a:solidFill>
                  <a:srgbClr val="FF0000"/>
                </a:solidFill>
                <a:latin typeface="微软雅黑" pitchFamily="34" charset="-122"/>
                <a:ea typeface="微软雅黑" pitchFamily="34" charset="-122"/>
              </a:rPr>
              <a:t>资金托管充值，</a:t>
            </a:r>
            <a:r>
              <a:rPr lang="en-US" altLang="zh-CN" sz="1400" dirty="0" smtClean="0">
                <a:solidFill>
                  <a:srgbClr val="FF0000"/>
                </a:solidFill>
                <a:latin typeface="微软雅黑" pitchFamily="34" charset="-122"/>
                <a:ea typeface="微软雅黑" pitchFamily="34" charset="-122"/>
              </a:rPr>
              <a:t>10104</a:t>
            </a:r>
            <a:r>
              <a:rPr lang="zh-CN" altLang="en-US" sz="1400" dirty="0" smtClean="0">
                <a:solidFill>
                  <a:srgbClr val="FF0000"/>
                </a:solidFill>
                <a:latin typeface="微软雅黑" pitchFamily="34" charset="-122"/>
                <a:ea typeface="微软雅黑" pitchFamily="34" charset="-122"/>
              </a:rPr>
              <a:t>，委托代扣充值。</a:t>
            </a:r>
            <a:endParaRPr lang="en-US" altLang="zh-CN" sz="1400" dirty="0" smtClean="0">
              <a:solidFill>
                <a:srgbClr val="FF0000"/>
              </a:solidFill>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dirty="0">
                <a:solidFill>
                  <a:srgbClr val="FF0000"/>
                </a:solidFill>
                <a:latin typeface="微软雅黑" pitchFamily="34" charset="-122"/>
                <a:ea typeface="微软雅黑" pitchFamily="34" charset="-122"/>
              </a:rPr>
              <a:t>提</a:t>
            </a:r>
            <a:r>
              <a:rPr lang="zh-CN" altLang="en-US" sz="1400" dirty="0" smtClean="0">
                <a:solidFill>
                  <a:srgbClr val="FF0000"/>
                </a:solidFill>
                <a:latin typeface="微软雅黑" pitchFamily="34" charset="-122"/>
                <a:ea typeface="微软雅黑" pitchFamily="34" charset="-122"/>
              </a:rPr>
              <a:t>现：业务产品：</a:t>
            </a:r>
            <a:r>
              <a:rPr lang="en-US" altLang="zh-CN" sz="1400" dirty="0" smtClean="0">
                <a:solidFill>
                  <a:srgbClr val="FF0000"/>
                </a:solidFill>
                <a:latin typeface="微软雅黑" pitchFamily="34" charset="-122"/>
                <a:ea typeface="微软雅黑" pitchFamily="34" charset="-122"/>
              </a:rPr>
              <a:t>10211 </a:t>
            </a:r>
            <a:r>
              <a:rPr lang="zh-CN" altLang="en-US" sz="1400" dirty="0" smtClean="0">
                <a:solidFill>
                  <a:srgbClr val="FF0000"/>
                </a:solidFill>
                <a:latin typeface="微软雅黑" pitchFamily="34" charset="-122"/>
                <a:ea typeface="微软雅黑" pitchFamily="34" charset="-122"/>
              </a:rPr>
              <a:t>提现（实时）；</a:t>
            </a:r>
            <a:r>
              <a:rPr lang="en-US" altLang="zh-CN" sz="1400" dirty="0" smtClean="0">
                <a:solidFill>
                  <a:srgbClr val="FF0000"/>
                </a:solidFill>
                <a:latin typeface="微软雅黑" pitchFamily="34" charset="-122"/>
                <a:ea typeface="微软雅黑" pitchFamily="34" charset="-122"/>
              </a:rPr>
              <a:t>10210</a:t>
            </a:r>
            <a:r>
              <a:rPr lang="zh-CN" altLang="en-US" sz="1400" dirty="0" smtClean="0">
                <a:solidFill>
                  <a:srgbClr val="FF0000"/>
                </a:solidFill>
                <a:latin typeface="微软雅黑" pitchFamily="34" charset="-122"/>
                <a:ea typeface="微软雅黑" pitchFamily="34" charset="-122"/>
              </a:rPr>
              <a:t>，提现（</a:t>
            </a:r>
            <a:r>
              <a:rPr lang="en-US" altLang="zh-CN" sz="1400" dirty="0" smtClean="0">
                <a:solidFill>
                  <a:srgbClr val="FF0000"/>
                </a:solidFill>
                <a:latin typeface="微软雅黑" pitchFamily="34" charset="-122"/>
                <a:ea typeface="微软雅黑" pitchFamily="34" charset="-122"/>
              </a:rPr>
              <a:t>T+N</a:t>
            </a:r>
            <a:r>
              <a:rPr lang="zh-CN" altLang="en-US" sz="1400" dirty="0" smtClean="0">
                <a:solidFill>
                  <a:srgbClr val="FF0000"/>
                </a:solidFill>
                <a:latin typeface="微软雅黑" pitchFamily="34" charset="-122"/>
                <a:ea typeface="微软雅黑" pitchFamily="34" charset="-122"/>
              </a:rPr>
              <a:t>）；</a:t>
            </a:r>
            <a:r>
              <a:rPr lang="en-US" altLang="zh-CN" sz="1400" dirty="0" smtClean="0">
                <a:solidFill>
                  <a:srgbClr val="FF0000"/>
                </a:solidFill>
                <a:latin typeface="微软雅黑" pitchFamily="34" charset="-122"/>
                <a:ea typeface="微软雅黑" pitchFamily="34" charset="-122"/>
              </a:rPr>
              <a:t>10242</a:t>
            </a:r>
            <a:r>
              <a:rPr lang="zh-CN" altLang="en-US" sz="1400" dirty="0" smtClean="0">
                <a:solidFill>
                  <a:srgbClr val="FF0000"/>
                </a:solidFill>
                <a:latin typeface="微软雅黑" pitchFamily="34" charset="-122"/>
                <a:ea typeface="微软雅黑" pitchFamily="34" charset="-122"/>
              </a:rPr>
              <a:t>，资金托管提现（</a:t>
            </a:r>
            <a:r>
              <a:rPr lang="en-US" altLang="zh-CN" sz="1400" dirty="0" smtClean="0">
                <a:solidFill>
                  <a:srgbClr val="FF0000"/>
                </a:solidFill>
                <a:latin typeface="微软雅黑" pitchFamily="34" charset="-122"/>
                <a:ea typeface="微软雅黑" pitchFamily="34" charset="-122"/>
              </a:rPr>
              <a:t>T+N</a:t>
            </a:r>
            <a:r>
              <a:rPr lang="zh-CN" altLang="en-US" sz="1400" dirty="0" smtClean="0">
                <a:solidFill>
                  <a:srgbClr val="FF0000"/>
                </a:solidFill>
                <a:latin typeface="微软雅黑" pitchFamily="34" charset="-122"/>
                <a:ea typeface="微软雅黑" pitchFamily="34" charset="-122"/>
              </a:rPr>
              <a:t>）</a:t>
            </a:r>
            <a:endParaRPr lang="en-US" altLang="zh-CN" sz="1400" dirty="0" smtClean="0">
              <a:solidFill>
                <a:srgbClr val="FF0000"/>
              </a:solidFill>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dirty="0" smtClean="0">
                <a:solidFill>
                  <a:srgbClr val="FF0000"/>
                </a:solidFill>
                <a:latin typeface="微软雅黑" pitchFamily="34" charset="-122"/>
                <a:ea typeface="微软雅黑" pitchFamily="34" charset="-122"/>
              </a:rPr>
              <a:t>退款：交易类型为“收单退款交易，</a:t>
            </a:r>
            <a:r>
              <a:rPr lang="en-US" altLang="zh-CN" sz="1400" dirty="0" smtClean="0">
                <a:solidFill>
                  <a:srgbClr val="FF0000"/>
                </a:solidFill>
                <a:latin typeface="微软雅黑" pitchFamily="34" charset="-122"/>
                <a:ea typeface="微软雅黑" pitchFamily="34" charset="-122"/>
              </a:rPr>
              <a:t>14</a:t>
            </a:r>
            <a:r>
              <a:rPr lang="zh-CN" altLang="en-US" sz="1400" dirty="0" smtClean="0">
                <a:solidFill>
                  <a:srgbClr val="FF0000"/>
                </a:solidFill>
                <a:latin typeface="微软雅黑" pitchFamily="34" charset="-122"/>
                <a:ea typeface="微软雅黑" pitchFamily="34" charset="-122"/>
              </a:rPr>
              <a:t>”</a:t>
            </a:r>
            <a:endParaRPr lang="en-US" altLang="zh-CN" sz="1400" dirty="0" smtClean="0">
              <a:solidFill>
                <a:srgbClr val="FF0000"/>
              </a:solidFill>
              <a:latin typeface="微软雅黑" pitchFamily="34" charset="-122"/>
              <a:ea typeface="微软雅黑"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980367369"/>
              </p:ext>
            </p:extLst>
          </p:nvPr>
        </p:nvGraphicFramePr>
        <p:xfrm>
          <a:off x="323528" y="3284984"/>
          <a:ext cx="8496944" cy="1930400"/>
        </p:xfrm>
        <a:graphic>
          <a:graphicData uri="http://schemas.openxmlformats.org/drawingml/2006/table">
            <a:tbl>
              <a:tblPr firstRow="1" bandRow="1">
                <a:tableStyleId>{5C22544A-7EE6-4342-B048-85BDC9FD1C3A}</a:tableStyleId>
              </a:tblPr>
              <a:tblGrid>
                <a:gridCol w="580988"/>
                <a:gridCol w="1507244"/>
                <a:gridCol w="6408712"/>
              </a:tblGrid>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370840">
                <a:tc>
                  <a:txBody>
                    <a:bodyPr/>
                    <a:lstStyle/>
                    <a:p>
                      <a:pPr algn="ctr"/>
                      <a:r>
                        <a:rPr lang="en-US" altLang="zh-CN" dirty="0" smtClean="0"/>
                        <a:t>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即时收单类</a:t>
                      </a:r>
                    </a:p>
                  </a:txBody>
                  <a:tcPr/>
                </a:tc>
                <a:tc>
                  <a:txBody>
                    <a:bodyPr/>
                    <a:lstStyle/>
                    <a:p>
                      <a:r>
                        <a:rPr lang="zh-CN" altLang="en-US" dirty="0" smtClean="0"/>
                        <a:t>收单商户</a:t>
                      </a:r>
                      <a:endParaRPr lang="zh-CN" altLang="en-US" dirty="0"/>
                    </a:p>
                  </a:txBody>
                  <a:tcPr/>
                </a:tc>
              </a:tr>
              <a:tr h="1130528">
                <a:tc>
                  <a:txBody>
                    <a:bodyPr/>
                    <a:lstStyle/>
                    <a:p>
                      <a:pPr algn="ctr"/>
                      <a:r>
                        <a:rPr lang="en-US" altLang="zh-CN" dirty="0" smtClean="0"/>
                        <a:t>2</a:t>
                      </a:r>
                      <a:endParaRPr lang="zh-CN" altLang="en-US" dirty="0"/>
                    </a:p>
                  </a:txBody>
                  <a:tcPr/>
                </a:tc>
                <a:tc>
                  <a:txBody>
                    <a:bodyPr/>
                    <a:lstStyle/>
                    <a:p>
                      <a:r>
                        <a:rPr lang="zh-CN" altLang="en-US" dirty="0" smtClean="0"/>
                        <a:t>普通转账类</a:t>
                      </a:r>
                      <a:endParaRPr lang="zh-CN" altLang="en-US" dirty="0"/>
                    </a:p>
                  </a:txBody>
                  <a:tcPr/>
                </a:tc>
                <a:tc>
                  <a:txBody>
                    <a:bodyPr/>
                    <a:lstStyle/>
                    <a:p>
                      <a:r>
                        <a:rPr lang="zh-CN" altLang="en-US" dirty="0" smtClean="0"/>
                        <a:t>付款方为企业的，以付款方为准为付款流水，归集到付款方；</a:t>
                      </a:r>
                      <a:endParaRPr lang="en-US" altLang="zh-CN" dirty="0" smtClean="0"/>
                    </a:p>
                    <a:p>
                      <a:r>
                        <a:rPr lang="zh-CN" altLang="en-US" dirty="0" smtClean="0"/>
                        <a:t>付款方不是企业，收款方式企业的：作为收款流水，归集到收款企业；</a:t>
                      </a:r>
                      <a:endParaRPr lang="en-US" altLang="zh-CN" dirty="0" smtClean="0"/>
                    </a:p>
                    <a:p>
                      <a:r>
                        <a:rPr lang="zh-CN" altLang="en-US" dirty="0" smtClean="0"/>
                        <a:t>收付双方都不是企业的：归集到会员交易</a:t>
                      </a:r>
                      <a:endParaRPr lang="zh-CN" altLang="en-US" dirty="0"/>
                    </a:p>
                  </a:txBody>
                  <a:tcPr/>
                </a:tc>
              </a:tr>
            </a:tbl>
          </a:graphicData>
        </a:graphic>
      </p:graphicFrame>
    </p:spTree>
    <p:extLst>
      <p:ext uri="{BB962C8B-B14F-4D97-AF65-F5344CB8AC3E}">
        <p14:creationId xmlns:p14="http://schemas.microsoft.com/office/powerpoint/2010/main" val="1849252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商户流水统计</a:t>
            </a:r>
            <a:r>
              <a:rPr lang="en-US" altLang="zh-CN" dirty="0" smtClean="0"/>
              <a:t>-</a:t>
            </a:r>
            <a:r>
              <a:rPr lang="zh-CN" altLang="en-US" dirty="0" smtClean="0"/>
              <a:t>原则</a:t>
            </a:r>
            <a:r>
              <a:rPr lang="en-US" altLang="zh-CN" dirty="0" smtClean="0"/>
              <a:t>1</a:t>
            </a:r>
            <a:r>
              <a:rPr lang="zh-CN" altLang="en-US" dirty="0" smtClean="0"/>
              <a:t>：是否</a:t>
            </a:r>
            <a:r>
              <a:rPr lang="zh-CN" altLang="en-US" dirty="0" smtClean="0"/>
              <a:t>为绩效流水</a:t>
            </a:r>
            <a:endParaRPr lang="zh-CN" altLang="en-US" dirty="0"/>
          </a:p>
        </p:txBody>
      </p:sp>
      <p:sp>
        <p:nvSpPr>
          <p:cNvPr id="4" name="TextBox 3"/>
          <p:cNvSpPr txBox="1"/>
          <p:nvPr/>
        </p:nvSpPr>
        <p:spPr>
          <a:xfrm>
            <a:off x="179512" y="764704"/>
            <a:ext cx="8784976" cy="3323987"/>
          </a:xfrm>
          <a:prstGeom prst="rect">
            <a:avLst/>
          </a:prstGeom>
          <a:noFill/>
        </p:spPr>
        <p:txBody>
          <a:bodyPr wrap="square" rtlCol="0">
            <a:spAutoFit/>
          </a:bodyPr>
          <a:lstStyle/>
          <a:p>
            <a:pPr>
              <a:lnSpc>
                <a:spcPct val="150000"/>
              </a:lnSpc>
            </a:pP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特约商户、企业会员、个人</a:t>
            </a:r>
            <a:r>
              <a:rPr lang="zh-CN" altLang="en-US" sz="1400" dirty="0" smtClean="0">
                <a:latin typeface="微软雅黑" pitchFamily="34" charset="-122"/>
                <a:ea typeface="微软雅黑" pitchFamily="34" charset="-122"/>
              </a:rPr>
              <a:t>会员的</a:t>
            </a:r>
            <a:r>
              <a:rPr lang="zh-CN" altLang="en-US" sz="1400" dirty="0" smtClean="0">
                <a:latin typeface="微软雅黑" pitchFamily="34" charset="-122"/>
                <a:ea typeface="微软雅黑" pitchFamily="34" charset="-122"/>
              </a:rPr>
              <a:t>交易，哪些交易属于支付流水</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a:lnSpc>
                <a:spcPct val="150000"/>
              </a:lnSpc>
            </a:pPr>
            <a:r>
              <a:rPr lang="en-US" altLang="zh-CN" sz="1400" b="1" dirty="0" smtClean="0">
                <a:latin typeface="微软雅黑" pitchFamily="34" charset="-122"/>
                <a:ea typeface="微软雅黑" pitchFamily="34" charset="-122"/>
              </a:rPr>
              <a:t>——</a:t>
            </a:r>
            <a:r>
              <a:rPr lang="zh-CN" altLang="en-US" sz="1400" b="1" dirty="0" smtClean="0">
                <a:solidFill>
                  <a:srgbClr val="FF0000"/>
                </a:solidFill>
                <a:latin typeface="微软雅黑" pitchFamily="34" charset="-122"/>
                <a:ea typeface="微软雅黑" pitchFamily="34" charset="-122"/>
              </a:rPr>
              <a:t>到特约商户</a:t>
            </a:r>
            <a:r>
              <a:rPr lang="en-US" altLang="zh-CN" sz="1400" b="1" dirty="0" smtClean="0">
                <a:solidFill>
                  <a:srgbClr val="FF0000"/>
                </a:solidFill>
                <a:latin typeface="微软雅黑" pitchFamily="34" charset="-122"/>
                <a:ea typeface="微软雅黑" pitchFamily="34" charset="-122"/>
              </a:rPr>
              <a:t>+</a:t>
            </a:r>
            <a:r>
              <a:rPr lang="zh-CN" altLang="en-US" sz="1400" b="1" dirty="0" smtClean="0">
                <a:solidFill>
                  <a:srgbClr val="FF0000"/>
                </a:solidFill>
                <a:latin typeface="微软雅黑" pitchFamily="34" charset="-122"/>
                <a:ea typeface="微软雅黑" pitchFamily="34" charset="-122"/>
              </a:rPr>
              <a:t>企业会员作为，</a:t>
            </a:r>
            <a:r>
              <a:rPr lang="en-US" altLang="zh-CN" sz="1400" b="1" dirty="0" smtClean="0">
                <a:solidFill>
                  <a:srgbClr val="FF0000"/>
                </a:solidFill>
                <a:latin typeface="微软雅黑" pitchFamily="34" charset="-122"/>
                <a:ea typeface="微软雅黑" pitchFamily="34" charset="-122"/>
              </a:rPr>
              <a:t>BD</a:t>
            </a:r>
            <a:r>
              <a:rPr lang="zh-CN" altLang="en-US" sz="1400" b="1" dirty="0" smtClean="0">
                <a:solidFill>
                  <a:srgbClr val="FF0000"/>
                </a:solidFill>
                <a:latin typeface="微软雅黑" pitchFamily="34" charset="-122"/>
                <a:ea typeface="微软雅黑" pitchFamily="34" charset="-122"/>
              </a:rPr>
              <a:t>团队绩效统计范畴</a:t>
            </a:r>
            <a:r>
              <a:rPr lang="zh-CN" altLang="en-US" sz="1400" dirty="0" smtClean="0">
                <a:latin typeface="微软雅黑" pitchFamily="34" charset="-122"/>
                <a:ea typeface="微软雅黑" pitchFamily="34" charset="-122"/>
              </a:rPr>
              <a:t>；个人会员范畴的流水单独统计。</a:t>
            </a:r>
            <a:endParaRPr lang="en-US" altLang="zh-CN" sz="1400" dirty="0" smtClean="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生态内（海融易），一笔交易导致多个环节产生交易的，流水算一次，还是多次</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使用天天聚余额投标：</a:t>
            </a:r>
            <a:endParaRPr lang="en-US" altLang="zh-CN" sz="1400" dirty="0" smtClean="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）赎回：天天聚进入个人快捷通户。支付方式算基金支付，交易类型，</a:t>
            </a:r>
            <a:r>
              <a:rPr lang="en-US" altLang="zh-CN" sz="1400" dirty="0" smtClean="0">
                <a:latin typeface="微软雅黑" pitchFamily="34" charset="-122"/>
                <a:ea typeface="微软雅黑" pitchFamily="34" charset="-122"/>
              </a:rPr>
              <a:t>XXX</a:t>
            </a:r>
            <a:r>
              <a:rPr lang="zh-CN" altLang="en-US" sz="1400" dirty="0" smtClean="0">
                <a:latin typeface="微软雅黑" pitchFamily="34" charset="-122"/>
                <a:ea typeface="微软雅黑" pitchFamily="34" charset="-122"/>
              </a:rPr>
              <a:t>，业务产品，</a:t>
            </a:r>
            <a:endParaRPr lang="en-US" altLang="zh-CN" sz="1400" dirty="0" smtClean="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）投标：个人户进入海融易存管户：</a:t>
            </a:r>
            <a:endParaRPr lang="en-US" altLang="zh-CN" sz="1400" dirty="0" smtClean="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）放款：存管户进入融资方账户：</a:t>
            </a:r>
            <a:endParaRPr lang="en-US" altLang="zh-CN" sz="1400" dirty="0" smtClean="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b="1" dirty="0">
                <a:latin typeface="微软雅黑" pitchFamily="34" charset="-122"/>
                <a:ea typeface="微软雅黑" pitchFamily="34" charset="-122"/>
              </a:rPr>
              <a:t>标</a:t>
            </a:r>
            <a:r>
              <a:rPr lang="zh-CN" altLang="en-US" sz="1400" b="1" dirty="0" smtClean="0">
                <a:latin typeface="微软雅黑" pitchFamily="34" charset="-122"/>
                <a:ea typeface="微软雅黑" pitchFamily="34" charset="-122"/>
              </a:rPr>
              <a:t>的到期回款</a:t>
            </a:r>
            <a:r>
              <a:rPr lang="zh-CN" altLang="en-US" sz="1400" dirty="0" smtClean="0">
                <a:latin typeface="微软雅黑" pitchFamily="34" charset="-122"/>
                <a:ea typeface="微软雅黑" pitchFamily="34" charset="-122"/>
              </a:rPr>
              <a:t>：融资方快捷通户</a:t>
            </a:r>
            <a:r>
              <a:rPr lang="en-US" altLang="zh-CN" sz="1400" dirty="0" smtClean="0">
                <a:latin typeface="微软雅黑" pitchFamily="34" charset="-122"/>
                <a:ea typeface="微软雅黑" pitchFamily="34" charset="-122"/>
                <a:sym typeface="Wingdings" pitchFamily="2" charset="2"/>
              </a:rPr>
              <a:t></a:t>
            </a:r>
            <a:r>
              <a:rPr lang="zh-CN" altLang="en-US" sz="1400" dirty="0" smtClean="0">
                <a:solidFill>
                  <a:srgbClr val="FF0000"/>
                </a:solidFill>
                <a:latin typeface="微软雅黑" pitchFamily="34" charset="-122"/>
                <a:ea typeface="微软雅黑" pitchFamily="34" charset="-122"/>
                <a:sym typeface="Wingdings" pitchFamily="2" charset="2"/>
              </a:rPr>
              <a:t>海融易快捷通户</a:t>
            </a:r>
            <a:r>
              <a:rPr lang="en-US" altLang="zh-CN" sz="1400" dirty="0" smtClean="0">
                <a:solidFill>
                  <a:srgbClr val="FF0000"/>
                </a:solidFill>
                <a:latin typeface="微软雅黑" pitchFamily="34" charset="-122"/>
                <a:ea typeface="微软雅黑" pitchFamily="34" charset="-122"/>
                <a:sym typeface="Wingdings" pitchFamily="2" charset="2"/>
              </a:rPr>
              <a:t></a:t>
            </a:r>
            <a:r>
              <a:rPr lang="zh-CN" altLang="en-US" sz="1400" dirty="0" smtClean="0">
                <a:solidFill>
                  <a:srgbClr val="FF0000"/>
                </a:solidFill>
                <a:latin typeface="微软雅黑" pitchFamily="34" charset="-122"/>
                <a:ea typeface="微软雅黑" pitchFamily="34" charset="-122"/>
              </a:rPr>
              <a:t>个人快捷通户</a:t>
            </a:r>
            <a:r>
              <a:rPr lang="en-US" altLang="zh-CN" sz="1400" dirty="0" smtClean="0">
                <a:solidFill>
                  <a:srgbClr val="FF0000"/>
                </a:solidFill>
                <a:latin typeface="微软雅黑" pitchFamily="34" charset="-122"/>
                <a:ea typeface="微软雅黑" pitchFamily="34" charset="-122"/>
                <a:sym typeface="Wingdings" pitchFamily="2" charset="2"/>
              </a:rPr>
              <a:t></a:t>
            </a:r>
            <a:r>
              <a:rPr lang="zh-CN" altLang="en-US" sz="1400" dirty="0" smtClean="0">
                <a:solidFill>
                  <a:srgbClr val="FF0000"/>
                </a:solidFill>
                <a:latin typeface="微软雅黑" pitchFamily="34" charset="-122"/>
                <a:ea typeface="微软雅黑" pitchFamily="34" charset="-122"/>
              </a:rPr>
              <a:t>天天聚户</a:t>
            </a:r>
            <a:r>
              <a:rPr lang="zh-CN" altLang="en-US" sz="1400" dirty="0" smtClean="0">
                <a:latin typeface="微软雅黑" pitchFamily="34" charset="-122"/>
                <a:ea typeface="微软雅黑" pitchFamily="34" charset="-122"/>
              </a:rPr>
              <a:t>。</a:t>
            </a:r>
            <a:r>
              <a:rPr lang="zh-CN" altLang="en-US" sz="1400" dirty="0">
                <a:latin typeface="微软雅黑" pitchFamily="34" charset="-122"/>
                <a:ea typeface="微软雅黑" pitchFamily="34" charset="-122"/>
              </a:rPr>
              <a:t>一</a:t>
            </a:r>
            <a:r>
              <a:rPr lang="zh-CN" altLang="en-US" sz="1400" dirty="0" smtClean="0">
                <a:latin typeface="微软雅黑" pitchFamily="34" charset="-122"/>
                <a:ea typeface="微软雅黑" pitchFamily="34" charset="-122"/>
              </a:rPr>
              <a:t>个交易</a:t>
            </a:r>
            <a:r>
              <a:rPr lang="en-US" altLang="zh-CN" sz="1400" dirty="0" smtClean="0">
                <a:latin typeface="微软雅黑" pitchFamily="34" charset="-122"/>
                <a:ea typeface="微软雅黑" pitchFamily="34" charset="-122"/>
              </a:rPr>
              <a:t>10</a:t>
            </a:r>
            <a:r>
              <a:rPr lang="zh-CN" altLang="en-US" sz="1400" dirty="0" smtClean="0">
                <a:latin typeface="微软雅黑" pitchFamily="34" charset="-122"/>
                <a:ea typeface="微软雅黑" pitchFamily="34" charset="-122"/>
              </a:rPr>
              <a:t>元，流水</a:t>
            </a:r>
            <a:r>
              <a:rPr lang="en-US" altLang="zh-CN" sz="1400" dirty="0" smtClean="0">
                <a:latin typeface="微软雅黑" pitchFamily="34" charset="-122"/>
                <a:ea typeface="微软雅黑" pitchFamily="34" charset="-122"/>
              </a:rPr>
              <a:t>30</a:t>
            </a:r>
            <a:r>
              <a:rPr lang="zh-CN" altLang="en-US" sz="1400" dirty="0" smtClean="0">
                <a:latin typeface="微软雅黑" pitchFamily="34" charset="-122"/>
                <a:ea typeface="微软雅黑" pitchFamily="34" charset="-122"/>
              </a:rPr>
              <a:t>元；该过程有重复，</a:t>
            </a:r>
            <a:r>
              <a:rPr lang="zh-CN" altLang="en-US" sz="1400" b="1" dirty="0" smtClean="0">
                <a:solidFill>
                  <a:srgbClr val="FF0000"/>
                </a:solidFill>
                <a:latin typeface="微软雅黑" pitchFamily="34" charset="-122"/>
                <a:ea typeface="微软雅黑" pitchFamily="34" charset="-122"/>
              </a:rPr>
              <a:t>计划通过电子账户解决。</a:t>
            </a:r>
            <a:endParaRPr lang="en-US" altLang="zh-CN" sz="1400" b="1"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324510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商户流水统计</a:t>
            </a:r>
            <a:r>
              <a:rPr lang="en-US" altLang="zh-CN" dirty="0" smtClean="0"/>
              <a:t>-</a:t>
            </a:r>
            <a:r>
              <a:rPr lang="zh-CN" altLang="en-US" dirty="0" smtClean="0"/>
              <a:t>原则</a:t>
            </a:r>
            <a:r>
              <a:rPr lang="en-US" altLang="zh-CN" dirty="0" smtClean="0"/>
              <a:t>2</a:t>
            </a:r>
            <a:r>
              <a:rPr lang="zh-CN" altLang="en-US" dirty="0" smtClean="0"/>
              <a:t>：流水的收付判断</a:t>
            </a:r>
            <a:endParaRPr lang="zh-CN" altLang="en-US" dirty="0"/>
          </a:p>
        </p:txBody>
      </p:sp>
      <p:sp>
        <p:nvSpPr>
          <p:cNvPr id="4" name="TextBox 3"/>
          <p:cNvSpPr txBox="1"/>
          <p:nvPr/>
        </p:nvSpPr>
        <p:spPr>
          <a:xfrm>
            <a:off x="179512" y="764704"/>
            <a:ext cx="8784976" cy="1708160"/>
          </a:xfrm>
          <a:prstGeom prst="rect">
            <a:avLst/>
          </a:prstGeom>
          <a:noFill/>
        </p:spPr>
        <p:txBody>
          <a:bodyPr wrap="square" rtlCol="0">
            <a:spAutoFit/>
          </a:bodyPr>
          <a:lstStyle/>
          <a:p>
            <a:pPr>
              <a:lnSpc>
                <a:spcPct val="150000"/>
              </a:lnSpc>
            </a:pPr>
            <a:r>
              <a:rPr lang="en-US" altLang="zh-CN" sz="1400" dirty="0" smtClean="0">
                <a:latin typeface="微软雅黑" pitchFamily="34" charset="-122"/>
                <a:ea typeface="微软雅黑" pitchFamily="34" charset="-122"/>
              </a:rPr>
              <a:t>Q: </a:t>
            </a:r>
            <a:r>
              <a:rPr lang="zh-CN" altLang="en-US" sz="1400" dirty="0" smtClean="0">
                <a:latin typeface="微软雅黑" pitchFamily="34" charset="-122"/>
                <a:ea typeface="微软雅黑" pitchFamily="34" charset="-122"/>
              </a:rPr>
              <a:t>所有流水</a:t>
            </a:r>
            <a:r>
              <a:rPr lang="zh-CN" altLang="en-US" sz="1400" dirty="0" smtClean="0">
                <a:latin typeface="微软雅黑" pitchFamily="34" charset="-122"/>
                <a:ea typeface="微软雅黑" pitchFamily="34" charset="-122"/>
              </a:rPr>
              <a:t>的，如果收付双方都有快捷通账户，那么，该流水是收款流水，还是付款流水</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ü"/>
            </a:pPr>
            <a:r>
              <a:rPr lang="zh-CN" altLang="en-US" sz="1400" dirty="0" smtClean="0">
                <a:latin typeface="微软雅黑" pitchFamily="34" charset="-122"/>
                <a:ea typeface="微软雅黑" pitchFamily="34" charset="-122"/>
              </a:rPr>
              <a:t>该收付与银行渠道成本核算的入款、出款、退款概念不同。</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ü"/>
            </a:pPr>
            <a:r>
              <a:rPr lang="zh-CN" altLang="en-US" sz="1400" dirty="0" smtClean="0">
                <a:latin typeface="微软雅黑" pitchFamily="34" charset="-122"/>
                <a:ea typeface="微软雅黑" pitchFamily="34" charset="-122"/>
              </a:rPr>
              <a:t>总共分为：</a:t>
            </a:r>
            <a:r>
              <a:rPr lang="zh-CN" altLang="en-US" sz="1400" dirty="0" smtClean="0">
                <a:solidFill>
                  <a:srgbClr val="FF0000"/>
                </a:solidFill>
                <a:latin typeface="微软雅黑" pitchFamily="34" charset="-122"/>
                <a:ea typeface="微软雅黑" pitchFamily="34" charset="-122"/>
              </a:rPr>
              <a:t>收款、付款、充值、提现、退款五类。绩效流水</a:t>
            </a:r>
            <a:r>
              <a:rPr lang="en-US" altLang="zh-CN" sz="1400" dirty="0" smtClean="0">
                <a:solidFill>
                  <a:srgbClr val="FF0000"/>
                </a:solidFill>
                <a:latin typeface="微软雅黑" pitchFamily="34" charset="-122"/>
                <a:ea typeface="微软雅黑" pitchFamily="34" charset="-122"/>
              </a:rPr>
              <a:t>=</a:t>
            </a:r>
            <a:r>
              <a:rPr lang="zh-CN" altLang="en-US" sz="1400" dirty="0" smtClean="0">
                <a:solidFill>
                  <a:srgbClr val="FF0000"/>
                </a:solidFill>
                <a:latin typeface="微软雅黑" pitchFamily="34" charset="-122"/>
                <a:ea typeface="微软雅黑" pitchFamily="34" charset="-122"/>
              </a:rPr>
              <a:t>收款</a:t>
            </a:r>
            <a:r>
              <a:rPr lang="en-US" altLang="zh-CN" sz="1400" dirty="0" smtClean="0">
                <a:solidFill>
                  <a:srgbClr val="FF0000"/>
                </a:solidFill>
                <a:latin typeface="微软雅黑" pitchFamily="34" charset="-122"/>
                <a:ea typeface="微软雅黑" pitchFamily="34" charset="-122"/>
              </a:rPr>
              <a:t>+</a:t>
            </a:r>
            <a:r>
              <a:rPr lang="zh-CN" altLang="en-US" sz="1400" dirty="0" smtClean="0">
                <a:solidFill>
                  <a:srgbClr val="FF0000"/>
                </a:solidFill>
                <a:latin typeface="微软雅黑" pitchFamily="34" charset="-122"/>
                <a:ea typeface="微软雅黑" pitchFamily="34" charset="-122"/>
              </a:rPr>
              <a:t>付款。收款，二级按支付方式分；付款，按二级按付款到卡，付款到户分。付款到卡（对公</a:t>
            </a:r>
            <a:r>
              <a:rPr lang="en-US" altLang="zh-CN" sz="1400" dirty="0" smtClean="0">
                <a:solidFill>
                  <a:srgbClr val="FF0000"/>
                </a:solidFill>
                <a:latin typeface="微软雅黑" pitchFamily="34" charset="-122"/>
                <a:ea typeface="微软雅黑" pitchFamily="34" charset="-122"/>
              </a:rPr>
              <a:t>+</a:t>
            </a:r>
            <a:r>
              <a:rPr lang="zh-CN" altLang="en-US" sz="1400" dirty="0" smtClean="0">
                <a:solidFill>
                  <a:srgbClr val="FF0000"/>
                </a:solidFill>
                <a:latin typeface="微软雅黑" pitchFamily="34" charset="-122"/>
                <a:ea typeface="微软雅黑" pitchFamily="34" charset="-122"/>
              </a:rPr>
              <a:t>对私）</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ü"/>
            </a:pPr>
            <a:r>
              <a:rPr lang="zh-CN" altLang="en-US" sz="1400" dirty="0" smtClean="0">
                <a:solidFill>
                  <a:srgbClr val="FF0000"/>
                </a:solidFill>
                <a:latin typeface="微软雅黑" pitchFamily="34" charset="-122"/>
                <a:ea typeface="微软雅黑" pitchFamily="34" charset="-122"/>
              </a:rPr>
              <a:t>绩效流水五个分类，按和规则锁定？</a:t>
            </a:r>
            <a:endParaRPr lang="en-US" altLang="zh-CN" sz="1400" dirty="0" smtClean="0">
              <a:solidFill>
                <a:srgbClr val="FF0000"/>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852574379"/>
              </p:ext>
            </p:extLst>
          </p:nvPr>
        </p:nvGraphicFramePr>
        <p:xfrm>
          <a:off x="323528" y="2476684"/>
          <a:ext cx="8208911" cy="4192680"/>
        </p:xfrm>
        <a:graphic>
          <a:graphicData uri="http://schemas.openxmlformats.org/drawingml/2006/table">
            <a:tbl>
              <a:tblPr firstRow="1" bandRow="1">
                <a:tableStyleId>{5C22544A-7EE6-4342-B048-85BDC9FD1C3A}</a:tableStyleId>
              </a:tblPr>
              <a:tblGrid>
                <a:gridCol w="1008112"/>
                <a:gridCol w="1152128"/>
                <a:gridCol w="1008112"/>
                <a:gridCol w="1512168"/>
                <a:gridCol w="864096"/>
                <a:gridCol w="936104"/>
                <a:gridCol w="1728191"/>
              </a:tblGrid>
              <a:tr h="333720">
                <a:tc>
                  <a:txBody>
                    <a:bodyPr/>
                    <a:lstStyle/>
                    <a:p>
                      <a:pPr algn="l" fontAlgn="b"/>
                      <a:r>
                        <a:rPr lang="zh-CN" altLang="en-US" sz="1200" u="none" strike="noStrike" dirty="0">
                          <a:effectLst/>
                          <a:latin typeface="微软雅黑" pitchFamily="34" charset="-122"/>
                          <a:ea typeface="微软雅黑" pitchFamily="34" charset="-122"/>
                        </a:rPr>
                        <a:t>业务产品编码</a:t>
                      </a:r>
                      <a:endParaRPr lang="zh-CN" altLang="en-US" sz="1200" b="0" i="0" u="none" strike="noStrike" dirty="0">
                        <a:solidFill>
                          <a:srgbClr val="FFFFFF"/>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u="none" strike="noStrike" dirty="0">
                          <a:effectLst/>
                          <a:latin typeface="微软雅黑" pitchFamily="34" charset="-122"/>
                          <a:ea typeface="微软雅黑" pitchFamily="34" charset="-122"/>
                        </a:rPr>
                        <a:t>业务产品名称</a:t>
                      </a:r>
                      <a:endParaRPr lang="zh-CN" altLang="en-US" sz="1200" b="0" i="0" u="none" strike="noStrike" dirty="0">
                        <a:solidFill>
                          <a:srgbClr val="FFFFFF"/>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u="none" strike="noStrike" dirty="0">
                          <a:effectLst/>
                          <a:latin typeface="微软雅黑" pitchFamily="34" charset="-122"/>
                          <a:ea typeface="微软雅黑" pitchFamily="34" charset="-122"/>
                        </a:rPr>
                        <a:t>支付方式</a:t>
                      </a:r>
                      <a:endParaRPr lang="zh-CN" altLang="en-US" sz="1200" b="0" i="0" u="none" strike="noStrike" dirty="0">
                        <a:solidFill>
                          <a:srgbClr val="FFFFFF"/>
                        </a:solidFill>
                        <a:effectLst/>
                        <a:latin typeface="微软雅黑" pitchFamily="34" charset="-122"/>
                        <a:ea typeface="微软雅黑" pitchFamily="34" charset="-122"/>
                      </a:endParaRPr>
                    </a:p>
                  </a:txBody>
                  <a:tcPr marL="9525" marR="9525" marT="9525" marB="0" anchor="ctr"/>
                </a:tc>
                <a:tc>
                  <a:txBody>
                    <a:bodyPr/>
                    <a:lstStyle/>
                    <a:p>
                      <a:pPr marL="0" algn="ctr" defTabSz="914400" rtl="0" eaLnBrk="1" fontAlgn="b" latinLnBrk="0" hangingPunct="1"/>
                      <a:r>
                        <a:rPr lang="zh-CN" altLang="en-US" sz="1200" b="1" u="none" strike="noStrike" kern="1200" dirty="0">
                          <a:solidFill>
                            <a:schemeClr val="lt1"/>
                          </a:solidFill>
                          <a:effectLst/>
                          <a:latin typeface="微软雅黑" pitchFamily="34" charset="-122"/>
                          <a:ea typeface="微软雅黑" pitchFamily="34" charset="-122"/>
                          <a:cs typeface="+mn-cs"/>
                        </a:rPr>
                        <a:t>交易类型</a:t>
                      </a:r>
                    </a:p>
                  </a:txBody>
                  <a:tcPr marL="9525" marR="9525" marT="9525" marB="0" anchor="ctr"/>
                </a:tc>
                <a:tc>
                  <a:txBody>
                    <a:bodyPr/>
                    <a:lstStyle/>
                    <a:p>
                      <a:pPr marL="0" algn="ctr" defTabSz="914400" rtl="0" eaLnBrk="1" fontAlgn="b" latinLnBrk="0" hangingPunct="1"/>
                      <a:r>
                        <a:rPr lang="zh-CN" altLang="en-US" sz="1200" b="1" u="none" strike="noStrike" kern="1200" dirty="0" smtClean="0">
                          <a:solidFill>
                            <a:schemeClr val="lt1"/>
                          </a:solidFill>
                          <a:effectLst/>
                          <a:latin typeface="微软雅黑" pitchFamily="34" charset="-122"/>
                          <a:ea typeface="微软雅黑" pitchFamily="34" charset="-122"/>
                          <a:cs typeface="+mn-cs"/>
                        </a:rPr>
                        <a:t>流水</a:t>
                      </a:r>
                      <a:r>
                        <a:rPr lang="en-US" altLang="zh-CN" sz="1200" b="1" u="none" strike="noStrike" kern="1200" dirty="0" smtClean="0">
                          <a:solidFill>
                            <a:schemeClr val="lt1"/>
                          </a:solidFill>
                          <a:effectLst/>
                          <a:latin typeface="微软雅黑" pitchFamily="34" charset="-122"/>
                          <a:ea typeface="微软雅黑" pitchFamily="34" charset="-122"/>
                          <a:cs typeface="+mn-cs"/>
                        </a:rPr>
                        <a:t>1</a:t>
                      </a:r>
                      <a:r>
                        <a:rPr lang="zh-CN" altLang="en-US" sz="1200" b="1" u="none" strike="noStrike" kern="1200" dirty="0" smtClean="0">
                          <a:solidFill>
                            <a:schemeClr val="lt1"/>
                          </a:solidFill>
                          <a:effectLst/>
                          <a:latin typeface="微软雅黑" pitchFamily="34" charset="-122"/>
                          <a:ea typeface="微软雅黑" pitchFamily="34" charset="-122"/>
                          <a:cs typeface="+mn-cs"/>
                        </a:rPr>
                        <a:t>级</a:t>
                      </a:r>
                      <a:endParaRPr lang="zh-CN" altLang="en-US" sz="1200" b="1" u="none" strike="noStrike" kern="1200" dirty="0">
                        <a:solidFill>
                          <a:schemeClr val="lt1"/>
                        </a:solidFill>
                        <a:effectLst/>
                        <a:latin typeface="微软雅黑" pitchFamily="34" charset="-122"/>
                        <a:ea typeface="微软雅黑" pitchFamily="34" charset="-122"/>
                        <a:cs typeface="+mn-cs"/>
                      </a:endParaRPr>
                    </a:p>
                  </a:txBody>
                  <a:tcPr marL="9525" marR="9525" marT="9525" marB="0" anchor="ctr"/>
                </a:tc>
                <a:tc>
                  <a:txBody>
                    <a:bodyPr/>
                    <a:lstStyle/>
                    <a:p>
                      <a:pPr marL="0" algn="ctr" defTabSz="914400" rtl="0" eaLnBrk="1" fontAlgn="b" latinLnBrk="0" hangingPunct="1"/>
                      <a:r>
                        <a:rPr lang="zh-CN" altLang="en-US" sz="1200" b="1" u="none" strike="noStrike" kern="1200" dirty="0" smtClean="0">
                          <a:solidFill>
                            <a:schemeClr val="lt1"/>
                          </a:solidFill>
                          <a:effectLst/>
                          <a:latin typeface="微软雅黑" pitchFamily="34" charset="-122"/>
                          <a:ea typeface="微软雅黑" pitchFamily="34" charset="-122"/>
                          <a:cs typeface="+mn-cs"/>
                        </a:rPr>
                        <a:t>流水</a:t>
                      </a:r>
                      <a:r>
                        <a:rPr lang="en-US" altLang="zh-CN" sz="1200" b="1" u="none" strike="noStrike" kern="1200" dirty="0" smtClean="0">
                          <a:solidFill>
                            <a:schemeClr val="lt1"/>
                          </a:solidFill>
                          <a:effectLst/>
                          <a:latin typeface="微软雅黑" pitchFamily="34" charset="-122"/>
                          <a:ea typeface="微软雅黑" pitchFamily="34" charset="-122"/>
                          <a:cs typeface="+mn-cs"/>
                        </a:rPr>
                        <a:t>2</a:t>
                      </a:r>
                      <a:r>
                        <a:rPr lang="zh-CN" altLang="en-US" sz="1200" b="1" u="none" strike="noStrike" kern="1200" dirty="0" smtClean="0">
                          <a:solidFill>
                            <a:schemeClr val="lt1"/>
                          </a:solidFill>
                          <a:effectLst/>
                          <a:latin typeface="微软雅黑" pitchFamily="34" charset="-122"/>
                          <a:ea typeface="微软雅黑" pitchFamily="34" charset="-122"/>
                          <a:cs typeface="+mn-cs"/>
                        </a:rPr>
                        <a:t>级</a:t>
                      </a:r>
                      <a:endParaRPr lang="zh-CN" altLang="en-US" sz="1200" b="1" u="none" strike="noStrike" kern="1200" dirty="0">
                        <a:solidFill>
                          <a:schemeClr val="lt1"/>
                        </a:solidFill>
                        <a:effectLst/>
                        <a:latin typeface="微软雅黑" pitchFamily="34" charset="-122"/>
                        <a:ea typeface="微软雅黑" pitchFamily="34" charset="-122"/>
                        <a:cs typeface="+mn-cs"/>
                      </a:endParaRPr>
                    </a:p>
                  </a:txBody>
                  <a:tcPr marL="9525" marR="9525" marT="9525" marB="0" anchor="ctr"/>
                </a:tc>
                <a:tc>
                  <a:txBody>
                    <a:bodyPr/>
                    <a:lstStyle/>
                    <a:p>
                      <a:pPr marL="0" algn="ctr" defTabSz="914400" rtl="0" eaLnBrk="1" fontAlgn="b" latinLnBrk="0" hangingPunct="1"/>
                      <a:r>
                        <a:rPr lang="zh-CN" altLang="en-US" sz="1200" b="1" u="none" strike="noStrike" kern="1200" dirty="0" smtClean="0">
                          <a:solidFill>
                            <a:schemeClr val="lt1"/>
                          </a:solidFill>
                          <a:effectLst/>
                          <a:latin typeface="微软雅黑" pitchFamily="34" charset="-122"/>
                          <a:ea typeface="微软雅黑" pitchFamily="34" charset="-122"/>
                          <a:cs typeface="+mn-cs"/>
                        </a:rPr>
                        <a:t>备注</a:t>
                      </a:r>
                      <a:endParaRPr lang="zh-CN" altLang="en-US" sz="1200" b="1" u="none" strike="noStrike" kern="1200" dirty="0">
                        <a:solidFill>
                          <a:schemeClr val="lt1"/>
                        </a:solidFill>
                        <a:effectLst/>
                        <a:latin typeface="微软雅黑" pitchFamily="34" charset="-122"/>
                        <a:ea typeface="微软雅黑" pitchFamily="34" charset="-122"/>
                        <a:cs typeface="+mn-cs"/>
                      </a:endParaRPr>
                    </a:p>
                  </a:txBody>
                  <a:tcPr marL="9525" marR="9525" marT="9525" marB="0" anchor="ctr"/>
                </a:tc>
              </a:tr>
              <a:tr h="257264">
                <a:tc>
                  <a:txBody>
                    <a:bodyPr/>
                    <a:lstStyle/>
                    <a:p>
                      <a:pPr algn="ctr" fontAlgn="b"/>
                      <a:r>
                        <a:rPr lang="en-US" altLang="zh-CN" sz="1200" dirty="0" smtClean="0">
                          <a:solidFill>
                            <a:srgbClr val="FF0000"/>
                          </a:solidFill>
                          <a:latin typeface="微软雅黑" pitchFamily="34" charset="-122"/>
                          <a:ea typeface="微软雅黑" pitchFamily="34" charset="-122"/>
                        </a:rPr>
                        <a:t>10101</a:t>
                      </a:r>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dirty="0" smtClean="0">
                          <a:solidFill>
                            <a:srgbClr val="FF0000"/>
                          </a:solidFill>
                          <a:latin typeface="微软雅黑" pitchFamily="34" charset="-122"/>
                          <a:ea typeface="微软雅黑" pitchFamily="34" charset="-122"/>
                        </a:rPr>
                        <a:t>充值</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ctr" fontAlgn="b"/>
                      <a:r>
                        <a:rPr lang="en-US" altLang="zh-CN" sz="1200" b="0" i="0" u="none" strike="noStrike" dirty="0" smtClean="0">
                          <a:solidFill>
                            <a:srgbClr val="FF0000"/>
                          </a:solidFill>
                          <a:effectLst/>
                          <a:latin typeface="微软雅黑" pitchFamily="34" charset="-122"/>
                          <a:ea typeface="微软雅黑" pitchFamily="34" charset="-122"/>
                        </a:rPr>
                        <a:t>X</a:t>
                      </a:r>
                      <a:endParaRPr lang="zh-CN" altLang="en-US" sz="1200" b="0" i="0" u="none" strike="noStrike" dirty="0">
                        <a:solidFill>
                          <a:srgbClr val="FF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chemeClr val="dk1"/>
                          </a:solidFill>
                          <a:effectLst/>
                          <a:latin typeface="微软雅黑" pitchFamily="34" charset="-122"/>
                          <a:ea typeface="微软雅黑" pitchFamily="34" charset="-122"/>
                        </a:rPr>
                        <a:t>充值</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chemeClr val="dk1"/>
                          </a:solidFill>
                          <a:effectLst/>
                          <a:latin typeface="微软雅黑" pitchFamily="34" charset="-122"/>
                          <a:ea typeface="微软雅黑" pitchFamily="34" charset="-122"/>
                        </a:rPr>
                        <a:t>线上充值</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ctr"/>
                      <a:r>
                        <a:rPr lang="en-US" altLang="zh-CN" sz="1200" dirty="0" smtClean="0">
                          <a:solidFill>
                            <a:srgbClr val="FF0000"/>
                          </a:solidFill>
                          <a:latin typeface="微软雅黑" pitchFamily="34" charset="-122"/>
                          <a:ea typeface="微软雅黑" pitchFamily="34" charset="-122"/>
                        </a:rPr>
                        <a:t>10103</a:t>
                      </a:r>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ctr"/>
                      <a:r>
                        <a:rPr lang="zh-CN" altLang="en-US" sz="1200" dirty="0" smtClean="0">
                          <a:solidFill>
                            <a:srgbClr val="FF0000"/>
                          </a:solidFill>
                          <a:latin typeface="微软雅黑" pitchFamily="34" charset="-122"/>
                          <a:ea typeface="微软雅黑" pitchFamily="34" charset="-122"/>
                        </a:rPr>
                        <a:t>资金托管充值</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200" b="0" i="0" u="none" strike="noStrike" dirty="0" smtClean="0">
                          <a:solidFill>
                            <a:srgbClr val="FF0000"/>
                          </a:solidFill>
                          <a:effectLst/>
                          <a:latin typeface="微软雅黑" pitchFamily="34" charset="-122"/>
                          <a:ea typeface="微软雅黑" pitchFamily="34" charset="-122"/>
                        </a:rPr>
                        <a:t>X</a:t>
                      </a:r>
                      <a:endParaRPr lang="zh-CN" altLang="en-US" sz="1200" b="0" i="0" u="none" strike="noStrike" dirty="0" smtClean="0">
                        <a:solidFill>
                          <a:srgbClr val="FF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chemeClr val="dk1"/>
                          </a:solidFill>
                          <a:effectLst/>
                          <a:latin typeface="微软雅黑" pitchFamily="34" charset="-122"/>
                          <a:ea typeface="微软雅黑" pitchFamily="34" charset="-122"/>
                        </a:rPr>
                        <a:t>充值</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chemeClr val="dk1"/>
                          </a:solidFill>
                          <a:effectLst/>
                          <a:latin typeface="微软雅黑" pitchFamily="34" charset="-122"/>
                          <a:ea typeface="微软雅黑" pitchFamily="34" charset="-122"/>
                        </a:rPr>
                        <a:t>线上充值</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r>
                        <a:rPr lang="en-US" altLang="zh-CN" sz="1200" dirty="0" smtClean="0">
                          <a:solidFill>
                            <a:srgbClr val="FF0000"/>
                          </a:solidFill>
                          <a:latin typeface="微软雅黑" pitchFamily="34" charset="-122"/>
                          <a:ea typeface="微软雅黑" pitchFamily="34" charset="-122"/>
                        </a:rPr>
                        <a:t>10104</a:t>
                      </a:r>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dirty="0" smtClean="0">
                          <a:solidFill>
                            <a:srgbClr val="FF0000"/>
                          </a:solidFill>
                          <a:latin typeface="微软雅黑" pitchFamily="34" charset="-122"/>
                          <a:ea typeface="微软雅黑" pitchFamily="34" charset="-122"/>
                        </a:rPr>
                        <a:t>委托代扣充值</a:t>
                      </a:r>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200" b="0" i="0" u="none" strike="noStrike" dirty="0" smtClean="0">
                          <a:solidFill>
                            <a:srgbClr val="FF0000"/>
                          </a:solidFill>
                          <a:effectLst/>
                          <a:latin typeface="微软雅黑" pitchFamily="34" charset="-122"/>
                          <a:ea typeface="微软雅黑" pitchFamily="34" charset="-122"/>
                        </a:rPr>
                        <a:t>X</a:t>
                      </a:r>
                      <a:endParaRPr lang="zh-CN" altLang="en-US" sz="1200" b="0" i="0" u="none" strike="noStrike" dirty="0" smtClean="0">
                        <a:solidFill>
                          <a:srgbClr val="FF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chemeClr val="dk1"/>
                          </a:solidFill>
                          <a:effectLst/>
                          <a:latin typeface="微软雅黑" pitchFamily="34" charset="-122"/>
                          <a:ea typeface="微软雅黑" pitchFamily="34" charset="-122"/>
                        </a:rPr>
                        <a:t>充值</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chemeClr val="dk1"/>
                          </a:solidFill>
                          <a:effectLst/>
                          <a:latin typeface="微软雅黑" pitchFamily="34" charset="-122"/>
                          <a:ea typeface="微软雅黑" pitchFamily="34" charset="-122"/>
                        </a:rPr>
                        <a:t>线上充值</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线下充值</a:t>
                      </a:r>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200" b="0" i="0" u="none" strike="noStrike" dirty="0" smtClean="0">
                          <a:solidFill>
                            <a:srgbClr val="FF0000"/>
                          </a:solidFill>
                          <a:effectLst/>
                          <a:latin typeface="微软雅黑" pitchFamily="34" charset="-122"/>
                          <a:ea typeface="微软雅黑" pitchFamily="34" charset="-122"/>
                        </a:rPr>
                        <a:t>X</a:t>
                      </a:r>
                      <a:endParaRPr lang="zh-CN" altLang="en-US" sz="1200" b="0" i="0" u="none" strike="noStrike" dirty="0" smtClean="0">
                        <a:solidFill>
                          <a:srgbClr val="FF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chemeClr val="dk1"/>
                          </a:solidFill>
                          <a:effectLst/>
                          <a:latin typeface="微软雅黑" pitchFamily="34" charset="-122"/>
                          <a:ea typeface="微软雅黑" pitchFamily="34" charset="-122"/>
                        </a:rPr>
                        <a:t>充值</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chemeClr val="dk1"/>
                          </a:solidFill>
                          <a:effectLst/>
                          <a:latin typeface="微软雅黑" pitchFamily="34" charset="-122"/>
                          <a:ea typeface="微软雅黑" pitchFamily="34" charset="-122"/>
                        </a:rPr>
                        <a:t>线下充值</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FF0000"/>
                          </a:solidFill>
                          <a:effectLst/>
                          <a:latin typeface="微软雅黑" pitchFamily="34" charset="-122"/>
                          <a:ea typeface="微软雅黑" pitchFamily="34" charset="-122"/>
                        </a:rPr>
                        <a:t>取数源与线上不同</a:t>
                      </a:r>
                      <a:endParaRPr lang="zh-CN" altLang="en-US" sz="1200" b="0" i="0" u="none" strike="noStrike" dirty="0">
                        <a:solidFill>
                          <a:srgbClr val="FF0000"/>
                        </a:solidFill>
                        <a:effectLst/>
                        <a:latin typeface="微软雅黑" pitchFamily="34" charset="-122"/>
                        <a:ea typeface="微软雅黑" pitchFamily="34" charset="-122"/>
                      </a:endParaRPr>
                    </a:p>
                  </a:txBody>
                  <a:tcPr marL="9525" marR="9525" marT="9525" marB="0" anchor="ctr"/>
                </a:tc>
              </a:tr>
              <a:tr h="257264">
                <a:tc>
                  <a:txBody>
                    <a:bodyPr/>
                    <a:lstStyle/>
                    <a:p>
                      <a:pPr algn="ctr" fontAlgn="b"/>
                      <a:r>
                        <a:rPr lang="en-US" altLang="zh-CN" sz="1200" dirty="0" smtClean="0">
                          <a:solidFill>
                            <a:srgbClr val="FF0000"/>
                          </a:solidFill>
                          <a:latin typeface="微软雅黑" pitchFamily="34" charset="-122"/>
                          <a:ea typeface="微软雅黑" pitchFamily="34" charset="-122"/>
                        </a:rPr>
                        <a:t>10211</a:t>
                      </a:r>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dirty="0" smtClean="0">
                          <a:solidFill>
                            <a:srgbClr val="FF0000"/>
                          </a:solidFill>
                          <a:latin typeface="微软雅黑" pitchFamily="34" charset="-122"/>
                          <a:ea typeface="微软雅黑" pitchFamily="34" charset="-122"/>
                        </a:rPr>
                        <a:t>提现（实时）</a:t>
                      </a:r>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200" b="0" i="0" u="none" strike="noStrike" dirty="0" smtClean="0">
                          <a:solidFill>
                            <a:srgbClr val="FF0000"/>
                          </a:solidFill>
                          <a:effectLst/>
                          <a:latin typeface="微软雅黑" pitchFamily="34" charset="-122"/>
                          <a:ea typeface="微软雅黑" pitchFamily="34" charset="-122"/>
                        </a:rPr>
                        <a:t>X</a:t>
                      </a:r>
                      <a:endParaRPr lang="zh-CN" altLang="en-US" sz="1200" b="0" i="0" u="none" strike="noStrike" dirty="0" smtClean="0">
                        <a:solidFill>
                          <a:srgbClr val="FF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提现</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提现</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r>
                        <a:rPr lang="en-US" altLang="zh-CN" sz="1200" dirty="0" smtClean="0">
                          <a:solidFill>
                            <a:srgbClr val="FF0000"/>
                          </a:solidFill>
                          <a:latin typeface="微软雅黑" pitchFamily="34" charset="-122"/>
                          <a:ea typeface="微软雅黑" pitchFamily="34" charset="-122"/>
                        </a:rPr>
                        <a:t>10210</a:t>
                      </a:r>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dirty="0" smtClean="0">
                          <a:solidFill>
                            <a:srgbClr val="FF0000"/>
                          </a:solidFill>
                          <a:latin typeface="微软雅黑" pitchFamily="34" charset="-122"/>
                          <a:ea typeface="微软雅黑" pitchFamily="34" charset="-122"/>
                        </a:rPr>
                        <a:t>提现（</a:t>
                      </a:r>
                      <a:r>
                        <a:rPr lang="en-US" altLang="zh-CN" sz="1200" dirty="0" smtClean="0">
                          <a:solidFill>
                            <a:srgbClr val="FF0000"/>
                          </a:solidFill>
                          <a:latin typeface="微软雅黑" pitchFamily="34" charset="-122"/>
                          <a:ea typeface="微软雅黑" pitchFamily="34" charset="-122"/>
                        </a:rPr>
                        <a:t>T+N</a:t>
                      </a:r>
                      <a:r>
                        <a:rPr lang="zh-CN" altLang="en-US" sz="1200" dirty="0" smtClean="0">
                          <a:solidFill>
                            <a:srgbClr val="FF0000"/>
                          </a:solidFill>
                          <a:latin typeface="微软雅黑" pitchFamily="34" charset="-122"/>
                          <a:ea typeface="微软雅黑" pitchFamily="34" charset="-122"/>
                        </a:rPr>
                        <a:t>）</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200" b="0" i="0" u="none" strike="noStrike" dirty="0" smtClean="0">
                          <a:solidFill>
                            <a:srgbClr val="FF0000"/>
                          </a:solidFill>
                          <a:effectLst/>
                          <a:latin typeface="微软雅黑" pitchFamily="34" charset="-122"/>
                          <a:ea typeface="微软雅黑" pitchFamily="34" charset="-122"/>
                        </a:rPr>
                        <a:t>X</a:t>
                      </a:r>
                      <a:endParaRPr lang="zh-CN" altLang="en-US" sz="1200" b="0" i="0" u="none" strike="noStrike" dirty="0" smtClean="0">
                        <a:solidFill>
                          <a:srgbClr val="FF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提现</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提现</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r>
                        <a:rPr lang="en-US" altLang="zh-CN" sz="1200" dirty="0" smtClean="0">
                          <a:solidFill>
                            <a:srgbClr val="FF0000"/>
                          </a:solidFill>
                          <a:latin typeface="微软雅黑" pitchFamily="34" charset="-122"/>
                          <a:ea typeface="微软雅黑" pitchFamily="34" charset="-122"/>
                        </a:rPr>
                        <a:t>10242</a:t>
                      </a:r>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dirty="0" smtClean="0">
                          <a:solidFill>
                            <a:srgbClr val="FF0000"/>
                          </a:solidFill>
                          <a:latin typeface="微软雅黑" pitchFamily="34" charset="-122"/>
                          <a:ea typeface="微软雅黑" pitchFamily="34" charset="-122"/>
                        </a:rPr>
                        <a:t>资金托管提</a:t>
                      </a:r>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200" b="0" i="0" u="none" strike="noStrike" dirty="0" smtClean="0">
                          <a:solidFill>
                            <a:srgbClr val="FF0000"/>
                          </a:solidFill>
                          <a:effectLst/>
                          <a:latin typeface="微软雅黑" pitchFamily="34" charset="-122"/>
                          <a:ea typeface="微软雅黑" pitchFamily="34" charset="-122"/>
                        </a:rPr>
                        <a:t>X</a:t>
                      </a:r>
                      <a:endParaRPr lang="zh-CN" altLang="en-US" sz="1200" b="0" i="0" u="none" strike="noStrike" dirty="0" smtClean="0">
                        <a:solidFill>
                          <a:srgbClr val="FF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提现</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提现</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200" dirty="0" smtClean="0">
                          <a:solidFill>
                            <a:srgbClr val="FF0000"/>
                          </a:solidFill>
                          <a:latin typeface="微软雅黑" pitchFamily="34" charset="-122"/>
                          <a:ea typeface="微软雅黑" pitchFamily="34" charset="-122"/>
                        </a:rPr>
                        <a:t>收单退款交易，</a:t>
                      </a:r>
                      <a:r>
                        <a:rPr lang="en-US" altLang="zh-CN" sz="1200" dirty="0" smtClean="0">
                          <a:solidFill>
                            <a:srgbClr val="FF0000"/>
                          </a:solidFill>
                          <a:latin typeface="微软雅黑" pitchFamily="34" charset="-122"/>
                          <a:ea typeface="微软雅黑" pitchFamily="34" charset="-122"/>
                        </a:rPr>
                        <a:t>14</a:t>
                      </a:r>
                      <a:endParaRPr lang="zh-CN" altLang="en-US" sz="1200" b="0" i="0" u="none" strike="noStrike" dirty="0" smtClean="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退款</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退款</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u="none" strike="noStrike" dirty="0">
                          <a:effectLst/>
                          <a:latin typeface="微软雅黑" pitchFamily="34" charset="-122"/>
                          <a:ea typeface="微软雅黑" pitchFamily="34" charset="-122"/>
                        </a:rPr>
                        <a:t>网银支付</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u="none" strike="noStrike" dirty="0">
                          <a:effectLst/>
                          <a:latin typeface="微软雅黑" pitchFamily="34" charset="-122"/>
                          <a:ea typeface="微软雅黑" pitchFamily="34" charset="-122"/>
                        </a:rPr>
                        <a:t>即时到账收单交易</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收款</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网银收单</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u="none" strike="noStrike" dirty="0" smtClean="0">
                          <a:effectLst/>
                          <a:latin typeface="微软雅黑" pitchFamily="34" charset="-122"/>
                          <a:ea typeface="微软雅黑" pitchFamily="34" charset="-122"/>
                        </a:rPr>
                        <a:t>网银支付</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基金份额交易</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收款</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网银收单</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u="none" strike="noStrike" dirty="0">
                          <a:effectLst/>
                          <a:latin typeface="微软雅黑" pitchFamily="34" charset="-122"/>
                          <a:ea typeface="微软雅黑" pitchFamily="34" charset="-122"/>
                        </a:rPr>
                        <a:t>代扣支付</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u="none" strike="noStrike" dirty="0">
                          <a:effectLst/>
                          <a:latin typeface="微软雅黑" pitchFamily="34" charset="-122"/>
                          <a:ea typeface="微软雅黑" pitchFamily="34" charset="-122"/>
                        </a:rPr>
                        <a:t>即时到账收单交易</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收款</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代扣收单</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u="none" strike="noStrike" dirty="0">
                          <a:effectLst/>
                          <a:latin typeface="微软雅黑" pitchFamily="34" charset="-122"/>
                          <a:ea typeface="微软雅黑" pitchFamily="34" charset="-122"/>
                        </a:rPr>
                        <a:t>余额支付</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u="none" strike="noStrike" dirty="0" smtClean="0">
                          <a:effectLst/>
                          <a:latin typeface="微软雅黑" pitchFamily="34" charset="-122"/>
                          <a:ea typeface="微软雅黑" pitchFamily="34" charset="-122"/>
                        </a:rPr>
                        <a:t>普通转账</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出款</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付款到户</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u="none" strike="noStrike" dirty="0">
                          <a:effectLst/>
                          <a:latin typeface="微软雅黑" pitchFamily="34" charset="-122"/>
                          <a:ea typeface="微软雅黑" pitchFamily="34" charset="-122"/>
                        </a:rPr>
                        <a:t>余额支付</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zh-CN" altLang="en-US" sz="1200" u="none" strike="noStrike" dirty="0" smtClean="0">
                          <a:effectLst/>
                          <a:latin typeface="微软雅黑" pitchFamily="34" charset="-122"/>
                          <a:ea typeface="微软雅黑" pitchFamily="34" charset="-122"/>
                        </a:rPr>
                        <a:t>即时到账收单交易</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200" b="0" i="0" u="none" strike="noStrike" dirty="0" smtClean="0">
                          <a:solidFill>
                            <a:srgbClr val="000000"/>
                          </a:solidFill>
                          <a:effectLst/>
                          <a:latin typeface="微软雅黑" pitchFamily="34" charset="-122"/>
                          <a:ea typeface="微软雅黑" pitchFamily="34" charset="-122"/>
                        </a:rPr>
                        <a:t>收款</a:t>
                      </a:r>
                    </a:p>
                  </a:txBody>
                  <a:tcPr marL="9525" marR="9525" marT="9525" marB="0" anchor="ctr"/>
                </a:tc>
                <a:tc>
                  <a:txBody>
                    <a:bodyPr/>
                    <a:lstStyle/>
                    <a:p>
                      <a:pPr algn="l" fontAlgn="b"/>
                      <a:r>
                        <a:rPr lang="zh-CN" altLang="en-US" sz="1200" b="0" i="0" u="none" strike="noStrike" dirty="0" smtClean="0">
                          <a:solidFill>
                            <a:srgbClr val="000000"/>
                          </a:solidFill>
                          <a:effectLst/>
                          <a:latin typeface="微软雅黑" pitchFamily="34" charset="-122"/>
                          <a:ea typeface="微软雅黑" pitchFamily="34" charset="-122"/>
                        </a:rPr>
                        <a:t>余额收单</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r>
                        <a:rPr lang="en-US" altLang="zh-CN" sz="1200" b="0" i="0" u="none" strike="noStrike" dirty="0" smtClean="0">
                          <a:solidFill>
                            <a:srgbClr val="000000"/>
                          </a:solidFill>
                          <a:effectLst/>
                          <a:latin typeface="微软雅黑" pitchFamily="34" charset="-122"/>
                          <a:ea typeface="微软雅黑" pitchFamily="34" charset="-122"/>
                        </a:rPr>
                        <a:t>…….</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微软雅黑" pitchFamily="34" charset="-122"/>
                          <a:ea typeface="微软雅黑" pitchFamily="34" charset="-122"/>
                        </a:rPr>
                        <a:t>…….</a:t>
                      </a:r>
                      <a:endParaRPr lang="zh-CN" altLang="en-US" sz="1200" b="0" i="0" u="none" strike="noStrike" dirty="0" smtClean="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微软雅黑" pitchFamily="34" charset="-122"/>
                          <a:ea typeface="微软雅黑" pitchFamily="34" charset="-122"/>
                        </a:rPr>
                        <a:t>…….</a:t>
                      </a:r>
                      <a:endParaRPr lang="zh-CN" altLang="en-US" sz="1200" b="0" i="0" u="none" strike="noStrike" dirty="0" smtClean="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微软雅黑" pitchFamily="34" charset="-122"/>
                          <a:ea typeface="微软雅黑" pitchFamily="34" charset="-122"/>
                        </a:rPr>
                        <a:t>…….</a:t>
                      </a:r>
                      <a:endParaRPr lang="zh-CN" altLang="en-US" sz="1200" b="0" i="0" u="none" strike="noStrike" dirty="0" smtClean="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zh-CN" altLang="en-US" sz="1200" b="0" i="0" u="none" strike="noStrike" dirty="0" smtClean="0">
                        <a:solidFill>
                          <a:srgbClr val="000000"/>
                        </a:solidFill>
                        <a:effectLst/>
                        <a:latin typeface="微软雅黑" pitchFamily="34" charset="-122"/>
                        <a:ea typeface="微软雅黑" pitchFamily="34" charset="-122"/>
                      </a:endParaRPr>
                    </a:p>
                  </a:txBody>
                  <a:tcPr marL="9525" marR="9525" marT="9525" marB="0" anchor="ctr"/>
                </a:tc>
              </a:tr>
              <a:tr h="257264">
                <a:tc>
                  <a:txBody>
                    <a:bodyPr/>
                    <a:lstStyle/>
                    <a:p>
                      <a:pPr algn="ctr" fontAlgn="b"/>
                      <a:endParaRPr lang="en-US" altLang="zh-CN"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fontAlgn="b"/>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r>
            </a:tbl>
          </a:graphicData>
        </a:graphic>
      </p:graphicFrame>
    </p:spTree>
    <p:extLst>
      <p:ext uri="{BB962C8B-B14F-4D97-AF65-F5344CB8AC3E}">
        <p14:creationId xmlns:p14="http://schemas.microsoft.com/office/powerpoint/2010/main" val="3341030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商户流水统计</a:t>
            </a:r>
            <a:r>
              <a:rPr lang="en-US" altLang="zh-CN" dirty="0" smtClean="0"/>
              <a:t>-</a:t>
            </a:r>
            <a:r>
              <a:rPr lang="zh-CN" altLang="en-US" dirty="0" smtClean="0"/>
              <a:t>原则</a:t>
            </a:r>
            <a:r>
              <a:rPr lang="en-US" altLang="zh-CN" dirty="0"/>
              <a:t>3</a:t>
            </a:r>
            <a:r>
              <a:rPr lang="zh-CN" altLang="en-US" dirty="0" smtClean="0"/>
              <a:t>：流水的归属单位主体</a:t>
            </a:r>
            <a:endParaRPr lang="zh-CN" altLang="en-US" dirty="0"/>
          </a:p>
        </p:txBody>
      </p:sp>
      <p:sp>
        <p:nvSpPr>
          <p:cNvPr id="4" name="TextBox 3"/>
          <p:cNvSpPr txBox="1"/>
          <p:nvPr/>
        </p:nvSpPr>
        <p:spPr>
          <a:xfrm>
            <a:off x="179512" y="620688"/>
            <a:ext cx="8784976" cy="1384995"/>
          </a:xfrm>
          <a:prstGeom prst="rect">
            <a:avLst/>
          </a:prstGeom>
          <a:noFill/>
        </p:spPr>
        <p:txBody>
          <a:bodyPr wrap="square" rtlCol="0">
            <a:spAutoFit/>
          </a:bodyPr>
          <a:lstStyle/>
          <a:p>
            <a:pPr>
              <a:lnSpc>
                <a:spcPct val="150000"/>
              </a:lnSpc>
            </a:pPr>
            <a:r>
              <a:rPr lang="zh-CN" altLang="en-US" sz="1400" dirty="0" smtClean="0">
                <a:latin typeface="微软雅黑" pitchFamily="34" charset="-122"/>
                <a:ea typeface="微软雅黑" pitchFamily="34" charset="-122"/>
              </a:rPr>
              <a:t>一笔交易收付双方都是快捷通的商户、会员时，该流水从绩效上算哪个交易主体的？</a:t>
            </a:r>
            <a:endParaRPr lang="en-US" altLang="zh-CN" sz="1400" dirty="0" smtClean="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待</a:t>
            </a:r>
            <a:r>
              <a:rPr lang="zh-CN" altLang="en-US" sz="1400" dirty="0" smtClean="0">
                <a:latin typeface="微软雅黑" pitchFamily="34" charset="-122"/>
                <a:ea typeface="微软雅黑" pitchFamily="34" charset="-122"/>
              </a:rPr>
              <a:t>定问题：</a:t>
            </a:r>
            <a:endParaRPr lang="en-US" altLang="zh-CN" sz="1400" dirty="0" smtClean="0">
              <a:latin typeface="微软雅黑" pitchFamily="34" charset="-122"/>
              <a:ea typeface="微软雅黑" pitchFamily="34" charset="-122"/>
            </a:endParaRPr>
          </a:p>
          <a:p>
            <a:pPr marL="342900" indent="-342900">
              <a:lnSpc>
                <a:spcPct val="150000"/>
              </a:lnSpc>
              <a:buAutoNum type="arabicPeriod"/>
            </a:pPr>
            <a:r>
              <a:rPr lang="zh-CN" altLang="en-US" sz="1400" dirty="0" smtClean="0">
                <a:latin typeface="微软雅黑" pitchFamily="34" charset="-122"/>
                <a:ea typeface="微软雅黑" pitchFamily="34" charset="-122"/>
              </a:rPr>
              <a:t>内部余额转账交易，流水是属于收款方，还是付款方？</a:t>
            </a:r>
            <a:endParaRPr lang="en-US" altLang="zh-CN" sz="1400" dirty="0" smtClean="0">
              <a:latin typeface="微软雅黑" pitchFamily="34" charset="-122"/>
              <a:ea typeface="微软雅黑" pitchFamily="34" charset="-122"/>
            </a:endParaRPr>
          </a:p>
          <a:p>
            <a:pPr marL="342900" indent="-342900">
              <a:lnSpc>
                <a:spcPct val="150000"/>
              </a:lnSpc>
              <a:buAutoNum type="arabicPeriod"/>
            </a:pPr>
            <a:r>
              <a:rPr lang="zh-CN" altLang="en-US" sz="1400" dirty="0" smtClean="0">
                <a:latin typeface="微软雅黑" pitchFamily="34" charset="-122"/>
                <a:ea typeface="微软雅黑" pitchFamily="34" charset="-122"/>
              </a:rPr>
              <a:t>个人会员之间的交易，归属哪个绩效主体？</a:t>
            </a:r>
            <a:endParaRPr lang="en-US" altLang="zh-CN" sz="1400" dirty="0" smtClean="0">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20451161"/>
              </p:ext>
            </p:extLst>
          </p:nvPr>
        </p:nvGraphicFramePr>
        <p:xfrm>
          <a:off x="264890" y="2321889"/>
          <a:ext cx="7115422" cy="3693160"/>
        </p:xfrm>
        <a:graphic>
          <a:graphicData uri="http://schemas.openxmlformats.org/drawingml/2006/table">
            <a:tbl>
              <a:tblPr firstRow="1" bandRow="1">
                <a:tableStyleId>{5C22544A-7EE6-4342-B048-85BDC9FD1C3A}</a:tableStyleId>
              </a:tblPr>
              <a:tblGrid>
                <a:gridCol w="706710"/>
                <a:gridCol w="1224136"/>
                <a:gridCol w="1008112"/>
                <a:gridCol w="4176464"/>
              </a:tblGrid>
              <a:tr h="370840">
                <a:tc>
                  <a:txBody>
                    <a:bodyPr/>
                    <a:lstStyle/>
                    <a:p>
                      <a:endParaRPr lang="zh-CN" altLang="en-US" dirty="0"/>
                    </a:p>
                  </a:txBody>
                  <a:tcPr/>
                </a:tc>
                <a:tc>
                  <a:txBody>
                    <a:bodyPr/>
                    <a:lstStyle/>
                    <a:p>
                      <a:r>
                        <a:rPr lang="zh-CN" altLang="en-US" dirty="0" smtClean="0"/>
                        <a:t>付款方</a:t>
                      </a:r>
                      <a:endParaRPr lang="zh-CN" altLang="en-US" dirty="0"/>
                    </a:p>
                  </a:txBody>
                  <a:tcPr/>
                </a:tc>
                <a:tc>
                  <a:txBody>
                    <a:bodyPr/>
                    <a:lstStyle/>
                    <a:p>
                      <a:r>
                        <a:rPr lang="zh-CN" altLang="en-US" dirty="0" smtClean="0"/>
                        <a:t>收款方</a:t>
                      </a:r>
                      <a:endParaRPr lang="zh-CN" altLang="en-US" dirty="0"/>
                    </a:p>
                  </a:txBody>
                  <a:tcPr/>
                </a:tc>
                <a:tc>
                  <a:txBody>
                    <a:bodyPr/>
                    <a:lstStyle/>
                    <a:p>
                      <a:r>
                        <a:rPr lang="zh-CN" altLang="en-US" dirty="0" smtClean="0"/>
                        <a:t>普通余额转账</a:t>
                      </a:r>
                      <a:endParaRPr lang="zh-CN" altLang="en-US" dirty="0"/>
                    </a:p>
                  </a:txBody>
                  <a:tcPr/>
                </a:tc>
              </a:tr>
              <a:tr h="349240">
                <a:tc>
                  <a:txBody>
                    <a:bodyPr/>
                    <a:lstStyle/>
                    <a:p>
                      <a:endParaRPr lang="zh-CN" altLang="en-US" dirty="0"/>
                    </a:p>
                  </a:txBody>
                  <a:tcPr/>
                </a:tc>
                <a:tc>
                  <a:txBody>
                    <a:bodyPr/>
                    <a:lstStyle/>
                    <a:p>
                      <a:r>
                        <a:rPr lang="zh-CN" altLang="en-US" dirty="0" smtClean="0"/>
                        <a:t>商户</a:t>
                      </a:r>
                      <a:endParaRPr lang="zh-CN" altLang="en-US" dirty="0"/>
                    </a:p>
                  </a:txBody>
                  <a:tcPr/>
                </a:tc>
                <a:tc>
                  <a:txBody>
                    <a:bodyPr/>
                    <a:lstStyle/>
                    <a:p>
                      <a:r>
                        <a:rPr lang="zh-CN" altLang="en-US" dirty="0" smtClean="0"/>
                        <a:t>商户</a:t>
                      </a:r>
                      <a:endParaRPr lang="zh-CN" altLang="en-US" dirty="0"/>
                    </a:p>
                  </a:txBody>
                  <a:tcPr/>
                </a:tc>
                <a:tc>
                  <a:txBody>
                    <a:bodyPr/>
                    <a:lstStyle/>
                    <a:p>
                      <a:r>
                        <a:rPr lang="zh-CN" altLang="en-US" dirty="0" smtClean="0"/>
                        <a:t>付款方</a:t>
                      </a:r>
                      <a:endParaRPr lang="zh-CN" altLang="en-US" dirty="0"/>
                    </a:p>
                  </a:txBody>
                  <a:tcPr/>
                </a:tc>
              </a:tr>
              <a:tr h="2715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商户</a:t>
                      </a:r>
                    </a:p>
                  </a:txBody>
                  <a:tcPr/>
                </a:tc>
                <a:tc>
                  <a:txBody>
                    <a:bodyPr/>
                    <a:lstStyle/>
                    <a:p>
                      <a:r>
                        <a:rPr lang="zh-CN" altLang="en-US" dirty="0" smtClean="0"/>
                        <a:t>企业</a:t>
                      </a:r>
                      <a:endParaRPr lang="zh-CN" altLang="en-US" dirty="0"/>
                    </a:p>
                  </a:txBody>
                  <a:tcPr/>
                </a:tc>
                <a:tc>
                  <a:txBody>
                    <a:bodyPr/>
                    <a:lstStyle/>
                    <a:p>
                      <a:r>
                        <a:rPr lang="zh-CN" altLang="en-US" dirty="0" smtClean="0"/>
                        <a:t>付款方</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商户</a:t>
                      </a:r>
                    </a:p>
                  </a:txBody>
                  <a:tcPr/>
                </a:tc>
                <a:tc>
                  <a:txBody>
                    <a:bodyPr/>
                    <a:lstStyle/>
                    <a:p>
                      <a:r>
                        <a:rPr lang="zh-CN" altLang="en-US" dirty="0" smtClean="0"/>
                        <a:t>个人</a:t>
                      </a:r>
                      <a:endParaRPr lang="zh-CN" altLang="en-US" dirty="0"/>
                    </a:p>
                  </a:txBody>
                  <a:tcPr/>
                </a:tc>
                <a:tc>
                  <a:txBody>
                    <a:bodyPr/>
                    <a:lstStyle/>
                    <a:p>
                      <a:r>
                        <a:rPr lang="zh-CN" altLang="en-US" dirty="0" smtClean="0"/>
                        <a:t>付款方</a:t>
                      </a:r>
                      <a:endParaRPr lang="zh-CN" altLang="en-US" dirty="0"/>
                    </a:p>
                  </a:txBody>
                  <a:tcPr/>
                </a:tc>
              </a:tr>
              <a:tr h="327000">
                <a:tc>
                  <a:txBody>
                    <a:bodyPr/>
                    <a:lstStyle/>
                    <a:p>
                      <a:endParaRPr lang="zh-CN" altLang="en-US" dirty="0"/>
                    </a:p>
                  </a:txBody>
                  <a:tcPr/>
                </a:tc>
                <a:tc>
                  <a:txBody>
                    <a:bodyPr/>
                    <a:lstStyle/>
                    <a:p>
                      <a:r>
                        <a:rPr lang="zh-CN" altLang="en-US" dirty="0" smtClean="0"/>
                        <a:t>企业</a:t>
                      </a:r>
                      <a:endParaRPr lang="zh-CN" altLang="en-US" dirty="0"/>
                    </a:p>
                  </a:txBody>
                  <a:tcPr/>
                </a:tc>
                <a:tc>
                  <a:txBody>
                    <a:bodyPr/>
                    <a:lstStyle/>
                    <a:p>
                      <a:r>
                        <a:rPr lang="zh-CN" altLang="en-US" dirty="0" smtClean="0"/>
                        <a:t>商户</a:t>
                      </a:r>
                      <a:endParaRPr lang="zh-CN" altLang="en-US" dirty="0"/>
                    </a:p>
                  </a:txBody>
                  <a:tcPr/>
                </a:tc>
                <a:tc>
                  <a:txBody>
                    <a:bodyPr/>
                    <a:lstStyle/>
                    <a:p>
                      <a:r>
                        <a:rPr lang="zh-CN" altLang="en-US" dirty="0" smtClean="0">
                          <a:solidFill>
                            <a:srgbClr val="FF0000"/>
                          </a:solidFill>
                        </a:rPr>
                        <a:t>付款方</a:t>
                      </a:r>
                      <a:endParaRPr lang="zh-CN" altLang="en-US"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企业</a:t>
                      </a:r>
                    </a:p>
                  </a:txBody>
                  <a:tcPr/>
                </a:tc>
                <a:tc>
                  <a:txBody>
                    <a:bodyPr/>
                    <a:lstStyle/>
                    <a:p>
                      <a:r>
                        <a:rPr lang="zh-CN" altLang="en-US" dirty="0" smtClean="0"/>
                        <a:t>企业</a:t>
                      </a:r>
                      <a:endParaRPr lang="zh-CN" altLang="en-US" dirty="0"/>
                    </a:p>
                  </a:txBody>
                  <a:tcPr/>
                </a:tc>
                <a:tc>
                  <a:txBody>
                    <a:bodyPr/>
                    <a:lstStyle/>
                    <a:p>
                      <a:r>
                        <a:rPr lang="zh-CN" altLang="en-US" dirty="0" smtClean="0"/>
                        <a:t>付款</a:t>
                      </a:r>
                      <a:r>
                        <a:rPr lang="zh-CN" altLang="en-US" dirty="0" smtClean="0"/>
                        <a:t>方</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企业</a:t>
                      </a:r>
                    </a:p>
                  </a:txBody>
                  <a:tcPr/>
                </a:tc>
                <a:tc>
                  <a:txBody>
                    <a:bodyPr/>
                    <a:lstStyle/>
                    <a:p>
                      <a:r>
                        <a:rPr lang="zh-CN" altLang="en-US" dirty="0" smtClean="0"/>
                        <a:t>个人</a:t>
                      </a:r>
                      <a:endParaRPr lang="zh-CN" altLang="en-US" dirty="0"/>
                    </a:p>
                  </a:txBody>
                  <a:tcPr/>
                </a:tc>
                <a:tc>
                  <a:txBody>
                    <a:bodyPr/>
                    <a:lstStyle/>
                    <a:p>
                      <a:r>
                        <a:rPr lang="zh-CN" altLang="en-US" dirty="0" smtClean="0"/>
                        <a:t>付款</a:t>
                      </a:r>
                      <a:r>
                        <a:rPr lang="zh-CN" altLang="en-US" dirty="0" smtClean="0"/>
                        <a:t>方</a:t>
                      </a:r>
                      <a:endParaRPr lang="zh-CN" altLang="en-US" dirty="0"/>
                    </a:p>
                  </a:txBody>
                  <a:tcPr/>
                </a:tc>
              </a:tr>
              <a:tr h="370840">
                <a:tc>
                  <a:txBody>
                    <a:bodyPr/>
                    <a:lstStyle/>
                    <a:p>
                      <a:endParaRPr lang="zh-CN" altLang="en-US" dirty="0"/>
                    </a:p>
                  </a:txBody>
                  <a:tcPr/>
                </a:tc>
                <a:tc>
                  <a:txBody>
                    <a:bodyPr/>
                    <a:lstStyle/>
                    <a:p>
                      <a:r>
                        <a:rPr lang="zh-CN" altLang="en-US" dirty="0" smtClean="0"/>
                        <a:t>个人</a:t>
                      </a:r>
                      <a:endParaRPr lang="zh-CN" altLang="en-US" dirty="0"/>
                    </a:p>
                  </a:txBody>
                  <a:tcPr/>
                </a:tc>
                <a:tc>
                  <a:txBody>
                    <a:bodyPr/>
                    <a:lstStyle/>
                    <a:p>
                      <a:r>
                        <a:rPr lang="zh-CN" altLang="en-US" dirty="0" smtClean="0"/>
                        <a:t>商户</a:t>
                      </a:r>
                      <a:endParaRPr lang="zh-CN" altLang="en-US" dirty="0"/>
                    </a:p>
                  </a:txBody>
                  <a:tcPr/>
                </a:tc>
                <a:tc>
                  <a:txBody>
                    <a:bodyPr/>
                    <a:lstStyle/>
                    <a:p>
                      <a:r>
                        <a:rPr lang="zh-CN" altLang="en-US" dirty="0" smtClean="0">
                          <a:solidFill>
                            <a:srgbClr val="FF0000"/>
                          </a:solidFill>
                        </a:rPr>
                        <a:t>付款方，合并不明细展示</a:t>
                      </a:r>
                      <a:endParaRPr lang="zh-CN" altLang="en-US" dirty="0">
                        <a:solidFill>
                          <a:srgbClr val="FF0000"/>
                        </a:solidFill>
                      </a:endParaRPr>
                    </a:p>
                  </a:txBody>
                  <a:tcPr/>
                </a:tc>
              </a:tr>
              <a:tr h="370840">
                <a:tc>
                  <a:txBody>
                    <a:bodyPr/>
                    <a:lstStyle/>
                    <a:p>
                      <a:endParaRPr lang="zh-CN" altLang="en-US" dirty="0"/>
                    </a:p>
                  </a:txBody>
                  <a:tcPr/>
                </a:tc>
                <a:tc>
                  <a:txBody>
                    <a:bodyPr/>
                    <a:lstStyle/>
                    <a:p>
                      <a:r>
                        <a:rPr lang="zh-CN" altLang="en-US" dirty="0" smtClean="0"/>
                        <a:t>个人</a:t>
                      </a:r>
                      <a:endParaRPr lang="zh-CN" altLang="en-US" dirty="0"/>
                    </a:p>
                  </a:txBody>
                  <a:tcPr/>
                </a:tc>
                <a:tc>
                  <a:txBody>
                    <a:bodyPr/>
                    <a:lstStyle/>
                    <a:p>
                      <a:r>
                        <a:rPr lang="zh-CN" altLang="en-US" dirty="0" smtClean="0"/>
                        <a:t>企业</a:t>
                      </a:r>
                      <a:endParaRPr lang="zh-CN" altLang="en-US" dirty="0"/>
                    </a:p>
                  </a:txBody>
                  <a:tcPr/>
                </a:tc>
                <a:tc>
                  <a:txBody>
                    <a:bodyPr/>
                    <a:lstStyle/>
                    <a:p>
                      <a:r>
                        <a:rPr lang="zh-CN" altLang="en-US" dirty="0" smtClean="0">
                          <a:solidFill>
                            <a:srgbClr val="FF0000"/>
                          </a:solidFill>
                        </a:rPr>
                        <a:t>付款方，合并不明细展示</a:t>
                      </a:r>
                      <a:endParaRPr lang="zh-CN" altLang="en-US" dirty="0">
                        <a:solidFill>
                          <a:srgbClr val="FF0000"/>
                        </a:solidFill>
                      </a:endParaRPr>
                    </a:p>
                  </a:txBody>
                  <a:tcPr/>
                </a:tc>
              </a:tr>
              <a:tr h="370840">
                <a:tc>
                  <a:txBody>
                    <a:bodyPr/>
                    <a:lstStyle/>
                    <a:p>
                      <a:endParaRPr lang="zh-CN" altLang="en-US" dirty="0"/>
                    </a:p>
                  </a:txBody>
                  <a:tcPr/>
                </a:tc>
                <a:tc>
                  <a:txBody>
                    <a:bodyPr/>
                    <a:lstStyle/>
                    <a:p>
                      <a:r>
                        <a:rPr lang="zh-CN" altLang="en-US" dirty="0" smtClean="0"/>
                        <a:t>个人</a:t>
                      </a:r>
                      <a:endParaRPr lang="zh-CN" altLang="en-US" dirty="0"/>
                    </a:p>
                  </a:txBody>
                  <a:tcPr/>
                </a:tc>
                <a:tc>
                  <a:txBody>
                    <a:bodyPr/>
                    <a:lstStyle/>
                    <a:p>
                      <a:r>
                        <a:rPr lang="zh-CN" altLang="en-US" dirty="0" smtClean="0"/>
                        <a:t>个人</a:t>
                      </a:r>
                      <a:endParaRPr lang="zh-CN" altLang="en-US" dirty="0"/>
                    </a:p>
                  </a:txBody>
                  <a:tcPr/>
                </a:tc>
                <a:tc>
                  <a:txBody>
                    <a:bodyPr/>
                    <a:lstStyle/>
                    <a:p>
                      <a:r>
                        <a:rPr lang="zh-CN" altLang="en-US" dirty="0" smtClean="0">
                          <a:solidFill>
                            <a:srgbClr val="FF0000"/>
                          </a:solidFill>
                        </a:rPr>
                        <a:t>付款方，合并不明细展示</a:t>
                      </a:r>
                      <a:endParaRPr lang="zh-CN" altLang="en-US" dirty="0"/>
                    </a:p>
                  </a:txBody>
                  <a:tcPr/>
                </a:tc>
              </a:tr>
            </a:tbl>
          </a:graphicData>
        </a:graphic>
      </p:graphicFrame>
      <p:sp>
        <p:nvSpPr>
          <p:cNvPr id="5" name="TextBox 4"/>
          <p:cNvSpPr txBox="1"/>
          <p:nvPr/>
        </p:nvSpPr>
        <p:spPr>
          <a:xfrm>
            <a:off x="251520" y="1952557"/>
            <a:ext cx="7848872" cy="369332"/>
          </a:xfrm>
          <a:prstGeom prst="rect">
            <a:avLst/>
          </a:prstGeom>
          <a:noFill/>
        </p:spPr>
        <p:txBody>
          <a:bodyPr wrap="square" rtlCol="0">
            <a:spAutoFit/>
          </a:bodyPr>
          <a:lstStyle/>
          <a:p>
            <a:r>
              <a:rPr lang="zh-CN" altLang="en-US" b="1" dirty="0" smtClean="0">
                <a:solidFill>
                  <a:srgbClr val="FF0000"/>
                </a:solidFill>
              </a:rPr>
              <a:t>即时收单业务，都归属收单方；</a:t>
            </a:r>
            <a:r>
              <a:rPr lang="zh-CN" altLang="en-US" b="1" dirty="0" smtClean="0">
                <a:solidFill>
                  <a:srgbClr val="FF0000"/>
                </a:solidFill>
              </a:rPr>
              <a:t>普通转账业务，流水归属付款方。</a:t>
            </a:r>
            <a:endParaRPr lang="zh-CN" altLang="en-US" b="1" dirty="0">
              <a:solidFill>
                <a:srgbClr val="FF0000"/>
              </a:solidFill>
            </a:endParaRPr>
          </a:p>
        </p:txBody>
      </p:sp>
    </p:spTree>
    <p:extLst>
      <p:ext uri="{BB962C8B-B14F-4D97-AF65-F5344CB8AC3E}">
        <p14:creationId xmlns:p14="http://schemas.microsoft.com/office/powerpoint/2010/main" val="60599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商户流水统计</a:t>
            </a:r>
            <a:r>
              <a:rPr lang="en-US" altLang="zh-CN" dirty="0" smtClean="0"/>
              <a:t>-</a:t>
            </a:r>
            <a:r>
              <a:rPr lang="zh-CN" altLang="en-US" dirty="0" smtClean="0"/>
              <a:t>单据更新机制</a:t>
            </a:r>
            <a:endParaRPr lang="zh-CN" altLang="en-US" dirty="0"/>
          </a:p>
        </p:txBody>
      </p:sp>
      <p:sp>
        <p:nvSpPr>
          <p:cNvPr id="4" name="TextBox 3"/>
          <p:cNvSpPr txBox="1"/>
          <p:nvPr/>
        </p:nvSpPr>
        <p:spPr>
          <a:xfrm>
            <a:off x="179512" y="764704"/>
            <a:ext cx="8784976" cy="1384995"/>
          </a:xfrm>
          <a:prstGeom prst="rect">
            <a:avLst/>
          </a:prstGeom>
          <a:noFill/>
        </p:spPr>
        <p:txBody>
          <a:bodyPr wrap="square" rtlCol="0">
            <a:spAutoFit/>
          </a:bodyPr>
          <a:lstStyle/>
          <a:p>
            <a:pPr marL="285750" indent="-285750">
              <a:lnSpc>
                <a:spcPct val="150000"/>
              </a:lnSpc>
              <a:buFont typeface="Wingdings" pitchFamily="2" charset="2"/>
              <a:buChar char="n"/>
            </a:pPr>
            <a:r>
              <a:rPr lang="zh-CN" altLang="en-US" sz="1400" dirty="0" smtClean="0">
                <a:latin typeface="微软雅黑" pitchFamily="34" charset="-122"/>
                <a:ea typeface="微软雅黑" pitchFamily="34" charset="-122"/>
              </a:rPr>
              <a:t>订单生产之后，一定时间之后，更新，对报表的影响。如</a:t>
            </a:r>
            <a:r>
              <a:rPr lang="en-US" altLang="zh-CN" sz="1400" dirty="0" smtClean="0">
                <a:latin typeface="微软雅黑" pitchFamily="34" charset="-122"/>
                <a:ea typeface="微软雅黑" pitchFamily="34" charset="-122"/>
              </a:rPr>
              <a:t>B2B</a:t>
            </a:r>
            <a:r>
              <a:rPr lang="zh-CN" altLang="en-US" sz="1400" dirty="0" smtClean="0">
                <a:latin typeface="微软雅黑" pitchFamily="34" charset="-122"/>
                <a:ea typeface="微软雅黑" pitchFamily="34" charset="-122"/>
              </a:rPr>
              <a:t>订单挂一定天数之后，交易完成</a:t>
            </a:r>
            <a:endParaRPr lang="en-US" altLang="zh-CN" sz="1400" dirty="0" smtClean="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dirty="0" smtClean="0">
                <a:latin typeface="微软雅黑" pitchFamily="34" charset="-122"/>
                <a:ea typeface="微软雅黑" pitchFamily="34" charset="-122"/>
              </a:rPr>
              <a:t>底层表有更新日期，更新</a:t>
            </a:r>
            <a:r>
              <a:rPr lang="en-US" altLang="zh-CN" sz="1400" dirty="0" smtClean="0">
                <a:latin typeface="微软雅黑" pitchFamily="34" charset="-122"/>
                <a:ea typeface="微软雅黑" pitchFamily="34" charset="-122"/>
              </a:rPr>
              <a:t>BI</a:t>
            </a:r>
            <a:r>
              <a:rPr lang="zh-CN" altLang="en-US" sz="1400" dirty="0" smtClean="0">
                <a:latin typeface="微软雅黑" pitchFamily="34" charset="-122"/>
                <a:ea typeface="微软雅黑" pitchFamily="34" charset="-122"/>
              </a:rPr>
              <a:t>单据；</a:t>
            </a:r>
            <a:endParaRPr lang="en-US" altLang="zh-CN" sz="1400" dirty="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dirty="0" smtClean="0">
                <a:latin typeface="微软雅黑" pitchFamily="34" charset="-122"/>
                <a:ea typeface="微软雅黑" pitchFamily="34" charset="-122"/>
              </a:rPr>
              <a:t>调整方向：</a:t>
            </a:r>
            <a:r>
              <a:rPr lang="zh-CN" altLang="en-US" sz="1400" dirty="0" smtClean="0">
                <a:solidFill>
                  <a:srgbClr val="FF0000"/>
                </a:solidFill>
                <a:latin typeface="微软雅黑" pitchFamily="34" charset="-122"/>
                <a:ea typeface="微软雅黑" pitchFamily="34" charset="-122"/>
              </a:rPr>
              <a:t>超过</a:t>
            </a:r>
            <a:r>
              <a:rPr lang="en-US" altLang="zh-CN" sz="1400" dirty="0" smtClean="0">
                <a:solidFill>
                  <a:srgbClr val="FF0000"/>
                </a:solidFill>
                <a:latin typeface="微软雅黑" pitchFamily="34" charset="-122"/>
                <a:ea typeface="微软雅黑" pitchFamily="34" charset="-122"/>
              </a:rPr>
              <a:t>1</a:t>
            </a:r>
            <a:r>
              <a:rPr lang="zh-CN" altLang="en-US" sz="1400" dirty="0" smtClean="0">
                <a:solidFill>
                  <a:srgbClr val="FF0000"/>
                </a:solidFill>
                <a:latin typeface="微软雅黑" pitchFamily="34" charset="-122"/>
                <a:ea typeface="微软雅黑" pitchFamily="34" charset="-122"/>
              </a:rPr>
              <a:t>天未支付的，主动关闭交易；关闭交易之后，支付的，执行退款。</a:t>
            </a:r>
            <a:endParaRPr lang="en-US" altLang="zh-CN" sz="14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951458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商户流水统计维度</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54820031"/>
              </p:ext>
            </p:extLst>
          </p:nvPr>
        </p:nvGraphicFramePr>
        <p:xfrm>
          <a:off x="395536" y="908720"/>
          <a:ext cx="8064896" cy="2931160"/>
        </p:xfrm>
        <a:graphic>
          <a:graphicData uri="http://schemas.openxmlformats.org/drawingml/2006/table">
            <a:tbl>
              <a:tblPr firstRow="1" bandRow="1">
                <a:tableStyleId>{5C22544A-7EE6-4342-B048-85BDC9FD1C3A}</a:tableStyleId>
              </a:tblPr>
              <a:tblGrid>
                <a:gridCol w="432048"/>
                <a:gridCol w="1008112"/>
                <a:gridCol w="4896544"/>
                <a:gridCol w="1728192"/>
              </a:tblGrid>
              <a:tr h="370840">
                <a:tc>
                  <a:txBody>
                    <a:bodyPr/>
                    <a:lstStyle/>
                    <a:p>
                      <a:pPr>
                        <a:lnSpc>
                          <a:spcPct val="150000"/>
                        </a:lnSpc>
                      </a:pPr>
                      <a:endParaRPr lang="zh-CN" altLang="en-US" sz="1400" dirty="0">
                        <a:latin typeface="微软雅黑" pitchFamily="34" charset="-122"/>
                        <a:ea typeface="微软雅黑" pitchFamily="34" charset="-122"/>
                      </a:endParaRPr>
                    </a:p>
                  </a:txBody>
                  <a:tcPr/>
                </a:tc>
                <a:tc>
                  <a:txBody>
                    <a:bodyPr/>
                    <a:lstStyle/>
                    <a:p>
                      <a:r>
                        <a:rPr lang="zh-CN" altLang="en-US" sz="1400" dirty="0" smtClean="0">
                          <a:latin typeface="微软雅黑" pitchFamily="34" charset="-122"/>
                          <a:ea typeface="微软雅黑" pitchFamily="34" charset="-122"/>
                        </a:rPr>
                        <a:t>单一维度</a:t>
                      </a:r>
                      <a:endParaRPr lang="zh-CN" altLang="en-US" sz="1400" dirty="0">
                        <a:latin typeface="微软雅黑" pitchFamily="34" charset="-122"/>
                        <a:ea typeface="微软雅黑" pitchFamily="34" charset="-122"/>
                      </a:endParaRPr>
                    </a:p>
                  </a:txBody>
                  <a:tcPr/>
                </a:tc>
                <a:tc>
                  <a:txBody>
                    <a:bodyPr/>
                    <a:lstStyle/>
                    <a:p>
                      <a:endParaRPr lang="zh-CN" altLang="en-US" sz="1400">
                        <a:latin typeface="微软雅黑" pitchFamily="34" charset="-122"/>
                        <a:ea typeface="微软雅黑" pitchFamily="34" charset="-122"/>
                      </a:endParaRPr>
                    </a:p>
                  </a:txBody>
                  <a:tcPr/>
                </a:tc>
                <a:tc>
                  <a:txBody>
                    <a:bodyPr/>
                    <a:lstStyle/>
                    <a:p>
                      <a:endParaRPr lang="zh-CN" altLang="en-US" sz="1400">
                        <a:latin typeface="微软雅黑" pitchFamily="34" charset="-122"/>
                        <a:ea typeface="微软雅黑" pitchFamily="34" charset="-122"/>
                      </a:endParaRPr>
                    </a:p>
                  </a:txBody>
                  <a:tcPr/>
                </a:tc>
              </a:tr>
              <a:tr h="370840">
                <a:tc>
                  <a:txBody>
                    <a:bodyPr/>
                    <a:lstStyle/>
                    <a:p>
                      <a:pPr algn="ctr"/>
                      <a:r>
                        <a:rPr lang="en-US" altLang="zh-CN" sz="1400" dirty="0" smtClean="0">
                          <a:latin typeface="微软雅黑" pitchFamily="34" charset="-122"/>
                          <a:ea typeface="微软雅黑" pitchFamily="34" charset="-122"/>
                        </a:rPr>
                        <a:t>1</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收单方式</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如</a:t>
                      </a:r>
                      <a:r>
                        <a:rPr lang="zh-CN" altLang="en-US" sz="1400" dirty="0" smtClean="0">
                          <a:latin typeface="微软雅黑" pitchFamily="34" charset="-122"/>
                          <a:ea typeface="微软雅黑" pitchFamily="34" charset="-122"/>
                        </a:rPr>
                        <a:t>基金收单、</a:t>
                      </a:r>
                      <a:r>
                        <a:rPr lang="zh-CN" altLang="en-US" sz="1400" dirty="0" smtClean="0">
                          <a:latin typeface="微软雅黑" pitchFamily="34" charset="-122"/>
                          <a:ea typeface="微软雅黑" pitchFamily="34" charset="-122"/>
                        </a:rPr>
                        <a:t>网</a:t>
                      </a:r>
                      <a:r>
                        <a:rPr lang="zh-CN" altLang="en-US" sz="1400" dirty="0" smtClean="0">
                          <a:latin typeface="微软雅黑" pitchFamily="34" charset="-122"/>
                          <a:ea typeface="微软雅黑" pitchFamily="34" charset="-122"/>
                        </a:rPr>
                        <a:t>银收单、快捷收单、余额收单、</a:t>
                      </a:r>
                      <a:r>
                        <a:rPr lang="zh-CN" altLang="en-US" sz="1400" dirty="0" smtClean="0">
                          <a:latin typeface="微软雅黑" pitchFamily="34" charset="-122"/>
                          <a:ea typeface="微软雅黑" pitchFamily="34" charset="-122"/>
                        </a:rPr>
                        <a:t>代</a:t>
                      </a:r>
                      <a:r>
                        <a:rPr lang="zh-CN" altLang="en-US" sz="1400" dirty="0" smtClean="0">
                          <a:latin typeface="微软雅黑" pitchFamily="34" charset="-122"/>
                          <a:ea typeface="微软雅黑" pitchFamily="34" charset="-122"/>
                        </a:rPr>
                        <a:t>扣收单、</a:t>
                      </a:r>
                      <a:r>
                        <a:rPr lang="zh-CN" altLang="en-US" sz="1400" dirty="0" smtClean="0">
                          <a:latin typeface="微软雅黑" pitchFamily="34" charset="-122"/>
                          <a:ea typeface="微软雅黑" pitchFamily="34" charset="-122"/>
                        </a:rPr>
                        <a:t>扫</a:t>
                      </a:r>
                      <a:r>
                        <a:rPr lang="zh-CN" altLang="en-US" sz="1400" dirty="0" smtClean="0">
                          <a:latin typeface="微软雅黑" pitchFamily="34" charset="-122"/>
                          <a:ea typeface="微软雅黑" pitchFamily="34" charset="-122"/>
                        </a:rPr>
                        <a:t>码收单等</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优先级高</a:t>
                      </a:r>
                      <a:endParaRPr lang="zh-CN" altLang="en-US" sz="1400" dirty="0">
                        <a:latin typeface="微软雅黑" pitchFamily="34" charset="-122"/>
                        <a:ea typeface="微软雅黑" pitchFamily="34" charset="-122"/>
                      </a:endParaRPr>
                    </a:p>
                  </a:txBody>
                  <a:tcPr anchor="ctr"/>
                </a:tc>
              </a:tr>
              <a:tr h="370840">
                <a:tc>
                  <a:txBody>
                    <a:bodyPr/>
                    <a:lstStyle/>
                    <a:p>
                      <a:pPr algn="ctr"/>
                      <a:r>
                        <a:rPr lang="en-US" altLang="zh-CN" sz="1400" dirty="0" smtClean="0">
                          <a:latin typeface="微软雅黑" pitchFamily="34" charset="-122"/>
                          <a:ea typeface="微软雅黑" pitchFamily="34" charset="-122"/>
                        </a:rPr>
                        <a:t>2</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商户维度</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根据三级属性展开，如集团内外、生态内外等</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优先级高</a:t>
                      </a:r>
                      <a:endParaRPr lang="zh-CN" altLang="en-US" sz="1400" dirty="0">
                        <a:latin typeface="微软雅黑" pitchFamily="34" charset="-122"/>
                        <a:ea typeface="微软雅黑" pitchFamily="34" charset="-122"/>
                      </a:endParaRPr>
                    </a:p>
                  </a:txBody>
                  <a:tcPr anchor="ctr"/>
                </a:tc>
              </a:tr>
              <a:tr h="370840">
                <a:tc>
                  <a:txBody>
                    <a:bodyPr/>
                    <a:lstStyle/>
                    <a:p>
                      <a:pPr algn="ctr"/>
                      <a:r>
                        <a:rPr lang="en-US" altLang="zh-CN" sz="1400" dirty="0" smtClean="0">
                          <a:latin typeface="微软雅黑" pitchFamily="34" charset="-122"/>
                          <a:ea typeface="微软雅黑" pitchFamily="34" charset="-122"/>
                        </a:rPr>
                        <a:t>3</a:t>
                      </a:r>
                      <a:endParaRPr lang="zh-CN" altLang="en-US" sz="1400" dirty="0">
                        <a:latin typeface="微软雅黑" pitchFamily="34" charset="-122"/>
                        <a:ea typeface="微软雅黑" pitchFamily="34" charset="-122"/>
                      </a:endParaRPr>
                    </a:p>
                  </a:txBody>
                  <a:tcPr anchor="ctr"/>
                </a:tc>
                <a:tc>
                  <a:txBody>
                    <a:bodyPr/>
                    <a:lstStyle/>
                    <a:p>
                      <a:r>
                        <a:rPr lang="en-US" altLang="zh-CN" sz="1400" dirty="0" smtClean="0">
                          <a:latin typeface="微软雅黑" pitchFamily="34" charset="-122"/>
                          <a:ea typeface="微软雅黑" pitchFamily="34" charset="-122"/>
                        </a:rPr>
                        <a:t>BD</a:t>
                      </a:r>
                      <a:r>
                        <a:rPr lang="zh-CN" altLang="en-US" sz="1400" dirty="0" smtClean="0">
                          <a:latin typeface="微软雅黑" pitchFamily="34" charset="-122"/>
                          <a:ea typeface="微软雅黑" pitchFamily="34" charset="-122"/>
                        </a:rPr>
                        <a:t>维度</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商户或会员的</a:t>
                      </a:r>
                      <a:r>
                        <a:rPr lang="en-US" altLang="zh-CN" sz="1400" dirty="0" smtClean="0">
                          <a:latin typeface="微软雅黑" pitchFamily="34" charset="-122"/>
                          <a:ea typeface="微软雅黑" pitchFamily="34" charset="-122"/>
                        </a:rPr>
                        <a:t>BD</a:t>
                      </a:r>
                      <a:r>
                        <a:rPr lang="zh-CN" altLang="en-US" sz="1400" dirty="0" smtClean="0">
                          <a:latin typeface="微软雅黑" pitchFamily="34" charset="-122"/>
                          <a:ea typeface="微软雅黑" pitchFamily="34" charset="-122"/>
                        </a:rPr>
                        <a:t>属性统计商户会员流水</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优先级高</a:t>
                      </a:r>
                      <a:endParaRPr lang="zh-CN" altLang="en-US" sz="1400" dirty="0">
                        <a:latin typeface="微软雅黑" pitchFamily="34" charset="-122"/>
                        <a:ea typeface="微软雅黑" pitchFamily="34" charset="-122"/>
                      </a:endParaRPr>
                    </a:p>
                  </a:txBody>
                  <a:tcPr anchor="ctr"/>
                </a:tc>
              </a:tr>
              <a:tr h="370840">
                <a:tc>
                  <a:txBody>
                    <a:bodyPr/>
                    <a:lstStyle/>
                    <a:p>
                      <a:pPr algn="ctr"/>
                      <a:r>
                        <a:rPr lang="en-US" altLang="zh-CN" sz="1400" dirty="0" smtClean="0">
                          <a:latin typeface="微软雅黑" pitchFamily="34" charset="-122"/>
                          <a:ea typeface="微软雅黑" pitchFamily="34" charset="-122"/>
                        </a:rPr>
                        <a:t>4</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出入款</a:t>
                      </a:r>
                      <a:endParaRPr lang="zh-CN" altLang="en-US" sz="1400" dirty="0">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收款、</a:t>
                      </a:r>
                      <a:r>
                        <a:rPr lang="zh-CN" altLang="en-US" sz="1400" dirty="0" smtClean="0">
                          <a:latin typeface="微软雅黑" pitchFamily="34" charset="-122"/>
                          <a:ea typeface="微软雅黑" pitchFamily="34" charset="-122"/>
                        </a:rPr>
                        <a:t>付款、充值、提现、退款维度</a:t>
                      </a:r>
                      <a:r>
                        <a:rPr lang="zh-CN" altLang="en-US" sz="1400" dirty="0" smtClean="0">
                          <a:latin typeface="微软雅黑" pitchFamily="34" charset="-122"/>
                          <a:ea typeface="微软雅黑" pitchFamily="34" charset="-122"/>
                        </a:rPr>
                        <a:t>。</a:t>
                      </a:r>
                      <a:r>
                        <a:rPr lang="zh-CN" altLang="en-US" sz="1400" dirty="0" smtClean="0">
                          <a:solidFill>
                            <a:srgbClr val="FF0000"/>
                          </a:solidFill>
                          <a:latin typeface="微软雅黑" pitchFamily="34" charset="-122"/>
                          <a:ea typeface="微软雅黑" pitchFamily="34" charset="-122"/>
                        </a:rPr>
                        <a:t>关联需要确定收、付的定义规则。</a:t>
                      </a:r>
                      <a:endParaRPr lang="zh-CN" altLang="en-US" sz="1400" dirty="0">
                        <a:solidFill>
                          <a:srgbClr val="FF0000"/>
                        </a:solidFill>
                        <a:latin typeface="微软雅黑" pitchFamily="34" charset="-122"/>
                        <a:ea typeface="微软雅黑" pitchFamily="34" charset="-122"/>
                      </a:endParaRPr>
                    </a:p>
                  </a:txBody>
                  <a:tcPr anchor="ctr"/>
                </a:tc>
                <a:tc>
                  <a:txBody>
                    <a:bodyPr/>
                    <a:lstStyle/>
                    <a:p>
                      <a:r>
                        <a:rPr lang="zh-CN" altLang="en-US" sz="1400" dirty="0" smtClean="0">
                          <a:latin typeface="微软雅黑" pitchFamily="34" charset="-122"/>
                          <a:ea typeface="微软雅黑" pitchFamily="34" charset="-122"/>
                        </a:rPr>
                        <a:t>优先级高</a:t>
                      </a:r>
                      <a:endParaRPr lang="zh-CN" altLang="en-US" sz="1400" dirty="0">
                        <a:latin typeface="微软雅黑" pitchFamily="34" charset="-122"/>
                        <a:ea typeface="微软雅黑" pitchFamily="34" charset="-122"/>
                      </a:endParaRPr>
                    </a:p>
                  </a:txBody>
                  <a:tcPr anchor="ctr"/>
                </a:tc>
              </a:tr>
              <a:tr h="370840">
                <a:tc>
                  <a:txBody>
                    <a:bodyPr/>
                    <a:lstStyle/>
                    <a:p>
                      <a:pPr algn="ctr"/>
                      <a:endParaRPr lang="zh-CN" altLang="en-US" sz="1400" dirty="0">
                        <a:latin typeface="微软雅黑" pitchFamily="34" charset="-122"/>
                        <a:ea typeface="微软雅黑" pitchFamily="34" charset="-122"/>
                      </a:endParaRPr>
                    </a:p>
                  </a:txBody>
                  <a:tcPr anchor="ctr"/>
                </a:tc>
                <a:tc>
                  <a:txBody>
                    <a:bodyPr/>
                    <a:lstStyle/>
                    <a:p>
                      <a:endParaRPr lang="zh-CN" altLang="en-US" sz="1400" dirty="0">
                        <a:latin typeface="微软雅黑" pitchFamily="34" charset="-122"/>
                        <a:ea typeface="微软雅黑" pitchFamily="34" charset="-122"/>
                      </a:endParaRPr>
                    </a:p>
                  </a:txBody>
                  <a:tcPr anchor="ctr"/>
                </a:tc>
                <a:tc>
                  <a:txBody>
                    <a:bodyPr/>
                    <a:lstStyle/>
                    <a:p>
                      <a:endParaRPr lang="zh-CN" altLang="en-US" sz="1400" dirty="0">
                        <a:latin typeface="微软雅黑" pitchFamily="34" charset="-122"/>
                        <a:ea typeface="微软雅黑" pitchFamily="34" charset="-122"/>
                      </a:endParaRPr>
                    </a:p>
                  </a:txBody>
                  <a:tcPr anchor="ctr"/>
                </a:tc>
                <a:tc>
                  <a:txBody>
                    <a:bodyPr/>
                    <a:lstStyle/>
                    <a:p>
                      <a:endParaRPr lang="zh-CN" altLang="en-US" sz="1400" dirty="0">
                        <a:latin typeface="微软雅黑" pitchFamily="34" charset="-122"/>
                        <a:ea typeface="微软雅黑" pitchFamily="34" charset="-122"/>
                      </a:endParaRPr>
                    </a:p>
                  </a:txBody>
                  <a:tcPr anchor="ctr"/>
                </a:tc>
              </a:tr>
              <a:tr h="370840">
                <a:tc>
                  <a:txBody>
                    <a:bodyPr/>
                    <a:lstStyle/>
                    <a:p>
                      <a:pPr algn="ctr"/>
                      <a:endParaRPr lang="zh-CN" altLang="en-US" sz="1400" dirty="0">
                        <a:latin typeface="微软雅黑" pitchFamily="34" charset="-122"/>
                        <a:ea typeface="微软雅黑" pitchFamily="34" charset="-122"/>
                      </a:endParaRPr>
                    </a:p>
                  </a:txBody>
                  <a:tcPr anchor="ctr"/>
                </a:tc>
                <a:tc>
                  <a:txBody>
                    <a:bodyPr/>
                    <a:lstStyle/>
                    <a:p>
                      <a:endParaRPr lang="zh-CN" altLang="en-US" sz="1400" dirty="0">
                        <a:latin typeface="微软雅黑" pitchFamily="34" charset="-122"/>
                        <a:ea typeface="微软雅黑" pitchFamily="34" charset="-122"/>
                      </a:endParaRPr>
                    </a:p>
                  </a:txBody>
                  <a:tcPr anchor="ctr"/>
                </a:tc>
                <a:tc>
                  <a:txBody>
                    <a:bodyPr/>
                    <a:lstStyle/>
                    <a:p>
                      <a:endParaRPr lang="zh-CN" altLang="en-US" sz="1400" dirty="0">
                        <a:solidFill>
                          <a:srgbClr val="FF0000"/>
                        </a:solidFill>
                        <a:latin typeface="微软雅黑" pitchFamily="34" charset="-122"/>
                        <a:ea typeface="微软雅黑" pitchFamily="34" charset="-122"/>
                      </a:endParaRPr>
                    </a:p>
                  </a:txBody>
                  <a:tcPr anchor="ctr"/>
                </a:tc>
                <a:tc>
                  <a:txBody>
                    <a:bodyPr/>
                    <a:lstStyle/>
                    <a:p>
                      <a:endParaRPr lang="zh-CN" altLang="en-US" sz="1400" dirty="0">
                        <a:latin typeface="微软雅黑" pitchFamily="34" charset="-122"/>
                        <a:ea typeface="微软雅黑" pitchFamily="34" charset="-122"/>
                      </a:endParaRPr>
                    </a:p>
                  </a:txBody>
                  <a:tcPr anchor="ctr"/>
                </a:tc>
              </a:tr>
            </a:tbl>
          </a:graphicData>
        </a:graphic>
      </p:graphicFrame>
    </p:spTree>
    <p:extLst>
      <p:ext uri="{BB962C8B-B14F-4D97-AF65-F5344CB8AC3E}">
        <p14:creationId xmlns:p14="http://schemas.microsoft.com/office/powerpoint/2010/main" val="2969241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商户流水</a:t>
            </a:r>
            <a:r>
              <a:rPr lang="zh-CN" altLang="en-US" dirty="0" smtClean="0"/>
              <a:t>统计</a:t>
            </a:r>
            <a:r>
              <a:rPr lang="en-US" altLang="zh-CN" dirty="0" smtClean="0"/>
              <a:t>1——</a:t>
            </a:r>
            <a:r>
              <a:rPr lang="zh-CN" altLang="en-US" dirty="0" smtClean="0"/>
              <a:t>整体情况</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84" y="764704"/>
            <a:ext cx="7028571" cy="2701170"/>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976432691"/>
              </p:ext>
            </p:extLst>
          </p:nvPr>
        </p:nvGraphicFramePr>
        <p:xfrm>
          <a:off x="1115616" y="4869160"/>
          <a:ext cx="5880100" cy="901322"/>
        </p:xfrm>
        <a:graphic>
          <a:graphicData uri="http://schemas.openxmlformats.org/drawingml/2006/table">
            <a:tbl>
              <a:tblPr>
                <a:tableStyleId>{5C22544A-7EE6-4342-B048-85BDC9FD1C3A}</a:tableStyleId>
              </a:tblPr>
              <a:tblGrid>
                <a:gridCol w="545805"/>
                <a:gridCol w="748896"/>
                <a:gridCol w="1170943"/>
                <a:gridCol w="710816"/>
                <a:gridCol w="710816"/>
                <a:gridCol w="837748"/>
                <a:gridCol w="1155076"/>
              </a:tblGrid>
              <a:tr h="254880">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项目</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预算</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a:effectLst/>
                          <a:latin typeface="微软雅黑" panose="020B0503020204020204" pitchFamily="34" charset="-122"/>
                          <a:ea typeface="微软雅黑" panose="020B0503020204020204" pitchFamily="34" charset="-122"/>
                        </a:rPr>
                        <a:t>累计到当日预算</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去年同期</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a:effectLst/>
                          <a:latin typeface="微软雅黑" panose="020B0503020204020204" pitchFamily="34" charset="-122"/>
                          <a:ea typeface="微软雅黑" panose="020B0503020204020204" pitchFamily="34" charset="-122"/>
                        </a:rPr>
                        <a:t>实际完成</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a:effectLst/>
                          <a:latin typeface="微软雅黑" panose="020B0503020204020204" pitchFamily="34" charset="-122"/>
                          <a:ea typeface="微软雅黑" panose="020B0503020204020204" pitchFamily="34" charset="-122"/>
                        </a:rPr>
                        <a:t>预算完成率</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a:effectLst/>
                          <a:latin typeface="微软雅黑" panose="020B0503020204020204" pitchFamily="34" charset="-122"/>
                          <a:ea typeface="微软雅黑" panose="020B0503020204020204" pitchFamily="34" charset="-122"/>
                        </a:rPr>
                        <a:t>同比增长</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0263">
                <a:tc>
                  <a:txBody>
                    <a:bodyPr/>
                    <a:lstStyle/>
                    <a:p>
                      <a:pPr algn="l" fontAlgn="ctr"/>
                      <a:r>
                        <a:rPr lang="zh-CN" altLang="en-US" sz="1200" u="none" strike="noStrike">
                          <a:effectLst/>
                          <a:latin typeface="微软雅黑" panose="020B0503020204020204" pitchFamily="34" charset="-122"/>
                          <a:ea typeface="微软雅黑" panose="020B0503020204020204" pitchFamily="34" charset="-122"/>
                        </a:rPr>
                        <a:t>年累计</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1562">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当月</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995772" y="3321858"/>
            <a:ext cx="7482594" cy="1384995"/>
          </a:xfrm>
          <a:prstGeom prst="rect">
            <a:avLst/>
          </a:prstGeom>
          <a:noFill/>
        </p:spPr>
        <p:txBody>
          <a:bodyPr wrap="square" rtlCol="0">
            <a:spAutoFit/>
          </a:bodyPr>
          <a:lstStyle/>
          <a:p>
            <a:pPr marL="285750" indent="-285750">
              <a:lnSpc>
                <a:spcPct val="150000"/>
              </a:lnSpc>
              <a:buFont typeface="Wingdings" pitchFamily="2" charset="2"/>
              <a:buChar char="n"/>
            </a:pPr>
            <a:r>
              <a:rPr lang="zh-CN" altLang="en-US" sz="1400" dirty="0" smtClean="0">
                <a:latin typeface="微软雅黑" pitchFamily="34" charset="-122"/>
                <a:ea typeface="微软雅黑" pitchFamily="34" charset="-122"/>
              </a:rPr>
              <a:t>交易用户</a:t>
            </a:r>
            <a:r>
              <a:rPr lang="zh-CN"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历史有</a:t>
            </a:r>
            <a:r>
              <a:rPr lang="zh-CN" altLang="en-US" sz="1400" dirty="0" smtClean="0">
                <a:latin typeface="微软雅黑" pitchFamily="34" charset="-122"/>
                <a:ea typeface="微软雅黑" pitchFamily="34" charset="-122"/>
              </a:rPr>
              <a:t>交易用户（</a:t>
            </a:r>
            <a:r>
              <a:rPr lang="zh-CN" altLang="en-US" sz="1400" dirty="0" smtClean="0">
                <a:latin typeface="微软雅黑" pitchFamily="34" charset="-122"/>
                <a:ea typeface="微软雅黑" pitchFamily="34" charset="-122"/>
              </a:rPr>
              <a:t>特约商户</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企业</a:t>
            </a:r>
            <a:r>
              <a:rPr lang="zh-CN" altLang="en-US" sz="1400" dirty="0" smtClean="0">
                <a:latin typeface="微软雅黑" pitchFamily="34" charset="-122"/>
                <a:ea typeface="微软雅黑" pitchFamily="34" charset="-122"/>
              </a:rPr>
              <a:t>会员</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个人），</a:t>
            </a:r>
            <a:r>
              <a:rPr lang="zh-CN" altLang="en-US" sz="1400" dirty="0" smtClean="0">
                <a:latin typeface="微软雅黑" pitchFamily="34" charset="-122"/>
                <a:ea typeface="微软雅黑" pitchFamily="34" charset="-122"/>
              </a:rPr>
              <a:t>注册商户数</a:t>
            </a:r>
            <a:r>
              <a:rPr lang="zh-CN" altLang="en-US" sz="1400" dirty="0" smtClean="0">
                <a:latin typeface="微软雅黑" pitchFamily="34" charset="-122"/>
                <a:ea typeface="微软雅黑" pitchFamily="34" charset="-122"/>
                <a:sym typeface="Wingdings" pitchFamily="2" charset="2"/>
              </a:rPr>
              <a:t>（注册特约商户</a:t>
            </a:r>
            <a:r>
              <a:rPr lang="en-US" altLang="zh-CN" sz="1400" dirty="0" smtClean="0">
                <a:latin typeface="微软雅黑" pitchFamily="34" charset="-122"/>
                <a:ea typeface="微软雅黑" pitchFamily="34" charset="-122"/>
                <a:sym typeface="Wingdings" pitchFamily="2" charset="2"/>
              </a:rPr>
              <a:t>+</a:t>
            </a:r>
            <a:r>
              <a:rPr lang="zh-CN" altLang="en-US" sz="1400" dirty="0" smtClean="0">
                <a:latin typeface="微软雅黑" pitchFamily="34" charset="-122"/>
                <a:ea typeface="微软雅黑" pitchFamily="34" charset="-122"/>
                <a:sym typeface="Wingdings" pitchFamily="2" charset="2"/>
              </a:rPr>
              <a:t>企业</a:t>
            </a:r>
            <a:r>
              <a:rPr lang="zh-CN" altLang="en-US" sz="1400" dirty="0" smtClean="0">
                <a:latin typeface="微软雅黑" pitchFamily="34" charset="-122"/>
                <a:ea typeface="微软雅黑" pitchFamily="34" charset="-122"/>
                <a:sym typeface="Wingdings" pitchFamily="2" charset="2"/>
              </a:rPr>
              <a:t>会员</a:t>
            </a:r>
            <a:r>
              <a:rPr lang="en-US" altLang="zh-CN" sz="1400" dirty="0" smtClean="0">
                <a:latin typeface="微软雅黑" pitchFamily="34" charset="-122"/>
                <a:ea typeface="微软雅黑" pitchFamily="34" charset="-122"/>
                <a:sym typeface="Wingdings" pitchFamily="2" charset="2"/>
              </a:rPr>
              <a:t>+</a:t>
            </a:r>
            <a:r>
              <a:rPr lang="zh-CN" altLang="en-US" sz="1400" dirty="0" smtClean="0">
                <a:latin typeface="微软雅黑" pitchFamily="34" charset="-122"/>
                <a:ea typeface="微软雅黑" pitchFamily="34" charset="-122"/>
                <a:sym typeface="Wingdings" pitchFamily="2" charset="2"/>
              </a:rPr>
              <a:t>个人</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dirty="0" smtClean="0">
                <a:latin typeface="微软雅黑" pitchFamily="34" charset="-122"/>
                <a:ea typeface="微软雅黑" pitchFamily="34" charset="-122"/>
              </a:rPr>
              <a:t>流水规则：与绩效流水规则同步。</a:t>
            </a:r>
            <a:endParaRPr lang="en-US" altLang="zh-CN" sz="1400" dirty="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1400" dirty="0" smtClean="0">
                <a:solidFill>
                  <a:srgbClr val="FF0000"/>
                </a:solidFill>
                <a:latin typeface="微软雅黑" pitchFamily="34" charset="-122"/>
                <a:ea typeface="微软雅黑" pitchFamily="34" charset="-122"/>
              </a:rPr>
              <a:t>预算</a:t>
            </a:r>
            <a:r>
              <a:rPr lang="zh-CN" altLang="en-US" sz="1400" dirty="0" smtClean="0">
                <a:solidFill>
                  <a:srgbClr val="FF0000"/>
                </a:solidFill>
                <a:latin typeface="微软雅黑" pitchFamily="34" charset="-122"/>
                <a:ea typeface="微软雅黑" pitchFamily="34" charset="-122"/>
              </a:rPr>
              <a:t>：</a:t>
            </a:r>
            <a:r>
              <a:rPr lang="en-US" altLang="zh-CN" sz="1400" dirty="0" smtClean="0">
                <a:solidFill>
                  <a:srgbClr val="FF0000"/>
                </a:solidFill>
                <a:latin typeface="微软雅黑" pitchFamily="34" charset="-122"/>
                <a:ea typeface="微软雅黑" pitchFamily="34" charset="-122"/>
              </a:rPr>
              <a:t>BI</a:t>
            </a:r>
            <a:r>
              <a:rPr lang="zh-CN" altLang="en-US" sz="1400" dirty="0" smtClean="0">
                <a:solidFill>
                  <a:srgbClr val="FF0000"/>
                </a:solidFill>
                <a:latin typeface="微软雅黑" pitchFamily="34" charset="-122"/>
                <a:ea typeface="微软雅黑" pitchFamily="34" charset="-122"/>
              </a:rPr>
              <a:t>维护</a:t>
            </a:r>
            <a:endParaRPr lang="en-US" altLang="zh-CN" sz="14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995590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10359</TotalTime>
  <Words>3402</Words>
  <Application>Microsoft Office PowerPoint</Application>
  <PresentationFormat>全屏显示(4:3)</PresentationFormat>
  <Paragraphs>609</Paragraphs>
  <Slides>21</Slides>
  <Notes>6</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流水基础元属性</vt:lpstr>
      <vt:lpstr>商户流水统计</vt:lpstr>
      <vt:lpstr>商户流水统计-原则1：是否为绩效流水</vt:lpstr>
      <vt:lpstr>商户流水统计-原则2：流水的收付判断</vt:lpstr>
      <vt:lpstr>商户流水统计-原则3：流水的归属单位主体</vt:lpstr>
      <vt:lpstr>商户流水统计-单据更新机制</vt:lpstr>
      <vt:lpstr>商户流水统计维度</vt:lpstr>
      <vt:lpstr>商户流水统计1——整体情况</vt:lpstr>
      <vt:lpstr>用户维度统计——</vt:lpstr>
      <vt:lpstr>商户流水统计2——生态内外</vt:lpstr>
      <vt:lpstr>商户流水统计3——商户流水-收付维度</vt:lpstr>
      <vt:lpstr>商户流水统计4——商户流水（一级）</vt:lpstr>
      <vt:lpstr>商户流水统计5——商户流水-支付方式维度统计</vt:lpstr>
      <vt:lpstr>商户流水统计6——商户流水-渠道维度统计</vt:lpstr>
      <vt:lpstr>银行流水统计</vt:lpstr>
      <vt:lpstr>银行流水统计-渠道属性</vt:lpstr>
      <vt:lpstr>银行统计-层次</vt:lpstr>
      <vt:lpstr>银行统计-指标</vt:lpstr>
      <vt:lpstr>银行流水统计-现有渠道报表</vt:lpstr>
      <vt:lpstr>人行流水统计-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杨华</dc:creator>
  <cp:lastModifiedBy>杨华</cp:lastModifiedBy>
  <cp:revision>199</cp:revision>
  <dcterms:created xsi:type="dcterms:W3CDTF">2016-06-24T07:40:47Z</dcterms:created>
  <dcterms:modified xsi:type="dcterms:W3CDTF">2017-03-02T10:07:52Z</dcterms:modified>
</cp:coreProperties>
</file>