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261" r:id="rId3"/>
    <p:sldId id="283" r:id="rId4"/>
    <p:sldId id="282" r:id="rId5"/>
    <p:sldId id="284" r:id="rId6"/>
    <p:sldId id="286" r:id="rId7"/>
    <p:sldId id="302" r:id="rId8"/>
    <p:sldId id="305" r:id="rId9"/>
    <p:sldId id="306" r:id="rId10"/>
    <p:sldId id="307" r:id="rId11"/>
    <p:sldId id="287" r:id="rId12"/>
    <p:sldId id="304" r:id="rId13"/>
    <p:sldId id="303" r:id="rId14"/>
    <p:sldId id="288" r:id="rId15"/>
    <p:sldId id="299" r:id="rId16"/>
    <p:sldId id="294" r:id="rId17"/>
    <p:sldId id="296" r:id="rId18"/>
    <p:sldId id="289" r:id="rId19"/>
    <p:sldId id="291" r:id="rId20"/>
    <p:sldId id="297" r:id="rId21"/>
    <p:sldId id="298" r:id="rId22"/>
    <p:sldId id="290" r:id="rId23"/>
    <p:sldId id="293" r:id="rId24"/>
    <p:sldId id="308" r:id="rId25"/>
    <p:sldId id="309" r:id="rId26"/>
    <p:sldId id="310" r:id="rId27"/>
    <p:sldId id="311" r:id="rId28"/>
    <p:sldId id="300" r:id="rId29"/>
    <p:sldId id="30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4553" autoAdjust="0"/>
  </p:normalViewPr>
  <p:slideViewPr>
    <p:cSldViewPr>
      <p:cViewPr>
        <p:scale>
          <a:sx n="100" d="100"/>
          <a:sy n="100" d="100"/>
        </p:scale>
        <p:origin x="-552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1532;&#19977;&#26041;\02.&#36816;&#33829;&#38454;&#27573;\09.&#36130;&#21153;&#31649;&#29702;\15.&#20135;&#21697;&#38656;&#27714;\BI&#25253;&#34920;&#38656;&#27714;\02.&#29702;&#36130;&#19994;&#21153;&#38656;&#27714;\&#29702;&#36130;&#19994;&#21153;BI&#25253;&#34920;&#38656;&#27714;&#33539;&#20363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1532;&#19977;&#26041;\02.&#36816;&#33829;&#38454;&#27573;\09.&#36130;&#21153;&#31649;&#29702;\15.&#20135;&#21697;&#38656;&#27714;\BI&#25253;&#34920;&#38656;&#27714;\02.&#29702;&#36130;&#19994;&#21153;&#38656;&#27714;\&#29702;&#36130;&#19994;&#21153;BI&#25253;&#34920;&#38656;&#27714;&#33539;&#2036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1532;&#19977;&#26041;\02.&#36816;&#33829;&#38454;&#27573;\09.&#36130;&#21153;&#31649;&#29702;\15.&#20135;&#21697;&#38656;&#27714;\BI&#25253;&#34920;&#38656;&#27714;\02.&#29702;&#36130;&#19994;&#21153;&#38656;&#27714;\&#29702;&#36130;&#19994;&#21153;BI&#25253;&#34920;&#38656;&#27714;&#33539;&#20363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1532;&#19977;&#26041;\02.&#36816;&#33829;&#38454;&#27573;\09.&#36130;&#21153;&#31649;&#29702;\15.&#20135;&#21697;&#38656;&#27714;\BI&#25253;&#34920;&#38656;&#27714;\02.&#29702;&#36130;&#19994;&#21153;&#38656;&#27714;\&#29702;&#36130;&#19994;&#21153;BI&#25253;&#34920;&#38656;&#27714;&#33539;&#20363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1532;&#19977;&#26041;\02.&#36816;&#33829;&#38454;&#27573;\09.&#36130;&#21153;&#31649;&#29702;\15.&#20135;&#21697;&#38656;&#27714;\BI&#25253;&#34920;&#38656;&#27714;\02.&#29702;&#36130;&#19994;&#21153;&#38656;&#27714;\&#29702;&#36130;&#19994;&#21153;BI&#25253;&#34920;&#38656;&#27714;&#33539;&#20363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1532;&#19977;&#26041;\02.&#36816;&#33829;&#38454;&#27573;\09.&#36130;&#21153;&#31649;&#29702;\15.&#20135;&#21697;&#38656;&#27714;\BI&#25253;&#34920;&#38656;&#27714;\02.&#29702;&#36130;&#19994;&#21153;&#38656;&#27714;\&#29702;&#36130;&#19994;&#21153;BI&#25253;&#34920;&#38656;&#27714;&#33539;&#2036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资产结构!$B$4:$B$10</c:f>
              <c:strCache>
                <c:ptCount val="7"/>
                <c:pt idx="0">
                  <c:v>0到30天</c:v>
                </c:pt>
                <c:pt idx="1">
                  <c:v>30-60天</c:v>
                </c:pt>
                <c:pt idx="2">
                  <c:v>60到90天</c:v>
                </c:pt>
                <c:pt idx="3">
                  <c:v>90到180天</c:v>
                </c:pt>
                <c:pt idx="4">
                  <c:v>180到365天</c:v>
                </c:pt>
                <c:pt idx="5">
                  <c:v>365天到730</c:v>
                </c:pt>
                <c:pt idx="6">
                  <c:v>730天以上</c:v>
                </c:pt>
              </c:strCache>
            </c:strRef>
          </c:cat>
          <c:val>
            <c:numRef>
              <c:f>资产结构!$D$4:$D$10</c:f>
              <c:numCache>
                <c:formatCode>0.00%</c:formatCode>
                <c:ptCount val="7"/>
                <c:pt idx="0">
                  <c:v>0.64444444444444449</c:v>
                </c:pt>
                <c:pt idx="1">
                  <c:v>6.3888888888888884E-2</c:v>
                </c:pt>
                <c:pt idx="2">
                  <c:v>6.3888888888888884E-2</c:v>
                </c:pt>
                <c:pt idx="3">
                  <c:v>6.3888888888888884E-2</c:v>
                </c:pt>
                <c:pt idx="4">
                  <c:v>6.3888888888888884E-2</c:v>
                </c:pt>
                <c:pt idx="5">
                  <c:v>3.6111111111111108E-2</c:v>
                </c:pt>
                <c:pt idx="6">
                  <c:v>6.3888888888888884E-2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054308836395466"/>
          <c:y val="0.16995261009040535"/>
          <c:w val="0.18723468941382324"/>
          <c:h val="0.5860203412073490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标的存量趋势!$B$4</c:f>
              <c:strCache>
                <c:ptCount val="1"/>
                <c:pt idx="0">
                  <c:v>合计</c:v>
                </c:pt>
              </c:strCache>
            </c:strRef>
          </c:tx>
          <c:cat>
            <c:strRef>
              <c:f>标的存量趋势!$C$3:$Q$3</c:f>
              <c:strCache>
                <c:ptCount val="15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13月</c:v>
                </c:pt>
                <c:pt idx="13">
                  <c:v>14月</c:v>
                </c:pt>
                <c:pt idx="14">
                  <c:v>15月</c:v>
                </c:pt>
              </c:strCache>
            </c:strRef>
          </c:cat>
          <c:val>
            <c:numRef>
              <c:f>标的存量趋势!$C$4:$Q$4</c:f>
              <c:numCache>
                <c:formatCode>General</c:formatCode>
                <c:ptCount val="15"/>
                <c:pt idx="0">
                  <c:v>23</c:v>
                </c:pt>
                <c:pt idx="1">
                  <c:v>44</c:v>
                </c:pt>
                <c:pt idx="2">
                  <c:v>50</c:v>
                </c:pt>
                <c:pt idx="3">
                  <c:v>56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76</c:v>
                </c:pt>
                <c:pt idx="8">
                  <c:v>70</c:v>
                </c:pt>
                <c:pt idx="9">
                  <c:v>65</c:v>
                </c:pt>
                <c:pt idx="10">
                  <c:v>60</c:v>
                </c:pt>
                <c:pt idx="11">
                  <c:v>40</c:v>
                </c:pt>
                <c:pt idx="12">
                  <c:v>20</c:v>
                </c:pt>
                <c:pt idx="13">
                  <c:v>10</c:v>
                </c:pt>
                <c:pt idx="14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470272"/>
        <c:axId val="236471808"/>
      </c:lineChart>
      <c:catAx>
        <c:axId val="23647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236471808"/>
        <c:crosses val="autoZero"/>
        <c:auto val="1"/>
        <c:lblAlgn val="ctr"/>
        <c:lblOffset val="100"/>
        <c:noMultiLvlLbl val="0"/>
      </c:catAx>
      <c:valAx>
        <c:axId val="236471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6470272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'流水趋势及结构（1级）'!$C$3:$N$3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'流水趋势及结构（1级）'!$C$6:$N$6</c:f>
              <c:numCache>
                <c:formatCode>General</c:formatCode>
                <c:ptCount val="12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44</c:v>
                </c:pt>
                <c:pt idx="7">
                  <c:v>34</c:v>
                </c:pt>
                <c:pt idx="8">
                  <c:v>43</c:v>
                </c:pt>
                <c:pt idx="9">
                  <c:v>54</c:v>
                </c:pt>
                <c:pt idx="10">
                  <c:v>34</c:v>
                </c:pt>
                <c:pt idx="1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414848"/>
        <c:axId val="236416384"/>
      </c:barChart>
      <c:lineChart>
        <c:grouping val="percentStacked"/>
        <c:varyColors val="0"/>
        <c:ser>
          <c:idx val="1"/>
          <c:order val="1"/>
          <c:marker>
            <c:symbol val="none"/>
          </c:marker>
          <c:cat>
            <c:strRef>
              <c:f>'流水趋势及结构（1级）'!$C$3:$N$3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'流水趋势及结构（1级）'!$C$5:$N$5</c:f>
              <c:numCache>
                <c:formatCode>0%</c:formatCode>
                <c:ptCount val="12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4.5434782608695654</c:v>
                </c:pt>
                <c:pt idx="6">
                  <c:v>-0.73725490196078436</c:v>
                </c:pt>
                <c:pt idx="7">
                  <c:v>-0.14925373134328357</c:v>
                </c:pt>
                <c:pt idx="8">
                  <c:v>0.15789473684210531</c:v>
                </c:pt>
                <c:pt idx="9">
                  <c:v>0.16666666666666674</c:v>
                </c:pt>
                <c:pt idx="10">
                  <c:v>-0.25974025974025972</c:v>
                </c:pt>
                <c:pt idx="11">
                  <c:v>0.54385964912280693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423808"/>
        <c:axId val="236422272"/>
      </c:lineChart>
      <c:catAx>
        <c:axId val="236414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36416384"/>
        <c:crosses val="autoZero"/>
        <c:auto val="1"/>
        <c:lblAlgn val="ctr"/>
        <c:lblOffset val="100"/>
        <c:noMultiLvlLbl val="0"/>
      </c:catAx>
      <c:valAx>
        <c:axId val="236416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36414848"/>
        <c:crosses val="autoZero"/>
        <c:crossBetween val="between"/>
      </c:valAx>
      <c:valAx>
        <c:axId val="2364222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236423808"/>
        <c:crosses val="max"/>
        <c:crossBetween val="between"/>
      </c:valAx>
      <c:catAx>
        <c:axId val="236423808"/>
        <c:scaling>
          <c:orientation val="minMax"/>
        </c:scaling>
        <c:delete val="1"/>
        <c:axPos val="b"/>
        <c:majorTickMark val="out"/>
        <c:minorTickMark val="none"/>
        <c:tickLblPos val="nextTo"/>
        <c:crossAx val="23642227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675020461152031E-2"/>
          <c:y val="7.9587954731465016E-2"/>
          <c:w val="0.93244399288798574"/>
          <c:h val="0.7408302994383766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'流水趋势及结构（1级）'!$B$6</c:f>
              <c:strCache>
                <c:ptCount val="1"/>
                <c:pt idx="0">
                  <c:v>基金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'流水趋势及结构（1级）'!$C$3:$N$3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'流水趋势及结构（1级）'!$C$7:$N$7</c:f>
              <c:numCache>
                <c:formatCode>0%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9.0196078431372548E-2</c:v>
                </c:pt>
                <c:pt idx="6">
                  <c:v>0.65671641791044777</c:v>
                </c:pt>
                <c:pt idx="7">
                  <c:v>0.59649122807017541</c:v>
                </c:pt>
                <c:pt idx="8">
                  <c:v>0.65151515151515149</c:v>
                </c:pt>
                <c:pt idx="9">
                  <c:v>0.70129870129870131</c:v>
                </c:pt>
                <c:pt idx="10">
                  <c:v>0.59649122807017541</c:v>
                </c:pt>
                <c:pt idx="11">
                  <c:v>0.73863636363636365</c:v>
                </c:pt>
              </c:numCache>
            </c:numRef>
          </c:val>
        </c:ser>
        <c:ser>
          <c:idx val="1"/>
          <c:order val="1"/>
          <c:tx>
            <c:strRef>
              <c:f>'流水趋势及结构（1级）'!$B$9</c:f>
              <c:strCache>
                <c:ptCount val="1"/>
                <c:pt idx="0">
                  <c:v>P2P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'流水趋势及结构（1级）'!$C$3:$N$3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'流水趋势及结构（1级）'!$C$10:$N$10</c:f>
              <c:numCache>
                <c:formatCode>0%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0.90980392156862744</c:v>
                </c:pt>
                <c:pt idx="6">
                  <c:v>0.34328358208955223</c:v>
                </c:pt>
                <c:pt idx="7">
                  <c:v>0.40350877192982454</c:v>
                </c:pt>
                <c:pt idx="8">
                  <c:v>0.34848484848484851</c:v>
                </c:pt>
                <c:pt idx="9">
                  <c:v>0.29870129870129869</c:v>
                </c:pt>
                <c:pt idx="10">
                  <c:v>0.40350877192982454</c:v>
                </c:pt>
                <c:pt idx="11">
                  <c:v>0.26136363636363635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6449152"/>
        <c:axId val="236450944"/>
      </c:barChart>
      <c:catAx>
        <c:axId val="236449152"/>
        <c:scaling>
          <c:orientation val="minMax"/>
        </c:scaling>
        <c:delete val="0"/>
        <c:axPos val="b"/>
        <c:majorTickMark val="out"/>
        <c:minorTickMark val="none"/>
        <c:tickLblPos val="nextTo"/>
        <c:crossAx val="236450944"/>
        <c:crosses val="autoZero"/>
        <c:auto val="1"/>
        <c:lblAlgn val="ctr"/>
        <c:lblOffset val="100"/>
        <c:noMultiLvlLbl val="0"/>
      </c:catAx>
      <c:valAx>
        <c:axId val="23645094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236449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4.088245420935286E-2"/>
          <c:y val="1.1950441678661135E-2"/>
          <c:w val="0.1232752518838371"/>
          <c:h val="8.7210227753788838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资产结构!$B$4:$B$10</c:f>
              <c:strCache>
                <c:ptCount val="7"/>
                <c:pt idx="0">
                  <c:v>0到30天</c:v>
                </c:pt>
                <c:pt idx="1">
                  <c:v>30-60天</c:v>
                </c:pt>
                <c:pt idx="2">
                  <c:v>60到90天</c:v>
                </c:pt>
                <c:pt idx="3">
                  <c:v>90到180天</c:v>
                </c:pt>
                <c:pt idx="4">
                  <c:v>180到365天</c:v>
                </c:pt>
                <c:pt idx="5">
                  <c:v>365天到730</c:v>
                </c:pt>
                <c:pt idx="6">
                  <c:v>730天以上</c:v>
                </c:pt>
              </c:strCache>
            </c:strRef>
          </c:cat>
          <c:val>
            <c:numRef>
              <c:f>资产结构!$D$4:$D$10</c:f>
              <c:numCache>
                <c:formatCode>0.00%</c:formatCode>
                <c:ptCount val="7"/>
                <c:pt idx="0">
                  <c:v>0.64444444444444449</c:v>
                </c:pt>
                <c:pt idx="1">
                  <c:v>6.3888888888888884E-2</c:v>
                </c:pt>
                <c:pt idx="2">
                  <c:v>6.3888888888888884E-2</c:v>
                </c:pt>
                <c:pt idx="3">
                  <c:v>6.3888888888888884E-2</c:v>
                </c:pt>
                <c:pt idx="4">
                  <c:v>6.3888888888888884E-2</c:v>
                </c:pt>
                <c:pt idx="5">
                  <c:v>3.6111111111111108E-2</c:v>
                </c:pt>
                <c:pt idx="6">
                  <c:v>6.3888888888888884E-2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054308836395466"/>
          <c:y val="0.16995261009040535"/>
          <c:w val="0.18723468941382324"/>
          <c:h val="0.5860203412073490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标的存量趋势!$B$4</c:f>
              <c:strCache>
                <c:ptCount val="1"/>
                <c:pt idx="0">
                  <c:v>合计</c:v>
                </c:pt>
              </c:strCache>
            </c:strRef>
          </c:tx>
          <c:cat>
            <c:strRef>
              <c:f>标的存量趋势!$C$3:$Q$3</c:f>
              <c:strCache>
                <c:ptCount val="15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  <c:pt idx="12">
                  <c:v>13月</c:v>
                </c:pt>
                <c:pt idx="13">
                  <c:v>14月</c:v>
                </c:pt>
                <c:pt idx="14">
                  <c:v>15月</c:v>
                </c:pt>
              </c:strCache>
            </c:strRef>
          </c:cat>
          <c:val>
            <c:numRef>
              <c:f>标的存量趋势!$C$4:$Q$4</c:f>
              <c:numCache>
                <c:formatCode>General</c:formatCode>
                <c:ptCount val="15"/>
                <c:pt idx="0">
                  <c:v>23</c:v>
                </c:pt>
                <c:pt idx="1">
                  <c:v>44</c:v>
                </c:pt>
                <c:pt idx="2">
                  <c:v>50</c:v>
                </c:pt>
                <c:pt idx="3">
                  <c:v>56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76</c:v>
                </c:pt>
                <c:pt idx="8">
                  <c:v>70</c:v>
                </c:pt>
                <c:pt idx="9">
                  <c:v>65</c:v>
                </c:pt>
                <c:pt idx="10">
                  <c:v>60</c:v>
                </c:pt>
                <c:pt idx="11">
                  <c:v>40</c:v>
                </c:pt>
                <c:pt idx="12">
                  <c:v>20</c:v>
                </c:pt>
                <c:pt idx="13">
                  <c:v>10</c:v>
                </c:pt>
                <c:pt idx="14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931328"/>
        <c:axId val="236933120"/>
      </c:lineChart>
      <c:catAx>
        <c:axId val="236931328"/>
        <c:scaling>
          <c:orientation val="minMax"/>
        </c:scaling>
        <c:delete val="0"/>
        <c:axPos val="b"/>
        <c:majorTickMark val="out"/>
        <c:minorTickMark val="none"/>
        <c:tickLblPos val="nextTo"/>
        <c:crossAx val="236933120"/>
        <c:crosses val="autoZero"/>
        <c:auto val="1"/>
        <c:lblAlgn val="ctr"/>
        <c:lblOffset val="100"/>
        <c:noMultiLvlLbl val="0"/>
      </c:catAx>
      <c:valAx>
        <c:axId val="236933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6931328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7BE3-8F3C-4FE4-B0FA-C468CFD8C737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B2C5-186D-42C6-9882-10282576B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5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趋势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DB2C5-186D-42C6-9882-10282576B9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0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趋势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DB2C5-186D-42C6-9882-10282576B9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0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70" y="4653136"/>
            <a:ext cx="9144000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D:\海尔金控\海尔金控PPT模板\嵌入图片\标志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567139"/>
            <a:ext cx="201374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7772400" cy="792088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827584" y="3212976"/>
            <a:ext cx="6400800" cy="4320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43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3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0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7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1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1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4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-8347"/>
            <a:ext cx="6732240" cy="557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D166-47A5-4CFB-AC6A-BBEB47FA5F84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04A3-04A5-447C-B834-97A8901785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10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海尔金控\海尔金控PPT模板\嵌入图片\标志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27" y="44624"/>
            <a:ext cx="201374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10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16573"/>
            <a:ext cx="9144000" cy="135732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11"/>
          <p:cNvSpPr>
            <a:spLocks noChangeArrowheads="1" noChangeShapeType="1" noTextEdit="1"/>
          </p:cNvSpPr>
          <p:nvPr/>
        </p:nvSpPr>
        <p:spPr bwMode="auto">
          <a:xfrm>
            <a:off x="251520" y="2492896"/>
            <a:ext cx="4896544" cy="46046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latin typeface="MingLiU-ExtB" pitchFamily="18" charset="-120"/>
                <a:ea typeface="微软雅黑" pitchFamily="34" charset="-122"/>
              </a:rPr>
              <a:t>理财业务</a:t>
            </a:r>
            <a:r>
              <a:rPr lang="en-US" altLang="zh-CN" sz="36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latin typeface="MingLiU-ExtB" pitchFamily="18" charset="-120"/>
                <a:ea typeface="微软雅黑" pitchFamily="34" charset="-122"/>
              </a:rPr>
              <a:t>BI</a:t>
            </a:r>
            <a:r>
              <a:rPr lang="zh-CN" altLang="en-US" sz="36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latin typeface="MingLiU-ExtB" pitchFamily="18" charset="-120"/>
                <a:ea typeface="微软雅黑" pitchFamily="34" charset="-122"/>
              </a:rPr>
              <a:t>报表需求梳理</a:t>
            </a:r>
            <a:endParaRPr lang="zh-CN" altLang="en-U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latin typeface="MingLiU-ExtB" pitchFamily="18" charset="-120"/>
              <a:ea typeface="微软雅黑" pitchFamily="34" charset="-122"/>
            </a:endParaRPr>
          </a:p>
        </p:txBody>
      </p:sp>
      <p:sp>
        <p:nvSpPr>
          <p:cNvPr id="8" name="WordArt 11"/>
          <p:cNvSpPr>
            <a:spLocks noChangeArrowheads="1" noChangeShapeType="1" noTextEdit="1"/>
          </p:cNvSpPr>
          <p:nvPr/>
        </p:nvSpPr>
        <p:spPr bwMode="auto">
          <a:xfrm>
            <a:off x="2123728" y="3933056"/>
            <a:ext cx="4896544" cy="46046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zh-CN" altLang="en-U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WordArt 11"/>
          <p:cNvSpPr>
            <a:spLocks noChangeArrowheads="1" noChangeShapeType="1" noTextEdit="1"/>
          </p:cNvSpPr>
          <p:nvPr/>
        </p:nvSpPr>
        <p:spPr bwMode="auto">
          <a:xfrm>
            <a:off x="1359842" y="3573016"/>
            <a:ext cx="1195934" cy="2880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latin typeface="微软雅黑" pitchFamily="34" charset="-122"/>
                <a:ea typeface="微软雅黑" pitchFamily="34" charset="-122"/>
              </a:rPr>
              <a:t>理财小微</a:t>
            </a:r>
            <a:endParaRPr lang="zh-CN" altLang="en-U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2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2.5.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用户交易及活跃指标统计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66769"/>
              </p:ext>
            </p:extLst>
          </p:nvPr>
        </p:nvGraphicFramePr>
        <p:xfrm>
          <a:off x="117822" y="1484784"/>
          <a:ext cx="8630642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78"/>
                <a:gridCol w="936104"/>
                <a:gridCol w="1008112"/>
                <a:gridCol w="864096"/>
                <a:gridCol w="1040813"/>
                <a:gridCol w="1024628"/>
                <a:gridCol w="768471"/>
                <a:gridCol w="683085"/>
                <a:gridCol w="1451555"/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本月交易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交易率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MOM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YOY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本月活跃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MOM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YOY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活跃率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人员推荐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三方渠道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口碑传播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822" y="3429000"/>
            <a:ext cx="86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本月交易率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本月交易数量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平台注册（认证）数；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本月活跃率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平台活跃数量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平台注册（认证）数；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交易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率和活跃率的基数是注册数，还是认证数：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如果只能按一个，优先按行业一般标准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823" y="1204918"/>
            <a:ext cx="142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月度：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1204916"/>
            <a:ext cx="966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0064" y="1204918"/>
            <a:ext cx="1863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基数：    注册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三、营销相关统计报表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3.1.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投入月度汇总表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39558"/>
              </p:ext>
            </p:extLst>
          </p:nvPr>
        </p:nvGraphicFramePr>
        <p:xfrm>
          <a:off x="107504" y="1484784"/>
          <a:ext cx="853616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947332"/>
                <a:gridCol w="748068"/>
                <a:gridCol w="648072"/>
                <a:gridCol w="720080"/>
                <a:gridCol w="744890"/>
                <a:gridCol w="787126"/>
                <a:gridCol w="787126"/>
                <a:gridCol w="787126"/>
                <a:gridCol w="71015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合计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理财金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理财</a:t>
                      </a: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加速器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052736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XXX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XXX</a:t>
            </a:r>
            <a:r>
              <a:rPr lang="zh-CN" altLang="en-US" sz="1200" dirty="0" smtClean="0"/>
              <a:t>月                   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1067247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节点：□ 月度发放  □ 月度使用  □月度失效   □期末存量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02729"/>
            <a:ext cx="849694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期末存量是指，月份末已经发放尚未使用的理财金或理财券。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二级汇总：理财金、理财券、加速器，</a:t>
            </a: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明确二级分类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。比如，推荐奖励、注册奖励、认证奖励、首次交易奖、特殊类别等。特殊类别，线上、线下维度；渠道维度等维度，比如内部员工节日等方式走上述通道的部分。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三、营销相关统计报表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3.2.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营销资金使用的投入产出统计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06441"/>
              </p:ext>
            </p:extLst>
          </p:nvPr>
        </p:nvGraphicFramePr>
        <p:xfrm>
          <a:off x="107504" y="1484784"/>
          <a:ext cx="8536160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831304"/>
                <a:gridCol w="648072"/>
                <a:gridCol w="720080"/>
                <a:gridCol w="744890"/>
                <a:gridCol w="787126"/>
                <a:gridCol w="787126"/>
                <a:gridCol w="787126"/>
                <a:gridCol w="71015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万元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合计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</a:tr>
              <a:tr h="288032">
                <a:tc gridSpan="11"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使用额</a:t>
                      </a:r>
                      <a:r>
                        <a:rPr lang="en-US" altLang="zh-CN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理财金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理财</a:t>
                      </a: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加速器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052736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XXX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XXX</a:t>
            </a:r>
            <a:r>
              <a:rPr lang="zh-CN" altLang="en-US" sz="1200" dirty="0" smtClean="0"/>
              <a:t>月                   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1067247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   导出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86603"/>
              </p:ext>
            </p:extLst>
          </p:nvPr>
        </p:nvGraphicFramePr>
        <p:xfrm>
          <a:off x="146448" y="3356992"/>
          <a:ext cx="853616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831304"/>
                <a:gridCol w="648072"/>
                <a:gridCol w="720080"/>
                <a:gridCol w="744890"/>
                <a:gridCol w="787126"/>
                <a:gridCol w="787126"/>
                <a:gridCol w="787126"/>
                <a:gridCol w="710156"/>
                <a:gridCol w="864096"/>
              </a:tblGrid>
              <a:tr h="288032">
                <a:tc gridSpan="11"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投标额</a:t>
                      </a:r>
                      <a:r>
                        <a:rPr lang="en-US" altLang="zh-CN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：投标额不含其中包含的</a:t>
                      </a:r>
                      <a:r>
                        <a:rPr lang="en-US" altLang="zh-CN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部分金额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理财金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理财</a:t>
                      </a: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加速器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9387"/>
              </p:ext>
            </p:extLst>
          </p:nvPr>
        </p:nvGraphicFramePr>
        <p:xfrm>
          <a:off x="132309" y="4980915"/>
          <a:ext cx="853616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831304"/>
                <a:gridCol w="648072"/>
                <a:gridCol w="720080"/>
                <a:gridCol w="744890"/>
                <a:gridCol w="787126"/>
                <a:gridCol w="787126"/>
                <a:gridCol w="787126"/>
                <a:gridCol w="710156"/>
                <a:gridCol w="864096"/>
              </a:tblGrid>
              <a:tr h="288032">
                <a:tc gridSpan="11"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产出率</a:t>
                      </a:r>
                      <a:r>
                        <a:rPr lang="en-US" altLang="zh-CN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C=B/A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理财金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理财</a:t>
                      </a: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加速器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三、营销相关统计报表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3.3.XXX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581611" y="1621904"/>
            <a:ext cx="4968552" cy="2664295"/>
          </a:xfrm>
          <a:prstGeom prst="roundRect">
            <a:avLst>
              <a:gd name="adj" fmla="val 6573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905861"/>
              </p:ext>
            </p:extLst>
          </p:nvPr>
        </p:nvGraphicFramePr>
        <p:xfrm>
          <a:off x="3779912" y="16219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四、资产相关统计报表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4.1.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期限结构分析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5273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：□时点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结构  □时点累计结构   □期间存量结构   □期间累计结构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16431"/>
              </p:ext>
            </p:extLst>
          </p:nvPr>
        </p:nvGraphicFramePr>
        <p:xfrm>
          <a:off x="251521" y="1916830"/>
          <a:ext cx="2376265" cy="236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71"/>
                <a:gridCol w="728047"/>
                <a:gridCol w="728047"/>
              </a:tblGrid>
              <a:tr h="2961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61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64.44%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61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r>
                        <a:rPr lang="zh-CN" altLang="en-US" sz="11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6.39%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61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6.39%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61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6.39%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61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365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6.39%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61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365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3.61%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61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730</a:t>
                      </a:r>
                      <a:r>
                        <a:rPr lang="zh-CN" altLang="en-US" sz="11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天以上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6.39%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7367" y="4437112"/>
            <a:ext cx="8226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期间划分标准，需要明确统一；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时点存量结构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：选择日期，到该日为准，存量资产的结构；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时点累计结构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：选择日期，平台截止到该日的所有资产期间结构，不论是否到期；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期间存量结构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：选择日期期间，该期间内存量资产的结构；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期间累计结构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：选择日期期间，该期间内所有资产的结构，不论是否到期。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6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-8347"/>
            <a:ext cx="6732240" cy="557027"/>
          </a:xfrm>
        </p:spPr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en-US" dirty="0"/>
              <a:t>资产</a:t>
            </a:r>
            <a:r>
              <a:rPr lang="zh-CN" altLang="en-US" dirty="0" smtClean="0"/>
              <a:t>相关统计报表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4.2.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资产规模趋势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74682"/>
              </p:ext>
            </p:extLst>
          </p:nvPr>
        </p:nvGraphicFramePr>
        <p:xfrm>
          <a:off x="179512" y="1268760"/>
          <a:ext cx="8229600" cy="69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1643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2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3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4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5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6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8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10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11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12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13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15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合计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70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</a:tr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融易发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</a:tr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海赚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</a:tr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小金链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79512" y="971976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203" y="2132856"/>
            <a:ext cx="2723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类别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：□合计 □融易发 □海赚 □小金链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5856" y="2132854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：□折现图   □柱状图</a:t>
            </a:r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41405"/>
              </p:ext>
            </p:extLst>
          </p:nvPr>
        </p:nvGraphicFramePr>
        <p:xfrm>
          <a:off x="213470" y="2409855"/>
          <a:ext cx="8460431" cy="2891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1849" y="5392013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资产预测期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：当前上月是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月，可查询包含未来一定月份的趋势。未来月份的趋势和数据区域背景可用，非常规颜色显示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上面为一定月份的趋势：另外一个趋势和统计是，某个月内，每天的存量及到期规模及趋势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84326" y="971975"/>
            <a:ext cx="1778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类型：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□存量  □到期     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四、资产相关统计报表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4.3.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生态外融资统计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80728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生态内外融资主要是从融资方是否为海尔生态的角度进行统计，以确定平台资产引入的社会化程度。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生态内外的融资属性判断应该从资产的资产类别属性上进行确定。目前，内部生态的融资类别：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952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经销商融资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952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材料供应商工资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952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商融资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952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车队融资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952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内部小微融资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952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7444"/>
              </p:ext>
            </p:extLst>
          </p:nvPr>
        </p:nvGraphicFramePr>
        <p:xfrm>
          <a:off x="212329" y="3356992"/>
          <a:ext cx="8536160" cy="230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28"/>
                <a:gridCol w="692092"/>
                <a:gridCol w="748068"/>
                <a:gridCol w="648072"/>
                <a:gridCol w="720080"/>
                <a:gridCol w="744890"/>
                <a:gridCol w="787126"/>
                <a:gridCol w="787126"/>
                <a:gridCol w="787126"/>
                <a:gridCol w="71015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A=B+C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生态内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B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vl="1"/>
                      <a:r>
                        <a:rPr lang="en-US" altLang="zh-CN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MOM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vl="1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结构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B/A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生态外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vl="1"/>
                      <a:r>
                        <a:rPr lang="en-US" altLang="zh-CN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MOM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结构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C/A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四、资产相关统计报表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4.3.XXX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2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四、标的相关统计报表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4.1.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流水趋势及结构（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级）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53137"/>
              </p:ext>
            </p:extLst>
          </p:nvPr>
        </p:nvGraphicFramePr>
        <p:xfrm>
          <a:off x="251520" y="1268760"/>
          <a:ext cx="8280922" cy="165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94"/>
                <a:gridCol w="636994"/>
                <a:gridCol w="636994"/>
                <a:gridCol w="636994"/>
                <a:gridCol w="636994"/>
                <a:gridCol w="636994"/>
                <a:gridCol w="636994"/>
                <a:gridCol w="636994"/>
                <a:gridCol w="636994"/>
                <a:gridCol w="636994"/>
                <a:gridCol w="636994"/>
                <a:gridCol w="636994"/>
                <a:gridCol w="636994"/>
              </a:tblGrid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合计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46.00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46.00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46.00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46.00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46.00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255.00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67.00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57.00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66.00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77.00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57.00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88.00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373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454%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-74%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-15%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-26%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基金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占比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373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373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-82%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628%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-15%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P2P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占比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373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84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373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82%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-62%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-14%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-14%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-35%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27" y="1039525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月份：从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月到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9299" y="3064984"/>
            <a:ext cx="17508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数据：□合计  □基金 □</a:t>
            </a:r>
            <a:r>
              <a:rPr lang="en-US" altLang="zh-CN" sz="1000" dirty="0" smtClean="0"/>
              <a:t>P2P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286427" y="3064984"/>
            <a:ext cx="1396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类型：□趋势  □结构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429454"/>
              </p:ext>
            </p:extLst>
          </p:nvPr>
        </p:nvGraphicFramePr>
        <p:xfrm>
          <a:off x="280195" y="3305889"/>
          <a:ext cx="8241173" cy="149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31677"/>
              </p:ext>
            </p:extLst>
          </p:nvPr>
        </p:nvGraphicFramePr>
        <p:xfrm>
          <a:off x="285750" y="4797152"/>
          <a:ext cx="8174682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72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四、标的相关统计报表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4.2.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流水趋势及结构（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级）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039525"/>
            <a:ext cx="6445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分为融易发、小金链、海赚、三部分，拆开来，集中展示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月趋势及结构。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21286"/>
              </p:ext>
            </p:extLst>
          </p:nvPr>
        </p:nvGraphicFramePr>
        <p:xfrm>
          <a:off x="251520" y="1301135"/>
          <a:ext cx="8280925" cy="400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773"/>
                <a:gridCol w="631596"/>
                <a:gridCol w="631596"/>
                <a:gridCol w="631596"/>
                <a:gridCol w="631596"/>
                <a:gridCol w="631596"/>
                <a:gridCol w="631596"/>
                <a:gridCol w="631596"/>
                <a:gridCol w="631596"/>
                <a:gridCol w="631596"/>
                <a:gridCol w="631596"/>
                <a:gridCol w="631596"/>
                <a:gridCol w="631596"/>
              </a:tblGrid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FFFFFF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101.00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711.00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700.00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801.00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92.00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 </a:t>
                      </a:r>
                      <a:r>
                        <a:rPr lang="en-US" altLang="zh-CN" sz="1000" u="none" strike="noStrike">
                          <a:effectLst/>
                        </a:rPr>
                        <a:t>92.00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113.00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103.00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112.00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123.00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103.00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 </a:t>
                      </a:r>
                      <a:r>
                        <a:rPr lang="en-US" altLang="zh-CN" sz="1000" u="none" strike="noStrike">
                          <a:effectLst/>
                        </a:rPr>
                        <a:t>134.00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基金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P2P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78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778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融易发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小金链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海赚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环比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604.0%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-1.5%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14.4%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-88.5%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22.8%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-8.8%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8.7%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9.8%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-16.3%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30.1%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基金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91.3%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-22.7%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26.5%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25.6%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-37.0%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91.2%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P2P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782.1%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-1.6%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14.9%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-91.1%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融易发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625.0%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-4.3%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-89.7%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小金链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869.6%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-0.4%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45.0%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-92.9%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海赚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913.0%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-4.7%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-90.1%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18" marR="8718" marT="8718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基金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P2P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18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51%</a:t>
                      </a:r>
                    </a:p>
                  </a:txBody>
                  <a:tcPr marL="9525" marR="9525" marT="9525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融易发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小金链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</a:tr>
              <a:tr h="1904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海赚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35381" marR="8718" marT="871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一、基础数据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1.1.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资产基础元属性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729" y="908720"/>
            <a:ext cx="45322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资产名称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融资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：真正的终端融资方；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中介方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：提供资产或介绍融资方的独立中介机构，不直接参与融资资金的结算，可能收取中介费。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：间接出售金融资产的供应商，可能是融资方，也可能与融资方不同。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增信方：担保方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：为资产提供担保的机构；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保理方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：为资产提供保理的机构；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保险方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：为资产提供保险的机构；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资产类别：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融资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额：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日期：申请日、放款日、起息日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融资期限及单位：天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利率及类型：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息频率：到期结算、半年、季度、月度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：商务人员（引入）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贷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：商务人员（资产放款之后跟踪的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，可能与引入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相同，也可能因为轮岗、辞职等而变换）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事业小组属性：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风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控属性：风控人员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4596" y="885940"/>
            <a:ext cx="4299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五级属性（动态更新）：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不良措施属性（动态更新）；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累计回收：本金、利息、罚息（动态）；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到期未收：本金、利息、罚息（动态）；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海融易服务费：标准、类型。固定金额、固定比率、年化比率？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中介方费用信息：中介方、标准、类型、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承担方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增信方费用信息：增信方、标准、类型、承担方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6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499991" y="1772816"/>
            <a:ext cx="4050171" cy="2513383"/>
          </a:xfrm>
          <a:prstGeom prst="roundRect">
            <a:avLst>
              <a:gd name="adj" fmla="val 6573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434284"/>
              </p:ext>
            </p:extLst>
          </p:nvPr>
        </p:nvGraphicFramePr>
        <p:xfrm>
          <a:off x="4427984" y="1772816"/>
          <a:ext cx="392392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329735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：□时点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结构  □时点累计结构   □期间存量结构   □期间累计结构           日期：  查询             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5202"/>
              </p:ext>
            </p:extLst>
          </p:nvPr>
        </p:nvGraphicFramePr>
        <p:xfrm>
          <a:off x="251520" y="1769367"/>
          <a:ext cx="3852427" cy="251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925"/>
                <a:gridCol w="959396"/>
                <a:gridCol w="809400"/>
                <a:gridCol w="941706"/>
              </a:tblGrid>
              <a:tr h="2796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金额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笔数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96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96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64.44%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96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11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r>
                        <a:rPr lang="zh-CN" altLang="en-US" sz="11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6.39%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96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6.39%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96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6.39%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96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180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365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6.39%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96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365</a:t>
                      </a:r>
                      <a:r>
                        <a:rPr lang="zh-CN" altLang="en-US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天到</a:t>
                      </a:r>
                      <a:r>
                        <a:rPr lang="en-US" altLang="zh-CN" sz="11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3.61%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96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730</a:t>
                      </a:r>
                      <a:r>
                        <a:rPr lang="zh-CN" altLang="en-US" sz="11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天以上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6.39%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4365104"/>
            <a:ext cx="8370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期间划分标准，需要明确统一；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时点存量结构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：选择日期，到该日为准，存量资产的结构；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时点累计结构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：选择日期，平台截止到该日的所有资产期间结构，不论是否到期；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期间存量结构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：选择日期期间，该期间内存量资产的结构；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期间累计结构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：选择日期期间，该期间内所有资产的结构，不论是否到期。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为提高速度可考虑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：到日的结构数据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日计算截止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T-1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日的保存为静态数据。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-8347"/>
            <a:ext cx="6732240" cy="557027"/>
          </a:xfrm>
        </p:spPr>
        <p:txBody>
          <a:bodyPr/>
          <a:lstStyle/>
          <a:p>
            <a:r>
              <a:rPr lang="zh-CN" altLang="en-US" dirty="0" smtClean="0"/>
              <a:t>四、标的相关统计报表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4.3.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流水趋势及结构（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级）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1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-8347"/>
            <a:ext cx="6732240" cy="557027"/>
          </a:xfrm>
        </p:spPr>
        <p:txBody>
          <a:bodyPr/>
          <a:lstStyle/>
          <a:p>
            <a:r>
              <a:rPr lang="zh-CN" altLang="en-US" dirty="0" smtClean="0"/>
              <a:t>四、标的相关统计报表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98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4.4. 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的趋势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63324"/>
              </p:ext>
            </p:extLst>
          </p:nvPr>
        </p:nvGraphicFramePr>
        <p:xfrm>
          <a:off x="179512" y="1268760"/>
          <a:ext cx="8229600" cy="69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1643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2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3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4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5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6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8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9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10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11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12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13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14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</a:rPr>
                        <a:t>15</a:t>
                      </a:r>
                      <a:r>
                        <a:rPr lang="zh-CN" altLang="en-US" sz="800" u="none" strike="noStrike" dirty="0">
                          <a:effectLst/>
                        </a:rPr>
                        <a:t>月</a:t>
                      </a:r>
                      <a:endParaRPr lang="zh-CN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合计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70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</a:rPr>
                        <a:t>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</a:tr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融易发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</a:tr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海赚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</a:tr>
              <a:tr h="1328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小金链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144" marR="7144" marT="7144" marB="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79512" y="971976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203" y="2132856"/>
            <a:ext cx="2723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类别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：□合计 □融易发 □海赚 □小金链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5856" y="2132854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：□折现图   □柱状图</a:t>
            </a:r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619308"/>
              </p:ext>
            </p:extLst>
          </p:nvPr>
        </p:nvGraphicFramePr>
        <p:xfrm>
          <a:off x="213470" y="2409855"/>
          <a:ext cx="8460431" cy="2891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1849" y="5392013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预测期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：当前上月是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月，查询期间包含未来一定月份的。未来月份的趋势和数据区域背景可用，非常规颜色显示。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存量：统计每月期末标的未到期存量金额，当前月份是动态变化的；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到期：统计每月标的到期金额，当前月份是动态变化的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上面为一定月份的趋势：另外一个趋势和统计是，某个月内，每天的存量及到期规模及趋势。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4326" y="971975"/>
            <a:ext cx="1778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类型：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□存量  □到期     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8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BD</a:t>
            </a:r>
            <a:r>
              <a:rPr lang="zh-CN" altLang="en-US" dirty="0" smtClean="0"/>
              <a:t>专项统计报表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5.1.BD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绩效周报（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级）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28167"/>
              </p:ext>
            </p:extLst>
          </p:nvPr>
        </p:nvGraphicFramePr>
        <p:xfrm>
          <a:off x="179512" y="1412776"/>
          <a:ext cx="8424937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105"/>
                <a:gridCol w="899104"/>
                <a:gridCol w="899104"/>
                <a:gridCol w="899104"/>
                <a:gridCol w="899104"/>
                <a:gridCol w="899104"/>
                <a:gridCol w="899104"/>
                <a:gridCol w="899104"/>
                <a:gridCol w="899104"/>
              </a:tblGrid>
              <a:tr h="2250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事业小组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贡献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环比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本月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贡献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环比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250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合计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25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25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25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25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25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25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585288" y="1065887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 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流水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07978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1085688"/>
            <a:ext cx="49244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899" y="349156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事业小组：资产或标的上的事业小组属性或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属性。（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）资产或标的上有事业小组属性，直接汇总；（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）通过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的小组归属关系以及资产、标的上的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属性进行关联汇总。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绩效周报（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级）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：小组向下，为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维度该期间的流水及资产情况统计。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6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BD</a:t>
            </a:r>
            <a:r>
              <a:rPr lang="zh-CN" altLang="en-US" dirty="0" smtClean="0"/>
              <a:t>专项统计报表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5.2.BD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绩效月度汇总（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级）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62659"/>
              </p:ext>
            </p:extLst>
          </p:nvPr>
        </p:nvGraphicFramePr>
        <p:xfrm>
          <a:off x="179512" y="1484784"/>
          <a:ext cx="8229601" cy="128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92421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事业小组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15266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152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152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152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152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152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152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195736" y="1096414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   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流水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0440" y="1105489"/>
            <a:ext cx="49244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110476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068960"/>
            <a:ext cx="820891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趋势：参照“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4.1.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流水趋势及结构（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绩效月度汇总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级，由小组到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进行展示。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8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BD</a:t>
            </a:r>
            <a:r>
              <a:rPr lang="zh-CN" altLang="en-US" dirty="0" smtClean="0"/>
              <a:t>专项统计报表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5.3.BD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个人绩效统计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（新增趋势）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40281"/>
              </p:ext>
            </p:extLst>
          </p:nvPr>
        </p:nvGraphicFramePr>
        <p:xfrm>
          <a:off x="179512" y="1484784"/>
          <a:ext cx="8229601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92421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</a:tblGrid>
              <a:tr h="31988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融易发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小金链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海赚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195736" y="1096414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资产端    □标的端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1121040"/>
            <a:ext cx="49244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110476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16" y="2980054"/>
            <a:ext cx="820891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只能看到自己的。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BD</a:t>
            </a:r>
            <a:r>
              <a:rPr lang="zh-CN" altLang="en-US" dirty="0" smtClean="0"/>
              <a:t>专项统计报表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5.4.BD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个人绩效统计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（存量趋势）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69348"/>
              </p:ext>
            </p:extLst>
          </p:nvPr>
        </p:nvGraphicFramePr>
        <p:xfrm>
          <a:off x="179512" y="1484784"/>
          <a:ext cx="8229601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92421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</a:tblGrid>
              <a:tr h="31988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融易发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小金链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海赚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51720" y="1096414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资产端    □标的端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1121040"/>
            <a:ext cx="49244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110476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16" y="298005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资产角度：资产形成有一个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，资产的后续管理有一个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。资产类型是引入，统计的是登陆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，自己引入的资产存量；资产类型是管理，统计的是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个人管理的资产，包括自己引入的自己管理的，也包括其他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引入，但当前归该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管理的。标的类似。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只能看到自己的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1094704"/>
            <a:ext cx="161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□引入    □管理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4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BD</a:t>
            </a:r>
            <a:r>
              <a:rPr lang="zh-CN" altLang="en-US" dirty="0" smtClean="0"/>
              <a:t>专项统计报表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5.5.BD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个人绩效统计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（到期趋势）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63901"/>
              </p:ext>
            </p:extLst>
          </p:nvPr>
        </p:nvGraphicFramePr>
        <p:xfrm>
          <a:off x="179512" y="1484784"/>
          <a:ext cx="8229601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92421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</a:tblGrid>
              <a:tr h="31988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</a:t>
                      </a:r>
                      <a:r>
                        <a:rPr lang="zh-CN" altLang="en-US" sz="900" u="none" strike="noStrike">
                          <a:effectLst/>
                        </a:rPr>
                        <a:t>月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融易发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小金链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海赚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51720" y="1096414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资产端    □标的端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1121040"/>
            <a:ext cx="49244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110476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月份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16" y="298005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资产角度：资产形成有一个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，资产的后续管理有一个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。资产类型是引入，统计的是登陆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，自己引入的资产存量；资产类型是管理，统计的是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个人管理的资产，包括自己引入的自己管理的，也包括其他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引入，但当前归该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管理的。标的类似。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月度金额点击可进入单月到期的明细？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只能看到自己的。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1094704"/>
            <a:ext cx="161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□引入    □管理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5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BD</a:t>
            </a:r>
            <a:r>
              <a:rPr lang="zh-CN" altLang="en-US" dirty="0" smtClean="0"/>
              <a:t>专项统计报表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5.6.BD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个人绩效统计：到期明细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95473"/>
              </p:ext>
            </p:extLst>
          </p:nvPr>
        </p:nvGraphicFramePr>
        <p:xfrm>
          <a:off x="179512" y="1484784"/>
          <a:ext cx="8229601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92421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  <a:gridCol w="590759"/>
              </a:tblGrid>
              <a:tr h="31988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合计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  <a:tr h="226062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08" marR="8208" marT="8208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51720" y="1096414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资产端    □标的端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1121040"/>
            <a:ext cx="492443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110476"/>
            <a:ext cx="1755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9952" y="1094704"/>
            <a:ext cx="161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□引入    □管理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852936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查询个人某日到某日，个人引入或管理的资产端或标的端明细。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的端明细：标的号、系列、金额、利率、放款日、到期日、到期利息、本期到期利息、本期到期本金。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资产端明细：资产号、融资方、合作方、金额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、利率、放款日、到期日、到期利息、本期到期利息、本期到期本金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只能看到自己的。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7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8347"/>
            <a:ext cx="6732240" cy="557027"/>
          </a:xfrm>
        </p:spPr>
        <p:txBody>
          <a:bodyPr/>
          <a:lstStyle/>
          <a:p>
            <a:r>
              <a:rPr lang="zh-CN" altLang="en-US" dirty="0" smtClean="0"/>
              <a:t>六、不良资产相关统计报表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6.1.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资产五级分类统计表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51316"/>
              </p:ext>
            </p:extLst>
          </p:nvPr>
        </p:nvGraphicFramePr>
        <p:xfrm>
          <a:off x="230838" y="1297414"/>
          <a:ext cx="8229594" cy="366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22"/>
                <a:gridCol w="644756"/>
                <a:gridCol w="644756"/>
                <a:gridCol w="644756"/>
                <a:gridCol w="644756"/>
                <a:gridCol w="644756"/>
                <a:gridCol w="644756"/>
                <a:gridCol w="644756"/>
                <a:gridCol w="644756"/>
                <a:gridCol w="644756"/>
                <a:gridCol w="644756"/>
                <a:gridCol w="644756"/>
                <a:gridCol w="644756"/>
              </a:tblGrid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r>
                        <a:rPr lang="zh-CN" altLang="en-US" sz="1000" u="none" strike="noStrike">
                          <a:effectLst/>
                        </a:rPr>
                        <a:t>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1666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合计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1647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次级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可疑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损失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指标：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次级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可疑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  <a:tr h="304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损失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958" marR="8958" marT="8958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513105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明确五级分类标准和数据来源：信贷系统贷后管理模块，逾期资产的五级分类属性。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级分类标准：具体的内部标准由风控制定。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表统计内容包括：笔数、金额（本金、利息、罚息、本息）。选择本金，统计逾期未清偿的本金，选择利息统计逾期资产融资期间未清偿的利息；选择罚息，统计资产逾期期间的利息及罚金；选择本息合计，统计逾期资产尚未清偿的融资期间的本金和利息；选择本息罚，统计未清偿的本金、利息、罚息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报表金额单位：万元，小数：两位。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051193"/>
            <a:ext cx="6353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类型：</a:t>
            </a:r>
            <a:r>
              <a:rPr lang="zh-CN" altLang="en-US" sz="1000" dirty="0" smtClean="0"/>
              <a:t>□笔数  □本金  □利息 □ 罚息 □本息合计 </a:t>
            </a:r>
            <a:r>
              <a:rPr lang="zh-CN" altLang="en-US" sz="1000" dirty="0"/>
              <a:t>□本息罚合计</a:t>
            </a:r>
            <a:r>
              <a:rPr lang="zh-CN" altLang="en-US" sz="1000" dirty="0" smtClean="0"/>
              <a:t> 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3960068" y="1052736"/>
            <a:ext cx="44283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指标： </a:t>
            </a:r>
            <a:r>
              <a:rPr lang="zh-CN" altLang="en-US" sz="1000" dirty="0" smtClean="0"/>
              <a:t>□结构 □同比 □</a:t>
            </a:r>
            <a:r>
              <a:rPr lang="zh-CN" altLang="en-US" sz="1000" dirty="0"/>
              <a:t>环比</a:t>
            </a:r>
          </a:p>
        </p:txBody>
      </p:sp>
    </p:spTree>
    <p:extLst>
      <p:ext uri="{BB962C8B-B14F-4D97-AF65-F5344CB8AC3E}">
        <p14:creationId xmlns:p14="http://schemas.microsoft.com/office/powerpoint/2010/main" val="23428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8347"/>
            <a:ext cx="6732240" cy="557027"/>
          </a:xfrm>
        </p:spPr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、不良资产相关统计报表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6.2.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不良资产明细表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59815"/>
              </p:ext>
            </p:extLst>
          </p:nvPr>
        </p:nvGraphicFramePr>
        <p:xfrm>
          <a:off x="251520" y="1052736"/>
          <a:ext cx="8424936" cy="260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576064"/>
                <a:gridCol w="720080"/>
              </a:tblGrid>
              <a:tr h="3182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资产号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融资方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资产类别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融资额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放款日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到期本金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到期利息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逾期本金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逾期利息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逾期罚息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级别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措施类别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最近跟进日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  <a:tr h="1635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792" marR="8792" marT="8792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386104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不良级别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：根据风控对逾期资产执行的评估类别及定义确定。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逾期明细定期（每日？每周？生成一份静态数据，确保历史期间的逾期资产数据可查）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措施类别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：统一设定，比如，正常催收、机构转单、强制执行等类别。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最好可以根据表头一定维度排序，比如放款日期、逾期本金、逾期利息、逾期罚息等。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报表支持查询和导出；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报表金额单位：元。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一、基础数据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1.2.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标的基础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元属性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729" y="908720"/>
            <a:ext cx="34521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系列：融易发、小金链、海赚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标号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发标日期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标日期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放款日期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标日期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的金额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投标金额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息方式：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到期利息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累计偿还（动态更新）：利息、本金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未来偿还（动态更新）：利息、本金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：计息中、偿还中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到期但尚未归还，尚未逾期）、逾期中、已闭环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属性：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事业小组属性：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发标通道费：类型、金额等；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交易所：通过交易所发布的标的；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SPV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融资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方：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2201" y="908720"/>
            <a:ext cx="345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7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一、基础数据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1.3.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用户基础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元属性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时间属性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：注册日期、认证日期、交易日期（首次）、一次复投（日期）、二次复投日期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来源属性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：推荐（推荐人属性）、三方渠道（渠道属性）、机构（与特殊机构合作一次性批量导入的用户，比如海尔商城，如果是定期导入的，单独作为一种渠道管理亦可）、其他。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个人属性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：性别、年龄、区域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9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一、基础数据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营销基础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元属性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/>
              <a:t>类别</a:t>
            </a:r>
            <a:r>
              <a:rPr lang="zh-CN" altLang="en-US" dirty="0" smtClean="0"/>
              <a:t>：理财金、理财券、加速器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/>
              <a:t>类型：</a:t>
            </a:r>
            <a:r>
              <a:rPr lang="zh-CN" altLang="en-US" dirty="0" smtClean="0"/>
              <a:t>如推荐</a:t>
            </a:r>
            <a:r>
              <a:rPr lang="zh-CN" altLang="en-US" dirty="0" smtClean="0"/>
              <a:t>、注册、认证、投资、节日、抢券、促销</a:t>
            </a:r>
            <a:endParaRPr lang="en-US" altLang="zh-CN" dirty="0" smtClean="0"/>
          </a:p>
          <a:p>
            <a:pPr marL="285750" indent="76200">
              <a:buFont typeface="Wingdings" pitchFamily="2" charset="2"/>
              <a:buChar char="ü"/>
            </a:pPr>
            <a:r>
              <a:rPr lang="zh-CN" altLang="en-US" dirty="0" smtClean="0"/>
              <a:t>推荐：因海融易用户推荐而奖励给推荐人的奖励，包括推荐首次奖励，以及被推荐人后续投资达标而再次给推荐人的奖励、提成奖励等。</a:t>
            </a:r>
            <a:endParaRPr lang="en-US" altLang="zh-CN" dirty="0" smtClean="0"/>
          </a:p>
          <a:p>
            <a:pPr marL="285750" indent="76200">
              <a:buFont typeface="Wingdings" pitchFamily="2" charset="2"/>
              <a:buChar char="ü"/>
            </a:pPr>
            <a:r>
              <a:rPr lang="zh-CN" altLang="en-US" dirty="0" smtClean="0"/>
              <a:t>注册：海融易用户注册即给与发放的奖励；</a:t>
            </a:r>
            <a:endParaRPr lang="en-US" altLang="zh-CN" dirty="0" smtClean="0"/>
          </a:p>
          <a:p>
            <a:pPr marL="285750" indent="76200">
              <a:buFont typeface="Wingdings" pitchFamily="2" charset="2"/>
              <a:buChar char="ü"/>
            </a:pPr>
            <a:r>
              <a:rPr lang="zh-CN" altLang="en-US" dirty="0" smtClean="0"/>
              <a:t>认证：海融易用户认证即发放的奖励；</a:t>
            </a:r>
            <a:endParaRPr lang="en-US" altLang="zh-CN" dirty="0" smtClean="0"/>
          </a:p>
          <a:p>
            <a:pPr marL="285750" indent="76200">
              <a:buFont typeface="Wingdings" pitchFamily="2" charset="2"/>
              <a:buChar char="ü"/>
            </a:pPr>
            <a:r>
              <a:rPr lang="zh-CN" altLang="en-US" dirty="0" smtClean="0"/>
              <a:t>投资：海融易用户首次投资或后续投资达标（非促销类，鼓励复投的）给与的奖励；</a:t>
            </a:r>
            <a:endParaRPr lang="en-US" altLang="zh-CN" dirty="0"/>
          </a:p>
          <a:p>
            <a:pPr marL="285750" indent="76200">
              <a:buFont typeface="Wingdings" pitchFamily="2" charset="2"/>
              <a:buChar char="ü"/>
            </a:pPr>
            <a:r>
              <a:rPr lang="zh-CN" altLang="en-US" dirty="0" smtClean="0"/>
              <a:t>促销：为鼓励投资专项资产而投入的营销奖励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66700" indent="-266700">
              <a:buFont typeface="Wingdings" pitchFamily="2" charset="2"/>
              <a:buChar char="n"/>
              <a:tabLst>
                <a:tab pos="628650" algn="l"/>
              </a:tabLst>
            </a:pPr>
            <a:r>
              <a:rPr lang="zh-CN" altLang="en-US" b="1" dirty="0" smtClean="0"/>
              <a:t>在线</a:t>
            </a:r>
            <a:r>
              <a:rPr lang="zh-CN" altLang="en-US" dirty="0" smtClean="0"/>
              <a:t>：线上、线下</a:t>
            </a:r>
            <a:endParaRPr lang="en-US" altLang="zh-CN" dirty="0" smtClean="0"/>
          </a:p>
          <a:p>
            <a:pPr marL="266700" indent="-266700">
              <a:buFont typeface="Wingdings" pitchFamily="2" charset="2"/>
              <a:buChar char="n"/>
              <a:tabLst>
                <a:tab pos="628650" algn="l"/>
              </a:tabLst>
            </a:pPr>
            <a:r>
              <a:rPr lang="zh-CN" altLang="en-US" b="1" dirty="0"/>
              <a:t>渠道</a:t>
            </a:r>
            <a:r>
              <a:rPr lang="zh-CN" altLang="en-US" dirty="0" smtClean="0"/>
              <a:t>：</a:t>
            </a:r>
            <a:r>
              <a:rPr lang="zh-CN" altLang="en-US" dirty="0"/>
              <a:t>个人</a:t>
            </a:r>
            <a:r>
              <a:rPr lang="zh-CN" altLang="en-US" dirty="0" smtClean="0"/>
              <a:t>渠道、</a:t>
            </a:r>
            <a:r>
              <a:rPr lang="en-US" altLang="zh-CN" dirty="0" smtClean="0"/>
              <a:t>XX</a:t>
            </a:r>
            <a:r>
              <a:rPr lang="zh-CN" altLang="en-US" dirty="0" smtClean="0"/>
              <a:t>渠道（如顺逛、商城）</a:t>
            </a:r>
            <a:endParaRPr lang="en-US" altLang="zh-CN" dirty="0" smtClean="0"/>
          </a:p>
          <a:p>
            <a:pPr marL="266700" indent="-266700">
              <a:buFont typeface="Wingdings" pitchFamily="2" charset="2"/>
              <a:buChar char="n"/>
              <a:tabLst>
                <a:tab pos="628650" algn="l"/>
              </a:tabLst>
            </a:pPr>
            <a:r>
              <a:rPr lang="zh-CN" altLang="en-US" b="1" dirty="0" smtClean="0"/>
              <a:t>状态</a:t>
            </a:r>
            <a:r>
              <a:rPr lang="zh-CN" altLang="en-US" dirty="0" smtClean="0"/>
              <a:t>：发放、使用、逾期、结算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66700" indent="-266700">
              <a:buFont typeface="Wingdings" pitchFamily="2" charset="2"/>
              <a:buChar char="n"/>
              <a:tabLst>
                <a:tab pos="628650" algn="l"/>
              </a:tabLst>
            </a:pPr>
            <a:r>
              <a:rPr lang="en-US" altLang="zh-CN" dirty="0" smtClean="0"/>
              <a:t>XXXX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3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2.1.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用户 统计分析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推荐的、第三方渠道的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从来源以及营销资金的投入匹配角度统计和分析。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32259"/>
              </p:ext>
            </p:extLst>
          </p:nvPr>
        </p:nvGraphicFramePr>
        <p:xfrm>
          <a:off x="107504" y="1988840"/>
          <a:ext cx="853616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947332"/>
                <a:gridCol w="748068"/>
                <a:gridCol w="648072"/>
                <a:gridCol w="720080"/>
                <a:gridCol w="744890"/>
                <a:gridCol w="787126"/>
                <a:gridCol w="787126"/>
                <a:gridCol w="787126"/>
                <a:gridCol w="71015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合计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…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12</a:t>
                      </a:r>
                      <a:r>
                        <a:rPr lang="zh-CN" altLang="en-US" sz="1100" dirty="0" smtClean="0"/>
                        <a:t>月</a:t>
                      </a:r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人员推荐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三方渠道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口碑传播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86" y="1686297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XXX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XXX</a:t>
            </a:r>
            <a:r>
              <a:rPr lang="zh-CN" altLang="en-US" sz="1200" dirty="0" smtClean="0"/>
              <a:t>月                   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86236" y="168629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类型：□ 注册  □ 认证   □ 首次交易   □二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次交易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□多次交易   □ 活跃    □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交易</a:t>
            </a: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746" y="3501008"/>
            <a:ext cx="857617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注册是指某月新增的注册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首次交易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次交易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多次交易数。本月新增的认证数包括本月注册本月认证的，也包括前期注册本月认证的；其他类似。多次交易是指前期交易过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次，本月交易至少一次，累计达到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次或以上。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活跃是指：本月符合活跃标准的用户数量。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交易是指：本月发生过交易的用户，包括本月首次交易、二次交易、多次交易的三类用户。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表匹配的柱状图或折线图，最好可根据所选类别生成。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6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2.2.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用户状态统计及分析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用户状态：注册、认证、首次交易、二次交易、多次交易（包括活跃的或多次但是不处于活跃状态的）、活跃。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月月末用户各种状态的累计数量统计（加工为静态数据显示）。可看月度趋势变化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，年度累计变化，同步累计变化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YOY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首次交易未发生二次交易的用户数：采取措施激化二次交易；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次交易用户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：采取措施激发三次交易转为多次交易用户；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多次交易用户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：如果不是当前的活跃用户，需要分析，该用户下是否还有未到期资产；如果没有未到期资产，意味丢失或是否要激活？如果有未到期资产，是否针对性刺激交易？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活跃：特定时点下的活跃用户定性标准。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指标：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认证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率：期间注册用户实际认证的数量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注册用户数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交易率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：认证用户发生理财交易的数量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认证用户数？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活跃率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：活跃用户数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交易用户？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4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用户注册及认证指标统计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29498"/>
              </p:ext>
            </p:extLst>
          </p:nvPr>
        </p:nvGraphicFramePr>
        <p:xfrm>
          <a:off x="117823" y="1484784"/>
          <a:ext cx="8630640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33"/>
                <a:gridCol w="933042"/>
                <a:gridCol w="933042"/>
                <a:gridCol w="699782"/>
                <a:gridCol w="1282933"/>
                <a:gridCol w="1282933"/>
                <a:gridCol w="1282933"/>
                <a:gridCol w="933042"/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本月注册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MOM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YOY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本月认证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认证率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本月注册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前期注册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本月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累计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人员推荐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三方渠道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口碑传播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823" y="342900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本月认证率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本月注册本月认证数量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本月注册数量；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累计认证率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平台累计认证数量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平台累计注册数量；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823" y="1204918"/>
            <a:ext cx="1933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月度：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3" y="1207785"/>
            <a:ext cx="966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二、用户相关统计报表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10"/>
            <a:ext cx="788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2.4.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用户认证及交易指标统计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34159"/>
              </p:ext>
            </p:extLst>
          </p:nvPr>
        </p:nvGraphicFramePr>
        <p:xfrm>
          <a:off x="117823" y="1484784"/>
          <a:ext cx="8486628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26"/>
                <a:gridCol w="917473"/>
                <a:gridCol w="917473"/>
                <a:gridCol w="688105"/>
                <a:gridCol w="1261526"/>
                <a:gridCol w="1261526"/>
                <a:gridCol w="1261526"/>
                <a:gridCol w="917473"/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本月认证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MOM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YOY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本月交易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微软雅黑" pitchFamily="34" charset="-122"/>
                          <a:ea typeface="微软雅黑" pitchFamily="34" charset="-122"/>
                        </a:rPr>
                        <a:t>交易比率</a:t>
                      </a:r>
                      <a:endParaRPr lang="zh-CN" alt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本月认证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前期交易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本月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累计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合计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人员推荐</a:t>
                      </a:r>
                      <a:endParaRPr lang="zh-CN" altLang="en-US" sz="11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三方渠道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口碑传播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823" y="342900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本月交易率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本月认证本月交易数量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本月认证数量；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累计交易率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平台累计交易数量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平台累计认证数量；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823" y="1204918"/>
            <a:ext cx="1933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月度：     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3" y="1207785"/>
            <a:ext cx="966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11839</TotalTime>
  <Words>4320</Words>
  <Application>Microsoft Office PowerPoint</Application>
  <PresentationFormat>全屏显示(4:3)</PresentationFormat>
  <Paragraphs>1657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一、基础数据</vt:lpstr>
      <vt:lpstr>一、基础数据</vt:lpstr>
      <vt:lpstr>一、基础数据</vt:lpstr>
      <vt:lpstr>一、基础数据</vt:lpstr>
      <vt:lpstr>二、用户相关统计报表</vt:lpstr>
      <vt:lpstr>二、用户相关统计报表</vt:lpstr>
      <vt:lpstr>二、用户相关统计报表</vt:lpstr>
      <vt:lpstr>二、用户相关统计报表</vt:lpstr>
      <vt:lpstr>二、用户相关统计报表</vt:lpstr>
      <vt:lpstr>三、营销相关统计报表</vt:lpstr>
      <vt:lpstr>三、营销相关统计报表</vt:lpstr>
      <vt:lpstr>三、营销相关统计报表</vt:lpstr>
      <vt:lpstr>四、资产相关统计报表</vt:lpstr>
      <vt:lpstr>四、资产相关统计报表</vt:lpstr>
      <vt:lpstr>四、资产相关统计报表</vt:lpstr>
      <vt:lpstr>四、资产相关统计报表</vt:lpstr>
      <vt:lpstr>四、标的相关统计报表</vt:lpstr>
      <vt:lpstr>四、标的相关统计报表</vt:lpstr>
      <vt:lpstr>四、标的相关统计报表</vt:lpstr>
      <vt:lpstr>四、标的相关统计报表</vt:lpstr>
      <vt:lpstr>五、BD专项统计报表</vt:lpstr>
      <vt:lpstr>五、BD专项统计报表</vt:lpstr>
      <vt:lpstr>五、BD专项统计报表</vt:lpstr>
      <vt:lpstr>五、BD专项统计报表</vt:lpstr>
      <vt:lpstr>五、BD专项统计报表</vt:lpstr>
      <vt:lpstr>五、BD专项统计报表</vt:lpstr>
      <vt:lpstr>六、不良资产相关统计报表</vt:lpstr>
      <vt:lpstr>六、不良资产相关统计报表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杨华</dc:creator>
  <cp:lastModifiedBy>杨华</cp:lastModifiedBy>
  <cp:revision>247</cp:revision>
  <dcterms:created xsi:type="dcterms:W3CDTF">2016-06-24T07:40:47Z</dcterms:created>
  <dcterms:modified xsi:type="dcterms:W3CDTF">2017-03-13T13:02:11Z</dcterms:modified>
</cp:coreProperties>
</file>