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ld Standard TT" panose="020B060402020202020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725262-39F6-4F5A-BC22-27FE0C64473A}">
  <a:tblStyle styleId="{B2725262-39F6-4F5A-BC22-27FE0C64473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61135319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ce61135319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0d39afa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d0d39afa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eb876b6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eb876b6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6113531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ce6113531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mprehensive-guide-to-satellite-imagery-analysis-using-python-1b4153bad2a" TargetMode="External"/><Relationship Id="rId7" Type="http://schemas.openxmlformats.org/officeDocument/2006/relationships/hyperlink" Target="https://iopscience.iop.org/article/10.1088/1755-1315/652/1/01200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f.org/en/Countries/VNM/vietnam-raising-millions-out-of-poverty" TargetMode="External"/><Relationship Id="rId5" Type="http://schemas.openxmlformats.org/officeDocument/2006/relationships/hyperlink" Target="https://www.trade.gov/country-commercial-guides/vietnam-distribution-and-sales-channels" TargetMode="External"/><Relationship Id="rId4" Type="http://schemas.openxmlformats.org/officeDocument/2006/relationships/hyperlink" Target="https://www.un.org/sustainabledevelopment/hunger/#:~:text=Goal%202%20is%20about%20creating,climate%20change%2C%20and%20deepening%20inequaliti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ctrTitle"/>
          </p:nvPr>
        </p:nvSpPr>
        <p:spPr>
          <a:xfrm>
            <a:off x="140900" y="1840050"/>
            <a:ext cx="94377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Enhancing Agricultural Sustainability: 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A Data-Driven Approach to Predicting Rice Crop Detection in Vietnam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2681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Best performances by model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643179" y="1058225"/>
          <a:ext cx="7857650" cy="3554140"/>
        </p:xfrm>
        <a:graphic>
          <a:graphicData uri="http://schemas.openxmlformats.org/drawingml/2006/table">
            <a:tbl>
              <a:tblPr firstRow="1" bandRow="1">
                <a:noFill/>
                <a:tableStyleId>{B2725262-39F6-4F5A-BC22-27FE0C64473A}</a:tableStyleId>
              </a:tblPr>
              <a:tblGrid>
                <a:gridCol w="3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Model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Performance (Accuracy)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Logistic Regression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56%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Decision Tree (Fine Tuned)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70%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AdaBoost</a:t>
                      </a:r>
                      <a:endParaRPr sz="1400" u="none" strike="noStrike" cap="none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70%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Neural Networks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72%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XGBoost (Fine Tuned)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72%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Support Vector Machine (Fine Tuned)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73%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Random Forest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78%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CataBoost (Fine Tuned)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79%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Random Forest (Fine Tuned)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79%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65500" y="1890792"/>
            <a:ext cx="4045200" cy="82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b="1"/>
              <a:t>Results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xfrm>
            <a:off x="4711350" y="145600"/>
            <a:ext cx="4273200" cy="4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Single Day Timeframe (Mar 21 2022):</a:t>
            </a:r>
            <a:endParaRPr sz="21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Decision Tree Model with cross validation and grid search </a:t>
            </a:r>
            <a:endParaRPr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70% accuracy (Only Optical data)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One Year Timeframe (Jan-Dec 2023):</a:t>
            </a:r>
            <a:endParaRPr sz="21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Support Vector Machine</a:t>
            </a:r>
            <a:endParaRPr sz="17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73% accuracy (Only Optical data) 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Four-Month Timeframe (Jan-Apr 2023):</a:t>
            </a:r>
            <a:endParaRPr sz="21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Random Forest Model </a:t>
            </a:r>
            <a:endParaRPr sz="17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78% accuracy (Optical and Radar data)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Four-Month Timeframe (Dec 2022-Mar 2023):</a:t>
            </a:r>
            <a:endParaRPr sz="21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Random Forest Model with hyperparameter optimization </a:t>
            </a:r>
            <a:endParaRPr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79% accuracy (Optical and Radar data)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265500" y="1700075"/>
            <a:ext cx="37803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1111"/>
              <a:buNone/>
            </a:pPr>
            <a:r>
              <a:rPr lang="en-US" b="1"/>
              <a:t>Summary of value case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4758300" y="182375"/>
            <a:ext cx="3947700" cy="43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2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●"/>
            </a:pPr>
            <a:r>
              <a:rPr lang="en-US" sz="1325">
                <a:solidFill>
                  <a:schemeClr val="lt1"/>
                </a:solidFill>
              </a:rPr>
              <a:t>Strategic use of satellite data in precision agriculture, policy-making, and market intelligence.</a:t>
            </a:r>
            <a:endParaRPr sz="1325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5">
              <a:solidFill>
                <a:schemeClr val="lt1"/>
              </a:solidFill>
            </a:endParaRPr>
          </a:p>
          <a:p>
            <a:pPr marL="457200" lvl="0" indent="-312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●"/>
            </a:pPr>
            <a:r>
              <a:rPr lang="en-US" sz="1325">
                <a:solidFill>
                  <a:schemeClr val="lt1"/>
                </a:solidFill>
              </a:rPr>
              <a:t>Enhances operational efficiency by minimizing disruptions, optimizing inventory, and improving customer service.</a:t>
            </a:r>
            <a:endParaRPr sz="1325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5">
              <a:solidFill>
                <a:schemeClr val="lt1"/>
              </a:solidFill>
            </a:endParaRPr>
          </a:p>
          <a:p>
            <a:pPr marL="457200" lvl="0" indent="-312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●"/>
            </a:pPr>
            <a:r>
              <a:rPr lang="en-US" sz="1325">
                <a:solidFill>
                  <a:schemeClr val="lt1"/>
                </a:solidFill>
              </a:rPr>
              <a:t>Promotes transparency, fair competition, and ethical supply chain management, fostering consumer trust and long-term market sustainability.</a:t>
            </a:r>
            <a:endParaRPr sz="1325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25">
              <a:solidFill>
                <a:schemeClr val="lt1"/>
              </a:solidFill>
            </a:endParaRPr>
          </a:p>
          <a:p>
            <a:pPr marL="457200" lvl="0" indent="-31909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5"/>
              <a:buAutoNum type="arabicPeriod"/>
            </a:pPr>
            <a:r>
              <a:rPr lang="en-US" sz="1425">
                <a:solidFill>
                  <a:schemeClr val="lt1"/>
                </a:solidFill>
              </a:rPr>
              <a:t>10% per kg sales boost for food distributors</a:t>
            </a:r>
            <a:endParaRPr sz="1425">
              <a:solidFill>
                <a:schemeClr val="lt1"/>
              </a:solidFill>
            </a:endParaRPr>
          </a:p>
          <a:p>
            <a:pPr marL="457200" lvl="0" indent="-31909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5"/>
              <a:buAutoNum type="arabicPeriod"/>
            </a:pPr>
            <a:r>
              <a:rPr lang="en-US" sz="1425">
                <a:solidFill>
                  <a:schemeClr val="lt1"/>
                </a:solidFill>
              </a:rPr>
              <a:t>8% or 7M VND per year revenue increase for retailers</a:t>
            </a:r>
            <a:endParaRPr sz="1425">
              <a:solidFill>
                <a:schemeClr val="lt1"/>
              </a:solidFill>
            </a:endParaRPr>
          </a:p>
          <a:p>
            <a:pPr marL="457200" lvl="0" indent="-31909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5"/>
              <a:buAutoNum type="arabicPeriod"/>
            </a:pPr>
            <a:r>
              <a:rPr lang="en-US" sz="1425">
                <a:solidFill>
                  <a:schemeClr val="lt1"/>
                </a:solidFill>
              </a:rPr>
              <a:t>12% rise in profitability for commodity traders</a:t>
            </a:r>
            <a:endParaRPr sz="142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296550" y="1799850"/>
            <a:ext cx="40452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2"/>
          </p:nvPr>
        </p:nvSpPr>
        <p:spPr>
          <a:xfrm>
            <a:off x="4652625" y="334950"/>
            <a:ext cx="4392000" cy="3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29"/>
              <a:t>Leveraging predictive forecasting and satellite data analytics can significantly enhance rice market planning and trade decisions in Vietnam, crucial amid climate change and population growth challenges</a:t>
            </a:r>
            <a:endParaRPr sz="175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Learnings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4649100" y="63425"/>
            <a:ext cx="4289700" cy="4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5" b="1">
                <a:solidFill>
                  <a:schemeClr val="lt2"/>
                </a:solidFill>
              </a:rPr>
              <a:t>Technical learnings</a:t>
            </a:r>
            <a:endParaRPr sz="1495" b="1">
              <a:solidFill>
                <a:schemeClr val="lt2"/>
              </a:solidFill>
            </a:endParaRPr>
          </a:p>
          <a:p>
            <a:pPr marL="457200" lvl="0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-US" sz="1395"/>
              <a:t>The integration of diverse data sources, such as optical and radar satellite data, enhances the accuracy of models for rice crop detection</a:t>
            </a:r>
            <a:endParaRPr sz="1395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/>
          </a:p>
          <a:p>
            <a:pPr marL="457200" lvl="0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-US" sz="1395"/>
              <a:t>Incorporating temporal analysis and considering crop cycles is essential for capturing the dynamic nature of rice cultivation</a:t>
            </a:r>
            <a:endParaRPr sz="139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5" b="1">
                <a:solidFill>
                  <a:schemeClr val="lt2"/>
                </a:solidFill>
              </a:rPr>
              <a:t>        Teamwork learnings</a:t>
            </a:r>
            <a:endParaRPr sz="1495" b="1">
              <a:solidFill>
                <a:schemeClr val="lt2"/>
              </a:solidFill>
            </a:endParaRPr>
          </a:p>
          <a:p>
            <a:pPr marL="457200" lvl="0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-US" sz="1395"/>
              <a:t>Learnt the power of collaboration with team members who brought unique technical and non-technical strengths</a:t>
            </a:r>
            <a:endParaRPr sz="1395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/>
          </a:p>
          <a:p>
            <a:pPr marL="457200" lvl="0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-US" sz="1395"/>
              <a:t>Developed empathy that encouraged team members to understand and appreciate each other's perspectives, experiences, and challenges</a:t>
            </a:r>
            <a:endParaRPr sz="139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References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2"/>
          </p:nvPr>
        </p:nvSpPr>
        <p:spPr>
          <a:xfrm>
            <a:off x="4629150" y="252450"/>
            <a:ext cx="4515000" cy="480300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1] "Comprehensive Guide to Satellite Imagery Analysis Using Python." Towards Data Science</a:t>
            </a:r>
            <a:endParaRPr sz="1395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/>
              <a:t>2] Xu et.al., Paddy Rice Mapping in Thailand Using Time-Series Sentinel-1 Data and Deep Learning Model, 2001.</a:t>
            </a:r>
            <a:endParaRPr sz="139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95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"Guidance and Suggestions for Participants of the Data Science Challenge Project."February 11, 2024</a:t>
            </a:r>
            <a:endParaRPr sz="1395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95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 United Nations. "Goal 2: Zero Hunger." United Nations Sustainable Development Goals.</a:t>
            </a:r>
            <a:endParaRPr sz="1395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Accessed February 15, 2024</a:t>
            </a:r>
            <a:endParaRPr sz="1395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/>
              <a:t>[5] Value Case and Business Case</a:t>
            </a:r>
            <a:endParaRPr sz="1395"/>
          </a:p>
          <a:p>
            <a:pPr marL="457200" lvl="0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95"/>
              <a:buChar char="●"/>
            </a:pPr>
            <a:r>
              <a:rPr lang="en-US" sz="1395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International Trade Administration</a:t>
            </a:r>
            <a:endParaRPr sz="1395">
              <a:solidFill>
                <a:schemeClr val="accent4"/>
              </a:solidFill>
            </a:endParaRPr>
          </a:p>
          <a:p>
            <a:pPr marL="457200" lvl="0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95"/>
              <a:buChar char="●"/>
            </a:pPr>
            <a:r>
              <a:rPr lang="en-US" sz="1395" u="sng">
                <a:solidFill>
                  <a:schemeClr val="accent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International</a:t>
            </a:r>
            <a:r>
              <a:rPr lang="en-US" sz="1395" u="sng">
                <a:solidFill>
                  <a:schemeClr val="accent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Monetary Fund</a:t>
            </a:r>
            <a:endParaRPr sz="1395">
              <a:solidFill>
                <a:schemeClr val="accent4"/>
              </a:solidFill>
            </a:endParaRPr>
          </a:p>
          <a:p>
            <a:pPr marL="457200" lvl="0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95"/>
              <a:buChar char="●"/>
            </a:pPr>
            <a:r>
              <a:rPr lang="en-US" sz="1395" u="sng">
                <a:solidFill>
                  <a:schemeClr val="accent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IOP Conference Series</a:t>
            </a:r>
            <a:endParaRPr sz="1395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9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/>
              <a:t>Roles of team members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sz="3000"/>
          </a:p>
        </p:txBody>
      </p:sp>
      <p:grpSp>
        <p:nvGrpSpPr>
          <p:cNvPr id="156" name="Google Shape;156;p27"/>
          <p:cNvGrpSpPr/>
          <p:nvPr/>
        </p:nvGrpSpPr>
        <p:grpSpPr>
          <a:xfrm>
            <a:off x="311700" y="1250079"/>
            <a:ext cx="8520600" cy="3261698"/>
            <a:chOff x="0" y="1354"/>
            <a:chExt cx="8520600" cy="3261698"/>
          </a:xfrm>
        </p:grpSpPr>
        <p:sp>
          <p:nvSpPr>
            <p:cNvPr id="157" name="Google Shape;157;p27"/>
            <p:cNvSpPr/>
            <p:nvPr/>
          </p:nvSpPr>
          <p:spPr>
            <a:xfrm>
              <a:off x="0" y="1354"/>
              <a:ext cx="8520600" cy="686673"/>
            </a:xfrm>
            <a:prstGeom prst="roundRect">
              <a:avLst>
                <a:gd name="adj" fmla="val 10000"/>
              </a:avLst>
            </a:prstGeom>
            <a:solidFill>
              <a:srgbClr val="FEF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07718" y="155856"/>
              <a:ext cx="377670" cy="3776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93107" y="1354"/>
              <a:ext cx="7727492" cy="686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793107" y="1354"/>
              <a:ext cx="7727492" cy="686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650" tIns="72650" rIns="72650" bIns="72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development: 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Rakshit Mathur, Vishesh Walia, Tasfia Katha</a:t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0" y="859696"/>
              <a:ext cx="8520600" cy="686673"/>
            </a:xfrm>
            <a:prstGeom prst="roundRect">
              <a:avLst>
                <a:gd name="adj" fmla="val 10000"/>
              </a:avLst>
            </a:prstGeom>
            <a:solidFill>
              <a:srgbClr val="FEF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207718" y="1014198"/>
              <a:ext cx="377670" cy="377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793107" y="859696"/>
              <a:ext cx="7727492" cy="686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793107" y="859696"/>
              <a:ext cx="7727492" cy="686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650" tIns="72650" rIns="72650" bIns="72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progress reports: 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Vishesh Walia, Nandita Vesangi</a:t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0" y="1718038"/>
              <a:ext cx="8520600" cy="686673"/>
            </a:xfrm>
            <a:prstGeom prst="roundRect">
              <a:avLst>
                <a:gd name="adj" fmla="val 10000"/>
              </a:avLst>
            </a:prstGeom>
            <a:solidFill>
              <a:srgbClr val="FEF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207718" y="1872539"/>
              <a:ext cx="377670" cy="37767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3107" y="1718038"/>
              <a:ext cx="7727492" cy="686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793107" y="1718038"/>
              <a:ext cx="7727492" cy="686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650" tIns="72650" rIns="72650" bIns="72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 case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Rakshit Mathur, Nandita Vesangi</a:t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0" y="2576379"/>
              <a:ext cx="8520600" cy="686673"/>
            </a:xfrm>
            <a:prstGeom prst="roundRect">
              <a:avLst>
                <a:gd name="adj" fmla="val 10000"/>
              </a:avLst>
            </a:prstGeom>
            <a:solidFill>
              <a:srgbClr val="FEF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07718" y="2730881"/>
              <a:ext cx="377670" cy="37767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93107" y="2576379"/>
              <a:ext cx="7727492" cy="686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793107" y="2576379"/>
              <a:ext cx="7727492" cy="686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650" tIns="72650" rIns="72650" bIns="72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Final presentation: 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Tasfia Katha, Vishesh Walia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553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86200" y="1847825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/>
              <a:t>Executive summary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731325" y="133875"/>
            <a:ext cx="4278000" cy="48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87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-US" sz="1420"/>
              <a:t>The Mekong Delta, Vietnam's </a:t>
            </a:r>
            <a:r>
              <a:rPr lang="en-US" sz="1420" b="1" u="sng"/>
              <a:t>primary agricultural region</a:t>
            </a:r>
            <a:r>
              <a:rPr lang="en-US" sz="1420"/>
              <a:t>, contributes to </a:t>
            </a:r>
            <a:r>
              <a:rPr lang="en-US" sz="1420" b="1" u="sng"/>
              <a:t>half</a:t>
            </a:r>
            <a:r>
              <a:rPr lang="en-US" sz="1420"/>
              <a:t> of its </a:t>
            </a:r>
            <a:r>
              <a:rPr lang="en-US" sz="1420" b="1" u="sng"/>
              <a:t>rice output</a:t>
            </a:r>
            <a:r>
              <a:rPr lang="en-US" sz="1420"/>
              <a:t>, </a:t>
            </a:r>
            <a:r>
              <a:rPr lang="en-US" sz="1420" b="1" u="sng"/>
              <a:t>95% of rice exports</a:t>
            </a:r>
            <a:r>
              <a:rPr lang="en-US" sz="1420"/>
              <a:t>, and </a:t>
            </a:r>
            <a:r>
              <a:rPr lang="en-US" sz="1420" b="1" u="sng"/>
              <a:t>a third of agricultural GDP</a:t>
            </a:r>
            <a:endParaRPr sz="1420" b="1" u="sng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20" b="1" u="sng"/>
          </a:p>
          <a:p>
            <a:pPr marL="457200" lvl="0" indent="-3187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-US" sz="1420"/>
              <a:t>However, the delta faces </a:t>
            </a:r>
            <a:r>
              <a:rPr lang="en-US" sz="1420" b="1" u="sng"/>
              <a:t>significant challenges</a:t>
            </a:r>
            <a:r>
              <a:rPr lang="en-US" sz="1420"/>
              <a:t>, where </a:t>
            </a:r>
            <a:r>
              <a:rPr lang="en-US" sz="1420" b="1" u="sng"/>
              <a:t>land</a:t>
            </a:r>
            <a:r>
              <a:rPr lang="en-US" sz="1420"/>
              <a:t> is rapidly </a:t>
            </a:r>
            <a:r>
              <a:rPr lang="en-US" sz="1420" b="1" u="sng"/>
              <a:t>sinking and eroding</a:t>
            </a:r>
            <a:r>
              <a:rPr lang="en-US" sz="1420"/>
              <a:t>, leads to climate induced food challenges</a:t>
            </a:r>
            <a:endParaRPr sz="142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20"/>
          </a:p>
          <a:p>
            <a:pPr marL="457200" lvl="0" indent="-3187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-US" sz="1420"/>
              <a:t>By 2030, Vietnam </a:t>
            </a:r>
            <a:r>
              <a:rPr lang="en-US" sz="1420" b="1" u="sng"/>
              <a:t>could suffer</a:t>
            </a:r>
            <a:r>
              <a:rPr lang="en-US" sz="1420"/>
              <a:t> agricultural </a:t>
            </a:r>
            <a:r>
              <a:rPr lang="en-US" sz="1420" b="1" u="sng"/>
              <a:t>losses of 5.6%</a:t>
            </a:r>
            <a:endParaRPr sz="1420" b="1" u="sng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20" b="1" u="sng"/>
          </a:p>
          <a:p>
            <a:pPr marL="457200" lvl="0" indent="-3187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-US" sz="1420"/>
              <a:t>Rice, a staple </a:t>
            </a:r>
            <a:r>
              <a:rPr lang="en-US" sz="1420" b="1" u="sng"/>
              <a:t>consumed by 89 million</a:t>
            </a:r>
            <a:r>
              <a:rPr lang="en-US" sz="1420"/>
              <a:t> Vietnamese, is under threat, especially with a </a:t>
            </a:r>
            <a:r>
              <a:rPr lang="en-US" sz="1420" b="1" u="sng"/>
              <a:t>population growth</a:t>
            </a:r>
            <a:r>
              <a:rPr lang="en-US" sz="1420" u="sng"/>
              <a:t> </a:t>
            </a:r>
            <a:r>
              <a:rPr lang="en-US" sz="1420" b="1" u="sng"/>
              <a:t>rate</a:t>
            </a:r>
            <a:r>
              <a:rPr lang="en-US" sz="1420"/>
              <a:t> of 2%, </a:t>
            </a:r>
            <a:r>
              <a:rPr lang="en-US" sz="1420" b="1" u="sng"/>
              <a:t>outpacing developmen</a:t>
            </a:r>
            <a:r>
              <a:rPr lang="en-US" sz="1420"/>
              <a:t>t efforts</a:t>
            </a:r>
            <a:endParaRPr sz="142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20"/>
          </a:p>
          <a:p>
            <a:pPr marL="457200" lvl="0" indent="-3187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-US" sz="1420"/>
              <a:t>Use </a:t>
            </a:r>
            <a:r>
              <a:rPr lang="en-US" sz="1420" b="1" u="sng"/>
              <a:t>predictive forecasting</a:t>
            </a:r>
            <a:r>
              <a:rPr lang="en-US" sz="1420"/>
              <a:t> to effectively </a:t>
            </a:r>
            <a:r>
              <a:rPr lang="en-US" sz="1420" b="1" u="sng"/>
              <a:t>plan</a:t>
            </a:r>
            <a:r>
              <a:rPr lang="en-US" sz="1420"/>
              <a:t> rice crop </a:t>
            </a:r>
            <a:r>
              <a:rPr lang="en-US" sz="1420" b="1" u="sng"/>
              <a:t>production and sale cycle</a:t>
            </a:r>
            <a:endParaRPr sz="142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2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86200" y="1847825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/>
              <a:t>Problem statement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/>
              <a:t>Can predictive forecasting improve rice market planning and trade decisions in Vietnam amidst climate change and population growth challenges?</a:t>
            </a:r>
            <a:endParaRPr sz="23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956600" y="857339"/>
            <a:ext cx="2873186" cy="463958"/>
          </a:xfrm>
          <a:prstGeom prst="rect">
            <a:avLst/>
          </a:prstGeom>
          <a:solidFill>
            <a:srgbClr val="0C0C0C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031502" y="834591"/>
            <a:ext cx="3137065" cy="499612"/>
          </a:xfrm>
          <a:prstGeom prst="rect">
            <a:avLst/>
          </a:prstGeom>
          <a:solidFill>
            <a:srgbClr val="0C0C0C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969566" y="1241408"/>
            <a:ext cx="2847585" cy="32749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69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043997" y="1236166"/>
            <a:ext cx="3130438" cy="32801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69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012449" y="853640"/>
            <a:ext cx="3130438" cy="45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bg1"/>
                </a:solidFill>
                <a:sym typeface="Arial"/>
              </a:rPr>
              <a:t>Aim</a:t>
            </a:r>
            <a:endParaRPr sz="1600" b="1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978011" y="1248516"/>
            <a:ext cx="3285758" cy="318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The absence of reliable data leads to market volatility, unstable prices, and inefficient resource allocation, impacting both farmers and stakeholders in the agricultural value chain. 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We aim to enhance market planning and trade decisions, stabilize prices, and support sustainable economic growth in the agricultural sector of Vietnam.</a:t>
            </a:r>
            <a:endParaRPr sz="1400" b="1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954068" y="1232335"/>
            <a:ext cx="2847585" cy="324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17145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 b="1" dirty="0"/>
              <a:t>Rice production in An Giang province, Mekong Delta, Vietnam 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b="1" dirty="0"/>
          </a:p>
          <a:p>
            <a:pPr marL="17145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 b="1" dirty="0"/>
              <a:t>Highly susceptible to climate change 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endParaRPr sz="11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961817" y="871550"/>
            <a:ext cx="2847585" cy="46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ctr">
              <a:lnSpc>
                <a:spcPct val="115000"/>
              </a:lnSpc>
              <a:buSzPts val="1100"/>
            </a:pPr>
            <a:r>
              <a:rPr lang="en-US" sz="1600" b="1" dirty="0">
                <a:solidFill>
                  <a:schemeClr val="bg1"/>
                </a:solidFill>
                <a:sym typeface="Arial"/>
              </a:rPr>
              <a:t>Region</a:t>
            </a:r>
            <a:endParaRPr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96550" y="1799850"/>
            <a:ext cx="40452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b="1"/>
              <a:t>Objective</a:t>
            </a:r>
            <a:endParaRPr b="1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4931751" y="530471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Develop state-of-art  models leveraging satellite data to accurately predict rice crop locations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65500" y="156058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 b="1"/>
              <a:t>Approach to solving problem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4924000" y="379625"/>
            <a:ext cx="3837000" cy="4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0411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Char char="●"/>
            </a:pPr>
            <a:r>
              <a:rPr lang="en-US" sz="1500" b="1" u="sng" dirty="0"/>
              <a:t>Data acquisition</a:t>
            </a:r>
            <a:r>
              <a:rPr lang="en-US" sz="1500" dirty="0"/>
              <a:t>  - </a:t>
            </a:r>
            <a:r>
              <a:rPr lang="en-US" sz="1500" b="1" u="sng" dirty="0"/>
              <a:t>Radar data</a:t>
            </a:r>
            <a:r>
              <a:rPr lang="en-US" sz="1500" dirty="0"/>
              <a:t> from NASA’s </a:t>
            </a:r>
            <a:r>
              <a:rPr lang="en-US" sz="1500" b="1" u="sng" dirty="0"/>
              <a:t>Landsat-8,9</a:t>
            </a:r>
            <a:r>
              <a:rPr lang="en-US" sz="1500" dirty="0"/>
              <a:t> and </a:t>
            </a:r>
            <a:r>
              <a:rPr lang="en-US" sz="1500" b="1" u="sng" dirty="0"/>
              <a:t>Optical data</a:t>
            </a:r>
            <a:r>
              <a:rPr lang="en-US" sz="1500" dirty="0"/>
              <a:t> from </a:t>
            </a:r>
            <a:r>
              <a:rPr lang="en-US" sz="1500" b="1" u="sng" dirty="0"/>
              <a:t>Sentinel-1</a:t>
            </a:r>
            <a:endParaRPr b="1" u="sng" dirty="0"/>
          </a:p>
          <a:p>
            <a:pPr marL="15875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89"/>
              <a:buNone/>
            </a:pPr>
            <a:endParaRPr sz="1500" dirty="0"/>
          </a:p>
          <a:p>
            <a:pPr marL="457200" lvl="0" indent="-30411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Char char="●"/>
            </a:pPr>
            <a:r>
              <a:rPr lang="en-US" sz="1500" b="1" u="sng" dirty="0"/>
              <a:t>Feature extraction</a:t>
            </a:r>
            <a:r>
              <a:rPr lang="en-US" sz="1500" dirty="0"/>
              <a:t> and selection - </a:t>
            </a:r>
            <a:r>
              <a:rPr lang="en-US" sz="1500" b="1" dirty="0"/>
              <a:t>extract</a:t>
            </a:r>
            <a:r>
              <a:rPr lang="en-US" sz="1500" dirty="0"/>
              <a:t> relevant </a:t>
            </a:r>
            <a:r>
              <a:rPr lang="en-US" sz="1500" b="1" u="sng" dirty="0"/>
              <a:t>spectral, textural, and temporal features</a:t>
            </a:r>
            <a:endParaRPr b="1" u="sng" dirty="0"/>
          </a:p>
          <a:p>
            <a:pPr marL="15875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89"/>
              <a:buNone/>
            </a:pPr>
            <a:endParaRPr sz="1500" dirty="0"/>
          </a:p>
          <a:p>
            <a:pPr marL="457200" lvl="0" indent="-30411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Char char="●"/>
            </a:pPr>
            <a:r>
              <a:rPr lang="en-US" sz="1500" b="1" u="sng" dirty="0"/>
              <a:t>Model development</a:t>
            </a:r>
            <a:r>
              <a:rPr lang="en-US" sz="1500" dirty="0"/>
              <a:t> - Use </a:t>
            </a:r>
            <a:r>
              <a:rPr lang="en-US" sz="1500" b="1" u="sng" dirty="0"/>
              <a:t>600 geolocations known to us</a:t>
            </a:r>
            <a:r>
              <a:rPr lang="en-US" sz="1500" dirty="0"/>
              <a:t> in Vietnam, and </a:t>
            </a:r>
            <a:r>
              <a:rPr lang="en-US" sz="1500" b="1" u="sng" dirty="0"/>
              <a:t>combine them with</a:t>
            </a:r>
            <a:r>
              <a:rPr lang="en-US" sz="1500" dirty="0"/>
              <a:t> different permutations and </a:t>
            </a:r>
            <a:r>
              <a:rPr lang="en-US" sz="1500" b="1" u="sng" dirty="0"/>
              <a:t>combinations of algorithms </a:t>
            </a:r>
            <a:endParaRPr b="1" u="sng" dirty="0"/>
          </a:p>
          <a:p>
            <a:pPr marL="15875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89"/>
              <a:buNone/>
            </a:pPr>
            <a:endParaRPr sz="1500" dirty="0"/>
          </a:p>
          <a:p>
            <a:pPr marL="457200" lvl="0" indent="-30411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Char char="●"/>
            </a:pPr>
            <a:r>
              <a:rPr lang="en-US" sz="1500" dirty="0"/>
              <a:t>Validation- </a:t>
            </a:r>
            <a:r>
              <a:rPr lang="en-US" sz="1500" b="1" u="sng" dirty="0"/>
              <a:t>Testing new locations</a:t>
            </a:r>
            <a:r>
              <a:rPr lang="en-US" sz="1500" dirty="0"/>
              <a:t> to check the </a:t>
            </a:r>
            <a:r>
              <a:rPr lang="en-US" sz="1500" b="1" u="sng" dirty="0"/>
              <a:t>accuracy</a:t>
            </a:r>
            <a:r>
              <a:rPr lang="en-US" sz="1500" dirty="0"/>
              <a:t> of the developed predictive models</a:t>
            </a:r>
            <a:endParaRPr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ts val="1946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3500" b="1"/>
              <a:t>Base model</a:t>
            </a:r>
            <a:endParaRPr sz="35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Logistic regression model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Accuracy score 56%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65499" y="1680301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None/>
            </a:pPr>
            <a:r>
              <a:rPr lang="en-US" sz="2970" b="1"/>
              <a:t>Methodology to improve performance</a:t>
            </a:r>
            <a:endParaRPr sz="378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4668900" y="162600"/>
            <a:ext cx="4045200" cy="43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Enhancing preprocessing:</a:t>
            </a:r>
            <a:r>
              <a:rPr lang="en-US" sz="1400"/>
              <a:t> </a:t>
            </a:r>
            <a:endParaRPr sz="14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Used Normalized Index Vegetation Index (NDVI) and Soil moisture indices</a:t>
            </a:r>
            <a:endParaRPr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Extracted VV and VH from Sentinel-1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Vegetation indices from radar data:</a:t>
            </a:r>
            <a:endParaRPr sz="1400" b="1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Ratio Vegetation Index (RVI)</a:t>
            </a:r>
            <a:endParaRPr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Soil-Adjusted Vegetation Index (SAVI)</a:t>
            </a:r>
            <a:endParaRPr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Leaf Area Index (LAI)</a:t>
            </a:r>
            <a:endParaRPr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Enhanced Vegetation Index (EVI)</a:t>
            </a:r>
            <a:endParaRPr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Albedo indices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Bounding boxes:</a:t>
            </a:r>
            <a:endParaRPr sz="1400" b="1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Created 3x3 and 5x5 boxes around pixels of each longitude and latitude to classify and capture data trends better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97927" y="1610559"/>
            <a:ext cx="4112772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/>
              <a:t>Methodology to improve performance(continued)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856775" y="509650"/>
            <a:ext cx="38370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Cloud filter</a:t>
            </a:r>
            <a:endParaRPr sz="1400" b="1"/>
          </a:p>
          <a:p>
            <a:pPr marL="914400" marR="0" lvl="1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Removes obstructive clouds over optical data</a:t>
            </a:r>
            <a:endParaRPr/>
          </a:p>
          <a:p>
            <a:pPr marL="914400" marR="0" lvl="1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More accurate data interpretation </a:t>
            </a:r>
            <a:endParaRPr/>
          </a:p>
          <a:p>
            <a:pPr marL="45720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Data scaling</a:t>
            </a:r>
            <a:endParaRPr sz="1400" b="1"/>
          </a:p>
          <a:p>
            <a:pPr marL="914400" marR="0" lvl="1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Standardize the range of input features using Standard scaler, Robust scaler, Minmax scaler</a:t>
            </a:r>
            <a:endParaRPr/>
          </a:p>
          <a:p>
            <a:pPr marL="914400" marR="0" lvl="1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Help algorithm converge faster</a:t>
            </a:r>
            <a:endParaRPr/>
          </a:p>
          <a:p>
            <a:pPr marL="45720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Temporal analysis</a:t>
            </a:r>
            <a:endParaRPr sz="1400" b="1"/>
          </a:p>
          <a:p>
            <a:pPr marL="914400" marR="0" lvl="1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3 cropping cycles (Nov-Apr, Apr-Aug, Jul-Dec)</a:t>
            </a:r>
            <a:endParaRPr/>
          </a:p>
          <a:p>
            <a:pPr marL="914400" marR="0" lvl="1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Different combinations of cycle (1 month, 2 month, 3 month, 4 month, 6 month, 1 year)</a:t>
            </a:r>
            <a:endParaRPr/>
          </a:p>
          <a:p>
            <a:pPr marL="45720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Clustering optical data</a:t>
            </a:r>
            <a:endParaRPr sz="1400" b="1"/>
          </a:p>
          <a:p>
            <a:pPr marL="914400" marR="0" lvl="1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K-means clustering to classify data into different terrains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On-screen Show (16:9)</PresentationFormat>
  <Paragraphs>149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Old Standard TT</vt:lpstr>
      <vt:lpstr>Paperback</vt:lpstr>
      <vt:lpstr>Enhancing Agricultural Sustainability:  A Data-Driven Approach to Predicting Rice Crop Detection in Vietnam</vt:lpstr>
      <vt:lpstr>Executive summary</vt:lpstr>
      <vt:lpstr>Problem statement</vt:lpstr>
      <vt:lpstr>Aim</vt:lpstr>
      <vt:lpstr>Objective</vt:lpstr>
      <vt:lpstr>Approach to solving problem</vt:lpstr>
      <vt:lpstr>Base model</vt:lpstr>
      <vt:lpstr>Methodology to improve performance</vt:lpstr>
      <vt:lpstr>Methodology to improve performance(continued)</vt:lpstr>
      <vt:lpstr>Best performances by model </vt:lpstr>
      <vt:lpstr>Results</vt:lpstr>
      <vt:lpstr>Summary of value case</vt:lpstr>
      <vt:lpstr>Conclusion</vt:lpstr>
      <vt:lpstr>Learnings</vt:lpstr>
      <vt:lpstr>References</vt:lpstr>
      <vt:lpstr>Roles of team members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Agricultural Sustainability:  A Data-Driven Approach to Predicting Rice Crop Detection in Vietnam</dc:title>
  <cp:lastModifiedBy>Katha, Tasfia Tabassum</cp:lastModifiedBy>
  <cp:revision>1</cp:revision>
  <dcterms:modified xsi:type="dcterms:W3CDTF">2024-05-25T02:51:08Z</dcterms:modified>
</cp:coreProperties>
</file>