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5" r:id="rId5"/>
    <p:sldId id="266" r:id="rId6"/>
    <p:sldId id="268" r:id="rId7"/>
    <p:sldId id="269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>
        <p:scale>
          <a:sx n="108" d="100"/>
          <a:sy n="108" d="100"/>
        </p:scale>
        <p:origin x="128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1CDE99-90D4-4848-94F2-9D55620A2949}" type="doc">
      <dgm:prSet loTypeId="urn:microsoft.com/office/officeart/2005/8/layout/vList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8486F6-6671-F940-9DE3-F7D29A555C61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400" b="0" i="0" dirty="0">
              <a:latin typeface="Roboto Light" panose="02000000000000000000" pitchFamily="2" charset="0"/>
              <a:ea typeface="Roboto Light" panose="02000000000000000000" pitchFamily="2" charset="0"/>
            </a:rPr>
            <a:t>Data collected from Kaggle</a:t>
          </a:r>
        </a:p>
      </dgm:t>
    </dgm:pt>
    <dgm:pt modelId="{E801C808-D29B-B047-A70D-C0A1018EADCE}" type="parTrans" cxnId="{34C08A22-77B2-5548-B436-0CD469F3D271}">
      <dgm:prSet/>
      <dgm:spPr/>
      <dgm:t>
        <a:bodyPr/>
        <a:lstStyle/>
        <a:p>
          <a:endParaRPr lang="en-US"/>
        </a:p>
      </dgm:t>
    </dgm:pt>
    <dgm:pt modelId="{6ED30C9B-F74B-494A-B8BA-FE0663B3450F}" type="sibTrans" cxnId="{34C08A22-77B2-5548-B436-0CD469F3D271}">
      <dgm:prSet/>
      <dgm:spPr/>
      <dgm:t>
        <a:bodyPr/>
        <a:lstStyle/>
        <a:p>
          <a:endParaRPr lang="en-US"/>
        </a:p>
      </dgm:t>
    </dgm:pt>
    <dgm:pt modelId="{34AD16D0-A336-5540-AFD2-82492BA469AE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400" b="0" i="0" dirty="0">
              <a:latin typeface="Roboto Light" panose="02000000000000000000" pitchFamily="2" charset="0"/>
              <a:ea typeface="Roboto Light" panose="02000000000000000000" pitchFamily="2" charset="0"/>
            </a:rPr>
            <a:t>Contains 47K text tweets</a:t>
          </a:r>
        </a:p>
      </dgm:t>
    </dgm:pt>
    <dgm:pt modelId="{46C1D399-EFC7-8C40-B63C-9FC7D4BBAB1E}" type="parTrans" cxnId="{3731CC77-09A6-5544-81C3-B42717E53B01}">
      <dgm:prSet/>
      <dgm:spPr/>
      <dgm:t>
        <a:bodyPr/>
        <a:lstStyle/>
        <a:p>
          <a:endParaRPr lang="en-US"/>
        </a:p>
      </dgm:t>
    </dgm:pt>
    <dgm:pt modelId="{BC382D52-4875-B84E-A009-65E5689573FF}" type="sibTrans" cxnId="{3731CC77-09A6-5544-81C3-B42717E53B01}">
      <dgm:prSet/>
      <dgm:spPr/>
      <dgm:t>
        <a:bodyPr/>
        <a:lstStyle/>
        <a:p>
          <a:endParaRPr lang="en-US"/>
        </a:p>
      </dgm:t>
    </dgm:pt>
    <dgm:pt modelId="{4117B8A5-3DAC-1549-B2FD-89040A2D1779}">
      <dgm:prSet custT="1"/>
      <dgm:spPr>
        <a:solidFill>
          <a:srgbClr val="00B0F0"/>
        </a:solidFill>
      </dgm:spPr>
      <dgm:t>
        <a:bodyPr/>
        <a:lstStyle/>
        <a:p>
          <a:r>
            <a:rPr lang="en-US" sz="2400" b="0" i="0" dirty="0">
              <a:latin typeface="Roboto Light" panose="02000000000000000000" pitchFamily="2" charset="0"/>
              <a:ea typeface="Roboto Light" panose="02000000000000000000" pitchFamily="2" charset="0"/>
            </a:rPr>
            <a:t>Consists of 6 Classes</a:t>
          </a:r>
        </a:p>
        <a:p>
          <a:r>
            <a:rPr lang="en-US" sz="1600" b="0" i="0" dirty="0">
              <a:latin typeface="Roboto Light" panose="02000000000000000000" pitchFamily="2" charset="0"/>
              <a:ea typeface="Roboto Light" panose="02000000000000000000" pitchFamily="2" charset="0"/>
            </a:rPr>
            <a:t>religion, gender, age, ethnicity, other, &amp; not cyberbullying</a:t>
          </a:r>
        </a:p>
      </dgm:t>
    </dgm:pt>
    <dgm:pt modelId="{BEBB6871-8AED-7243-A343-3C215E5A6A6E}" type="parTrans" cxnId="{DE0A5F8A-10D0-934C-86B8-964E6AA80D4F}">
      <dgm:prSet/>
      <dgm:spPr/>
      <dgm:t>
        <a:bodyPr/>
        <a:lstStyle/>
        <a:p>
          <a:endParaRPr lang="en-US"/>
        </a:p>
      </dgm:t>
    </dgm:pt>
    <dgm:pt modelId="{A73D94BD-DB0A-2141-999F-1B7743C06C21}" type="sibTrans" cxnId="{DE0A5F8A-10D0-934C-86B8-964E6AA80D4F}">
      <dgm:prSet/>
      <dgm:spPr/>
      <dgm:t>
        <a:bodyPr/>
        <a:lstStyle/>
        <a:p>
          <a:endParaRPr lang="en-US"/>
        </a:p>
      </dgm:t>
    </dgm:pt>
    <dgm:pt modelId="{0A738544-6B16-C643-ACBC-11A004A06BFA}">
      <dgm:prSet custT="1"/>
      <dgm:spPr>
        <a:solidFill>
          <a:srgbClr val="00B0F0"/>
        </a:solidFill>
      </dgm:spPr>
      <dgm:t>
        <a:bodyPr/>
        <a:lstStyle/>
        <a:p>
          <a:r>
            <a:rPr lang="en-US" sz="2400" b="0" i="0" dirty="0">
              <a:latin typeface="Roboto Light" panose="02000000000000000000" pitchFamily="2" charset="0"/>
              <a:ea typeface="Roboto Light" panose="02000000000000000000" pitchFamily="2" charset="0"/>
            </a:rPr>
            <a:t>Balanced dataset (8K per class)</a:t>
          </a:r>
        </a:p>
      </dgm:t>
    </dgm:pt>
    <dgm:pt modelId="{ABBE26BF-6CC2-6F4E-9568-911EE88947C7}" type="parTrans" cxnId="{8DB2B339-8E92-0F44-B95C-67AC3674C5BA}">
      <dgm:prSet/>
      <dgm:spPr/>
      <dgm:t>
        <a:bodyPr/>
        <a:lstStyle/>
        <a:p>
          <a:endParaRPr lang="en-US"/>
        </a:p>
      </dgm:t>
    </dgm:pt>
    <dgm:pt modelId="{CFBF6E99-6497-6C43-8696-9E619ED8F64B}" type="sibTrans" cxnId="{8DB2B339-8E92-0F44-B95C-67AC3674C5BA}">
      <dgm:prSet/>
      <dgm:spPr/>
      <dgm:t>
        <a:bodyPr/>
        <a:lstStyle/>
        <a:p>
          <a:endParaRPr lang="en-US"/>
        </a:p>
      </dgm:t>
    </dgm:pt>
    <dgm:pt modelId="{F9EE0882-5D98-B149-9208-74F5B5460D86}" type="pres">
      <dgm:prSet presAssocID="{291CDE99-90D4-4848-94F2-9D55620A2949}" presName="linear" presStyleCnt="0">
        <dgm:presLayoutVars>
          <dgm:dir/>
          <dgm:resizeHandles val="exact"/>
        </dgm:presLayoutVars>
      </dgm:prSet>
      <dgm:spPr/>
    </dgm:pt>
    <dgm:pt modelId="{652860FA-18D8-BE48-AD95-4042C2C6D5A3}" type="pres">
      <dgm:prSet presAssocID="{DB8486F6-6671-F940-9DE3-F7D29A555C61}" presName="comp" presStyleCnt="0"/>
      <dgm:spPr/>
    </dgm:pt>
    <dgm:pt modelId="{92ACF56F-CA61-4046-9531-F8E9AEFC7A85}" type="pres">
      <dgm:prSet presAssocID="{DB8486F6-6671-F940-9DE3-F7D29A555C61}" presName="box" presStyleLbl="node1" presStyleIdx="0" presStyleCnt="4" custLinFactNeighborX="2355" custLinFactNeighborY="3446"/>
      <dgm:spPr/>
    </dgm:pt>
    <dgm:pt modelId="{42FB2218-67A2-3145-A32B-D53FB03CF778}" type="pres">
      <dgm:prSet presAssocID="{DB8486F6-6671-F940-9DE3-F7D29A555C61}" presName="img" presStyleLbl="fgImgPlace1" presStyleIdx="0" presStyleCnt="4" custScaleX="75942" custScaleY="8618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with solid fill"/>
        </a:ext>
      </dgm:extLst>
    </dgm:pt>
    <dgm:pt modelId="{401E01F4-CF72-8342-A1C6-FF701BF444AF}" type="pres">
      <dgm:prSet presAssocID="{DB8486F6-6671-F940-9DE3-F7D29A555C61}" presName="text" presStyleLbl="node1" presStyleIdx="0" presStyleCnt="4">
        <dgm:presLayoutVars>
          <dgm:bulletEnabled val="1"/>
        </dgm:presLayoutVars>
      </dgm:prSet>
      <dgm:spPr/>
    </dgm:pt>
    <dgm:pt modelId="{8D21CCDE-0245-6A48-AC3C-53CAD7CAD84B}" type="pres">
      <dgm:prSet presAssocID="{6ED30C9B-F74B-494A-B8BA-FE0663B3450F}" presName="spacer" presStyleCnt="0"/>
      <dgm:spPr/>
    </dgm:pt>
    <dgm:pt modelId="{8DC11A6E-34BC-C84E-99EE-5724C5D6D530}" type="pres">
      <dgm:prSet presAssocID="{34AD16D0-A336-5540-AFD2-82492BA469AE}" presName="comp" presStyleCnt="0"/>
      <dgm:spPr/>
    </dgm:pt>
    <dgm:pt modelId="{BA858EB0-E5F1-4E42-9934-D1BBFBC9F25C}" type="pres">
      <dgm:prSet presAssocID="{34AD16D0-A336-5540-AFD2-82492BA469AE}" presName="box" presStyleLbl="node1" presStyleIdx="1" presStyleCnt="4"/>
      <dgm:spPr/>
    </dgm:pt>
    <dgm:pt modelId="{1CB42A64-3CC7-1944-A704-77D5B0387CBF}" type="pres">
      <dgm:prSet presAssocID="{34AD16D0-A336-5540-AFD2-82492BA469AE}" presName="img" presStyleLbl="fgImgPlace1" presStyleIdx="1" presStyleCnt="4" custScaleX="75942" custScaleY="8618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1000" b="-2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 with solid fill"/>
        </a:ext>
      </dgm:extLst>
    </dgm:pt>
    <dgm:pt modelId="{C6B2BB46-6B5C-384C-8536-0DCA32B236D8}" type="pres">
      <dgm:prSet presAssocID="{34AD16D0-A336-5540-AFD2-82492BA469AE}" presName="text" presStyleLbl="node1" presStyleIdx="1" presStyleCnt="4">
        <dgm:presLayoutVars>
          <dgm:bulletEnabled val="1"/>
        </dgm:presLayoutVars>
      </dgm:prSet>
      <dgm:spPr/>
    </dgm:pt>
    <dgm:pt modelId="{40DEB6AF-F80F-084A-8B3B-54E3D92C64DD}" type="pres">
      <dgm:prSet presAssocID="{BC382D52-4875-B84E-A009-65E5689573FF}" presName="spacer" presStyleCnt="0"/>
      <dgm:spPr/>
    </dgm:pt>
    <dgm:pt modelId="{E468CD38-C5FD-FB45-87C2-969CEE67BED2}" type="pres">
      <dgm:prSet presAssocID="{4117B8A5-3DAC-1549-B2FD-89040A2D1779}" presName="comp" presStyleCnt="0"/>
      <dgm:spPr/>
    </dgm:pt>
    <dgm:pt modelId="{A2370188-4AAE-F547-9A44-3A4B4CD0181C}" type="pres">
      <dgm:prSet presAssocID="{4117B8A5-3DAC-1549-B2FD-89040A2D1779}" presName="box" presStyleLbl="node1" presStyleIdx="2" presStyleCnt="4"/>
      <dgm:spPr/>
    </dgm:pt>
    <dgm:pt modelId="{11EAC53B-5B2B-AB4C-ABB0-12AC786DB029}" type="pres">
      <dgm:prSet presAssocID="{4117B8A5-3DAC-1549-B2FD-89040A2D1779}" presName="img" presStyleLbl="fgImgPlace1" presStyleIdx="2" presStyleCnt="4" custScaleX="75942" custScaleY="8618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2000" b="-1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with solid fill"/>
        </a:ext>
      </dgm:extLst>
    </dgm:pt>
    <dgm:pt modelId="{DD847AFD-23EA-9845-B05F-80AF4773D089}" type="pres">
      <dgm:prSet presAssocID="{4117B8A5-3DAC-1549-B2FD-89040A2D1779}" presName="text" presStyleLbl="node1" presStyleIdx="2" presStyleCnt="4">
        <dgm:presLayoutVars>
          <dgm:bulletEnabled val="1"/>
        </dgm:presLayoutVars>
      </dgm:prSet>
      <dgm:spPr/>
    </dgm:pt>
    <dgm:pt modelId="{54A7E53C-61A3-B14C-A5E4-08E3D212D506}" type="pres">
      <dgm:prSet presAssocID="{A73D94BD-DB0A-2141-999F-1B7743C06C21}" presName="spacer" presStyleCnt="0"/>
      <dgm:spPr/>
    </dgm:pt>
    <dgm:pt modelId="{D91236BC-3A17-3F45-8A72-C812B770DC39}" type="pres">
      <dgm:prSet presAssocID="{0A738544-6B16-C643-ACBC-11A004A06BFA}" presName="comp" presStyleCnt="0"/>
      <dgm:spPr/>
    </dgm:pt>
    <dgm:pt modelId="{5FC9206E-6079-864A-A737-575E237DFD41}" type="pres">
      <dgm:prSet presAssocID="{0A738544-6B16-C643-ACBC-11A004A06BFA}" presName="box" presStyleLbl="node1" presStyleIdx="3" presStyleCnt="4"/>
      <dgm:spPr/>
    </dgm:pt>
    <dgm:pt modelId="{68AD6B0B-1E06-7645-9AE1-D76DBE1A75BD}" type="pres">
      <dgm:prSet presAssocID="{0A738544-6B16-C643-ACBC-11A004A06BFA}" presName="img" presStyleLbl="fgImgPlace1" presStyleIdx="3" presStyleCnt="4" custScaleX="75942" custScaleY="86188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12000" b="-1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 with solid fill"/>
        </a:ext>
      </dgm:extLst>
    </dgm:pt>
    <dgm:pt modelId="{DA607B1E-9FCF-F447-B19C-4AF08F276C72}" type="pres">
      <dgm:prSet presAssocID="{0A738544-6B16-C643-ACBC-11A004A06BFA}" presName="text" presStyleLbl="node1" presStyleIdx="3" presStyleCnt="4">
        <dgm:presLayoutVars>
          <dgm:bulletEnabled val="1"/>
        </dgm:presLayoutVars>
      </dgm:prSet>
      <dgm:spPr/>
    </dgm:pt>
  </dgm:ptLst>
  <dgm:cxnLst>
    <dgm:cxn modelId="{9000C11C-A39F-FB49-9D6C-C2DD2F844CAA}" type="presOf" srcId="{4117B8A5-3DAC-1549-B2FD-89040A2D1779}" destId="{A2370188-4AAE-F547-9A44-3A4B4CD0181C}" srcOrd="0" destOrd="0" presId="urn:microsoft.com/office/officeart/2005/8/layout/vList4"/>
    <dgm:cxn modelId="{34C08A22-77B2-5548-B436-0CD469F3D271}" srcId="{291CDE99-90D4-4848-94F2-9D55620A2949}" destId="{DB8486F6-6671-F940-9DE3-F7D29A555C61}" srcOrd="0" destOrd="0" parTransId="{E801C808-D29B-B047-A70D-C0A1018EADCE}" sibTransId="{6ED30C9B-F74B-494A-B8BA-FE0663B3450F}"/>
    <dgm:cxn modelId="{95ECE433-1473-1249-AC46-1539C57582DF}" type="presOf" srcId="{291CDE99-90D4-4848-94F2-9D55620A2949}" destId="{F9EE0882-5D98-B149-9208-74F5B5460D86}" srcOrd="0" destOrd="0" presId="urn:microsoft.com/office/officeart/2005/8/layout/vList4"/>
    <dgm:cxn modelId="{8DB2B339-8E92-0F44-B95C-67AC3674C5BA}" srcId="{291CDE99-90D4-4848-94F2-9D55620A2949}" destId="{0A738544-6B16-C643-ACBC-11A004A06BFA}" srcOrd="3" destOrd="0" parTransId="{ABBE26BF-6CC2-6F4E-9568-911EE88947C7}" sibTransId="{CFBF6E99-6497-6C43-8696-9E619ED8F64B}"/>
    <dgm:cxn modelId="{0067D247-8E4F-1648-81E4-4FB90E03C8CF}" type="presOf" srcId="{0A738544-6B16-C643-ACBC-11A004A06BFA}" destId="{DA607B1E-9FCF-F447-B19C-4AF08F276C72}" srcOrd="1" destOrd="0" presId="urn:microsoft.com/office/officeart/2005/8/layout/vList4"/>
    <dgm:cxn modelId="{3731CC77-09A6-5544-81C3-B42717E53B01}" srcId="{291CDE99-90D4-4848-94F2-9D55620A2949}" destId="{34AD16D0-A336-5540-AFD2-82492BA469AE}" srcOrd="1" destOrd="0" parTransId="{46C1D399-EFC7-8C40-B63C-9FC7D4BBAB1E}" sibTransId="{BC382D52-4875-B84E-A009-65E5689573FF}"/>
    <dgm:cxn modelId="{DE0A5F8A-10D0-934C-86B8-964E6AA80D4F}" srcId="{291CDE99-90D4-4848-94F2-9D55620A2949}" destId="{4117B8A5-3DAC-1549-B2FD-89040A2D1779}" srcOrd="2" destOrd="0" parTransId="{BEBB6871-8AED-7243-A343-3C215E5A6A6E}" sibTransId="{A73D94BD-DB0A-2141-999F-1B7743C06C21}"/>
    <dgm:cxn modelId="{D87FA396-EF53-3140-ACD9-EC3D6A09FCA0}" type="presOf" srcId="{34AD16D0-A336-5540-AFD2-82492BA469AE}" destId="{C6B2BB46-6B5C-384C-8536-0DCA32B236D8}" srcOrd="1" destOrd="0" presId="urn:microsoft.com/office/officeart/2005/8/layout/vList4"/>
    <dgm:cxn modelId="{608043B8-25AF-084D-ADD7-7A455BB790F7}" type="presOf" srcId="{4117B8A5-3DAC-1549-B2FD-89040A2D1779}" destId="{DD847AFD-23EA-9845-B05F-80AF4773D089}" srcOrd="1" destOrd="0" presId="urn:microsoft.com/office/officeart/2005/8/layout/vList4"/>
    <dgm:cxn modelId="{AEDD45C3-B30F-5E4A-8C6C-02244DEB714B}" type="presOf" srcId="{DB8486F6-6671-F940-9DE3-F7D29A555C61}" destId="{92ACF56F-CA61-4046-9531-F8E9AEFC7A85}" srcOrd="0" destOrd="0" presId="urn:microsoft.com/office/officeart/2005/8/layout/vList4"/>
    <dgm:cxn modelId="{349908CD-9FE7-B44D-8947-B3E170A69882}" type="presOf" srcId="{DB8486F6-6671-F940-9DE3-F7D29A555C61}" destId="{401E01F4-CF72-8342-A1C6-FF701BF444AF}" srcOrd="1" destOrd="0" presId="urn:microsoft.com/office/officeart/2005/8/layout/vList4"/>
    <dgm:cxn modelId="{45371AEF-EA8B-3F4E-8972-3CC1A6796C84}" type="presOf" srcId="{34AD16D0-A336-5540-AFD2-82492BA469AE}" destId="{BA858EB0-E5F1-4E42-9934-D1BBFBC9F25C}" srcOrd="0" destOrd="0" presId="urn:microsoft.com/office/officeart/2005/8/layout/vList4"/>
    <dgm:cxn modelId="{90F45BFF-124E-F44B-9CF3-78113DFDFAF3}" type="presOf" srcId="{0A738544-6B16-C643-ACBC-11A004A06BFA}" destId="{5FC9206E-6079-864A-A737-575E237DFD41}" srcOrd="0" destOrd="0" presId="urn:microsoft.com/office/officeart/2005/8/layout/vList4"/>
    <dgm:cxn modelId="{3A80A65F-B5C5-0B41-B378-BD746DB3FFBD}" type="presParOf" srcId="{F9EE0882-5D98-B149-9208-74F5B5460D86}" destId="{652860FA-18D8-BE48-AD95-4042C2C6D5A3}" srcOrd="0" destOrd="0" presId="urn:microsoft.com/office/officeart/2005/8/layout/vList4"/>
    <dgm:cxn modelId="{89D3EB99-9055-F940-9A24-3C11A1245C68}" type="presParOf" srcId="{652860FA-18D8-BE48-AD95-4042C2C6D5A3}" destId="{92ACF56F-CA61-4046-9531-F8E9AEFC7A85}" srcOrd="0" destOrd="0" presId="urn:microsoft.com/office/officeart/2005/8/layout/vList4"/>
    <dgm:cxn modelId="{75F1290F-0C13-A54C-9B1C-C06CBE88B020}" type="presParOf" srcId="{652860FA-18D8-BE48-AD95-4042C2C6D5A3}" destId="{42FB2218-67A2-3145-A32B-D53FB03CF778}" srcOrd="1" destOrd="0" presId="urn:microsoft.com/office/officeart/2005/8/layout/vList4"/>
    <dgm:cxn modelId="{55FAB6D1-F4BF-1F4E-B555-FA96791CBC08}" type="presParOf" srcId="{652860FA-18D8-BE48-AD95-4042C2C6D5A3}" destId="{401E01F4-CF72-8342-A1C6-FF701BF444AF}" srcOrd="2" destOrd="0" presId="urn:microsoft.com/office/officeart/2005/8/layout/vList4"/>
    <dgm:cxn modelId="{0D6DD17E-3C40-9843-A433-0B4E7D3D5C80}" type="presParOf" srcId="{F9EE0882-5D98-B149-9208-74F5B5460D86}" destId="{8D21CCDE-0245-6A48-AC3C-53CAD7CAD84B}" srcOrd="1" destOrd="0" presId="urn:microsoft.com/office/officeart/2005/8/layout/vList4"/>
    <dgm:cxn modelId="{5B4AC8D5-69EF-E746-B359-37FF5F75C629}" type="presParOf" srcId="{F9EE0882-5D98-B149-9208-74F5B5460D86}" destId="{8DC11A6E-34BC-C84E-99EE-5724C5D6D530}" srcOrd="2" destOrd="0" presId="urn:microsoft.com/office/officeart/2005/8/layout/vList4"/>
    <dgm:cxn modelId="{6256BBF9-E8BF-D94F-AF47-2FC1F3F92D79}" type="presParOf" srcId="{8DC11A6E-34BC-C84E-99EE-5724C5D6D530}" destId="{BA858EB0-E5F1-4E42-9934-D1BBFBC9F25C}" srcOrd="0" destOrd="0" presId="urn:microsoft.com/office/officeart/2005/8/layout/vList4"/>
    <dgm:cxn modelId="{4A4E967B-69BF-BB4A-9CBA-AD8DFACAC04B}" type="presParOf" srcId="{8DC11A6E-34BC-C84E-99EE-5724C5D6D530}" destId="{1CB42A64-3CC7-1944-A704-77D5B0387CBF}" srcOrd="1" destOrd="0" presId="urn:microsoft.com/office/officeart/2005/8/layout/vList4"/>
    <dgm:cxn modelId="{6166FBC7-F67A-4244-A11A-4CCC93179CA4}" type="presParOf" srcId="{8DC11A6E-34BC-C84E-99EE-5724C5D6D530}" destId="{C6B2BB46-6B5C-384C-8536-0DCA32B236D8}" srcOrd="2" destOrd="0" presId="urn:microsoft.com/office/officeart/2005/8/layout/vList4"/>
    <dgm:cxn modelId="{E3C5CA54-8785-D347-9F6C-07C540E92347}" type="presParOf" srcId="{F9EE0882-5D98-B149-9208-74F5B5460D86}" destId="{40DEB6AF-F80F-084A-8B3B-54E3D92C64DD}" srcOrd="3" destOrd="0" presId="urn:microsoft.com/office/officeart/2005/8/layout/vList4"/>
    <dgm:cxn modelId="{7675F89C-574A-5A4C-B684-4D042C186902}" type="presParOf" srcId="{F9EE0882-5D98-B149-9208-74F5B5460D86}" destId="{E468CD38-C5FD-FB45-87C2-969CEE67BED2}" srcOrd="4" destOrd="0" presId="urn:microsoft.com/office/officeart/2005/8/layout/vList4"/>
    <dgm:cxn modelId="{D932A67D-FAEA-3A4E-8A10-20AB15710DD1}" type="presParOf" srcId="{E468CD38-C5FD-FB45-87C2-969CEE67BED2}" destId="{A2370188-4AAE-F547-9A44-3A4B4CD0181C}" srcOrd="0" destOrd="0" presId="urn:microsoft.com/office/officeart/2005/8/layout/vList4"/>
    <dgm:cxn modelId="{5A4B56F8-E01F-C144-B3A4-3450361FE8F5}" type="presParOf" srcId="{E468CD38-C5FD-FB45-87C2-969CEE67BED2}" destId="{11EAC53B-5B2B-AB4C-ABB0-12AC786DB029}" srcOrd="1" destOrd="0" presId="urn:microsoft.com/office/officeart/2005/8/layout/vList4"/>
    <dgm:cxn modelId="{CAA7AE89-DD80-C84F-AF84-4DCB2F1EC15B}" type="presParOf" srcId="{E468CD38-C5FD-FB45-87C2-969CEE67BED2}" destId="{DD847AFD-23EA-9845-B05F-80AF4773D089}" srcOrd="2" destOrd="0" presId="urn:microsoft.com/office/officeart/2005/8/layout/vList4"/>
    <dgm:cxn modelId="{886BBDE2-9DFD-D94B-971B-8A4161A571BF}" type="presParOf" srcId="{F9EE0882-5D98-B149-9208-74F5B5460D86}" destId="{54A7E53C-61A3-B14C-A5E4-08E3D212D506}" srcOrd="5" destOrd="0" presId="urn:microsoft.com/office/officeart/2005/8/layout/vList4"/>
    <dgm:cxn modelId="{2A4CAB4F-1B73-8246-B992-21A52158DB54}" type="presParOf" srcId="{F9EE0882-5D98-B149-9208-74F5B5460D86}" destId="{D91236BC-3A17-3F45-8A72-C812B770DC39}" srcOrd="6" destOrd="0" presId="urn:microsoft.com/office/officeart/2005/8/layout/vList4"/>
    <dgm:cxn modelId="{374E8461-9739-B84D-B806-9809FB3A8D83}" type="presParOf" srcId="{D91236BC-3A17-3F45-8A72-C812B770DC39}" destId="{5FC9206E-6079-864A-A737-575E237DFD41}" srcOrd="0" destOrd="0" presId="urn:microsoft.com/office/officeart/2005/8/layout/vList4"/>
    <dgm:cxn modelId="{DB354CE9-F8BE-7B4A-8579-C160297D33D5}" type="presParOf" srcId="{D91236BC-3A17-3F45-8A72-C812B770DC39}" destId="{68AD6B0B-1E06-7645-9AE1-D76DBE1A75BD}" srcOrd="1" destOrd="0" presId="urn:microsoft.com/office/officeart/2005/8/layout/vList4"/>
    <dgm:cxn modelId="{1EDB40CD-B2DE-7C4C-904B-5104DC405B79}" type="presParOf" srcId="{D91236BC-3A17-3F45-8A72-C812B770DC39}" destId="{DA607B1E-9FCF-F447-B19C-4AF08F276C7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CF56F-CA61-4046-9531-F8E9AEFC7A85}">
      <dsp:nvSpPr>
        <dsp:cNvPr id="0" name=""/>
        <dsp:cNvSpPr/>
      </dsp:nvSpPr>
      <dsp:spPr>
        <a:xfrm>
          <a:off x="0" y="36559"/>
          <a:ext cx="6020397" cy="1060939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Roboto Light" panose="02000000000000000000" pitchFamily="2" charset="0"/>
              <a:ea typeface="Roboto Light" panose="02000000000000000000" pitchFamily="2" charset="0"/>
            </a:rPr>
            <a:t>Data collected from Kaggle</a:t>
          </a:r>
        </a:p>
      </dsp:txBody>
      <dsp:txXfrm>
        <a:off x="1310173" y="36559"/>
        <a:ext cx="4710223" cy="1060939"/>
      </dsp:txXfrm>
    </dsp:sp>
    <dsp:sp modelId="{42FB2218-67A2-3145-A32B-D53FB03CF778}">
      <dsp:nvSpPr>
        <dsp:cNvPr id="0" name=""/>
        <dsp:cNvSpPr/>
      </dsp:nvSpPr>
      <dsp:spPr>
        <a:xfrm>
          <a:off x="250932" y="164708"/>
          <a:ext cx="914401" cy="73152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58EB0-E5F1-4E42-9934-D1BBFBC9F25C}">
      <dsp:nvSpPr>
        <dsp:cNvPr id="0" name=""/>
        <dsp:cNvSpPr/>
      </dsp:nvSpPr>
      <dsp:spPr>
        <a:xfrm>
          <a:off x="0" y="1167033"/>
          <a:ext cx="6020397" cy="1060939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Roboto Light" panose="02000000000000000000" pitchFamily="2" charset="0"/>
              <a:ea typeface="Roboto Light" panose="02000000000000000000" pitchFamily="2" charset="0"/>
            </a:rPr>
            <a:t>Contains 47K text tweets</a:t>
          </a:r>
        </a:p>
      </dsp:txBody>
      <dsp:txXfrm>
        <a:off x="1310173" y="1167033"/>
        <a:ext cx="4710223" cy="1060939"/>
      </dsp:txXfrm>
    </dsp:sp>
    <dsp:sp modelId="{1CB42A64-3CC7-1944-A704-77D5B0387CBF}">
      <dsp:nvSpPr>
        <dsp:cNvPr id="0" name=""/>
        <dsp:cNvSpPr/>
      </dsp:nvSpPr>
      <dsp:spPr>
        <a:xfrm>
          <a:off x="250932" y="1331742"/>
          <a:ext cx="914401" cy="73152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1000" b="-2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70188-4AAE-F547-9A44-3A4B4CD0181C}">
      <dsp:nvSpPr>
        <dsp:cNvPr id="0" name=""/>
        <dsp:cNvSpPr/>
      </dsp:nvSpPr>
      <dsp:spPr>
        <a:xfrm>
          <a:off x="0" y="2334067"/>
          <a:ext cx="6020397" cy="1060939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Roboto Light" panose="02000000000000000000" pitchFamily="2" charset="0"/>
              <a:ea typeface="Roboto Light" panose="02000000000000000000" pitchFamily="2" charset="0"/>
            </a:rPr>
            <a:t>Consists of 6 Classes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Roboto Light" panose="02000000000000000000" pitchFamily="2" charset="0"/>
              <a:ea typeface="Roboto Light" panose="02000000000000000000" pitchFamily="2" charset="0"/>
            </a:rPr>
            <a:t>religion, gender, age, ethnicity, other, &amp; not cyberbullying</a:t>
          </a:r>
        </a:p>
      </dsp:txBody>
      <dsp:txXfrm>
        <a:off x="1310173" y="2334067"/>
        <a:ext cx="4710223" cy="1060939"/>
      </dsp:txXfrm>
    </dsp:sp>
    <dsp:sp modelId="{11EAC53B-5B2B-AB4C-ABB0-12AC786DB029}">
      <dsp:nvSpPr>
        <dsp:cNvPr id="0" name=""/>
        <dsp:cNvSpPr/>
      </dsp:nvSpPr>
      <dsp:spPr>
        <a:xfrm>
          <a:off x="250932" y="2498775"/>
          <a:ext cx="914401" cy="73152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9206E-6079-864A-A737-575E237DFD41}">
      <dsp:nvSpPr>
        <dsp:cNvPr id="0" name=""/>
        <dsp:cNvSpPr/>
      </dsp:nvSpPr>
      <dsp:spPr>
        <a:xfrm>
          <a:off x="0" y="3501100"/>
          <a:ext cx="6020397" cy="1060939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Roboto Light" panose="02000000000000000000" pitchFamily="2" charset="0"/>
              <a:ea typeface="Roboto Light" panose="02000000000000000000" pitchFamily="2" charset="0"/>
            </a:rPr>
            <a:t>Balanced dataset (8K per class)</a:t>
          </a:r>
        </a:p>
      </dsp:txBody>
      <dsp:txXfrm>
        <a:off x="1310173" y="3501100"/>
        <a:ext cx="4710223" cy="1060939"/>
      </dsp:txXfrm>
    </dsp:sp>
    <dsp:sp modelId="{68AD6B0B-1E06-7645-9AE1-D76DBE1A75BD}">
      <dsp:nvSpPr>
        <dsp:cNvPr id="0" name=""/>
        <dsp:cNvSpPr/>
      </dsp:nvSpPr>
      <dsp:spPr>
        <a:xfrm>
          <a:off x="250932" y="3665809"/>
          <a:ext cx="914401" cy="73152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5DB-0D4A-3E4A-B108-A168C7FEA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0F9F7-1475-F640-8D88-9DF897C34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87D96-C9AB-AC47-A5A7-68C83853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D78D-C926-4146-A703-D2E93C2237D8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F2288-3C48-B648-BB01-031E532C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31A89-4BD3-E44D-B9D7-C1E7D05C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7709-1497-5245-9AFA-E65D72A2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9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FEB0-0FCD-6748-981A-88DBF2EF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DBF9E-9386-8741-BA9E-526F12E22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DBB90-2CE3-224A-917C-B563A684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D78D-C926-4146-A703-D2E93C2237D8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B5A4B-64BE-494B-82F5-0EF9F02B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89234-1C84-3941-8157-F2A933A7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7709-1497-5245-9AFA-E65D72A2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2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92E50-5729-8E4D-B47F-9E0EC8C5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E6EF5-8CFD-B24A-BFB3-03DFBFA14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10765-A4F8-CA4A-B9F6-3A3FAD13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D78D-C926-4146-A703-D2E93C2237D8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34376-7936-174B-816E-F52BAECF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17293-1A56-D342-890A-05ECCF95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7709-1497-5245-9AFA-E65D72A2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7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A354-637E-8548-9E43-ECB8DCA7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92E9D-510D-4441-B0CA-6DCEECF7A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27402-8DD5-A24E-96E6-32D71ACD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D78D-C926-4146-A703-D2E93C2237D8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E9C86-D7D1-FD48-A54B-08C0350F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58F77-CCA1-EA4D-9E90-5AF6E27E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7709-1497-5245-9AFA-E65D72A2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EEE7-1C54-A24A-A6D9-C3CF7BA8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EB62C-E55E-6E40-9D79-292261208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D3BD4-66CE-AB45-95DE-572C8924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D78D-C926-4146-A703-D2E93C2237D8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4E322-FDE9-0F48-B234-88B8B1D7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36582-2A79-0A4A-ACF2-0BF8A311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7709-1497-5245-9AFA-E65D72A2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5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3341-A686-8448-B802-35EC9B2F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ADD58-06A9-BA4C-A0D2-BF4735CEA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0F98E-F8E4-A247-9B7D-0F35E099E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23AB5-0FC3-4540-9AD3-29013A2D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D78D-C926-4146-A703-D2E93C2237D8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D4F27-ED7F-2541-8D63-A05946A8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6072D-311E-4A4F-8AA9-225690F0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7709-1497-5245-9AFA-E65D72A2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990B-4903-B143-BCE6-AFE0123E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719F7-BF26-1542-BA8D-D437EE0CD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4C7F8-E787-284B-916F-C979BB0F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F8788-EA24-824E-9649-58988A8A7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D3CBB-5500-D546-A72F-55D2F4666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5193F-BC0E-EA41-B043-08F03A97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D78D-C926-4146-A703-D2E93C2237D8}" type="datetimeFigureOut">
              <a:rPr lang="en-US" smtClean="0"/>
              <a:t>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E5795-3C31-7D41-904E-8C8CD6D7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F9176-A063-B642-B94C-82B0E3DE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7709-1497-5245-9AFA-E65D72A2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7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787C-DDED-5040-A765-BEC94A00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FED26-D3FC-DA4D-8906-3A62B960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D78D-C926-4146-A703-D2E93C2237D8}" type="datetimeFigureOut">
              <a:rPr lang="en-US" smtClean="0"/>
              <a:t>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464EE-AD07-3046-BD7D-4106F227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ABC70-5D5B-F843-90E6-1D216DC1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7709-1497-5245-9AFA-E65D72A2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8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B9B50-6AD3-0D40-805D-9DD6769C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D78D-C926-4146-A703-D2E93C2237D8}" type="datetimeFigureOut">
              <a:rPr lang="en-US" smtClean="0"/>
              <a:t>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93A73-ABEB-8041-80DF-87C842AF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83821-78E1-EA40-95C9-64A13AE6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7709-1497-5245-9AFA-E65D72A2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F314-6D2C-E940-968E-4C456E36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CA29F-BC51-CD4B-9911-E3F59A50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6FB25-5807-6041-B9F9-94973A901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8FFE9-6C12-1C44-98C8-7F9E6517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D78D-C926-4146-A703-D2E93C2237D8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C7A8B-CC08-AF49-8A1F-643ED795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79882-6353-C14B-A503-ADC01D20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7709-1497-5245-9AFA-E65D72A2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6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A390-0D40-4E40-8B09-A6A8E1BF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83813-4C12-B749-97CD-1CC327854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52561-1B63-764B-B82B-B506AFB2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0A4C8-B78A-8A49-B2B6-676513ED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D78D-C926-4146-A703-D2E93C2237D8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A7B7B-0EA8-9240-8DB5-CDC3C5AF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4F1A1-CD80-4F4E-B8AF-39D48D3F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7709-1497-5245-9AFA-E65D72A2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3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B342A-A2A0-CE4F-B6E6-0EC6A786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079AA-B4E2-7043-BBBD-42C0CA134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5FC66-3A67-274C-848A-E623C90F9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CD78D-C926-4146-A703-D2E93C2237D8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DDDB-9A2F-A149-B90C-9A150C795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6333-3003-CC44-8BB0-6D20EC112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B7709-1497-5245-9AFA-E65D72A2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4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CLU voices free speech concerns as cyberbullying bill passes in Md.">
            <a:extLst>
              <a:ext uri="{FF2B5EF4-FFF2-40B4-BE49-F238E27FC236}">
                <a16:creationId xmlns:a16="http://schemas.microsoft.com/office/drawing/2014/main" id="{8EC879F8-F295-8C4C-B6C6-84AC0106F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" t="9493" r="5545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D0A82-932D-744C-BC03-14245CD55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Roboto" panose="02000000000000000000" pitchFamily="2" charset="0"/>
                <a:ea typeface="Roboto" panose="02000000000000000000" pitchFamily="2" charset="0"/>
              </a:rPr>
              <a:t>Cyberbullying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0676A-FF18-6742-A3C2-866A09637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Cassidy Campbell, Devin Hite, Tanya Shapiro</a:t>
            </a:r>
          </a:p>
        </p:txBody>
      </p:sp>
    </p:spTree>
    <p:extLst>
      <p:ext uri="{BB962C8B-B14F-4D97-AF65-F5344CB8AC3E}">
        <p14:creationId xmlns:p14="http://schemas.microsoft.com/office/powerpoint/2010/main" val="1390773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A49E-13FB-0642-8288-0B338A7D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latin typeface="Roboto" panose="02000000000000000000" pitchFamily="2" charset="0"/>
                <a:ea typeface="Roboto" panose="02000000000000000000" pitchFamily="2" charset="0"/>
              </a:rPr>
              <a:t>Proof of Concept</a:t>
            </a:r>
            <a:endParaRPr lang="en-US" sz="5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treamlit Transforms How Data Scientists Share Data, Raises">
            <a:extLst>
              <a:ext uri="{FF2B5EF4-FFF2-40B4-BE49-F238E27FC236}">
                <a16:creationId xmlns:a16="http://schemas.microsoft.com/office/drawing/2014/main" id="{573863A5-E291-FA4F-915B-486FE0A81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48" y="2933324"/>
            <a:ext cx="4974336" cy="29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0DA11-130A-1A4D-8D31-AEC72CF45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16" y="3333605"/>
            <a:ext cx="4974336" cy="211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8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7D18-3F56-B54A-B8E5-A26C55B7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7579-9250-3246-AD1E-3E570D6B4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Roboto Light" panose="02000000000000000000" pitchFamily="2" charset="0"/>
                <a:ea typeface="Roboto Light" panose="02000000000000000000" pitchFamily="2" charset="0"/>
              </a:rPr>
              <a:t>Twitter’s CEO, Parag Agrawal, is invested in making Twitter a safe space for users to express themselves and connect with others. In the past decade, there has been an increase in offensive tweets</a:t>
            </a:r>
          </a:p>
          <a:p>
            <a:pPr marL="0" indent="0">
              <a:buNone/>
            </a:pPr>
            <a:endParaRPr lang="en-US" sz="17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US" sz="1700" dirty="0">
                <a:latin typeface="Roboto Light" panose="02000000000000000000" pitchFamily="2" charset="0"/>
                <a:ea typeface="Roboto Light" panose="02000000000000000000" pitchFamily="2" charset="0"/>
              </a:rPr>
              <a:t>Agrawal has asked you and a team of Data Scientists to develop an algorithm to detect inappropriate Tweets and flag them for cyberbullying.</a:t>
            </a:r>
          </a:p>
          <a:p>
            <a:pPr marL="0" indent="0">
              <a:buNone/>
            </a:pPr>
            <a:endParaRPr lang="en-US" sz="17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US" sz="1700" dirty="0">
                <a:latin typeface="Roboto Light" panose="02000000000000000000" pitchFamily="2" charset="0"/>
                <a:ea typeface="Roboto Light" panose="02000000000000000000" pitchFamily="2" charset="0"/>
              </a:rPr>
              <a:t>The objective is to not only classify which tweets are offensive, but what type of cyberbullying (gender, race, age, </a:t>
            </a:r>
            <a:r>
              <a:rPr lang="en-US" sz="17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etc</a:t>
            </a:r>
            <a:r>
              <a:rPr lang="en-US" sz="1700" dirty="0">
                <a:latin typeface="Roboto Light" panose="02000000000000000000" pitchFamily="2" charset="0"/>
                <a:ea typeface="Roboto Light" panose="02000000000000000000" pitchFamily="2" charset="0"/>
              </a:rPr>
              <a:t>). Although the baseline accuracy is ~17%, Agrawal will not implement the </a:t>
            </a:r>
            <a:r>
              <a:rPr lang="en-US" sz="17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alogirithm</a:t>
            </a:r>
            <a:r>
              <a:rPr lang="en-US" sz="1700" dirty="0">
                <a:latin typeface="Roboto Light" panose="02000000000000000000" pitchFamily="2" charset="0"/>
                <a:ea typeface="Roboto Light" panose="02000000000000000000" pitchFamily="2" charset="0"/>
              </a:rPr>
              <a:t> unless it can classify tweets with at least 70% accuracy.</a:t>
            </a:r>
          </a:p>
          <a:p>
            <a:pPr marL="0" indent="0">
              <a:buNone/>
            </a:pPr>
            <a:endParaRPr lang="en-US" sz="17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2050" name="Picture 2" descr="Twitter rolls out redesigned warning labels to combat misinformation">
            <a:extLst>
              <a:ext uri="{FF2B5EF4-FFF2-40B4-BE49-F238E27FC236}">
                <a16:creationId xmlns:a16="http://schemas.microsoft.com/office/drawing/2014/main" id="{F466BA4A-E3BD-5946-96CB-85B00EEE0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0" r="23219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BC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0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10729-CD25-754B-AD4C-1782AA43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Background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D02C893-57CB-974F-86C6-28FBDBB2EE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948111"/>
              </p:ext>
            </p:extLst>
          </p:nvPr>
        </p:nvGraphicFramePr>
        <p:xfrm>
          <a:off x="4976031" y="1146642"/>
          <a:ext cx="6020397" cy="4564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24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9BF2-F4D6-E44D-90D3-4992A296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Verbosity : Character Length</a:t>
            </a:r>
            <a:endParaRPr lang="en-US" dirty="0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0630BBB-8909-A24A-88A9-FFAC3DBC3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0" y="2481134"/>
            <a:ext cx="9182100" cy="3784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27906A-34BF-F845-9CA4-D7E98F24E680}"/>
              </a:ext>
            </a:extLst>
          </p:cNvPr>
          <p:cNvSpPr txBox="1"/>
          <p:nvPr/>
        </p:nvSpPr>
        <p:spPr>
          <a:xfrm>
            <a:off x="838200" y="1477346"/>
            <a:ext cx="1088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Not Cyberbullying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and </a:t>
            </a: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Other Cyberbullying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tweets less verbose compared to tweets in other classes.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A616F-D112-9C4E-95CC-D5CA7FDDE2B2}"/>
              </a:ext>
            </a:extLst>
          </p:cNvPr>
          <p:cNvSpPr txBox="1"/>
          <p:nvPr/>
        </p:nvSpPr>
        <p:spPr>
          <a:xfrm>
            <a:off x="838200" y="1856732"/>
            <a:ext cx="1088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 Age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and </a:t>
            </a: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Gender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tweets more verbose compared to tweets in other classes.</a:t>
            </a:r>
          </a:p>
        </p:txBody>
      </p:sp>
    </p:spTree>
    <p:extLst>
      <p:ext uri="{BB962C8B-B14F-4D97-AF65-F5344CB8AC3E}">
        <p14:creationId xmlns:p14="http://schemas.microsoft.com/office/powerpoint/2010/main" val="8555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9BF2-F4D6-E44D-90D3-4992A296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Verbosity: Word Count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7906A-34BF-F845-9CA4-D7E98F24E680}"/>
              </a:ext>
            </a:extLst>
          </p:cNvPr>
          <p:cNvSpPr txBox="1"/>
          <p:nvPr/>
        </p:nvSpPr>
        <p:spPr>
          <a:xfrm>
            <a:off x="838200" y="1519876"/>
            <a:ext cx="10881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Word Count comparison supports similar observations </a:t>
            </a: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noted about character length distribution.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B56551F-B718-A74A-B9E9-41A1D9768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388828"/>
            <a:ext cx="91821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5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21A58-36F9-264F-8818-385EA1EF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Common Words</a:t>
            </a:r>
            <a:endParaRPr lang="en-US" sz="2800" dirty="0"/>
          </a:p>
        </p:txBody>
      </p:sp>
      <p:sp>
        <p:nvSpPr>
          <p:cNvPr id="15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BEC862-1DF6-45DC-A6D2-35F185A30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 b="1" dirty="0"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lang="en-US" sz="1700" dirty="0">
                <a:latin typeface="Roboto Light" panose="02000000000000000000" pitchFamily="2" charset="0"/>
                <a:ea typeface="Roboto Light" panose="02000000000000000000" pitchFamily="2" charset="0"/>
              </a:rPr>
              <a:t> language specific to schools</a:t>
            </a:r>
          </a:p>
          <a:p>
            <a:r>
              <a:rPr lang="en-US" sz="1700" b="1" dirty="0">
                <a:latin typeface="Roboto" panose="02000000000000000000" pitchFamily="2" charset="0"/>
                <a:ea typeface="Roboto" panose="02000000000000000000" pitchFamily="2" charset="0"/>
              </a:rPr>
              <a:t>Ethnicity</a:t>
            </a:r>
            <a:r>
              <a:rPr lang="en-US" sz="1700" dirty="0">
                <a:latin typeface="Roboto Light" panose="02000000000000000000" pitchFamily="2" charset="0"/>
                <a:ea typeface="Roboto Light" panose="02000000000000000000" pitchFamily="2" charset="0"/>
              </a:rPr>
              <a:t> top words contain several offensive racial slurs aimed at African Americans </a:t>
            </a:r>
          </a:p>
          <a:p>
            <a:r>
              <a:rPr lang="en-US" sz="1700" dirty="0">
                <a:latin typeface="Roboto Medium" panose="02000000000000000000" pitchFamily="2" charset="0"/>
                <a:ea typeface="Roboto Medium" panose="02000000000000000000" pitchFamily="2" charset="0"/>
              </a:rPr>
              <a:t>Gender</a:t>
            </a:r>
            <a:r>
              <a:rPr lang="en-US" sz="1700" dirty="0">
                <a:latin typeface="Roboto Light" panose="02000000000000000000" pitchFamily="2" charset="0"/>
                <a:ea typeface="Roboto Light" panose="02000000000000000000" pitchFamily="2" charset="0"/>
              </a:rPr>
              <a:t> tweets contains words that are also homophobic</a:t>
            </a:r>
          </a:p>
          <a:p>
            <a:r>
              <a:rPr lang="en-US" sz="1700" b="1" dirty="0">
                <a:latin typeface="Roboto" panose="02000000000000000000" pitchFamily="2" charset="0"/>
                <a:ea typeface="Roboto" panose="02000000000000000000" pitchFamily="2" charset="0"/>
              </a:rPr>
              <a:t>Religion</a:t>
            </a:r>
            <a:r>
              <a:rPr lang="en-US" sz="1700" dirty="0">
                <a:latin typeface="Roboto Light" panose="02000000000000000000" pitchFamily="2" charset="0"/>
                <a:ea typeface="Roboto Light" panose="02000000000000000000" pitchFamily="2" charset="0"/>
              </a:rPr>
              <a:t> cyberbullying tweets targeted mostly at Islamic communities</a:t>
            </a:r>
          </a:p>
          <a:p>
            <a:r>
              <a:rPr lang="en-US" sz="1700" dirty="0">
                <a:latin typeface="Roboto Light" panose="02000000000000000000" pitchFamily="2" charset="0"/>
                <a:ea typeface="Roboto Light" panose="02000000000000000000" pitchFamily="2" charset="0"/>
              </a:rPr>
              <a:t>Difficult to discern patterns for </a:t>
            </a:r>
            <a:r>
              <a:rPr lang="en-US" sz="1700" b="1" dirty="0">
                <a:latin typeface="Roboto" panose="02000000000000000000" pitchFamily="2" charset="0"/>
                <a:ea typeface="Roboto" panose="02000000000000000000" pitchFamily="2" charset="0"/>
              </a:rPr>
              <a:t>not</a:t>
            </a:r>
            <a:r>
              <a:rPr lang="en-US" sz="1700" dirty="0">
                <a:latin typeface="Roboto Light" panose="02000000000000000000" pitchFamily="2" charset="0"/>
                <a:ea typeface="Roboto Light" panose="02000000000000000000" pitchFamily="2" charset="0"/>
              </a:rPr>
              <a:t> or </a:t>
            </a:r>
            <a:r>
              <a:rPr lang="en-US" sz="1700" b="1" dirty="0">
                <a:latin typeface="Roboto" panose="02000000000000000000" pitchFamily="2" charset="0"/>
                <a:ea typeface="Roboto" panose="02000000000000000000" pitchFamily="2" charset="0"/>
              </a:rPr>
              <a:t>other cyberbullying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0DF02699-B004-6143-B303-9E573CD43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8" t="6263" r="7914"/>
          <a:stretch/>
        </p:blipFill>
        <p:spPr>
          <a:xfrm>
            <a:off x="5124450" y="978618"/>
            <a:ext cx="6939731" cy="51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220E-B616-E643-A450-1169A16D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Common Phrases</a:t>
            </a:r>
            <a:endParaRPr lang="en-U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82551B2-CFBA-CE42-BAFB-C3F4F1D7A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30" y="1754275"/>
            <a:ext cx="11103070" cy="4738600"/>
          </a:xfrm>
        </p:spPr>
      </p:pic>
    </p:spTree>
    <p:extLst>
      <p:ext uri="{BB962C8B-B14F-4D97-AF65-F5344CB8AC3E}">
        <p14:creationId xmlns:p14="http://schemas.microsoft.com/office/powerpoint/2010/main" val="129285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0729-CD25-754B-AD4C-1782AA43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8F2F9-AFF2-D54F-A5B2-F370A89F3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1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E7B2-4861-C74C-A521-3E36F711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Notes &amp; 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EF5C-8571-D147-A748-55B4F6DA5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9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079AD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259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Roboto Light</vt:lpstr>
      <vt:lpstr>Roboto Medium</vt:lpstr>
      <vt:lpstr>Office Theme</vt:lpstr>
      <vt:lpstr>Cyberbullying</vt:lpstr>
      <vt:lpstr>Problem Statement</vt:lpstr>
      <vt:lpstr>Background</vt:lpstr>
      <vt:lpstr>Verbosity : Character Length</vt:lpstr>
      <vt:lpstr>Verbosity: Word Count</vt:lpstr>
      <vt:lpstr>Common Words</vt:lpstr>
      <vt:lpstr>Common Phrases</vt:lpstr>
      <vt:lpstr>Models</vt:lpstr>
      <vt:lpstr>Notes &amp; Conclusions</vt:lpstr>
      <vt:lpstr>Proof of Concept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Cyberbullying</dc:title>
  <dc:creator>Tanya Shapiro</dc:creator>
  <cp:lastModifiedBy>Tanya Shapiro</cp:lastModifiedBy>
  <cp:revision>6</cp:revision>
  <dcterms:created xsi:type="dcterms:W3CDTF">2022-02-06T19:47:07Z</dcterms:created>
  <dcterms:modified xsi:type="dcterms:W3CDTF">2022-02-06T21:22:09Z</dcterms:modified>
</cp:coreProperties>
</file>