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61" r:id="rId2"/>
    <p:sldId id="257" r:id="rId3"/>
    <p:sldId id="258" r:id="rId4"/>
    <p:sldId id="262" r:id="rId5"/>
    <p:sldId id="266" r:id="rId6"/>
    <p:sldId id="267" r:id="rId7"/>
    <p:sldId id="268" r:id="rId8"/>
    <p:sldId id="263" r:id="rId9"/>
    <p:sldId id="269" r:id="rId10"/>
    <p:sldId id="270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4FF"/>
    <a:srgbClr val="3E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62"/>
  </p:normalViewPr>
  <p:slideViewPr>
    <p:cSldViewPr snapToGrid="0" snapToObjects="1">
      <p:cViewPr>
        <p:scale>
          <a:sx n="93" d="100"/>
          <a:sy n="93" d="100"/>
        </p:scale>
        <p:origin x="1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2A540-21AF-48E4-BDC9-5567D7D7DD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946003-0120-4478-8AD8-63C67841AA2C}">
      <dgm:prSet custT="1"/>
      <dgm:spPr/>
      <dgm:t>
        <a:bodyPr/>
        <a:lstStyle/>
        <a:p>
          <a:pPr>
            <a:defRPr cap="all"/>
          </a:pPr>
          <a:r>
            <a:rPr lang="en-US" sz="1800" dirty="0"/>
            <a:t>APPLIED TO </a:t>
          </a:r>
          <a:r>
            <a:rPr lang="en-US" sz="1800" b="0" i="0" dirty="0" err="1">
              <a:latin typeface="Franklin Gothic Medium" panose="020B0603020102020204" pitchFamily="34" charset="0"/>
            </a:rPr>
            <a:t>Siskel</a:t>
          </a:r>
          <a:r>
            <a:rPr lang="en-US" sz="1800" b="0" i="0" dirty="0">
              <a:latin typeface="Franklin Gothic Medium" panose="020B0603020102020204" pitchFamily="34" charset="0"/>
            </a:rPr>
            <a:t> &amp; Ebert </a:t>
          </a:r>
          <a:r>
            <a:rPr lang="en-US" sz="1800" dirty="0"/>
            <a:t>reviews – 66% accuracy</a:t>
          </a:r>
        </a:p>
      </dgm:t>
    </dgm:pt>
    <dgm:pt modelId="{CB2FA16D-0321-4FA4-B828-DDE9F9AD50A0}" type="parTrans" cxnId="{60F356D8-E6F6-4065-967A-8176579A1C02}">
      <dgm:prSet/>
      <dgm:spPr/>
      <dgm:t>
        <a:bodyPr/>
        <a:lstStyle/>
        <a:p>
          <a:endParaRPr lang="en-US"/>
        </a:p>
      </dgm:t>
    </dgm:pt>
    <dgm:pt modelId="{703CCF84-5D77-42AB-A1CD-82142BEE6E3E}" type="sibTrans" cxnId="{60F356D8-E6F6-4065-967A-8176579A1C02}">
      <dgm:prSet/>
      <dgm:spPr/>
      <dgm:t>
        <a:bodyPr/>
        <a:lstStyle/>
        <a:p>
          <a:endParaRPr lang="en-US"/>
        </a:p>
      </dgm:t>
    </dgm:pt>
    <dgm:pt modelId="{741F2C41-49D5-4A16-8BF4-A3B92D185255}">
      <dgm:prSet custT="1"/>
      <dgm:spPr/>
      <dgm:t>
        <a:bodyPr/>
        <a:lstStyle/>
        <a:p>
          <a:pPr>
            <a:defRPr cap="all"/>
          </a:pPr>
          <a:r>
            <a:rPr lang="en-US" sz="1800" dirty="0"/>
            <a:t>Developed a </a:t>
          </a:r>
          <a:r>
            <a:rPr lang="en-US" sz="1800" b="0" i="0" dirty="0" err="1">
              <a:latin typeface="Franklin Gothic Medium" panose="020B0603020102020204" pitchFamily="34" charset="0"/>
            </a:rPr>
            <a:t>Streamlit</a:t>
          </a:r>
          <a:r>
            <a:rPr lang="en-US" sz="1800" dirty="0"/>
            <a:t> app</a:t>
          </a:r>
        </a:p>
      </dgm:t>
    </dgm:pt>
    <dgm:pt modelId="{7798A651-5818-4900-89A7-3414BBBCA122}" type="parTrans" cxnId="{F2E134D7-EA34-4993-871B-37E313FFF934}">
      <dgm:prSet/>
      <dgm:spPr/>
      <dgm:t>
        <a:bodyPr/>
        <a:lstStyle/>
        <a:p>
          <a:endParaRPr lang="en-US"/>
        </a:p>
      </dgm:t>
    </dgm:pt>
    <dgm:pt modelId="{E2E2F038-B48F-4AE7-B628-BC6D8B7D1C68}" type="sibTrans" cxnId="{F2E134D7-EA34-4993-871B-37E313FFF934}">
      <dgm:prSet/>
      <dgm:spPr/>
      <dgm:t>
        <a:bodyPr/>
        <a:lstStyle/>
        <a:p>
          <a:endParaRPr lang="en-US"/>
        </a:p>
      </dgm:t>
    </dgm:pt>
    <dgm:pt modelId="{2292642F-11E6-4BC1-B470-E2424C8876C9}" type="pres">
      <dgm:prSet presAssocID="{6EE2A540-21AF-48E4-BDC9-5567D7D7DD1C}" presName="root" presStyleCnt="0">
        <dgm:presLayoutVars>
          <dgm:dir/>
          <dgm:resizeHandles val="exact"/>
        </dgm:presLayoutVars>
      </dgm:prSet>
      <dgm:spPr/>
    </dgm:pt>
    <dgm:pt modelId="{B9397D2E-D7E2-493E-B720-462FEC6B6C76}" type="pres">
      <dgm:prSet presAssocID="{3C946003-0120-4478-8AD8-63C67841AA2C}" presName="compNode" presStyleCnt="0"/>
      <dgm:spPr/>
    </dgm:pt>
    <dgm:pt modelId="{1B0B652B-02FB-4FBF-ABDA-AD39B6C10177}" type="pres">
      <dgm:prSet presAssocID="{3C946003-0120-4478-8AD8-63C67841AA2C}" presName="iconBgRect" presStyleLbl="bgShp" presStyleIdx="0" presStyleCnt="2"/>
      <dgm:spPr/>
    </dgm:pt>
    <dgm:pt modelId="{453197D3-76F9-49BC-A982-D551ABF11ECC}" type="pres">
      <dgm:prSet presAssocID="{3C946003-0120-4478-8AD8-63C67841AA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053C10B8-7E60-4D9E-818E-BEBF93962AE7}" type="pres">
      <dgm:prSet presAssocID="{3C946003-0120-4478-8AD8-63C67841AA2C}" presName="spaceRect" presStyleCnt="0"/>
      <dgm:spPr/>
    </dgm:pt>
    <dgm:pt modelId="{CC35FBC5-8436-4E50-8687-779DDC39F21E}" type="pres">
      <dgm:prSet presAssocID="{3C946003-0120-4478-8AD8-63C67841AA2C}" presName="textRect" presStyleLbl="revTx" presStyleIdx="0" presStyleCnt="2">
        <dgm:presLayoutVars>
          <dgm:chMax val="1"/>
          <dgm:chPref val="1"/>
        </dgm:presLayoutVars>
      </dgm:prSet>
      <dgm:spPr/>
    </dgm:pt>
    <dgm:pt modelId="{9DA56538-8D8D-45D2-B717-946A6D4116FD}" type="pres">
      <dgm:prSet presAssocID="{703CCF84-5D77-42AB-A1CD-82142BEE6E3E}" presName="sibTrans" presStyleCnt="0"/>
      <dgm:spPr/>
    </dgm:pt>
    <dgm:pt modelId="{8D3A86A9-235F-422D-A1DC-3D2C7DE9EE22}" type="pres">
      <dgm:prSet presAssocID="{741F2C41-49D5-4A16-8BF4-A3B92D185255}" presName="compNode" presStyleCnt="0"/>
      <dgm:spPr/>
    </dgm:pt>
    <dgm:pt modelId="{C3CFB548-5C33-4314-B322-2ABD2A1548DA}" type="pres">
      <dgm:prSet presAssocID="{741F2C41-49D5-4A16-8BF4-A3B92D185255}" presName="iconBgRect" presStyleLbl="bgShp" presStyleIdx="1" presStyleCnt="2"/>
      <dgm:spPr/>
    </dgm:pt>
    <dgm:pt modelId="{B4808406-5D9E-49B1-BE9D-A1D1819C6BB8}" type="pres">
      <dgm:prSet presAssocID="{741F2C41-49D5-4A16-8BF4-A3B92D1852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EB2B9A98-FBF5-4419-951E-E18EC56CAD31}" type="pres">
      <dgm:prSet presAssocID="{741F2C41-49D5-4A16-8BF4-A3B92D185255}" presName="spaceRect" presStyleCnt="0"/>
      <dgm:spPr/>
    </dgm:pt>
    <dgm:pt modelId="{EC7E202D-F41D-4AEB-A619-6F2B9697E6E7}" type="pres">
      <dgm:prSet presAssocID="{741F2C41-49D5-4A16-8BF4-A3B92D18525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267F83-984C-4E88-A494-0DCF97581E97}" type="presOf" srcId="{3C946003-0120-4478-8AD8-63C67841AA2C}" destId="{CC35FBC5-8436-4E50-8687-779DDC39F21E}" srcOrd="0" destOrd="0" presId="urn:microsoft.com/office/officeart/2018/5/layout/IconCircleLabelList"/>
    <dgm:cxn modelId="{0A1AB6B1-292C-4E24-AA33-DF550A4FF873}" type="presOf" srcId="{6EE2A540-21AF-48E4-BDC9-5567D7D7DD1C}" destId="{2292642F-11E6-4BC1-B470-E2424C8876C9}" srcOrd="0" destOrd="0" presId="urn:microsoft.com/office/officeart/2018/5/layout/IconCircleLabelList"/>
    <dgm:cxn modelId="{38BA2ED3-D1A6-4E39-B5BE-05DC990B4D1C}" type="presOf" srcId="{741F2C41-49D5-4A16-8BF4-A3B92D185255}" destId="{EC7E202D-F41D-4AEB-A619-6F2B9697E6E7}" srcOrd="0" destOrd="0" presId="urn:microsoft.com/office/officeart/2018/5/layout/IconCircleLabelList"/>
    <dgm:cxn modelId="{F2E134D7-EA34-4993-871B-37E313FFF934}" srcId="{6EE2A540-21AF-48E4-BDC9-5567D7D7DD1C}" destId="{741F2C41-49D5-4A16-8BF4-A3B92D185255}" srcOrd="1" destOrd="0" parTransId="{7798A651-5818-4900-89A7-3414BBBCA122}" sibTransId="{E2E2F038-B48F-4AE7-B628-BC6D8B7D1C68}"/>
    <dgm:cxn modelId="{60F356D8-E6F6-4065-967A-8176579A1C02}" srcId="{6EE2A540-21AF-48E4-BDC9-5567D7D7DD1C}" destId="{3C946003-0120-4478-8AD8-63C67841AA2C}" srcOrd="0" destOrd="0" parTransId="{CB2FA16D-0321-4FA4-B828-DDE9F9AD50A0}" sibTransId="{703CCF84-5D77-42AB-A1CD-82142BEE6E3E}"/>
    <dgm:cxn modelId="{8ED7EA94-C4D1-4742-8E1C-2FB64D23E6EF}" type="presParOf" srcId="{2292642F-11E6-4BC1-B470-E2424C8876C9}" destId="{B9397D2E-D7E2-493E-B720-462FEC6B6C76}" srcOrd="0" destOrd="0" presId="urn:microsoft.com/office/officeart/2018/5/layout/IconCircleLabelList"/>
    <dgm:cxn modelId="{E1D6488D-1D06-4A52-B38A-05882617F708}" type="presParOf" srcId="{B9397D2E-D7E2-493E-B720-462FEC6B6C76}" destId="{1B0B652B-02FB-4FBF-ABDA-AD39B6C10177}" srcOrd="0" destOrd="0" presId="urn:microsoft.com/office/officeart/2018/5/layout/IconCircleLabelList"/>
    <dgm:cxn modelId="{1719A3F5-58AA-445B-B6EB-A48A57FA9FD3}" type="presParOf" srcId="{B9397D2E-D7E2-493E-B720-462FEC6B6C76}" destId="{453197D3-76F9-49BC-A982-D551ABF11ECC}" srcOrd="1" destOrd="0" presId="urn:microsoft.com/office/officeart/2018/5/layout/IconCircleLabelList"/>
    <dgm:cxn modelId="{0B995126-924A-408F-AE3E-24B47E040B9C}" type="presParOf" srcId="{B9397D2E-D7E2-493E-B720-462FEC6B6C76}" destId="{053C10B8-7E60-4D9E-818E-BEBF93962AE7}" srcOrd="2" destOrd="0" presId="urn:microsoft.com/office/officeart/2018/5/layout/IconCircleLabelList"/>
    <dgm:cxn modelId="{F8F7DA15-55B3-4751-B795-B9B567902FBF}" type="presParOf" srcId="{B9397D2E-D7E2-493E-B720-462FEC6B6C76}" destId="{CC35FBC5-8436-4E50-8687-779DDC39F21E}" srcOrd="3" destOrd="0" presId="urn:microsoft.com/office/officeart/2018/5/layout/IconCircleLabelList"/>
    <dgm:cxn modelId="{3A3FD3EA-0A26-4A3E-8345-ABACA1EBD5F7}" type="presParOf" srcId="{2292642F-11E6-4BC1-B470-E2424C8876C9}" destId="{9DA56538-8D8D-45D2-B717-946A6D4116FD}" srcOrd="1" destOrd="0" presId="urn:microsoft.com/office/officeart/2018/5/layout/IconCircleLabelList"/>
    <dgm:cxn modelId="{310F9047-3CE0-4072-AEFC-916C5908000D}" type="presParOf" srcId="{2292642F-11E6-4BC1-B470-E2424C8876C9}" destId="{8D3A86A9-235F-422D-A1DC-3D2C7DE9EE22}" srcOrd="2" destOrd="0" presId="urn:microsoft.com/office/officeart/2018/5/layout/IconCircleLabelList"/>
    <dgm:cxn modelId="{09E22F63-E56A-4F3E-9B0B-3241BBAE46F6}" type="presParOf" srcId="{8D3A86A9-235F-422D-A1DC-3D2C7DE9EE22}" destId="{C3CFB548-5C33-4314-B322-2ABD2A1548DA}" srcOrd="0" destOrd="0" presId="urn:microsoft.com/office/officeart/2018/5/layout/IconCircleLabelList"/>
    <dgm:cxn modelId="{05CC2938-5E98-45C2-BC1A-519ADB10840A}" type="presParOf" srcId="{8D3A86A9-235F-422D-A1DC-3D2C7DE9EE22}" destId="{B4808406-5D9E-49B1-BE9D-A1D1819C6BB8}" srcOrd="1" destOrd="0" presId="urn:microsoft.com/office/officeart/2018/5/layout/IconCircleLabelList"/>
    <dgm:cxn modelId="{DE0E2EEA-52D2-481E-9293-5CC2C256E171}" type="presParOf" srcId="{8D3A86A9-235F-422D-A1DC-3D2C7DE9EE22}" destId="{EB2B9A98-FBF5-4419-951E-E18EC56CAD31}" srcOrd="2" destOrd="0" presId="urn:microsoft.com/office/officeart/2018/5/layout/IconCircleLabelList"/>
    <dgm:cxn modelId="{1829D3D4-3482-40C3-B9F0-BC49AFDCB775}" type="presParOf" srcId="{8D3A86A9-235F-422D-A1DC-3D2C7DE9EE22}" destId="{EC7E202D-F41D-4AEB-A619-6F2B9697E6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B652B-02FB-4FBF-ABDA-AD39B6C10177}">
      <dsp:nvSpPr>
        <dsp:cNvPr id="0" name=""/>
        <dsp:cNvSpPr/>
      </dsp:nvSpPr>
      <dsp:spPr>
        <a:xfrm>
          <a:off x="632478" y="34020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197D3-76F9-49BC-A982-D551ABF11ECC}">
      <dsp:nvSpPr>
        <dsp:cNvPr id="0" name=""/>
        <dsp:cNvSpPr/>
      </dsp:nvSpPr>
      <dsp:spPr>
        <a:xfrm>
          <a:off x="1020041" y="72777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5FBC5-8436-4E50-8687-779DDC39F21E}">
      <dsp:nvSpPr>
        <dsp:cNvPr id="0" name=""/>
        <dsp:cNvSpPr/>
      </dsp:nvSpPr>
      <dsp:spPr>
        <a:xfrm>
          <a:off x="51135" y="272520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APPLIED TO </a:t>
          </a:r>
          <a:r>
            <a:rPr lang="en-US" sz="1800" b="0" i="0" kern="1200" dirty="0" err="1">
              <a:latin typeface="Franklin Gothic Medium" panose="020B0603020102020204" pitchFamily="34" charset="0"/>
            </a:rPr>
            <a:t>Siskel</a:t>
          </a:r>
          <a:r>
            <a:rPr lang="en-US" sz="1800" b="0" i="0" kern="1200" dirty="0">
              <a:latin typeface="Franklin Gothic Medium" panose="020B0603020102020204" pitchFamily="34" charset="0"/>
            </a:rPr>
            <a:t> &amp; Ebert </a:t>
          </a:r>
          <a:r>
            <a:rPr lang="en-US" sz="1800" kern="1200" dirty="0"/>
            <a:t>reviews – 66% accuracy</a:t>
          </a:r>
        </a:p>
      </dsp:txBody>
      <dsp:txXfrm>
        <a:off x="51135" y="2725209"/>
        <a:ext cx="2981250" cy="720000"/>
      </dsp:txXfrm>
    </dsp:sp>
    <dsp:sp modelId="{C3CFB548-5C33-4314-B322-2ABD2A1548DA}">
      <dsp:nvSpPr>
        <dsp:cNvPr id="0" name=""/>
        <dsp:cNvSpPr/>
      </dsp:nvSpPr>
      <dsp:spPr>
        <a:xfrm>
          <a:off x="4135447" y="34020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08406-5D9E-49B1-BE9D-A1D1819C6BB8}">
      <dsp:nvSpPr>
        <dsp:cNvPr id="0" name=""/>
        <dsp:cNvSpPr/>
      </dsp:nvSpPr>
      <dsp:spPr>
        <a:xfrm>
          <a:off x="4523010" y="72777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E202D-F41D-4AEB-A619-6F2B9697E6E7}">
      <dsp:nvSpPr>
        <dsp:cNvPr id="0" name=""/>
        <dsp:cNvSpPr/>
      </dsp:nvSpPr>
      <dsp:spPr>
        <a:xfrm>
          <a:off x="3554103" y="272520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Developed a </a:t>
          </a:r>
          <a:r>
            <a:rPr lang="en-US" sz="1800" b="0" i="0" kern="1200" dirty="0" err="1">
              <a:latin typeface="Franklin Gothic Medium" panose="020B0603020102020204" pitchFamily="34" charset="0"/>
            </a:rPr>
            <a:t>Streamlit</a:t>
          </a:r>
          <a:r>
            <a:rPr lang="en-US" sz="1800" kern="1200" dirty="0"/>
            <a:t> app</a:t>
          </a:r>
        </a:p>
      </dsp:txBody>
      <dsp:txXfrm>
        <a:off x="3554103" y="2725209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394-07A1-2C4D-A68D-5DE48369D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31E8B-4602-F044-A2C3-0EFE7C49E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9289-C0AD-0241-A6FC-545851D8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10EB-02FF-C14D-9690-F239123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8076-6BF8-634B-B60F-C0EE54C8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3BD0-FD1A-5549-B74F-62A1055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2AE2-4C99-DC48-9DD9-81D548A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9346-F219-944D-A462-FE963F92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22E0-75F7-254C-8393-53988823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5F69-4E94-284B-A3AC-4EED90F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1CE4B-2DD2-284C-8034-9D954D37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28657-DB30-D34D-B152-9B64AD12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C431-62B7-E244-B220-FAB6CBAE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5C69-B62D-3440-87C2-01DF0E33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4D6C-C273-0C43-A556-4B1E0907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B557-9257-2345-A2B1-AAFD4D59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6C2D-D859-2D40-AD71-1A63FF74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187F-B2F5-A949-88B4-5DF61AF2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8D18-1966-B64D-AA2B-D35CA41F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146B-D156-1149-A9D1-F95915CD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300E-5AAC-4042-8AE6-D42A462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FA32-4817-EE49-AAB6-5F3DE5C4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4CDC-1B61-A443-937A-72A76F58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C557-CC1D-4145-9CA1-72220410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D6E6-02D0-9948-9FDA-6F430349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3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EA50-F041-B048-9F65-87989928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39A7-EA7A-6343-94A0-7DF0A8EB7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9107-38A6-C945-A3A2-4924DE06D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F80F-3B60-2A42-9FDF-DFF8D37D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393A-10D7-224B-8426-4D7958C8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BF5E-CA28-1C40-B129-0D076C1E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BB9B-F250-614A-A65E-6BB151C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AC97C-BE40-A04D-9CA9-123AB36D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9C8F-4550-914A-95F0-9EA5AAFAF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2EED0-98F0-3044-A2D1-A380F0AE5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43886-E671-6A47-9E4D-D35E625A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04558-0EA0-6B44-B1B4-95AA5D4A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93AE-96D0-1847-8D02-639B62A6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4579-8E15-464F-912C-080C35D2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9F1-D177-4A47-B57F-7B8CCFD5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5E30-6483-FA48-8686-46F7F629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4D85-BC60-AD46-9A10-5724B9CE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D9FE8-4F9C-8940-B89C-F4C9F1F5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4A287-7CFD-DA40-85AB-A0D602D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25A34-FC9B-CC4A-AF02-F326527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0F046-7A13-3A4B-874B-5F16511D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6356-379A-3545-BFE8-963E162C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F2D-69A7-584C-B2B2-919F07C2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9DB7-598A-7C4F-901B-789A241B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03BEE-B36B-3B41-B4BF-699E87EB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EED6-859D-C243-9512-061A99B9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A47F-F81C-A748-B026-DA9837D3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990-B65D-FA49-9592-DC4D8601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2833A-8C7E-1A4D-B59F-1B535C00B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666A2-1085-DB4A-8F57-2ED8A536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264B-9CF6-1B49-9330-CA353BDE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ABF2-9000-B444-8087-380F51AA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748CC-D073-A549-B5E7-CBE3D8E0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7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57B52-7C47-4B4E-A6E3-C1D3C966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44E59-C421-7C4E-9038-E4E22A98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C4C8-8DB1-9643-8810-C88EFFB3B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C81D-4D22-1B4F-975E-AC607D210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0317-C88C-444E-9F5B-464F6591D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6BE54-59D4-C04F-BDBD-6062E9EFE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latin typeface="Franklin Gothic Medium" panose="020B0603020102020204" pitchFamily="34" charset="0"/>
              </a:rPr>
              <a:t>That’s Rotten</a:t>
            </a:r>
            <a:br>
              <a:rPr lang="en-US" sz="4400" dirty="0">
                <a:latin typeface="Franklin Gothic Medium" panose="020B0603020102020204" pitchFamily="34" charset="0"/>
              </a:rPr>
            </a:br>
            <a:r>
              <a:rPr lang="en-US" sz="1800" dirty="0">
                <a:latin typeface="Franklin Gothic Book" panose="020B0503020102020204" pitchFamily="34" charset="0"/>
              </a:rPr>
              <a:t>Predicting Good &amp; Bad Movie Reviews from Rotten Tomatoes using Natural Language Processing &amp; Classification Models</a:t>
            </a:r>
            <a:endParaRPr lang="en-US" sz="4400" dirty="0">
              <a:latin typeface="Franklin Gothic Book" panose="020B05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3C1DD-57C7-0E48-BD09-14610544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5" y="5264057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Franklin Gothic Medium" panose="020B0603020102020204" pitchFamily="34" charset="0"/>
              </a:rPr>
              <a:t>Tanya Shapiro</a:t>
            </a:r>
          </a:p>
        </p:txBody>
      </p:sp>
      <p:pic>
        <p:nvPicPr>
          <p:cNvPr id="14" name="Picture 4" descr="Scene board in red background">
            <a:extLst>
              <a:ext uri="{FF2B5EF4-FFF2-40B4-BE49-F238E27FC236}">
                <a16:creationId xmlns:a16="http://schemas.microsoft.com/office/drawing/2014/main" id="{613EFA1C-CDCC-45CA-BBAA-2F8575085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7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21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5C37A7-8E3E-E34F-91E7-C0E34E53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Plot Twists: Misclassification Analysis</a:t>
            </a:r>
            <a:br>
              <a:rPr lang="en-US" sz="37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br>
              <a:rPr lang="en-US" sz="37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n-US" sz="3700" b="1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Fresh? It’s Actually Rotten!</a:t>
            </a: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ECC1-6A1C-5E4C-AF00-A4C25723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“However stale the material , Lawrence's delivery remains </a:t>
            </a:r>
            <a:r>
              <a:rPr lang="en-US" sz="2400" dirty="0">
                <a:highlight>
                  <a:srgbClr val="00FF00"/>
                </a:highlight>
                <a:latin typeface="Franklin Gothic Book" panose="020B0503020102020204" pitchFamily="34" charset="0"/>
              </a:rPr>
              <a:t>perfect</a:t>
            </a:r>
            <a:r>
              <a:rPr lang="en-US" sz="2400" dirty="0">
                <a:latin typeface="Franklin Gothic Book" panose="020B0503020102020204" pitchFamily="34" charset="0"/>
              </a:rPr>
              <a:t> ; his </a:t>
            </a:r>
            <a:r>
              <a:rPr lang="en-US" sz="2400" dirty="0">
                <a:highlight>
                  <a:srgbClr val="00FF00"/>
                </a:highlight>
                <a:latin typeface="Franklin Gothic Book" panose="020B0503020102020204" pitchFamily="34" charset="0"/>
              </a:rPr>
              <a:t>great</a:t>
            </a:r>
            <a:r>
              <a:rPr lang="en-US" sz="2400" dirty="0">
                <a:latin typeface="Franklin Gothic Book" panose="020B0503020102020204" pitchFamily="34" charset="0"/>
              </a:rPr>
              <a:t> gift is that he can actually trick you into thinking some of this worn-out , pandering palaver is actually </a:t>
            </a:r>
            <a:r>
              <a:rPr lang="en-US" sz="2400" dirty="0">
                <a:highlight>
                  <a:srgbClr val="00FF00"/>
                </a:highlight>
                <a:latin typeface="Franklin Gothic Book" panose="020B0503020102020204" pitchFamily="34" charset="0"/>
              </a:rPr>
              <a:t>funny</a:t>
            </a:r>
            <a:r>
              <a:rPr lang="en-US" sz="2400" dirty="0">
                <a:latin typeface="Franklin Gothic Book" panose="020B0503020102020204" pitchFamily="34" charset="0"/>
              </a:rPr>
              <a:t> .”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dirty="0">
                <a:latin typeface="Franklin Gothic Book" panose="020B0503020102020204" pitchFamily="34" charset="0"/>
              </a:rPr>
              <a:t>“Despite </a:t>
            </a:r>
            <a:r>
              <a:rPr lang="en-US" sz="2400" dirty="0">
                <a:highlight>
                  <a:srgbClr val="00FF00"/>
                </a:highlight>
                <a:latin typeface="Franklin Gothic Book" panose="020B0503020102020204" pitchFamily="34" charset="0"/>
              </a:rPr>
              <a:t>terrific</a:t>
            </a:r>
            <a:r>
              <a:rPr lang="en-US" sz="2400" dirty="0">
                <a:latin typeface="Franklin Gothic Book" panose="020B0503020102020204" pitchFamily="34" charset="0"/>
              </a:rPr>
              <a:t> special effects and funnier gags , harry potter and the chamber of secrets finds a way to make J . K . Rowling's </a:t>
            </a:r>
            <a:r>
              <a:rPr lang="en-US" sz="2400" dirty="0">
                <a:highlight>
                  <a:srgbClr val="00FF00"/>
                </a:highlight>
                <a:latin typeface="Franklin Gothic Book" panose="020B0503020102020204" pitchFamily="34" charset="0"/>
              </a:rPr>
              <a:t>marvelous</a:t>
            </a:r>
            <a:r>
              <a:rPr lang="en-US" sz="2400" dirty="0">
                <a:latin typeface="Franklin Gothic Book" panose="020B0503020102020204" pitchFamily="34" charset="0"/>
              </a:rPr>
              <a:t> series into a deadly bore.”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3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1CC0-583D-9B4E-BF0F-26B522E6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Franklin Gothic Medium" panose="020B0603020102020204" pitchFamily="34" charset="0"/>
              </a:rPr>
              <a:t>Closing Credits: Notes &amp; Recommendations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4AFC-F41F-664D-9C37-D8392D25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Improving the model </a:t>
            </a:r>
            <a:r>
              <a:rPr lang="en-US" sz="2400" dirty="0">
                <a:latin typeface="Franklin Gothic Book" panose="020B0503020102020204" pitchFamily="34" charset="0"/>
              </a:rPr>
              <a:t>– more hyperparameter tuning with </a:t>
            </a:r>
            <a:r>
              <a:rPr lang="en-US" sz="2400" dirty="0" err="1">
                <a:latin typeface="Franklin Gothic Book" panose="020B0503020102020204" pitchFamily="34" charset="0"/>
              </a:rPr>
              <a:t>GridSearch</a:t>
            </a:r>
            <a:r>
              <a:rPr lang="en-US" sz="2400" dirty="0">
                <a:latin typeface="Franklin Gothic Book" panose="020B0503020102020204" pitchFamily="34" charset="0"/>
              </a:rPr>
              <a:t> to find best model parameters for SVM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Testing other models </a:t>
            </a:r>
            <a:r>
              <a:rPr lang="en-US" sz="2400" dirty="0">
                <a:latin typeface="Franklin Gothic Book" panose="020B0503020102020204" pitchFamily="34" charset="0"/>
              </a:rPr>
              <a:t>– would a Neural Network classifier or </a:t>
            </a:r>
            <a:r>
              <a:rPr lang="en-US" sz="2400" dirty="0" err="1">
                <a:latin typeface="Franklin Gothic Book" panose="020B0503020102020204" pitchFamily="34" charset="0"/>
              </a:rPr>
              <a:t>XGBoost</a:t>
            </a:r>
            <a:r>
              <a:rPr lang="en-US" sz="2400" dirty="0">
                <a:latin typeface="Franklin Gothic Book" panose="020B0503020102020204" pitchFamily="34" charset="0"/>
              </a:rPr>
              <a:t> yield higher accuracy scores?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Increasing sample size </a:t>
            </a:r>
            <a:r>
              <a:rPr lang="en-US" sz="2400" dirty="0">
                <a:latin typeface="Franklin Gothic Book" panose="020B0503020102020204" pitchFamily="34" charset="0"/>
              </a:rPr>
              <a:t>– collect more reviews to train the model, changing train/test split from 80/20 to 85/15 improved performance slightly.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Defining “Rotten” </a:t>
            </a:r>
            <a:r>
              <a:rPr lang="en-US" sz="2400" dirty="0">
                <a:latin typeface="Franklin Gothic Book" panose="020B0503020102020204" pitchFamily="34" charset="0"/>
              </a:rPr>
              <a:t>– model is for binary-classification, but Rotten Tomatoes reviews are typically scaled (1-4 or %). Problem better suited for multi-class?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Sarcasm</a:t>
            </a:r>
            <a:r>
              <a:rPr lang="en-US" sz="2400" dirty="0">
                <a:latin typeface="Franklin Gothic Book" panose="020B0503020102020204" pitchFamily="34" charset="0"/>
              </a:rPr>
              <a:t> – text classification analysis doesn’t seem to perform well on sarcasm or text with mixed sentiments (good and bad remarks)</a:t>
            </a:r>
          </a:p>
        </p:txBody>
      </p:sp>
    </p:spTree>
    <p:extLst>
      <p:ext uri="{BB962C8B-B14F-4D97-AF65-F5344CB8AC3E}">
        <p14:creationId xmlns:p14="http://schemas.microsoft.com/office/powerpoint/2010/main" val="156202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B52D-1882-0741-B040-6A3FF13B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Franklin Gothic Medium" panose="020B0603020102020204" pitchFamily="34" charset="0"/>
              </a:rPr>
              <a:t>Epilogue: Applying The Model</a:t>
            </a:r>
            <a:endParaRPr lang="en-US" sz="4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C3D83-01CE-4D54-90A8-A96331C0B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8" r="1297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002E8D-A80F-4EAA-9AA7-C6907A0EC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465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95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7D377-8868-654C-B7B3-4E961086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181" y="621957"/>
            <a:ext cx="3595678" cy="1330839"/>
          </a:xfrm>
        </p:spPr>
        <p:txBody>
          <a:bodyPr>
            <a:normAutofit/>
          </a:bodyPr>
          <a:lstStyle/>
          <a:p>
            <a:r>
              <a:rPr lang="en-US" b="1" dirty="0">
                <a:latin typeface="Franklin Gothic Medium" panose="020B0603020102020204" pitchFamily="34" charset="0"/>
              </a:rPr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BB64-9CA3-8F43-9163-C3C78246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82" y="2194102"/>
            <a:ext cx="3595678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Franklin Gothic Book" panose="020B0503020102020204" pitchFamily="34" charset="0"/>
                <a:ea typeface="Roboto" panose="02000000000000000000" pitchFamily="2" charset="0"/>
              </a:rPr>
              <a:t>The executives at a well-known movie production company are trying to determine which movies they’ve released are hits or flops. </a:t>
            </a:r>
          </a:p>
          <a:p>
            <a:pPr marL="0" indent="0">
              <a:buNone/>
            </a:pPr>
            <a:r>
              <a:rPr lang="en-US" sz="1900" dirty="0">
                <a:latin typeface="Franklin Gothic Book" panose="020B0503020102020204" pitchFamily="34" charset="0"/>
                <a:ea typeface="Roboto" panose="02000000000000000000" pitchFamily="2" charset="0"/>
              </a:rPr>
              <a:t>Unfortunately, they don’t have time to read and synthesize all the online buzz in their own time. </a:t>
            </a:r>
          </a:p>
          <a:p>
            <a:pPr marL="0" indent="0">
              <a:buNone/>
            </a:pPr>
            <a:r>
              <a:rPr lang="en-US" sz="1900" dirty="0">
                <a:latin typeface="Franklin Gothic Book" panose="020B0503020102020204" pitchFamily="34" charset="0"/>
                <a:ea typeface="Roboto" panose="02000000000000000000" pitchFamily="2" charset="0"/>
              </a:rPr>
              <a:t>They’ve hired you to produce an algorithm that will them determine which movies received praise and which ones tanked according to critics.</a:t>
            </a:r>
          </a:p>
        </p:txBody>
      </p:sp>
      <p:pic>
        <p:nvPicPr>
          <p:cNvPr id="4" name="Picture 4" descr="The Producers streaming: where to watch online?">
            <a:extLst>
              <a:ext uri="{FF2B5EF4-FFF2-40B4-BE49-F238E27FC236}">
                <a16:creationId xmlns:a16="http://schemas.microsoft.com/office/drawing/2014/main" id="{636377AA-13B4-A345-B0C7-2F8DF8276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8" r="18916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D829DE-3DCC-5340-BDB6-7FBE7075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Behind The Curtain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4D4E-B4D3-1244-85BC-BE0069BF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Franklin Gothic Medium" panose="020B0603020102020204" pitchFamily="34" charset="0"/>
              </a:rPr>
              <a:t>Source</a:t>
            </a:r>
            <a:r>
              <a:rPr lang="en-US" sz="3200" b="1" dirty="0">
                <a:latin typeface="Franklin Gothic Book" panose="020B0503020102020204" pitchFamily="34" charset="0"/>
              </a:rPr>
              <a:t>.</a:t>
            </a:r>
            <a:r>
              <a:rPr lang="en-US" sz="3200" dirty="0">
                <a:latin typeface="Franklin Gothic Book" panose="020B0503020102020204" pitchFamily="34" charset="0"/>
              </a:rPr>
              <a:t> Data from Kaggle, 10K+ movie reviews</a:t>
            </a:r>
          </a:p>
          <a:p>
            <a:r>
              <a:rPr lang="en-US" sz="3200" b="1" dirty="0">
                <a:latin typeface="Franklin Gothic Medium" panose="020B0603020102020204" pitchFamily="34" charset="0"/>
              </a:rPr>
              <a:t>Balanced</a:t>
            </a:r>
            <a:r>
              <a:rPr lang="en-US" sz="3200" b="1" dirty="0">
                <a:latin typeface="Franklin Gothic Book" panose="020B0503020102020204" pitchFamily="34" charset="0"/>
              </a:rPr>
              <a:t>.</a:t>
            </a:r>
            <a:r>
              <a:rPr lang="en-US" sz="3200" dirty="0">
                <a:latin typeface="Franklin Gothic Book" panose="020B0503020102020204" pitchFamily="34" charset="0"/>
              </a:rPr>
              <a:t> Even split between classes (50% Rotten, 50% Fresh)</a:t>
            </a:r>
          </a:p>
          <a:p>
            <a:r>
              <a:rPr lang="en-US" sz="3200" b="1" dirty="0">
                <a:latin typeface="Franklin Gothic Medium" panose="020B0603020102020204" pitchFamily="34" charset="0"/>
              </a:rPr>
              <a:t>Objective</a:t>
            </a:r>
            <a:r>
              <a:rPr lang="en-US" sz="3200" b="1" dirty="0">
                <a:latin typeface="Franklin Gothic Book" panose="020B0503020102020204" pitchFamily="34" charset="0"/>
              </a:rPr>
              <a:t>.</a:t>
            </a:r>
            <a:r>
              <a:rPr lang="en-US" sz="3200" dirty="0">
                <a:latin typeface="Franklin Gothic Book" panose="020B0503020102020204" pitchFamily="34" charset="0"/>
              </a:rPr>
              <a:t> Build a classification model that beats the baseline accuracy (+50%)</a:t>
            </a:r>
          </a:p>
        </p:txBody>
      </p:sp>
    </p:spTree>
    <p:extLst>
      <p:ext uri="{BB962C8B-B14F-4D97-AF65-F5344CB8AC3E}">
        <p14:creationId xmlns:p14="http://schemas.microsoft.com/office/powerpoint/2010/main" val="102818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3D7C-B829-7D45-89CE-9A35FE86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latin typeface="Franklin Gothic Medium" panose="020B0603020102020204" pitchFamily="34" charset="0"/>
              </a:rPr>
              <a:t>How verbose are the critics?</a:t>
            </a:r>
            <a:endParaRPr lang="en-US" sz="4800" dirty="0">
              <a:latin typeface="Franklin Gothic Medium" panose="020B06030201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11BC472-5326-7E4C-92D8-CE5A2F61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" y="3356141"/>
            <a:ext cx="4974336" cy="2064351"/>
          </a:xfrm>
          <a:prstGeom prst="rect">
            <a:avLst/>
          </a:prstGeom>
        </p:spPr>
      </p:pic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05AA42B-571F-4C4E-82F1-2C26B625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358475"/>
            <a:ext cx="4974336" cy="20643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DE5ED-C9EF-6349-A021-EB3CBB417498}"/>
              </a:ext>
            </a:extLst>
          </p:cNvPr>
          <p:cNvSpPr txBox="1"/>
          <p:nvPr/>
        </p:nvSpPr>
        <p:spPr>
          <a:xfrm>
            <a:off x="1620456" y="1447047"/>
            <a:ext cx="947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No discernable difference between “Rotten” and “Fresh” reviews when it comes to wordiness.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B258F8-A7F8-D44B-9005-7A2D00662042}"/>
              </a:ext>
            </a:extLst>
          </p:cNvPr>
          <p:cNvSpPr txBox="1"/>
          <p:nvPr/>
        </p:nvSpPr>
        <p:spPr>
          <a:xfrm>
            <a:off x="1481911" y="5701902"/>
            <a:ext cx="354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Avg ~21 words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975336-DCF5-E84B-912A-93CCD6A9DA44}"/>
              </a:ext>
            </a:extLst>
          </p:cNvPr>
          <p:cNvSpPr txBox="1"/>
          <p:nvPr/>
        </p:nvSpPr>
        <p:spPr>
          <a:xfrm>
            <a:off x="7324033" y="5793876"/>
            <a:ext cx="354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Avg ~115 characters</a:t>
            </a:r>
          </a:p>
        </p:txBody>
      </p:sp>
    </p:spTree>
    <p:extLst>
      <p:ext uri="{BB962C8B-B14F-4D97-AF65-F5344CB8AC3E}">
        <p14:creationId xmlns:p14="http://schemas.microsoft.com/office/powerpoint/2010/main" val="28776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CADE-8E1C-4141-9DCF-FBAFA2B2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Franklin Gothic Medium" panose="020B0603020102020204" pitchFamily="34" charset="0"/>
              </a:rPr>
              <a:t>Common Words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D9CC48C-58AB-AD4D-A66F-BF8EFF9E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8952"/>
            <a:ext cx="10121809" cy="4548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0395A-5A36-4A4A-B8DC-AD3553475550}"/>
              </a:ext>
            </a:extLst>
          </p:cNvPr>
          <p:cNvSpPr txBox="1"/>
          <p:nvPr/>
        </p:nvSpPr>
        <p:spPr>
          <a:xfrm>
            <a:off x="838200" y="1274924"/>
            <a:ext cx="107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Not surprising, “Fresh” reviews commonly contain positive affinity words like “good”, “best” and “love” while “Rotten reviews” commonly contain negative affinity words  like “bad” or “little.”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8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CADE-8E1C-4141-9DCF-FBAFA2B2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Franklin Gothic Medium" panose="020B0603020102020204" pitchFamily="34" charset="0"/>
              </a:rPr>
              <a:t>Common Phrases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0395A-5A36-4A4A-B8DC-AD3553475550}"/>
              </a:ext>
            </a:extLst>
          </p:cNvPr>
          <p:cNvSpPr txBox="1"/>
          <p:nvPr/>
        </p:nvSpPr>
        <p:spPr>
          <a:xfrm>
            <a:off x="838200" y="1193379"/>
            <a:ext cx="107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“Fresh” movies are a “good time” and “thought provoking.”</a:t>
            </a:r>
          </a:p>
          <a:p>
            <a:pPr algn="ctr"/>
            <a:r>
              <a:rPr lang="en-US" dirty="0">
                <a:latin typeface="Franklin Gothic Book" panose="020B0503020102020204" pitchFamily="34" charset="0"/>
              </a:rPr>
              <a:t>Both reviews contain language specific to film, e.g. “special effects”, “sci fi”, “writer director.”</a:t>
            </a:r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1B94A5E-02F6-E04C-9C43-4B54FBAA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54" y="2135851"/>
            <a:ext cx="9969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59D6-020F-3443-8081-6446A80F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8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Franklin Gothic Medium" panose="020B0603020102020204" pitchFamily="34" charset="0"/>
              </a:rPr>
              <a:t>Sentiment Analysis</a:t>
            </a:r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CE930F5-3FAF-434A-9981-98C630A8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32" y="2118950"/>
            <a:ext cx="9030576" cy="4247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493C5-757E-7245-9265-4195C03AF4CE}"/>
              </a:ext>
            </a:extLst>
          </p:cNvPr>
          <p:cNvSpPr txBox="1"/>
          <p:nvPr/>
        </p:nvSpPr>
        <p:spPr>
          <a:xfrm>
            <a:off x="838200" y="1193379"/>
            <a:ext cx="107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Majority of </a:t>
            </a:r>
            <a:r>
              <a:rPr lang="en-US" b="1" dirty="0">
                <a:latin typeface="Franklin Gothic Book" panose="020B0503020102020204" pitchFamily="34" charset="0"/>
              </a:rPr>
              <a:t>Rotten </a:t>
            </a:r>
            <a:r>
              <a:rPr lang="en-US" dirty="0">
                <a:latin typeface="Franklin Gothic Book" panose="020B0503020102020204" pitchFamily="34" charset="0"/>
              </a:rPr>
              <a:t>reviews generated negative affinity scores.</a:t>
            </a:r>
          </a:p>
          <a:p>
            <a:pPr algn="ctr"/>
            <a:r>
              <a:rPr lang="en-US" dirty="0">
                <a:latin typeface="Franklin Gothic Book" panose="020B0503020102020204" pitchFamily="34" charset="0"/>
              </a:rPr>
              <a:t>Majority of </a:t>
            </a:r>
            <a:r>
              <a:rPr lang="en-US" b="1" dirty="0">
                <a:latin typeface="Franklin Gothic Book" panose="020B0503020102020204" pitchFamily="34" charset="0"/>
              </a:rPr>
              <a:t>Fresh</a:t>
            </a:r>
            <a:r>
              <a:rPr lang="en-US" dirty="0">
                <a:latin typeface="Franklin Gothic Book" panose="020B0503020102020204" pitchFamily="34" charset="0"/>
              </a:rPr>
              <a:t> reviews generated positive affinity scores.</a:t>
            </a:r>
          </a:p>
        </p:txBody>
      </p:sp>
    </p:spTree>
    <p:extLst>
      <p:ext uri="{BB962C8B-B14F-4D97-AF65-F5344CB8AC3E}">
        <p14:creationId xmlns:p14="http://schemas.microsoft.com/office/powerpoint/2010/main" val="362293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01E8-E490-EB49-9041-93ACE20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 Medium" panose="020B0603020102020204" pitchFamily="34" charset="0"/>
              </a:rPr>
              <a:t>And The Award for Best Model Goes To…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5B2F9E-3174-E441-81A6-88A79097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16282"/>
              </p:ext>
            </p:extLst>
          </p:nvPr>
        </p:nvGraphicFramePr>
        <p:xfrm>
          <a:off x="838200" y="1987751"/>
          <a:ext cx="10515600" cy="3236310"/>
        </p:xfrm>
        <a:graphic>
          <a:graphicData uri="http://schemas.openxmlformats.org/drawingml/2006/table">
            <a:tbl>
              <a:tblPr/>
              <a:tblGrid>
                <a:gridCol w="2113350">
                  <a:extLst>
                    <a:ext uri="{9D8B030D-6E8A-4147-A177-3AD203B41FA5}">
                      <a16:colId xmlns:a16="http://schemas.microsoft.com/office/drawing/2014/main" val="2934707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4136260569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831595752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3819169683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2658705164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575643103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4217019429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3782003071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999597142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2272280969"/>
                    </a:ext>
                  </a:extLst>
                </a:gridCol>
                <a:gridCol w="840225">
                  <a:extLst>
                    <a:ext uri="{9D8B030D-6E8A-4147-A177-3AD203B41FA5}">
                      <a16:colId xmlns:a16="http://schemas.microsoft.com/office/drawing/2014/main" val="1981294698"/>
                    </a:ext>
                  </a:extLst>
                </a:gridCol>
              </a:tblGrid>
              <a:tr h="464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Model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Train </a:t>
                      </a:r>
                    </a:p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Accuracy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Test Accuracy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TP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FP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TN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FN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Precision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Sensitivity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Specificity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Medium" panose="020B0603020102020204" pitchFamily="34" charset="0"/>
                        </a:rPr>
                        <a:t>Recall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25747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SVM with TFV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93.6%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78.5%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645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189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611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155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79.8%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80.6%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76.4%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76.4%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DD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33576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Logistic Regression with TFV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94.1%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78.2%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630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179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621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170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78.5%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78.8%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176794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MultiNomial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NB with TFV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92.7%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77.4%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637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198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602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163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78.7%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79.6%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75.3%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75.3%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373686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Logistic Regression with CV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93.5%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77.3%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623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187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613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177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77.9%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21913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KNN with TFV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82.6%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70.8%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557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224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576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243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70.3%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69.6%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72.0%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72.0%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951877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Random Forest with CV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100.0%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70.2%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574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251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549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226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70.8%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71.8%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68.6%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68.6%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385242"/>
                  </a:ext>
                </a:extLst>
              </a:tr>
              <a:tr h="395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Random Forest with TFV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98.3%</a:t>
                      </a:r>
                    </a:p>
                  </a:txBody>
                  <a:tcPr marL="9128" marR="9128" marT="91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69.6%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567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253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547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233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70.1%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70.9%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68.4%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68.4%</a:t>
                      </a:r>
                    </a:p>
                  </a:txBody>
                  <a:tcPr marL="9128" marR="9128" marT="91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558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3107B8-55AD-194B-9E93-0902F99FE813}"/>
              </a:ext>
            </a:extLst>
          </p:cNvPr>
          <p:cNvSpPr txBox="1"/>
          <p:nvPr/>
        </p:nvSpPr>
        <p:spPr>
          <a:xfrm>
            <a:off x="1412111" y="5729468"/>
            <a:ext cx="954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SVM model yields best accuracy results (78.5%).</a:t>
            </a:r>
          </a:p>
          <a:p>
            <a:pPr algn="ctr"/>
            <a:r>
              <a:rPr lang="en-US" dirty="0">
                <a:latin typeface="Franklin Gothic Book" panose="020B0503020102020204" pitchFamily="34" charset="0"/>
              </a:rPr>
              <a:t>Better at predicting “fresh” reviews than “rotten reviews.”</a:t>
            </a:r>
          </a:p>
        </p:txBody>
      </p:sp>
    </p:spTree>
    <p:extLst>
      <p:ext uri="{BB962C8B-B14F-4D97-AF65-F5344CB8AC3E}">
        <p14:creationId xmlns:p14="http://schemas.microsoft.com/office/powerpoint/2010/main" val="13077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5C37A7-8E3E-E34F-91E7-C0E34E53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Plot Twists: Misclassification Analysis</a:t>
            </a:r>
            <a:br>
              <a:rPr lang="en-US" sz="37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br>
              <a:rPr lang="en-US" sz="37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en-US" sz="3700" b="1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Rotten? It’s Actually Fresh!</a:t>
            </a:r>
            <a:endParaRPr lang="en-US" sz="3700" i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ECC1-6A1C-5E4C-AF00-A4C25723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“It’s maker , Steven Spielberg , hasn't had so much fun in two decades , since he was </a:t>
            </a:r>
            <a:r>
              <a:rPr lang="en-US" sz="2400" dirty="0">
                <a:highlight>
                  <a:srgbClr val="FFFF00"/>
                </a:highlight>
                <a:latin typeface="Franklin Gothic Book" panose="020B0503020102020204" pitchFamily="34" charset="0"/>
              </a:rPr>
              <a:t>schlepping</a:t>
            </a:r>
            <a:r>
              <a:rPr lang="en-US" sz="2400" dirty="0">
                <a:latin typeface="Franklin Gothic Book" panose="020B0503020102020204" pitchFamily="34" charset="0"/>
              </a:rPr>
              <a:t> Indiana Jones around the globe in search of a giant </a:t>
            </a:r>
            <a:r>
              <a:rPr lang="en-US" sz="2400" dirty="0">
                <a:highlight>
                  <a:srgbClr val="FFFF00"/>
                </a:highlight>
                <a:latin typeface="Franklin Gothic Book" panose="020B0503020102020204" pitchFamily="34" charset="0"/>
              </a:rPr>
              <a:t>misplaced</a:t>
            </a:r>
            <a:r>
              <a:rPr lang="en-US" sz="2400" dirty="0">
                <a:latin typeface="Franklin Gothic Book" panose="020B0503020102020204" pitchFamily="34" charset="0"/>
              </a:rPr>
              <a:t> ashtray.” </a:t>
            </a:r>
          </a:p>
          <a:p>
            <a:r>
              <a:rPr lang="en-US" sz="2400" dirty="0">
                <a:latin typeface="Franklin Gothic Book" panose="020B0503020102020204" pitchFamily="34" charset="0"/>
              </a:rPr>
              <a:t>“Even during the climactic hourlong cricket match , </a:t>
            </a:r>
            <a:r>
              <a:rPr lang="en-US" sz="2400" dirty="0">
                <a:highlight>
                  <a:srgbClr val="FFFF00"/>
                </a:highlight>
                <a:latin typeface="Franklin Gothic Book" panose="020B0503020102020204" pitchFamily="34" charset="0"/>
              </a:rPr>
              <a:t>boredom</a:t>
            </a:r>
            <a:r>
              <a:rPr lang="en-US" sz="2400" dirty="0">
                <a:latin typeface="Franklin Gothic Book" panose="020B0503020102020204" pitchFamily="34" charset="0"/>
              </a:rPr>
              <a:t> never takes hold”</a:t>
            </a:r>
          </a:p>
          <a:p>
            <a:r>
              <a:rPr lang="en-US" sz="2400" dirty="0">
                <a:latin typeface="Franklin Gothic Book" panose="020B0503020102020204" pitchFamily="34" charset="0"/>
              </a:rPr>
              <a:t>“Without [De Niro] , City By The sea would slip under the waves . He drags it back , single-handed.”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3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743</Words>
  <Application>Microsoft Macintosh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That’s Rotten Predicting Good &amp; Bad Movie Reviews from Rotten Tomatoes using Natural Language Processing &amp; Classification Models</vt:lpstr>
      <vt:lpstr>What’s The Problem?</vt:lpstr>
      <vt:lpstr>Behind The Curtain</vt:lpstr>
      <vt:lpstr>How verbose are the critics?</vt:lpstr>
      <vt:lpstr>Common Words</vt:lpstr>
      <vt:lpstr>Common Phrases</vt:lpstr>
      <vt:lpstr>Sentiment Analysis</vt:lpstr>
      <vt:lpstr>And The Award for Best Model Goes To…</vt:lpstr>
      <vt:lpstr>Plot Twists: Misclassification Analysis  Rotten? It’s Actually Fresh!</vt:lpstr>
      <vt:lpstr>Plot Twists: Misclassification Analysis  Fresh? It’s Actually Rotten!</vt:lpstr>
      <vt:lpstr>Closing Credits: Notes &amp; Recommendations</vt:lpstr>
      <vt:lpstr>Epilogue: Applying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Rotten Predicting Good &amp; Bad Movie Reviews from Rotten Tomatoes using Natural Language Processing &amp; Classification Models</dc:title>
  <dc:creator>Tanya Shapiro</dc:creator>
  <cp:lastModifiedBy>Tanya Shapiro</cp:lastModifiedBy>
  <cp:revision>6</cp:revision>
  <dcterms:created xsi:type="dcterms:W3CDTF">2022-02-04T18:17:06Z</dcterms:created>
  <dcterms:modified xsi:type="dcterms:W3CDTF">2022-02-04T21:38:56Z</dcterms:modified>
</cp:coreProperties>
</file>