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0267275" cy="42062400"/>
  <p:notesSz cx="6858000" cy="9144000"/>
  <p:defaultTextStyle>
    <a:defPPr>
      <a:defRPr lang="en-US"/>
    </a:defPPr>
    <a:lvl1pPr marL="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F963"/>
    <a:srgbClr val="47C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-1397" y="-58"/>
      </p:cViewPr>
      <p:guideLst>
        <p:guide orient="horz" pos="13248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5D17-4668-4F81-A6D2-FF8612324A0C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1143000"/>
            <a:ext cx="2219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9FEE-76D9-4729-97C3-EFE329DA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71332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735664" algn="l" defTabSz="3471332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3471332" algn="l" defTabSz="3471332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5206996" algn="l" defTabSz="3471332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6942660" algn="l" defTabSz="3471332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8678327" algn="l" defTabSz="3471332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10413992" algn="l" defTabSz="3471332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12149656" algn="l" defTabSz="3471332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13885320" algn="l" defTabSz="3471332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6883829"/>
            <a:ext cx="25727184" cy="14643946"/>
          </a:xfrm>
        </p:spPr>
        <p:txBody>
          <a:bodyPr anchor="b"/>
          <a:lstStyle>
            <a:lvl1pPr algn="ctr">
              <a:defRPr sz="20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092499"/>
            <a:ext cx="22700456" cy="10155341"/>
          </a:xfrm>
        </p:spPr>
        <p:txBody>
          <a:bodyPr/>
          <a:lstStyle>
            <a:lvl1pPr marL="0" indent="0" algn="ctr">
              <a:buNone/>
              <a:defRPr sz="8100"/>
            </a:lvl1pPr>
            <a:lvl2pPr marL="1549874" indent="0" algn="ctr">
              <a:buNone/>
              <a:defRPr sz="6800"/>
            </a:lvl2pPr>
            <a:lvl3pPr marL="3099747" indent="0" algn="ctr">
              <a:buNone/>
              <a:defRPr sz="6100"/>
            </a:lvl3pPr>
            <a:lvl4pPr marL="4649621" indent="0" algn="ctr">
              <a:buNone/>
              <a:defRPr sz="5400"/>
            </a:lvl4pPr>
            <a:lvl5pPr marL="6199495" indent="0" algn="ctr">
              <a:buNone/>
              <a:defRPr sz="5400"/>
            </a:lvl5pPr>
            <a:lvl6pPr marL="7749369" indent="0" algn="ctr">
              <a:buNone/>
              <a:defRPr sz="5400"/>
            </a:lvl6pPr>
            <a:lvl7pPr marL="9299242" indent="0" algn="ctr">
              <a:buNone/>
              <a:defRPr sz="5400"/>
            </a:lvl7pPr>
            <a:lvl8pPr marL="10849116" indent="0" algn="ctr">
              <a:buNone/>
              <a:defRPr sz="5400"/>
            </a:lvl8pPr>
            <a:lvl9pPr marL="12398990" indent="0" algn="ctr">
              <a:buNone/>
              <a:defRPr sz="5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1" y="2239434"/>
            <a:ext cx="6526382" cy="356459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8" y="2239434"/>
            <a:ext cx="19200802" cy="356459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3" y="10486405"/>
            <a:ext cx="26105525" cy="17496787"/>
          </a:xfrm>
        </p:spPr>
        <p:txBody>
          <a:bodyPr anchor="b"/>
          <a:lstStyle>
            <a:lvl1pPr>
              <a:defRPr sz="20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3" y="28148716"/>
            <a:ext cx="26105525" cy="9201147"/>
          </a:xfrm>
        </p:spPr>
        <p:txBody>
          <a:bodyPr/>
          <a:lstStyle>
            <a:lvl1pPr marL="0" indent="0">
              <a:buNone/>
              <a:defRPr sz="8100">
                <a:solidFill>
                  <a:schemeClr val="tx1"/>
                </a:solidFill>
              </a:defRPr>
            </a:lvl1pPr>
            <a:lvl2pPr marL="154987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09974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464962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19949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774936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9299242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084911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239899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7" y="11197165"/>
            <a:ext cx="12863592" cy="26688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9" y="11197165"/>
            <a:ext cx="12863592" cy="26688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239444"/>
            <a:ext cx="26105525" cy="8130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2" y="10311135"/>
            <a:ext cx="12804474" cy="5053327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9874" indent="0">
              <a:buNone/>
              <a:defRPr sz="6800" b="1"/>
            </a:lvl2pPr>
            <a:lvl3pPr marL="3099747" indent="0">
              <a:buNone/>
              <a:defRPr sz="6100" b="1"/>
            </a:lvl3pPr>
            <a:lvl4pPr marL="4649621" indent="0">
              <a:buNone/>
              <a:defRPr sz="5400" b="1"/>
            </a:lvl4pPr>
            <a:lvl5pPr marL="6199495" indent="0">
              <a:buNone/>
              <a:defRPr sz="5400" b="1"/>
            </a:lvl5pPr>
            <a:lvl6pPr marL="7749369" indent="0">
              <a:buNone/>
              <a:defRPr sz="5400" b="1"/>
            </a:lvl6pPr>
            <a:lvl7pPr marL="9299242" indent="0">
              <a:buNone/>
              <a:defRPr sz="5400" b="1"/>
            </a:lvl7pPr>
            <a:lvl8pPr marL="10849116" indent="0">
              <a:buNone/>
              <a:defRPr sz="5400" b="1"/>
            </a:lvl8pPr>
            <a:lvl9pPr marL="12398990" indent="0">
              <a:buNone/>
              <a:defRPr sz="5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2" y="15364460"/>
            <a:ext cx="12804474" cy="2259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1" y="10311135"/>
            <a:ext cx="12867536" cy="5053327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9874" indent="0">
              <a:buNone/>
              <a:defRPr sz="6800" b="1"/>
            </a:lvl2pPr>
            <a:lvl3pPr marL="3099747" indent="0">
              <a:buNone/>
              <a:defRPr sz="6100" b="1"/>
            </a:lvl3pPr>
            <a:lvl4pPr marL="4649621" indent="0">
              <a:buNone/>
              <a:defRPr sz="5400" b="1"/>
            </a:lvl4pPr>
            <a:lvl5pPr marL="6199495" indent="0">
              <a:buNone/>
              <a:defRPr sz="5400" b="1"/>
            </a:lvl5pPr>
            <a:lvl6pPr marL="7749369" indent="0">
              <a:buNone/>
              <a:defRPr sz="5400" b="1"/>
            </a:lvl6pPr>
            <a:lvl7pPr marL="9299242" indent="0">
              <a:buNone/>
              <a:defRPr sz="5400" b="1"/>
            </a:lvl7pPr>
            <a:lvl8pPr marL="10849116" indent="0">
              <a:buNone/>
              <a:defRPr sz="5400" b="1"/>
            </a:lvl8pPr>
            <a:lvl9pPr marL="12398990" indent="0">
              <a:buNone/>
              <a:defRPr sz="5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1" y="15364460"/>
            <a:ext cx="12867536" cy="2259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9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804160"/>
            <a:ext cx="9761984" cy="9814560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2" y="6056217"/>
            <a:ext cx="15322810" cy="29891566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9" y="12618720"/>
            <a:ext cx="9761984" cy="23377739"/>
          </a:xfrm>
        </p:spPr>
        <p:txBody>
          <a:bodyPr/>
          <a:lstStyle>
            <a:lvl1pPr marL="0" indent="0">
              <a:buNone/>
              <a:defRPr sz="5400"/>
            </a:lvl1pPr>
            <a:lvl2pPr marL="1549874" indent="0">
              <a:buNone/>
              <a:defRPr sz="4700"/>
            </a:lvl2pPr>
            <a:lvl3pPr marL="3099747" indent="0">
              <a:buNone/>
              <a:defRPr sz="4100"/>
            </a:lvl3pPr>
            <a:lvl4pPr marL="4649621" indent="0">
              <a:buNone/>
              <a:defRPr sz="3400"/>
            </a:lvl4pPr>
            <a:lvl5pPr marL="6199495" indent="0">
              <a:buNone/>
              <a:defRPr sz="3400"/>
            </a:lvl5pPr>
            <a:lvl6pPr marL="7749369" indent="0">
              <a:buNone/>
              <a:defRPr sz="3400"/>
            </a:lvl6pPr>
            <a:lvl7pPr marL="9299242" indent="0">
              <a:buNone/>
              <a:defRPr sz="3400"/>
            </a:lvl7pPr>
            <a:lvl8pPr marL="10849116" indent="0">
              <a:buNone/>
              <a:defRPr sz="3400"/>
            </a:lvl8pPr>
            <a:lvl9pPr marL="12398990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9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804160"/>
            <a:ext cx="9761984" cy="9814560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2" y="6056217"/>
            <a:ext cx="15322810" cy="29891566"/>
          </a:xfrm>
        </p:spPr>
        <p:txBody>
          <a:bodyPr anchor="t"/>
          <a:lstStyle>
            <a:lvl1pPr marL="0" indent="0">
              <a:buNone/>
              <a:defRPr sz="10800"/>
            </a:lvl1pPr>
            <a:lvl2pPr marL="1549874" indent="0">
              <a:buNone/>
              <a:defRPr sz="9500"/>
            </a:lvl2pPr>
            <a:lvl3pPr marL="3099747" indent="0">
              <a:buNone/>
              <a:defRPr sz="8100"/>
            </a:lvl3pPr>
            <a:lvl4pPr marL="4649621" indent="0">
              <a:buNone/>
              <a:defRPr sz="6800"/>
            </a:lvl4pPr>
            <a:lvl5pPr marL="6199495" indent="0">
              <a:buNone/>
              <a:defRPr sz="6800"/>
            </a:lvl5pPr>
            <a:lvl6pPr marL="7749369" indent="0">
              <a:buNone/>
              <a:defRPr sz="6800"/>
            </a:lvl6pPr>
            <a:lvl7pPr marL="9299242" indent="0">
              <a:buNone/>
              <a:defRPr sz="6800"/>
            </a:lvl7pPr>
            <a:lvl8pPr marL="10849116" indent="0">
              <a:buNone/>
              <a:defRPr sz="6800"/>
            </a:lvl8pPr>
            <a:lvl9pPr marL="12398990" indent="0">
              <a:buNone/>
              <a:defRPr sz="6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9" y="12618720"/>
            <a:ext cx="9761984" cy="23377739"/>
          </a:xfrm>
        </p:spPr>
        <p:txBody>
          <a:bodyPr/>
          <a:lstStyle>
            <a:lvl1pPr marL="0" indent="0">
              <a:buNone/>
              <a:defRPr sz="5400"/>
            </a:lvl1pPr>
            <a:lvl2pPr marL="1549874" indent="0">
              <a:buNone/>
              <a:defRPr sz="4700"/>
            </a:lvl2pPr>
            <a:lvl3pPr marL="3099747" indent="0">
              <a:buNone/>
              <a:defRPr sz="4100"/>
            </a:lvl3pPr>
            <a:lvl4pPr marL="4649621" indent="0">
              <a:buNone/>
              <a:defRPr sz="3400"/>
            </a:lvl4pPr>
            <a:lvl5pPr marL="6199495" indent="0">
              <a:buNone/>
              <a:defRPr sz="3400"/>
            </a:lvl5pPr>
            <a:lvl6pPr marL="7749369" indent="0">
              <a:buNone/>
              <a:defRPr sz="3400"/>
            </a:lvl6pPr>
            <a:lvl7pPr marL="9299242" indent="0">
              <a:buNone/>
              <a:defRPr sz="3400"/>
            </a:lvl7pPr>
            <a:lvl8pPr marL="10849116" indent="0">
              <a:buNone/>
              <a:defRPr sz="3400"/>
            </a:lvl8pPr>
            <a:lvl9pPr marL="12398990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8" y="2239444"/>
            <a:ext cx="26105525" cy="8130119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8" y="11197165"/>
            <a:ext cx="26105525" cy="26688208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7" y="38985623"/>
            <a:ext cx="6810137" cy="2239434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9F2F-FB6B-442E-80FA-50C774E3E26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8" y="38985623"/>
            <a:ext cx="10215205" cy="2239434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4" y="38985623"/>
            <a:ext cx="6810137" cy="2239434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7447-DC6C-4F90-9A8C-E5119BB7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2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99747" rtl="0" eaLnBrk="1" latinLnBrk="0" hangingPunct="1">
        <a:lnSpc>
          <a:spcPct val="90000"/>
        </a:lnSpc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4937" indent="-774937" algn="l" defTabSz="3099747" rtl="0" eaLnBrk="1" latinLnBrk="0" hangingPunct="1">
        <a:lnSpc>
          <a:spcPct val="90000"/>
        </a:lnSpc>
        <a:spcBef>
          <a:spcPts val="339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324811" indent="-774937" algn="l" defTabSz="3099747" rtl="0" eaLnBrk="1" latinLnBrk="0" hangingPunct="1">
        <a:lnSpc>
          <a:spcPct val="90000"/>
        </a:lnSpc>
        <a:spcBef>
          <a:spcPts val="1695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874684" indent="-774937" algn="l" defTabSz="3099747" rtl="0" eaLnBrk="1" latinLnBrk="0" hangingPunct="1">
        <a:lnSpc>
          <a:spcPct val="90000"/>
        </a:lnSpc>
        <a:spcBef>
          <a:spcPts val="1695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24558" indent="-774937" algn="l" defTabSz="3099747" rtl="0" eaLnBrk="1" latinLnBrk="0" hangingPunct="1">
        <a:lnSpc>
          <a:spcPct val="90000"/>
        </a:lnSpc>
        <a:spcBef>
          <a:spcPts val="1695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974432" indent="-774937" algn="l" defTabSz="3099747" rtl="0" eaLnBrk="1" latinLnBrk="0" hangingPunct="1">
        <a:lnSpc>
          <a:spcPct val="90000"/>
        </a:lnSpc>
        <a:spcBef>
          <a:spcPts val="1695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8524305" indent="-774937" algn="l" defTabSz="3099747" rtl="0" eaLnBrk="1" latinLnBrk="0" hangingPunct="1">
        <a:lnSpc>
          <a:spcPct val="90000"/>
        </a:lnSpc>
        <a:spcBef>
          <a:spcPts val="1695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10074179" indent="-774937" algn="l" defTabSz="3099747" rtl="0" eaLnBrk="1" latinLnBrk="0" hangingPunct="1">
        <a:lnSpc>
          <a:spcPct val="90000"/>
        </a:lnSpc>
        <a:spcBef>
          <a:spcPts val="1695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1624053" indent="-774937" algn="l" defTabSz="3099747" rtl="0" eaLnBrk="1" latinLnBrk="0" hangingPunct="1">
        <a:lnSpc>
          <a:spcPct val="90000"/>
        </a:lnSpc>
        <a:spcBef>
          <a:spcPts val="1695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3173927" indent="-774937" algn="l" defTabSz="3099747" rtl="0" eaLnBrk="1" latinLnBrk="0" hangingPunct="1">
        <a:lnSpc>
          <a:spcPct val="90000"/>
        </a:lnSpc>
        <a:spcBef>
          <a:spcPts val="1695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99747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9874" algn="l" defTabSz="3099747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99747" algn="l" defTabSz="3099747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49621" algn="l" defTabSz="3099747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99495" algn="l" defTabSz="3099747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369" algn="l" defTabSz="3099747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99242" algn="l" defTabSz="3099747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49116" algn="l" defTabSz="3099747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98990" algn="l" defTabSz="3099747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orldometers.info/co2-emissions/bangladesh-co2-emissions/" TargetMode="External"/><Relationship Id="rId13" Type="http://schemas.openxmlformats.org/officeDocument/2006/relationships/hyperlink" Target="https://www.kaggle.com/residentmario/gradient-descent-with-linear-regressio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www.statista.com/statistics/987697/bangladesh-number-garment-factories/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www.climatelinks.org/resources/greenhouse-gas-emissions-factsheet-bangladesh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hyperlink" Target="https://www.ceicdata.com/en/indicator/bangladesh/motor-vehicles-sales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://www.bpc.gov.bd/" TargetMode="External"/><Relationship Id="rId14" Type="http://schemas.openxmlformats.org/officeDocument/2006/relationships/hyperlink" Target="https://youtu.be/sM1xFEZ7-q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08FD922-17CC-43E7-B650-5F61DFD25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811" y="701286"/>
            <a:ext cx="3936284" cy="2904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948AB0-922F-435D-9005-059E17162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2" y="39617163"/>
            <a:ext cx="6323487" cy="244523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D7022331-787B-46AF-B6F3-2F3E31018179}"/>
              </a:ext>
            </a:extLst>
          </p:cNvPr>
          <p:cNvSpPr/>
          <p:nvPr/>
        </p:nvSpPr>
        <p:spPr>
          <a:xfrm>
            <a:off x="1116446" y="28247340"/>
            <a:ext cx="13350256" cy="10896600"/>
          </a:xfrm>
          <a:prstGeom prst="roundRect">
            <a:avLst>
              <a:gd name="adj" fmla="val 672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95214" tIns="147607" rIns="295214" bIns="147607" rtlCol="0" anchor="ctr"/>
          <a:lstStyle/>
          <a:p>
            <a:pPr algn="ctr"/>
            <a:endParaRPr lang="en-US" sz="10300" dirty="0">
              <a:latin typeface="Bauhaus 93" panose="04030905020B02020C02" pitchFamily="8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9A502828-CB54-4050-BC0C-03C901A718AF}"/>
              </a:ext>
            </a:extLst>
          </p:cNvPr>
          <p:cNvSpPr/>
          <p:nvPr/>
        </p:nvSpPr>
        <p:spPr>
          <a:xfrm>
            <a:off x="15738325" y="17678400"/>
            <a:ext cx="13445569" cy="21396960"/>
          </a:xfrm>
          <a:prstGeom prst="roundRect">
            <a:avLst>
              <a:gd name="adj" fmla="val 416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95214" tIns="147607" rIns="295214" bIns="147607" rtlCol="0" anchor="ctr"/>
          <a:lstStyle/>
          <a:p>
            <a:pPr algn="ctr"/>
            <a:endParaRPr lang="en-US" sz="10300" dirty="0">
              <a:latin typeface="Bauhaus 93" panose="04030905020B02020C02" pitchFamily="8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63FE973E-C12A-4249-A79C-9F6A6296D4EE}"/>
              </a:ext>
            </a:extLst>
          </p:cNvPr>
          <p:cNvSpPr/>
          <p:nvPr/>
        </p:nvSpPr>
        <p:spPr>
          <a:xfrm>
            <a:off x="1142672" y="17646014"/>
            <a:ext cx="13324030" cy="9509760"/>
          </a:xfrm>
          <a:prstGeom prst="roundRect">
            <a:avLst>
              <a:gd name="adj" fmla="val 740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95214" tIns="147607" rIns="295214" bIns="147607" rtlCol="0" anchor="ctr"/>
          <a:lstStyle/>
          <a:p>
            <a:pPr algn="ctr"/>
            <a:endParaRPr lang="en-US" sz="10300" dirty="0">
              <a:latin typeface="Bauhaus 93" panose="04030905020B02020C02" pitchFamily="8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137C4A32-8701-4B4F-8399-D14D75256D69}"/>
              </a:ext>
            </a:extLst>
          </p:cNvPr>
          <p:cNvSpPr/>
          <p:nvPr/>
        </p:nvSpPr>
        <p:spPr>
          <a:xfrm>
            <a:off x="15738325" y="5475514"/>
            <a:ext cx="13669715" cy="11054647"/>
          </a:xfrm>
          <a:prstGeom prst="roundRect">
            <a:avLst>
              <a:gd name="adj" fmla="val 483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95214" tIns="147607" rIns="295214" bIns="147607" rtlCol="0" anchor="ctr"/>
          <a:lstStyle/>
          <a:p>
            <a:pPr algn="ctr"/>
            <a:endParaRPr lang="en-US" sz="9000" dirty="0">
              <a:latin typeface="Bauhaus 93" panose="04030905020B02020C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DCA3A20-05A6-4470-9126-AF532A83A2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264" y="39232708"/>
            <a:ext cx="2592885" cy="27024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C2B9B00-E758-4E41-A50A-6CB77560D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80" y="39617163"/>
            <a:ext cx="7559098" cy="17704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D329B9F9-491A-4A04-A0AB-C69F2BEC43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278" y="39640875"/>
            <a:ext cx="4646616" cy="242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0" y="443548"/>
            <a:ext cx="2256550" cy="3324082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165236" y="861306"/>
            <a:ext cx="21145500" cy="4068360"/>
          </a:xfrm>
          <a:prstGeom prst="rect">
            <a:avLst/>
          </a:prstGeom>
          <a:noFill/>
          <a:ln>
            <a:noFill/>
          </a:ln>
        </p:spPr>
        <p:txBody>
          <a:bodyPr wrap="square" lIns="295214" tIns="147607" rIns="295214" bIns="147607" rtlCol="0">
            <a:spAutoFit/>
          </a:bodyPr>
          <a:lstStyle/>
          <a:p>
            <a:pPr algn="ctr"/>
            <a:r>
              <a:rPr lang="en-US" sz="6000" b="1" dirty="0">
                <a:cs typeface="Times New Roman" pitchFamily="18" charset="0"/>
              </a:rPr>
              <a:t>TOPIC </a:t>
            </a:r>
            <a:r>
              <a:rPr lang="en-US" sz="6000" b="1" dirty="0" smtClean="0">
                <a:cs typeface="Times New Roman" pitchFamily="18" charset="0"/>
              </a:rPr>
              <a:t>NAME :Predicting </a:t>
            </a:r>
            <a:r>
              <a:rPr lang="en-US" sz="6000" b="1" dirty="0">
                <a:cs typeface="Times New Roman" pitchFamily="18" charset="0"/>
              </a:rPr>
              <a:t>C</a:t>
            </a:r>
            <a:r>
              <a:rPr lang="en-US" sz="6000" b="1" dirty="0" smtClean="0">
                <a:cs typeface="Times New Roman" pitchFamily="18" charset="0"/>
              </a:rPr>
              <a:t>arbon </a:t>
            </a:r>
            <a:r>
              <a:rPr lang="en-US" sz="6000" b="1" dirty="0">
                <a:cs typeface="Times New Roman" pitchFamily="18" charset="0"/>
              </a:rPr>
              <a:t>E</a:t>
            </a:r>
            <a:r>
              <a:rPr lang="en-US" sz="6000" b="1" dirty="0" smtClean="0">
                <a:cs typeface="Times New Roman" pitchFamily="18" charset="0"/>
              </a:rPr>
              <a:t>mission </a:t>
            </a:r>
            <a:r>
              <a:rPr lang="en-US" sz="6000" b="1" dirty="0">
                <a:cs typeface="Times New Roman" pitchFamily="18" charset="0"/>
              </a:rPr>
              <a:t>of </a:t>
            </a:r>
            <a:r>
              <a:rPr lang="en-US" sz="6000" b="1" dirty="0" smtClean="0">
                <a:cs typeface="Times New Roman" pitchFamily="18" charset="0"/>
              </a:rPr>
              <a:t>a </a:t>
            </a:r>
            <a:r>
              <a:rPr lang="en-US" sz="6000" b="1">
                <a:cs typeface="Times New Roman" pitchFamily="18" charset="0"/>
              </a:rPr>
              <a:t>P</a:t>
            </a:r>
            <a:r>
              <a:rPr lang="en-US" sz="6000" b="1" smtClean="0">
                <a:cs typeface="Times New Roman" pitchFamily="18" charset="0"/>
              </a:rPr>
              <a:t>articular </a:t>
            </a:r>
            <a:r>
              <a:rPr lang="en-US" sz="6000" b="1" dirty="0" smtClean="0">
                <a:cs typeface="Times New Roman" pitchFamily="18" charset="0"/>
              </a:rPr>
              <a:t>A</a:t>
            </a:r>
            <a:r>
              <a:rPr lang="en-US" sz="6000" b="1" smtClean="0">
                <a:cs typeface="Times New Roman" pitchFamily="18" charset="0"/>
              </a:rPr>
              <a:t>rea</a:t>
            </a:r>
            <a:endParaRPr lang="en-US" sz="6000" b="1" dirty="0" smtClean="0">
              <a:cs typeface="Times New Roman" pitchFamily="18" charset="0"/>
            </a:endParaRPr>
          </a:p>
          <a:p>
            <a:pPr algn="ctr"/>
            <a:r>
              <a:rPr lang="en-US" sz="6000" b="1" dirty="0" smtClean="0">
                <a:cs typeface="Times New Roman" pitchFamily="18" charset="0"/>
              </a:rPr>
              <a:t>Participant Name: </a:t>
            </a:r>
            <a:r>
              <a:rPr lang="en-US" sz="6000" b="1" dirty="0" err="1"/>
              <a:t>Arka</a:t>
            </a:r>
            <a:r>
              <a:rPr lang="en-US" sz="6000" b="1" dirty="0"/>
              <a:t> </a:t>
            </a:r>
            <a:r>
              <a:rPr lang="en-US" sz="6000" b="1" dirty="0" err="1" smtClean="0"/>
              <a:t>Chakraborty</a:t>
            </a:r>
            <a:r>
              <a:rPr lang="en-US" sz="6000" b="1" dirty="0" smtClean="0">
                <a:cs typeface="Times New Roman" pitchFamily="18" charset="0"/>
              </a:rPr>
              <a:t>, </a:t>
            </a:r>
            <a:r>
              <a:rPr lang="en-US" sz="6000" b="1" dirty="0" err="1" smtClean="0">
                <a:cs typeface="Times New Roman" pitchFamily="18" charset="0"/>
              </a:rPr>
              <a:t>Tashdid</a:t>
            </a:r>
            <a:r>
              <a:rPr lang="en-US" sz="6000" b="1" dirty="0" smtClean="0">
                <a:cs typeface="Times New Roman" pitchFamily="18" charset="0"/>
              </a:rPr>
              <a:t> </a:t>
            </a:r>
            <a:r>
              <a:rPr lang="en-US" sz="6000" b="1" dirty="0" err="1" smtClean="0">
                <a:cs typeface="Times New Roman" pitchFamily="18" charset="0"/>
              </a:rPr>
              <a:t>Abbasy</a:t>
            </a:r>
            <a:r>
              <a:rPr lang="en-US" sz="6000" b="1" dirty="0" smtClean="0">
                <a:cs typeface="Times New Roman" pitchFamily="18" charset="0"/>
              </a:rPr>
              <a:t> </a:t>
            </a:r>
            <a:r>
              <a:rPr lang="en-US" sz="6000" b="1" dirty="0" err="1" smtClean="0">
                <a:cs typeface="Times New Roman" pitchFamily="18" charset="0"/>
              </a:rPr>
              <a:t>Tonmoy</a:t>
            </a:r>
            <a:endParaRPr lang="en-US" sz="6000" b="1" dirty="0" smtClean="0">
              <a:cs typeface="Times New Roman" pitchFamily="18" charset="0"/>
            </a:endParaRPr>
          </a:p>
          <a:p>
            <a:pPr algn="ctr"/>
            <a:r>
              <a:rPr lang="en-US" sz="6000" b="1" dirty="0" smtClean="0">
                <a:cs typeface="Times New Roman" pitchFamily="18" charset="0"/>
              </a:rPr>
              <a:t>Department :Electrical &amp; Electronic Engineering</a:t>
            </a:r>
          </a:p>
          <a:p>
            <a:endParaRPr lang="en-US" sz="6500" dirty="0"/>
          </a:p>
        </p:txBody>
      </p:sp>
      <p:sp>
        <p:nvSpPr>
          <p:cNvPr id="12" name="Rounded Rectangle 11"/>
          <p:cNvSpPr/>
          <p:nvPr/>
        </p:nvSpPr>
        <p:spPr>
          <a:xfrm>
            <a:off x="992726" y="5475516"/>
            <a:ext cx="13597695" cy="11054645"/>
          </a:xfrm>
          <a:prstGeom prst="roundRect">
            <a:avLst>
              <a:gd name="adj" fmla="val 51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06598" y="6331763"/>
            <a:ext cx="8877782" cy="984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671109" y="6300071"/>
            <a:ext cx="1024002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cs typeface="Times New Roman" pitchFamily="18" charset="0"/>
              </a:rPr>
              <a:t>RESULTS &amp; </a:t>
            </a:r>
            <a:r>
              <a:rPr lang="en-US" sz="6000" dirty="0" smtClean="0">
                <a:cs typeface="Times New Roman" pitchFamily="18" charset="0"/>
              </a:rPr>
              <a:t>DIUSSIONS</a:t>
            </a:r>
            <a:endParaRPr lang="en-US" sz="6000" dirty="0"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8033" y="18043206"/>
            <a:ext cx="8354677" cy="984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45507" y="18043206"/>
            <a:ext cx="10240021" cy="984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6598" y="28500985"/>
            <a:ext cx="8507972" cy="984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13269" y="8466587"/>
            <a:ext cx="126644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/>
              <a:t>The rate </a:t>
            </a:r>
            <a:r>
              <a:rPr lang="en-US" sz="4400" dirty="0"/>
              <a:t>of </a:t>
            </a:r>
            <a:r>
              <a:rPr lang="en-US" sz="4400" dirty="0" smtClean="0"/>
              <a:t>Carbon </a:t>
            </a:r>
            <a:r>
              <a:rPr lang="en-US" sz="4400" dirty="0"/>
              <a:t>emission in </a:t>
            </a:r>
            <a:r>
              <a:rPr lang="en-US" sz="4400" dirty="0" smtClean="0"/>
              <a:t>our country is increasing day by day. </a:t>
            </a:r>
            <a:r>
              <a:rPr lang="en-US" sz="4400" dirty="0"/>
              <a:t>So taking this our most concern we want to predict how the emission rate will be increased in upcoming days. To solve </a:t>
            </a:r>
            <a:r>
              <a:rPr lang="en-US" sz="4400" dirty="0" smtClean="0"/>
              <a:t>this </a:t>
            </a:r>
            <a:r>
              <a:rPr lang="en-US" sz="4400" dirty="0"/>
              <a:t>we </a:t>
            </a:r>
            <a:r>
              <a:rPr lang="en-US" sz="4400" dirty="0" smtClean="0"/>
              <a:t>have developed </a:t>
            </a:r>
            <a:r>
              <a:rPr lang="en-US" sz="4400" dirty="0"/>
              <a:t>a </a:t>
            </a:r>
            <a:r>
              <a:rPr lang="en-US" sz="4400" dirty="0" smtClean="0"/>
              <a:t>Machine Learning Model . And </a:t>
            </a:r>
            <a:r>
              <a:rPr lang="en-US" sz="4400" dirty="0"/>
              <a:t>w</a:t>
            </a:r>
            <a:r>
              <a:rPr lang="en-US" sz="4400" dirty="0" smtClean="0"/>
              <a:t>e will deploy this model in a website. Through this website anyone can predict </a:t>
            </a:r>
            <a:r>
              <a:rPr lang="en-US" sz="4400" dirty="0"/>
              <a:t>the rate of </a:t>
            </a:r>
            <a:r>
              <a:rPr lang="en-US" sz="4400" dirty="0" smtClean="0"/>
              <a:t>Carbon </a:t>
            </a:r>
            <a:r>
              <a:rPr lang="en-US" sz="4400" dirty="0"/>
              <a:t>emission in upcoming </a:t>
            </a:r>
            <a:r>
              <a:rPr lang="en-US" sz="4400" dirty="0" smtClean="0"/>
              <a:t>days in a particular area. We are also working to add real time navigation system of carbon emission of a particular region .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6390325" y="9083035"/>
            <a:ext cx="12365713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/>
              <a:t>Adding </a:t>
            </a:r>
            <a:r>
              <a:rPr lang="en-US" sz="4800" dirty="0" smtClean="0"/>
              <a:t>some features </a:t>
            </a:r>
            <a:r>
              <a:rPr lang="en-US" sz="4800" dirty="0"/>
              <a:t>we have done the </a:t>
            </a:r>
            <a:r>
              <a:rPr lang="en-US" sz="4800" dirty="0" smtClean="0"/>
              <a:t>model training. We </a:t>
            </a:r>
            <a:r>
              <a:rPr lang="en-US" sz="4800" dirty="0"/>
              <a:t>test it and </a:t>
            </a:r>
            <a:r>
              <a:rPr lang="en-US" sz="4800" dirty="0" smtClean="0"/>
              <a:t>preliminarily  </a:t>
            </a:r>
            <a:r>
              <a:rPr lang="en-US" sz="4800" dirty="0"/>
              <a:t>get the </a:t>
            </a:r>
            <a:r>
              <a:rPr lang="en-US" sz="4800" dirty="0" smtClean="0"/>
              <a:t>model </a:t>
            </a:r>
            <a:r>
              <a:rPr lang="en-US" sz="4800" dirty="0"/>
              <a:t>accuracy </a:t>
            </a:r>
            <a:r>
              <a:rPr lang="en-US" sz="4800" dirty="0" smtClean="0"/>
              <a:t>rate only 87%. To </a:t>
            </a:r>
            <a:r>
              <a:rPr lang="en-US" sz="4800" dirty="0"/>
              <a:t>higher the accuracy </a:t>
            </a:r>
            <a:r>
              <a:rPr lang="en-US" sz="4800" dirty="0" smtClean="0"/>
              <a:t>rate,  </a:t>
            </a:r>
            <a:r>
              <a:rPr lang="en-US" sz="4800" dirty="0"/>
              <a:t>we </a:t>
            </a:r>
            <a:r>
              <a:rPr lang="en-US" sz="4800" dirty="0" smtClean="0"/>
              <a:t>will add some more features in the model. We will also use some other algorithms to cross check the model accuracy rate. </a:t>
            </a:r>
            <a:endParaRPr lang="en-US" sz="48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4208" y="19496247"/>
            <a:ext cx="1142025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4400" dirty="0" smtClean="0"/>
              <a:t>Machine Learning – Multivariate Linear</a:t>
            </a:r>
          </a:p>
          <a:p>
            <a:r>
              <a:rPr lang="en-US" sz="4400" dirty="0" smtClean="0"/>
              <a:t>      </a:t>
            </a:r>
            <a:r>
              <a:rPr lang="en-US" sz="4400" dirty="0"/>
              <a:t>Regression algorithms </a:t>
            </a:r>
            <a:endParaRPr lang="en-US" sz="4400" dirty="0" smtClean="0"/>
          </a:p>
          <a:p>
            <a:r>
              <a:rPr lang="en-US" sz="4400" dirty="0" smtClean="0"/>
              <a:t>2) Making websites – 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   &gt;Bootstrap</a:t>
            </a:r>
          </a:p>
          <a:p>
            <a:r>
              <a:rPr lang="en-US" sz="4400" dirty="0" smtClean="0"/>
              <a:t>         &gt; </a:t>
            </a:r>
            <a:r>
              <a:rPr lang="en-US" sz="4400" dirty="0" err="1" smtClean="0"/>
              <a:t>Django</a:t>
            </a:r>
            <a:endParaRPr lang="en-US" sz="4400" dirty="0" smtClean="0"/>
          </a:p>
          <a:p>
            <a:r>
              <a:rPr lang="en-US" sz="4400" dirty="0" smtClean="0"/>
              <a:t>3)  </a:t>
            </a:r>
            <a:r>
              <a:rPr lang="en-US" sz="4400" dirty="0" err="1" smtClean="0"/>
              <a:t>Juypter</a:t>
            </a:r>
            <a:r>
              <a:rPr lang="en-US" sz="4400" dirty="0" smtClean="0"/>
              <a:t> Notebook</a:t>
            </a:r>
          </a:p>
          <a:p>
            <a:r>
              <a:rPr lang="en-US" sz="4400" dirty="0" smtClean="0"/>
              <a:t>4)  Data analysis Tool</a:t>
            </a:r>
          </a:p>
          <a:p>
            <a:r>
              <a:rPr lang="en-US" sz="4400" dirty="0" smtClean="0"/>
              <a:t>    &gt;</a:t>
            </a:r>
            <a:r>
              <a:rPr lang="en-US" sz="4400" dirty="0" err="1" smtClean="0"/>
              <a:t>Numpy</a:t>
            </a:r>
            <a:endParaRPr lang="en-US" sz="4400" dirty="0" smtClean="0"/>
          </a:p>
          <a:p>
            <a:r>
              <a:rPr lang="en-US" sz="4400" dirty="0"/>
              <a:t> </a:t>
            </a:r>
            <a:r>
              <a:rPr lang="en-US" sz="4400" dirty="0" smtClean="0"/>
              <a:t>   &gt;Pandas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&gt;</a:t>
            </a:r>
            <a:r>
              <a:rPr lang="en-US" sz="4400" dirty="0" err="1" smtClean="0"/>
              <a:t>Matplotlib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621879" y="29695140"/>
            <a:ext cx="1204722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200" dirty="0" smtClean="0">
                <a:hlinkClick r:id="rId8"/>
              </a:rPr>
              <a:t>https</a:t>
            </a:r>
            <a:r>
              <a:rPr lang="en-US" sz="3200" dirty="0">
                <a:hlinkClick r:id="rId8"/>
              </a:rPr>
              <a:t>://www.worldometers.info/co2-emissions/bangladesh-co2-emissions</a:t>
            </a:r>
            <a:r>
              <a:rPr lang="en-US" sz="3200" dirty="0" smtClean="0">
                <a:hlinkClick r:id="rId8"/>
              </a:rPr>
              <a:t>/</a:t>
            </a:r>
            <a:endParaRPr lang="en-US" sz="3200" dirty="0" smtClean="0"/>
          </a:p>
          <a:p>
            <a:pPr marL="514350" indent="-514350">
              <a:buAutoNum type="arabicParenR"/>
            </a:pPr>
            <a:r>
              <a:rPr lang="en-US" sz="3200" u="sng" dirty="0">
                <a:hlinkClick r:id="rId9"/>
              </a:rPr>
              <a:t>http://www.bpc.gov.bd</a:t>
            </a:r>
            <a:r>
              <a:rPr lang="en-US" sz="3200" u="sng" dirty="0" smtClean="0">
                <a:hlinkClick r:id="rId9"/>
              </a:rPr>
              <a:t>/</a:t>
            </a:r>
            <a:endParaRPr lang="sv-SE" sz="3200" dirty="0"/>
          </a:p>
          <a:p>
            <a:pPr marL="514350" indent="-514350">
              <a:buAutoNum type="arabicParenR"/>
            </a:pPr>
            <a:r>
              <a:rPr lang="en-US" sz="3200" u="sng" dirty="0">
                <a:hlinkClick r:id="rId10"/>
              </a:rPr>
              <a:t>https://</a:t>
            </a:r>
            <a:r>
              <a:rPr lang="en-US" sz="3200" u="sng" dirty="0" smtClean="0">
                <a:hlinkClick r:id="rId10"/>
              </a:rPr>
              <a:t>www.ceicdata.com/en/indicator/bangladesh/motor-vehicles-sales</a:t>
            </a:r>
            <a:endParaRPr lang="en-US" sz="3200" u="sng" dirty="0" smtClean="0"/>
          </a:p>
          <a:p>
            <a:pPr marL="514350" indent="-514350">
              <a:buAutoNum type="arabicParenR"/>
            </a:pPr>
            <a:r>
              <a:rPr lang="en-US" sz="3200" u="sng" dirty="0">
                <a:hlinkClick r:id="rId11"/>
              </a:rPr>
              <a:t>https://</a:t>
            </a:r>
            <a:r>
              <a:rPr lang="en-US" sz="3200" u="sng" dirty="0" smtClean="0">
                <a:hlinkClick r:id="rId11"/>
              </a:rPr>
              <a:t>www.climatelinks.org/resources/greenhouse-gas-emissions-factsheet-bangladesh</a:t>
            </a:r>
            <a:endParaRPr lang="en-US" sz="3200" u="sng" dirty="0" smtClean="0"/>
          </a:p>
          <a:p>
            <a:pPr marL="514350" indent="-514350">
              <a:buAutoNum type="arabicParenR"/>
            </a:pPr>
            <a:r>
              <a:rPr lang="en-US" sz="3200" u="sng" dirty="0">
                <a:hlinkClick r:id="rId12"/>
              </a:rPr>
              <a:t>https://www.statista.com/statistics/987697/bangladesh-number-garment-factories</a:t>
            </a:r>
            <a:r>
              <a:rPr lang="en-US" sz="3200" u="sng" dirty="0" smtClean="0">
                <a:hlinkClick r:id="rId12"/>
              </a:rPr>
              <a:t>/</a:t>
            </a:r>
            <a:endParaRPr lang="en-US" sz="3200" u="sng" dirty="0"/>
          </a:p>
          <a:p>
            <a:pPr marL="514350" indent="-514350">
              <a:buFontTx/>
              <a:buAutoNum type="arabicParenR"/>
            </a:pPr>
            <a:r>
              <a:rPr lang="en-US" sz="3200" dirty="0"/>
              <a:t>Solving large scale linear prediction problems using stochastic gradient descent </a:t>
            </a:r>
            <a:r>
              <a:rPr lang="en-US" sz="3200" dirty="0" smtClean="0"/>
              <a:t>algorithms (Author- Tong Zhang)</a:t>
            </a:r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/>
              <a:t> https://</a:t>
            </a:r>
            <a:r>
              <a:rPr lang="en-US" sz="3200" dirty="0" smtClean="0"/>
              <a:t>www.kaggle.com/residentmario/gradient-descent-with-linear-regression</a:t>
            </a:r>
          </a:p>
          <a:p>
            <a:pPr marL="514350" indent="-514350">
              <a:buAutoNum type="arabicParenR"/>
            </a:pPr>
            <a:r>
              <a:rPr lang="en-US" sz="3200" dirty="0">
                <a:hlinkClick r:id="rId13"/>
              </a:rPr>
              <a:t>https://</a:t>
            </a:r>
            <a:r>
              <a:rPr lang="en-US" sz="3200" dirty="0" smtClean="0">
                <a:hlinkClick r:id="rId13"/>
              </a:rPr>
              <a:t>www.kaggle.com/residentmario/gradient-descent-with-linear-regression</a:t>
            </a:r>
            <a:endParaRPr lang="en-US" sz="3200" dirty="0"/>
          </a:p>
          <a:p>
            <a:pPr marL="514350" indent="-514350">
              <a:buFontTx/>
              <a:buAutoNum type="arabicParenR"/>
            </a:pPr>
            <a:r>
              <a:rPr lang="en-US" sz="3200" dirty="0">
                <a:hlinkClick r:id="rId14"/>
              </a:rPr>
              <a:t>https://</a:t>
            </a:r>
            <a:r>
              <a:rPr lang="en-US" sz="3200" dirty="0" smtClean="0">
                <a:hlinkClick r:id="rId14"/>
              </a:rPr>
              <a:t>youtu.be/sM1xFEZ7-q0</a:t>
            </a:r>
            <a:endParaRPr lang="en-US" sz="3200" dirty="0" smtClean="0"/>
          </a:p>
          <a:p>
            <a:pPr marL="514350" indent="-514350">
              <a:buFontTx/>
              <a:buAutoNum type="arabicParenR"/>
            </a:pPr>
            <a:endParaRPr lang="en-US" sz="3200" dirty="0"/>
          </a:p>
          <a:p>
            <a:pPr marL="514350" indent="-514350">
              <a:buAutoNum type="arabicParenR"/>
            </a:pPr>
            <a:endParaRPr lang="en-US" sz="3200" u="sng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173924" y="19538634"/>
                <a:ext cx="12365713" cy="2123735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742950" lvl="0" indent="-742950">
                  <a:buAutoNum type="arabicParenR"/>
                </a:pPr>
                <a:r>
                  <a:rPr lang="en-US" sz="3600" dirty="0" smtClean="0"/>
                  <a:t>At </a:t>
                </a:r>
                <a:r>
                  <a:rPr lang="en-US" sz="3600" dirty="0"/>
                  <a:t>first we take data from different sources and clean the data as well as manipulate them</a:t>
                </a:r>
                <a:r>
                  <a:rPr lang="en-US" sz="3600" dirty="0" smtClean="0"/>
                  <a:t>.</a:t>
                </a:r>
              </a:p>
              <a:p>
                <a:pPr marL="742950" indent="-742950">
                  <a:buFontTx/>
                  <a:buAutoNum type="arabicParenR"/>
                </a:pPr>
                <a:r>
                  <a:rPr lang="en-US" sz="3600" dirty="0"/>
                  <a:t>At the second step we </a:t>
                </a:r>
                <a:r>
                  <a:rPr lang="en-US" sz="3600" dirty="0" smtClean="0"/>
                  <a:t>create </a:t>
                </a:r>
                <a:r>
                  <a:rPr lang="en-US" sz="3600" dirty="0"/>
                  <a:t>our own dataset  and load the data in the </a:t>
                </a:r>
                <a:r>
                  <a:rPr lang="en-US" sz="3600" dirty="0" err="1" smtClean="0"/>
                  <a:t>jupyther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notebook. The data set looks  </a:t>
                </a:r>
                <a:r>
                  <a:rPr lang="en-US" sz="3600" dirty="0" smtClean="0"/>
                  <a:t>something </a:t>
                </a:r>
                <a:r>
                  <a:rPr lang="en-US" sz="3600" dirty="0"/>
                  <a:t>like that</a:t>
                </a:r>
                <a:r>
                  <a:rPr lang="en-US" sz="3600" dirty="0" smtClean="0"/>
                  <a:t>.  </a:t>
                </a:r>
              </a:p>
              <a:p>
                <a:pPr marL="742950" indent="-742950">
                  <a:buFontTx/>
                  <a:buAutoNum type="arabicParenR"/>
                </a:pPr>
                <a:endParaRPr lang="en-US" sz="3600" dirty="0" smtClean="0"/>
              </a:p>
              <a:p>
                <a:pPr marL="742950" indent="-742950">
                  <a:buFontTx/>
                  <a:buAutoNum type="arabicParenR"/>
                </a:pPr>
                <a:endParaRPr lang="en-US" sz="3600" dirty="0"/>
              </a:p>
              <a:p>
                <a:pPr marL="742950" lvl="0" indent="-742950">
                  <a:buAutoNum type="arabicParenR"/>
                </a:pPr>
                <a:endParaRPr lang="en-US" sz="3600" dirty="0" smtClean="0"/>
              </a:p>
              <a:p>
                <a:pPr lvl="0"/>
                <a:endParaRPr lang="en-US" sz="3600" dirty="0" smtClean="0"/>
              </a:p>
              <a:p>
                <a:pPr lvl="0"/>
                <a:r>
                  <a:rPr lang="en-US" sz="3600" dirty="0" smtClean="0"/>
                  <a:t>Here </a:t>
                </a:r>
                <a:r>
                  <a:rPr lang="en-US" sz="3600" dirty="0"/>
                  <a:t>x_1, x_2,x_3</a:t>
                </a:r>
                <a:r>
                  <a:rPr lang="en-US" sz="3600" dirty="0" smtClean="0"/>
                  <a:t>………  </a:t>
                </a:r>
                <a:r>
                  <a:rPr lang="en-US" sz="3600" dirty="0" err="1" smtClean="0"/>
                  <a:t>x_n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is our features. We use various types of </a:t>
                </a:r>
                <a:r>
                  <a:rPr lang="en-US" sz="3600" dirty="0" smtClean="0"/>
                  <a:t>variables  as features such as  power plants capacity, factories amount, vehicles </a:t>
                </a:r>
                <a:r>
                  <a:rPr lang="en-US" sz="3600" dirty="0" smtClean="0"/>
                  <a:t>numbers </a:t>
                </a:r>
                <a:r>
                  <a:rPr lang="en-US" sz="3600" dirty="0" smtClean="0"/>
                  <a:t>, </a:t>
                </a:r>
                <a:r>
                  <a:rPr lang="en-US" sz="3600" dirty="0" err="1" smtClean="0"/>
                  <a:t>deforestaiton</a:t>
                </a:r>
                <a:r>
                  <a:rPr lang="en-US" sz="3600" dirty="0" smtClean="0"/>
                  <a:t>  rate, </a:t>
                </a:r>
                <a:r>
                  <a:rPr lang="en-US" sz="3600" dirty="0"/>
                  <a:t>population growth </a:t>
                </a:r>
                <a:r>
                  <a:rPr lang="en-US" sz="3600" dirty="0" err="1" smtClean="0"/>
                  <a:t>etc</a:t>
                </a:r>
                <a:r>
                  <a:rPr lang="en-US" sz="3600" dirty="0" smtClean="0"/>
                  <a:t>  . Y </a:t>
                </a:r>
                <a:r>
                  <a:rPr lang="en-US" sz="3600" dirty="0"/>
                  <a:t>is our label data(Amount of carbon emission</a:t>
                </a:r>
                <a:r>
                  <a:rPr lang="en-US" sz="3600" dirty="0" smtClean="0"/>
                  <a:t>).</a:t>
                </a:r>
                <a:endParaRPr lang="en-US" sz="3600" dirty="0"/>
              </a:p>
              <a:p>
                <a:pPr lvl="0"/>
                <a:r>
                  <a:rPr lang="en-US" sz="3600" dirty="0" smtClean="0"/>
                  <a:t> 3)Now we have the dataset and we plot </a:t>
                </a:r>
                <a:r>
                  <a:rPr lang="en-US" sz="3600" dirty="0" err="1" smtClean="0"/>
                  <a:t>them.Here</a:t>
                </a:r>
                <a:r>
                  <a:rPr lang="en-US" sz="3600" dirty="0" smtClean="0"/>
                  <a:t> </a:t>
                </a:r>
                <a:r>
                  <a:rPr lang="en-US" sz="3600" dirty="0" smtClean="0"/>
                  <a:t>one of our  feature is Year. First we plot the other features against year and  also the  label data against year.</a:t>
                </a:r>
              </a:p>
              <a:p>
                <a:pPr lvl="0"/>
                <a:r>
                  <a:rPr lang="en-US" sz="3600" dirty="0"/>
                  <a:t> </a:t>
                </a:r>
                <a:r>
                  <a:rPr lang="en-US" sz="3600" dirty="0" smtClean="0"/>
                  <a:t>                           4) When we compare the two plots. We can see  </a:t>
                </a:r>
              </a:p>
              <a:p>
                <a:pPr lvl="0"/>
                <a:r>
                  <a:rPr lang="en-US" sz="3600" dirty="0"/>
                  <a:t> </a:t>
                </a:r>
                <a:r>
                  <a:rPr lang="en-US" sz="3600" dirty="0" smtClean="0"/>
                  <a:t>                               </a:t>
                </a:r>
                <a:r>
                  <a:rPr lang="en-US" sz="3600" dirty="0" smtClean="0"/>
                  <a:t>there </a:t>
                </a:r>
                <a:r>
                  <a:rPr lang="en-US" sz="3600" dirty="0" smtClean="0"/>
                  <a:t>is a linear relationship between year and</a:t>
                </a:r>
              </a:p>
              <a:p>
                <a:pPr lvl="0"/>
                <a:r>
                  <a:rPr lang="en-US" sz="3600" dirty="0"/>
                  <a:t> </a:t>
                </a:r>
                <a:r>
                  <a:rPr lang="en-US" sz="3600" dirty="0" smtClean="0"/>
                  <a:t>                               </a:t>
                </a:r>
                <a:r>
                  <a:rPr lang="en-US" sz="3600" dirty="0" smtClean="0"/>
                  <a:t>the </a:t>
                </a:r>
                <a:r>
                  <a:rPr lang="en-US" sz="3600" dirty="0" smtClean="0"/>
                  <a:t>other features and also between the year</a:t>
                </a:r>
              </a:p>
              <a:p>
                <a:pPr lvl="0"/>
                <a:r>
                  <a:rPr lang="en-US" sz="3600" dirty="0"/>
                  <a:t> </a:t>
                </a:r>
                <a:r>
                  <a:rPr lang="en-US" sz="3600" dirty="0" smtClean="0"/>
                  <a:t>                               </a:t>
                </a:r>
                <a:r>
                  <a:rPr lang="en-US" sz="3600" dirty="0" smtClean="0"/>
                  <a:t>and </a:t>
                </a:r>
                <a:r>
                  <a:rPr lang="en-US" sz="3600" dirty="0" smtClean="0"/>
                  <a:t>the </a:t>
                </a:r>
                <a:r>
                  <a:rPr lang="en-US" sz="3600" dirty="0"/>
                  <a:t>label </a:t>
                </a:r>
                <a:r>
                  <a:rPr lang="en-US" sz="3600" dirty="0" smtClean="0"/>
                  <a:t>data. Now we use Multivariate</a:t>
                </a:r>
              </a:p>
              <a:p>
                <a:pPr lvl="0"/>
                <a:r>
                  <a:rPr lang="en-US" sz="3600" dirty="0"/>
                  <a:t> </a:t>
                </a:r>
                <a:r>
                  <a:rPr lang="en-US" sz="3600" dirty="0" smtClean="0"/>
                  <a:t>                               </a:t>
                </a:r>
                <a:r>
                  <a:rPr lang="en-US" sz="3600" dirty="0" smtClean="0"/>
                  <a:t>linear  </a:t>
                </a:r>
                <a:r>
                  <a:rPr lang="en-US" sz="3600" dirty="0" smtClean="0"/>
                  <a:t>regression  </a:t>
                </a:r>
                <a:r>
                  <a:rPr lang="en-US" sz="3600" dirty="0"/>
                  <a:t>with  Gradient algorithm  to </a:t>
                </a:r>
                <a:endParaRPr lang="en-US" sz="3600" dirty="0" smtClean="0"/>
              </a:p>
              <a:p>
                <a:pPr lvl="0"/>
                <a:r>
                  <a:rPr lang="en-US" sz="3600" dirty="0"/>
                  <a:t> </a:t>
                </a:r>
                <a:r>
                  <a:rPr lang="en-US" sz="3600" dirty="0" smtClean="0"/>
                  <a:t>                               </a:t>
                </a:r>
                <a:r>
                  <a:rPr lang="en-US" sz="3600" dirty="0" smtClean="0"/>
                  <a:t>predict </a:t>
                </a:r>
                <a:r>
                  <a:rPr lang="en-US" sz="3600" dirty="0" smtClean="0"/>
                  <a:t>the carbon emission.</a:t>
                </a:r>
              </a:p>
              <a:p>
                <a:pPr lvl="0"/>
                <a:r>
                  <a:rPr lang="en-US" sz="3600" dirty="0" smtClean="0"/>
                  <a:t> 5)Here is a short description about multivariate </a:t>
                </a:r>
                <a:r>
                  <a:rPr lang="en-US" sz="3600" dirty="0"/>
                  <a:t>linear </a:t>
                </a:r>
                <a:r>
                  <a:rPr lang="en-US" sz="3600" dirty="0" smtClean="0"/>
                  <a:t>regression</a:t>
                </a:r>
              </a:p>
              <a:p>
                <a:pPr lvl="0"/>
                <a:r>
                  <a:rPr lang="en-US" sz="3600" dirty="0"/>
                  <a:t> </a:t>
                </a:r>
                <a:r>
                  <a:rPr lang="en-US" sz="3600" dirty="0" smtClean="0"/>
                  <a:t>&gt; First the model make a hypothesis. Here, (y=m_0*x_0+m_1*x_1+……… + </a:t>
                </a:r>
                <a:r>
                  <a:rPr lang="en-US" sz="3600" dirty="0" err="1" smtClean="0"/>
                  <a:t>m_n</a:t>
                </a:r>
                <a:r>
                  <a:rPr lang="en-US" sz="3600" dirty="0" smtClean="0"/>
                  <a:t>*</a:t>
                </a:r>
                <a:r>
                  <a:rPr lang="en-US" sz="3600" dirty="0" err="1" smtClean="0"/>
                  <a:t>x_n</a:t>
                </a:r>
                <a:r>
                  <a:rPr lang="en-US" sz="3600" dirty="0" smtClean="0"/>
                  <a:t>, It is mainly  a straight line. And by this line we predict the Y value)</a:t>
                </a:r>
              </a:p>
              <a:p>
                <a:r>
                  <a:rPr lang="en-US" sz="3600" dirty="0" smtClean="0"/>
                  <a:t>&gt;Now this line will </a:t>
                </a:r>
                <a:r>
                  <a:rPr lang="en-US" sz="3600" dirty="0"/>
                  <a:t>try to fit </a:t>
                </a:r>
                <a:r>
                  <a:rPr lang="en-US" sz="3600" dirty="0" smtClean="0"/>
                  <a:t>in </a:t>
                </a:r>
                <a:r>
                  <a:rPr lang="en-US" sz="3600" dirty="0"/>
                  <a:t>the data . So </a:t>
                </a:r>
                <a:r>
                  <a:rPr lang="en-US" sz="3600" dirty="0" smtClean="0"/>
                  <a:t>it will optimize </a:t>
                </a:r>
                <a:r>
                  <a:rPr lang="en-US" sz="3600" dirty="0"/>
                  <a:t>the </a:t>
                </a:r>
                <a:r>
                  <a:rPr lang="en-US" sz="3600" dirty="0" smtClean="0"/>
                  <a:t>    value </a:t>
                </a:r>
                <a:r>
                  <a:rPr lang="en-US" sz="3600" dirty="0"/>
                  <a:t>of </a:t>
                </a:r>
                <a:r>
                  <a:rPr lang="en-US" sz="3600" dirty="0" smtClean="0"/>
                  <a:t>m_0,m_1…….</a:t>
                </a:r>
                <a:r>
                  <a:rPr lang="en-US" sz="3600" dirty="0" err="1" smtClean="0"/>
                  <a:t>m_n</a:t>
                </a:r>
                <a:r>
                  <a:rPr lang="en-US" sz="3600" dirty="0" smtClean="0"/>
                  <a:t>. This </a:t>
                </a:r>
                <a:r>
                  <a:rPr lang="en-US" sz="3600" dirty="0"/>
                  <a:t>will ultimately reduce the cost </a:t>
                </a:r>
                <a:r>
                  <a:rPr lang="en-US" sz="3600" dirty="0" smtClean="0"/>
                  <a:t>function. </a:t>
                </a:r>
                <a:r>
                  <a:rPr lang="en-US" sz="3600" dirty="0"/>
                  <a:t>The cost </a:t>
                </a:r>
                <a:r>
                  <a:rPr lang="en-US" sz="3600" dirty="0" smtClean="0"/>
                  <a:t>function </a:t>
                </a:r>
                <a:r>
                  <a:rPr lang="en-US" sz="3600" dirty="0"/>
                  <a:t>of the Linear regression </a:t>
                </a:r>
                <a:r>
                  <a:rPr lang="en-US" sz="3600" dirty="0" smtClean="0"/>
                  <a:t>is  </a:t>
                </a:r>
              </a:p>
              <a:p>
                <a:r>
                  <a:rPr lang="en-US" sz="3600" dirty="0" smtClean="0"/>
                  <a:t>(1/2n)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36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𝑝𝑟𝑒𝑑𝑖𝑐𝑡𝑖𝑜𝑛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36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3600" b="0" i="1" smtClean="0">
                            <a:latin typeface="Cambria Math"/>
                          </a:rPr>
                          <m:t>)^2</m:t>
                        </m:r>
                      </m:e>
                    </m:nary>
                  </m:oMath>
                </a14:m>
                <a:endParaRPr lang="en-US" sz="3600" dirty="0" smtClean="0"/>
              </a:p>
              <a:p>
                <a:r>
                  <a:rPr lang="en-US" sz="3600" dirty="0" smtClean="0"/>
                  <a:t>&gt;When the model minimize </a:t>
                </a:r>
                <a:r>
                  <a:rPr lang="en-US" sz="3600" dirty="0"/>
                  <a:t>the cost </a:t>
                </a:r>
                <a:r>
                  <a:rPr lang="en-US" sz="3600" dirty="0" smtClean="0"/>
                  <a:t>function, then the line will be the best fit line and using the hypothesis our model can predict value.</a:t>
                </a:r>
              </a:p>
              <a:p>
                <a:pPr lvl="0"/>
                <a:r>
                  <a:rPr lang="en-US" sz="3600" dirty="0" smtClean="0"/>
                  <a:t>6) Then we deploy our model in our website .</a:t>
                </a:r>
                <a:endParaRPr lang="en-US" sz="3600" dirty="0"/>
              </a:p>
              <a:p>
                <a:pPr lvl="0"/>
                <a:endParaRPr lang="en-US" sz="3600" dirty="0" smtClean="0"/>
              </a:p>
              <a:p>
                <a:pPr lvl="0"/>
                <a:r>
                  <a:rPr lang="en-US" sz="3600" dirty="0"/>
                  <a:t> </a:t>
                </a:r>
                <a:r>
                  <a:rPr lang="en-US" sz="3600" dirty="0" smtClean="0"/>
                  <a:t>                                </a:t>
                </a:r>
              </a:p>
              <a:p>
                <a:pPr lvl="0"/>
                <a:r>
                  <a:rPr lang="en-US" sz="3600" dirty="0" smtClean="0"/>
                  <a:t>  </a:t>
                </a:r>
                <a:endParaRPr lang="en-US" sz="3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924" y="19538634"/>
                <a:ext cx="12365713" cy="21237352"/>
              </a:xfrm>
              <a:prstGeom prst="rect">
                <a:avLst/>
              </a:prstGeom>
              <a:blipFill rotWithShape="1">
                <a:blip r:embed="rId15"/>
                <a:stretch>
                  <a:fillRect l="-1479" t="-459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08383"/>
              </p:ext>
            </p:extLst>
          </p:nvPr>
        </p:nvGraphicFramePr>
        <p:xfrm>
          <a:off x="16503031" y="22621071"/>
          <a:ext cx="1195486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838"/>
                <a:gridCol w="1707838"/>
                <a:gridCol w="1707838"/>
                <a:gridCol w="1707838"/>
                <a:gridCol w="1707838"/>
                <a:gridCol w="1707838"/>
                <a:gridCol w="1707838"/>
              </a:tblGrid>
              <a:tr h="61928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X_1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X_2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X_n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Y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8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031" y="28500985"/>
            <a:ext cx="2349855" cy="3116822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126230" y="491403"/>
            <a:ext cx="21145500" cy="3874857"/>
          </a:xfrm>
          <a:prstGeom prst="roundRect">
            <a:avLst>
              <a:gd name="adj" fmla="val 119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3937" y="491403"/>
            <a:ext cx="2230323" cy="332408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589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Mizbahus Salehin</dc:creator>
  <cp:lastModifiedBy>User</cp:lastModifiedBy>
  <cp:revision>50</cp:revision>
  <dcterms:created xsi:type="dcterms:W3CDTF">2020-09-30T04:06:28Z</dcterms:created>
  <dcterms:modified xsi:type="dcterms:W3CDTF">2020-10-05T05:14:47Z</dcterms:modified>
</cp:coreProperties>
</file>