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10691813" cy="15119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4876"/>
    <a:srgbClr val="54BDA3"/>
    <a:srgbClr val="388C98"/>
    <a:srgbClr val="1A2675"/>
    <a:srgbClr val="295BAB"/>
    <a:srgbClr val="7070B4"/>
    <a:srgbClr val="3DAEF0"/>
    <a:srgbClr val="4DBDD5"/>
    <a:srgbClr val="EE4532"/>
    <a:srgbClr val="AB8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3"/>
  </p:normalViewPr>
  <p:slideViewPr>
    <p:cSldViewPr snapToGrid="0" snapToObjects="1">
      <p:cViewPr>
        <p:scale>
          <a:sx n="110" d="100"/>
          <a:sy n="110" d="100"/>
        </p:scale>
        <p:origin x="1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4A24D-11F2-4D5F-A848-B375CBE1FDB0}" type="datetimeFigureOut">
              <a:rPr lang="en-US" smtClean="0"/>
              <a:t>14-Feb-16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EEB47-2842-46C8-B8FB-97A8C67D6127}" type="slidenum">
              <a:rPr lang="en-US" smtClean="0"/>
              <a:t>‹#›</a:t>
            </a:fld>
            <a:endParaRPr lang="en-US"/>
          </a:p>
        </p:txBody>
      </p:sp>
    </p:spTree>
    <p:extLst>
      <p:ext uri="{BB962C8B-B14F-4D97-AF65-F5344CB8AC3E}">
        <p14:creationId xmlns:p14="http://schemas.microsoft.com/office/powerpoint/2010/main" val="13980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EEB47-2842-46C8-B8FB-97A8C67D6127}" type="slidenum">
              <a:rPr lang="en-US" smtClean="0"/>
              <a:t>1</a:t>
            </a:fld>
            <a:endParaRPr lang="en-US"/>
          </a:p>
        </p:txBody>
      </p:sp>
    </p:spTree>
    <p:extLst>
      <p:ext uri="{BB962C8B-B14F-4D97-AF65-F5344CB8AC3E}">
        <p14:creationId xmlns:p14="http://schemas.microsoft.com/office/powerpoint/2010/main" val="123055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SC Business Information Systems">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Rectangle 9"/>
          <p:cNvSpPr/>
          <p:nvPr userDrawn="1"/>
        </p:nvSpPr>
        <p:spPr>
          <a:xfrm>
            <a:off x="190727" y="14390914"/>
            <a:ext cx="6079444" cy="522514"/>
          </a:xfrm>
          <a:prstGeom prst="rect">
            <a:avLst/>
          </a:prstGeom>
          <a:solidFill>
            <a:srgbClr val="4DB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Business Information systems</a:t>
            </a:r>
            <a:endParaRPr lang="en-US" sz="2800" dirty="0"/>
          </a:p>
        </p:txBody>
      </p:sp>
    </p:spTree>
    <p:extLst>
      <p:ext uri="{BB962C8B-B14F-4D97-AF65-F5344CB8AC3E}">
        <p14:creationId xmlns:p14="http://schemas.microsoft.com/office/powerpoint/2010/main" val="19829337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Sc Business Information Technology">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3DA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Business Information Technology</a:t>
            </a:r>
            <a:endParaRPr lang="en-US" sz="2800" dirty="0"/>
          </a:p>
        </p:txBody>
      </p:sp>
    </p:spTree>
    <p:extLst>
      <p:ext uri="{BB962C8B-B14F-4D97-AF65-F5344CB8AC3E}">
        <p14:creationId xmlns:p14="http://schemas.microsoft.com/office/powerpoint/2010/main" val="578505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Sc Computing Science">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707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Computing Science</a:t>
            </a:r>
            <a:endParaRPr lang="en-US" sz="2800" dirty="0"/>
          </a:p>
        </p:txBody>
      </p:sp>
    </p:spTree>
    <p:extLst>
      <p:ext uri="{BB962C8B-B14F-4D97-AF65-F5344CB8AC3E}">
        <p14:creationId xmlns:p14="http://schemas.microsoft.com/office/powerpoint/2010/main" val="6167372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Sc Computing (Application Software Development)">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295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Computing </a:t>
            </a:r>
            <a:r>
              <a:rPr lang="en-GB" sz="1800" dirty="0" smtClean="0"/>
              <a:t>(application Software Development)</a:t>
            </a:r>
            <a:endParaRPr lang="en-US" sz="1800" dirty="0"/>
          </a:p>
        </p:txBody>
      </p:sp>
    </p:spTree>
    <p:extLst>
      <p:ext uri="{BB962C8B-B14F-4D97-AF65-F5344CB8AC3E}">
        <p14:creationId xmlns:p14="http://schemas.microsoft.com/office/powerpoint/2010/main" val="6501132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Sc Computing (Graphics and Animation)">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1A26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Computing </a:t>
            </a:r>
            <a:r>
              <a:rPr lang="en-GB" sz="1800" dirty="0" smtClean="0"/>
              <a:t>(Graphics and Animation)</a:t>
            </a:r>
            <a:endParaRPr lang="en-US" sz="1800" dirty="0"/>
          </a:p>
        </p:txBody>
      </p:sp>
    </p:spTree>
    <p:extLst>
      <p:ext uri="{BB962C8B-B14F-4D97-AF65-F5344CB8AC3E}">
        <p14:creationId xmlns:p14="http://schemas.microsoft.com/office/powerpoint/2010/main" val="3231564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Sc Digital Media">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388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Digital Media </a:t>
            </a:r>
            <a:r>
              <a:rPr lang="en-GB" sz="1600" dirty="0" smtClean="0"/>
              <a:t>(Design, Production and Development)</a:t>
            </a:r>
            <a:endParaRPr lang="en-US" sz="1600" dirty="0"/>
          </a:p>
        </p:txBody>
      </p:sp>
    </p:spTree>
    <p:extLst>
      <p:ext uri="{BB962C8B-B14F-4D97-AF65-F5344CB8AC3E}">
        <p14:creationId xmlns:p14="http://schemas.microsoft.com/office/powerpoint/2010/main" val="21464287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Sc Information Systems Technology">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54B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Information Systems Technology</a:t>
            </a:r>
            <a:endParaRPr lang="en-US" sz="2800" dirty="0"/>
          </a:p>
        </p:txBody>
      </p:sp>
    </p:spTree>
    <p:extLst>
      <p:ext uri="{BB962C8B-B14F-4D97-AF65-F5344CB8AC3E}">
        <p14:creationId xmlns:p14="http://schemas.microsoft.com/office/powerpoint/2010/main" val="20020188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Sc Multimedia Development">
    <p:spTree>
      <p:nvGrpSpPr>
        <p:cNvPr id="1" name=""/>
        <p:cNvGrpSpPr/>
        <p:nvPr/>
      </p:nvGrpSpPr>
      <p:grpSpPr>
        <a:xfrm>
          <a:off x="0" y="0"/>
          <a:ext cx="0" cy="0"/>
          <a:chOff x="0" y="0"/>
          <a:chExt cx="0" cy="0"/>
        </a:xfrm>
      </p:grpSpPr>
      <p:sp>
        <p:nvSpPr>
          <p:cNvPr id="9" name="Title 8"/>
          <p:cNvSpPr>
            <a:spLocks noGrp="1"/>
          </p:cNvSpPr>
          <p:nvPr>
            <p:ph type="title"/>
          </p:nvPr>
        </p:nvSpPr>
        <p:spPr>
          <a:xfrm>
            <a:off x="190727" y="195264"/>
            <a:ext cx="9221787" cy="697366"/>
          </a:xfrm>
          <a:prstGeom prst="rect">
            <a:avLst/>
          </a:prstGeom>
        </p:spPr>
        <p:txBody>
          <a:bodyPr/>
          <a:lstStyle>
            <a:lvl1pPr>
              <a:defRPr cap="all" baseline="0">
                <a:solidFill>
                  <a:schemeClr val="bg1"/>
                </a:solidFill>
                <a:latin typeface="SolexBlack" charset="0"/>
                <a:ea typeface="SolexBlack" charset="0"/>
                <a:cs typeface="SolexBlack" charset="0"/>
              </a:defRPr>
            </a:lvl1pPr>
          </a:lstStyle>
          <a:p>
            <a:r>
              <a:rPr lang="en-GB" dirty="0" smtClean="0"/>
              <a:t>Click to edit Master title style</a:t>
            </a:r>
            <a:endParaRPr lang="en-US" dirty="0"/>
          </a:p>
        </p:txBody>
      </p:sp>
      <p:sp>
        <p:nvSpPr>
          <p:cNvPr id="5" name="Text Placeholder 4"/>
          <p:cNvSpPr>
            <a:spLocks noGrp="1"/>
          </p:cNvSpPr>
          <p:nvPr>
            <p:ph type="body" sz="quarter" idx="10"/>
          </p:nvPr>
        </p:nvSpPr>
        <p:spPr>
          <a:xfrm>
            <a:off x="3962625" y="1263196"/>
            <a:ext cx="6705600" cy="500063"/>
          </a:xfrm>
          <a:prstGeom prst="rect">
            <a:avLst/>
          </a:prstGeom>
        </p:spPr>
        <p:txBody>
          <a:bodyPr/>
          <a:lstStyle>
            <a:lvl1pPr marL="0" indent="0" algn="r">
              <a:buNone/>
              <a:defRPr sz="2800" cap="all" baseline="0">
                <a:solidFill>
                  <a:srgbClr val="AB82B3"/>
                </a:solidFill>
                <a:latin typeface="SolexBlack" charset="0"/>
                <a:ea typeface="SolexBlack" charset="0"/>
                <a:cs typeface="SolexBlack" charset="0"/>
              </a:defRPr>
            </a:lvl1pPr>
            <a:lvl2pPr marL="534604" indent="0" algn="r">
              <a:buNone/>
              <a:defRPr sz="2400"/>
            </a:lvl2pPr>
            <a:lvl3pPr marL="1069208" indent="0" algn="r">
              <a:buNone/>
              <a:defRPr sz="1800"/>
            </a:lvl3pPr>
            <a:lvl4pPr marL="1603812" indent="0" algn="r">
              <a:buNone/>
              <a:defRPr sz="1800"/>
            </a:lvl4pPr>
            <a:lvl5pPr marL="2138416" indent="0" algn="r">
              <a:buNone/>
              <a:defRPr sz="18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Rectangle 5"/>
          <p:cNvSpPr/>
          <p:nvPr userDrawn="1"/>
        </p:nvSpPr>
        <p:spPr>
          <a:xfrm>
            <a:off x="190727" y="14390914"/>
            <a:ext cx="6079444" cy="522514"/>
          </a:xfrm>
          <a:prstGeom prst="rect">
            <a:avLst/>
          </a:prstGeom>
          <a:solidFill>
            <a:srgbClr val="E34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8"/>
          <p:cNvSpPr txBox="1">
            <a:spLocks/>
          </p:cNvSpPr>
          <p:nvPr userDrawn="1"/>
        </p:nvSpPr>
        <p:spPr>
          <a:xfrm>
            <a:off x="190727" y="14442697"/>
            <a:ext cx="6079444" cy="517866"/>
          </a:xfrm>
          <a:prstGeom prst="rect">
            <a:avLst/>
          </a:prstGeom>
        </p:spPr>
        <p:txBody>
          <a:bodyPr/>
          <a:lstStyle>
            <a:lvl1pPr algn="l" defTabSz="1069208" rtl="0" eaLnBrk="1" latinLnBrk="0" hangingPunct="1">
              <a:lnSpc>
                <a:spcPct val="90000"/>
              </a:lnSpc>
              <a:spcBef>
                <a:spcPct val="0"/>
              </a:spcBef>
              <a:buNone/>
              <a:defRPr sz="5145" kern="1200" cap="all" baseline="0">
                <a:solidFill>
                  <a:schemeClr val="bg1"/>
                </a:solidFill>
                <a:latin typeface="SolexBlack" charset="0"/>
                <a:ea typeface="SolexBlack" charset="0"/>
                <a:cs typeface="SolexBlack" charset="0"/>
              </a:defRPr>
            </a:lvl1pPr>
          </a:lstStyle>
          <a:p>
            <a:r>
              <a:rPr lang="en-GB" sz="2800" dirty="0" smtClean="0"/>
              <a:t>BSc Multimedia Development</a:t>
            </a:r>
            <a:endParaRPr lang="en-US" sz="2800" dirty="0"/>
          </a:p>
        </p:txBody>
      </p:sp>
    </p:spTree>
    <p:extLst>
      <p:ext uri="{BB962C8B-B14F-4D97-AF65-F5344CB8AC3E}">
        <p14:creationId xmlns:p14="http://schemas.microsoft.com/office/powerpoint/2010/main" val="13130506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217822" y="13691935"/>
            <a:ext cx="4473991" cy="1396220"/>
          </a:xfrm>
          <a:prstGeom prst="rect">
            <a:avLst/>
          </a:prstGeom>
        </p:spPr>
      </p:pic>
      <p:sp>
        <p:nvSpPr>
          <p:cNvPr id="8" name="Rectangle 7"/>
          <p:cNvSpPr/>
          <p:nvPr userDrawn="1"/>
        </p:nvSpPr>
        <p:spPr>
          <a:xfrm>
            <a:off x="0" y="0"/>
            <a:ext cx="10691813" cy="1763486"/>
          </a:xfrm>
          <a:prstGeom prst="rect">
            <a:avLst/>
          </a:prstGeom>
          <a:solidFill>
            <a:srgbClr val="782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98967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4" r:id="rId4"/>
    <p:sldLayoutId id="2147483666" r:id="rId5"/>
    <p:sldLayoutId id="2147483667" r:id="rId6"/>
    <p:sldLayoutId id="2147483668" r:id="rId7"/>
    <p:sldLayoutId id="2147483669" r:id="rId8"/>
  </p:sldLayoutIdLst>
  <p:timing>
    <p:tnLst>
      <p:par>
        <p:cTn id="1" dur="indefinite" restart="never" nodeType="tmRoot"/>
      </p:par>
    </p:tnLst>
  </p:timing>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BETING SYSTEM</a:t>
            </a:r>
            <a:endParaRPr lang="en-US" dirty="0"/>
          </a:p>
        </p:txBody>
      </p:sp>
      <p:sp>
        <p:nvSpPr>
          <p:cNvPr id="3" name="Text Placeholder 2"/>
          <p:cNvSpPr>
            <a:spLocks noGrp="1"/>
          </p:cNvSpPr>
          <p:nvPr>
            <p:ph type="body" sz="quarter" idx="10"/>
          </p:nvPr>
        </p:nvSpPr>
        <p:spPr>
          <a:xfrm>
            <a:off x="2926080" y="1263196"/>
            <a:ext cx="7742145" cy="425743"/>
          </a:xfrm>
        </p:spPr>
        <p:txBody>
          <a:bodyPr/>
          <a:lstStyle/>
          <a:p>
            <a:r>
              <a:rPr lang="en-US" dirty="0" smtClean="0"/>
              <a:t>Bozhidar tashev– supervised by </a:t>
            </a:r>
            <a:r>
              <a:rPr lang="en-US" dirty="0" err="1" smtClean="0"/>
              <a:t>Dr</a:t>
            </a:r>
            <a:r>
              <a:rPr lang="en-US" dirty="0" smtClean="0"/>
              <a:t> </a:t>
            </a:r>
            <a:r>
              <a:rPr lang="en-US" dirty="0" err="1" smtClean="0"/>
              <a:t>michael</a:t>
            </a:r>
            <a:r>
              <a:rPr lang="en-US" dirty="0" smtClean="0"/>
              <a:t> </a:t>
            </a:r>
            <a:r>
              <a:rPr lang="en-US" dirty="0" err="1" smtClean="0"/>
              <a:t>crabb</a:t>
            </a:r>
            <a:endParaRPr lang="en-US" dirty="0"/>
          </a:p>
        </p:txBody>
      </p:sp>
      <p:grpSp>
        <p:nvGrpSpPr>
          <p:cNvPr id="21" name="Group 20"/>
          <p:cNvGrpSpPr/>
          <p:nvPr/>
        </p:nvGrpSpPr>
        <p:grpSpPr>
          <a:xfrm>
            <a:off x="432171" y="2220793"/>
            <a:ext cx="10037843" cy="2238696"/>
            <a:chOff x="485014" y="1984962"/>
            <a:chExt cx="10037843" cy="2238696"/>
          </a:xfrm>
        </p:grpSpPr>
        <p:sp>
          <p:nvSpPr>
            <p:cNvPr id="5" name="Rectangle 4"/>
            <p:cNvSpPr/>
            <p:nvPr/>
          </p:nvSpPr>
          <p:spPr>
            <a:xfrm>
              <a:off x="485014" y="2003198"/>
              <a:ext cx="4565958" cy="2220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103815" y="1984962"/>
              <a:ext cx="5419042" cy="2013651"/>
              <a:chOff x="2686407" y="-2087324"/>
              <a:chExt cx="1892071" cy="3184269"/>
            </a:xfrm>
          </p:grpSpPr>
          <p:sp>
            <p:nvSpPr>
              <p:cNvPr id="10" name="TextBox 9"/>
              <p:cNvSpPr txBox="1"/>
              <p:nvPr/>
            </p:nvSpPr>
            <p:spPr>
              <a:xfrm>
                <a:off x="2686407" y="-2087324"/>
                <a:ext cx="1892071" cy="584040"/>
              </a:xfrm>
              <a:prstGeom prst="rect">
                <a:avLst/>
              </a:prstGeom>
              <a:noFill/>
            </p:spPr>
            <p:txBody>
              <a:bodyPr wrap="square" rtlCol="0">
                <a:spAutoFit/>
              </a:bodyPr>
              <a:lstStyle/>
              <a:p>
                <a:r>
                  <a:rPr lang="en-US" b="1" dirty="0" smtClean="0">
                    <a:latin typeface="SolexBlack" panose="00000400000000000000" pitchFamily="2" charset="0"/>
                  </a:rPr>
                  <a:t>Current </a:t>
                </a:r>
                <a:r>
                  <a:rPr lang="en-US" b="1" dirty="0" smtClean="0">
                    <a:latin typeface="SolexBlack" panose="00000400000000000000" pitchFamily="2" charset="0"/>
                  </a:rPr>
                  <a:t>Betting Systems</a:t>
                </a:r>
                <a:endParaRPr lang="en-US" b="1" dirty="0">
                  <a:latin typeface="SolexBlack" panose="00000400000000000000" pitchFamily="2" charset="0"/>
                </a:endParaRPr>
              </a:p>
            </p:txBody>
          </p:sp>
          <p:sp>
            <p:nvSpPr>
              <p:cNvPr id="11" name="TextBox 10"/>
              <p:cNvSpPr txBox="1"/>
              <p:nvPr/>
            </p:nvSpPr>
            <p:spPr>
              <a:xfrm>
                <a:off x="2686407" y="-1385223"/>
                <a:ext cx="1892071" cy="2482168"/>
              </a:xfrm>
              <a:prstGeom prst="rect">
                <a:avLst/>
              </a:prstGeom>
              <a:noFill/>
            </p:spPr>
            <p:txBody>
              <a:bodyPr wrap="square" rtlCol="0">
                <a:spAutoFit/>
              </a:bodyPr>
              <a:lstStyle/>
              <a:p>
                <a:pPr algn="just"/>
                <a:r>
                  <a:rPr lang="en-US" sz="1200" dirty="0" smtClean="0">
                    <a:latin typeface="SolexBlack" panose="00000400000000000000" pitchFamily="2" charset="0"/>
                    <a:cs typeface="Arial" panose="020B0604020202020204" pitchFamily="34" charset="0"/>
                  </a:rPr>
                  <a:t>Betting is an action of gambling and predicting the outcome of a race, game or any other event. Betting systems are created in order to achieve and manage any bets placed my people. They are design to support and improve the experience of the person using them.</a:t>
                </a:r>
                <a:br>
                  <a:rPr lang="en-US" sz="1200" dirty="0" smtClean="0">
                    <a:latin typeface="SolexBlack" panose="00000400000000000000" pitchFamily="2" charset="0"/>
                    <a:cs typeface="Arial" panose="020B0604020202020204" pitchFamily="34" charset="0"/>
                  </a:rPr>
                </a:br>
                <a:r>
                  <a:rPr lang="en-US" sz="1200" dirty="0" smtClean="0">
                    <a:latin typeface="SolexBlack" panose="00000400000000000000" pitchFamily="2" charset="0"/>
                    <a:cs typeface="Arial" panose="020B0604020202020204" pitchFamily="34" charset="0"/>
                  </a:rPr>
                  <a:t>The overall aim is to make betting accessible for anyone, age over 18, that would be people with experience in betting and </a:t>
                </a:r>
                <a:r>
                  <a:rPr lang="en-US" sz="1200" dirty="0">
                    <a:latin typeface="SolexBlack" panose="00000400000000000000" pitchFamily="2" charset="0"/>
                    <a:cs typeface="Arial" panose="020B0604020202020204" pitchFamily="34" charset="0"/>
                  </a:rPr>
                  <a:t>people </a:t>
                </a:r>
                <a:r>
                  <a:rPr lang="en-US" sz="1200" dirty="0" smtClean="0">
                    <a:latin typeface="SolexBlack" panose="00000400000000000000" pitchFamily="2" charset="0"/>
                    <a:cs typeface="Arial" panose="020B0604020202020204" pitchFamily="34" charset="0"/>
                  </a:rPr>
                  <a:t>without.</a:t>
                </a:r>
              </a:p>
              <a:p>
                <a:pPr algn="just"/>
                <a:r>
                  <a:rPr lang="en-US" sz="1200" dirty="0" smtClean="0">
                    <a:latin typeface="SolexBlack" panose="00000400000000000000" pitchFamily="2" charset="0"/>
                    <a:cs typeface="Arial" panose="020B0604020202020204" pitchFamily="34" charset="0"/>
                  </a:rPr>
                  <a:t>Most current betting system do achieve some of these criteria's, they do still fail to meet modern system requirements. In the past some improvements have been made to approach these problems, but future improvements are still required</a:t>
                </a:r>
                <a:r>
                  <a:rPr lang="en-US" sz="1200" dirty="0" smtClean="0">
                    <a:latin typeface="SolexBlack" panose="00000400000000000000" pitchFamily="2" charset="0"/>
                  </a:rPr>
                  <a:t>.</a:t>
                </a:r>
                <a:endParaRPr lang="en-US" sz="1200" dirty="0">
                  <a:latin typeface="SolexBlack" panose="00000400000000000000" pitchFamily="2" charset="0"/>
                </a:endParaRPr>
              </a:p>
            </p:txBody>
          </p:sp>
        </p:grpSp>
      </p:grpSp>
      <p:grpSp>
        <p:nvGrpSpPr>
          <p:cNvPr id="27" name="Group 26"/>
          <p:cNvGrpSpPr/>
          <p:nvPr/>
        </p:nvGrpSpPr>
        <p:grpSpPr>
          <a:xfrm>
            <a:off x="432171" y="4961255"/>
            <a:ext cx="10037843" cy="2220460"/>
            <a:chOff x="432171" y="4517315"/>
            <a:chExt cx="10037843" cy="2220460"/>
          </a:xfrm>
        </p:grpSpPr>
        <p:sp>
          <p:nvSpPr>
            <p:cNvPr id="6" name="Rectangle 5"/>
            <p:cNvSpPr/>
            <p:nvPr/>
          </p:nvSpPr>
          <p:spPr>
            <a:xfrm>
              <a:off x="5904056" y="4517315"/>
              <a:ext cx="4565958" cy="2220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32171" y="4547403"/>
              <a:ext cx="5419042" cy="2163049"/>
              <a:chOff x="2686407" y="-2087324"/>
              <a:chExt cx="1892071" cy="3420521"/>
            </a:xfrm>
          </p:grpSpPr>
          <p:sp>
            <p:nvSpPr>
              <p:cNvPr id="16" name="TextBox 15"/>
              <p:cNvSpPr txBox="1"/>
              <p:nvPr/>
            </p:nvSpPr>
            <p:spPr>
              <a:xfrm>
                <a:off x="2686407" y="-2087324"/>
                <a:ext cx="1892071" cy="584040"/>
              </a:xfrm>
              <a:prstGeom prst="rect">
                <a:avLst/>
              </a:prstGeom>
              <a:noFill/>
            </p:spPr>
            <p:txBody>
              <a:bodyPr wrap="square" rtlCol="0">
                <a:spAutoFit/>
              </a:bodyPr>
              <a:lstStyle/>
              <a:p>
                <a:r>
                  <a:rPr lang="en-US" b="1" dirty="0" smtClean="0">
                    <a:latin typeface="SolexBlack" panose="00000400000000000000" pitchFamily="2" charset="0"/>
                  </a:rPr>
                  <a:t>The </a:t>
                </a:r>
                <a:r>
                  <a:rPr lang="en-US" b="1" dirty="0" smtClean="0">
                    <a:latin typeface="SolexBlack" panose="00000400000000000000" pitchFamily="2" charset="0"/>
                  </a:rPr>
                  <a:t>solution</a:t>
                </a:r>
                <a:endParaRPr lang="en-US" b="1" dirty="0">
                  <a:latin typeface="SolexBlack" panose="00000400000000000000" pitchFamily="2" charset="0"/>
                </a:endParaRPr>
              </a:p>
            </p:txBody>
          </p:sp>
          <p:sp>
            <p:nvSpPr>
              <p:cNvPr id="17" name="TextBox 16"/>
              <p:cNvSpPr txBox="1"/>
              <p:nvPr/>
            </p:nvSpPr>
            <p:spPr>
              <a:xfrm>
                <a:off x="2686407" y="-1440993"/>
                <a:ext cx="1892071" cy="2774190"/>
              </a:xfrm>
              <a:prstGeom prst="rect">
                <a:avLst/>
              </a:prstGeom>
              <a:noFill/>
            </p:spPr>
            <p:txBody>
              <a:bodyPr wrap="square" rtlCol="0">
                <a:spAutoFit/>
              </a:bodyPr>
              <a:lstStyle/>
              <a:p>
                <a:pPr algn="just"/>
                <a:r>
                  <a:rPr lang="en-US" sz="1200" dirty="0" smtClean="0">
                    <a:latin typeface="SolexBlack" panose="00000400000000000000" pitchFamily="2" charset="0"/>
                  </a:rPr>
                  <a:t>What are the current problems?</a:t>
                </a:r>
              </a:p>
              <a:p>
                <a:pPr algn="just"/>
                <a:r>
                  <a:rPr lang="en-US" sz="1200" dirty="0" smtClean="0">
                    <a:latin typeface="SolexBlack" panose="00000400000000000000" pitchFamily="2" charset="0"/>
                  </a:rPr>
                  <a:t>Some of the system, in used today, cannot cope with the traffic and commands used.</a:t>
                </a:r>
              </a:p>
              <a:p>
                <a:pPr algn="just"/>
                <a:r>
                  <a:rPr lang="en-US" sz="1200" dirty="0" smtClean="0">
                    <a:latin typeface="SolexBlack" panose="00000400000000000000" pitchFamily="2" charset="0"/>
                  </a:rPr>
                  <a:t>The user interface is outdated .</a:t>
                </a:r>
              </a:p>
              <a:p>
                <a:pPr algn="just"/>
                <a:r>
                  <a:rPr lang="en-US" sz="1200" dirty="0" smtClean="0">
                    <a:latin typeface="SolexBlack" panose="00000400000000000000" pitchFamily="2" charset="0"/>
                  </a:rPr>
                  <a:t>There is a lack in assisting new users starting to use the interface.</a:t>
                </a:r>
                <a:endParaRPr lang="en-US" sz="1200" dirty="0">
                  <a:latin typeface="SolexBlack" panose="00000400000000000000" pitchFamily="2" charset="0"/>
                </a:endParaRPr>
              </a:p>
              <a:p>
                <a:pPr algn="just"/>
                <a:r>
                  <a:rPr lang="en-US" sz="1200" dirty="0" smtClean="0">
                    <a:latin typeface="SolexBlack" panose="00000400000000000000" pitchFamily="2" charset="0"/>
                  </a:rPr>
                  <a:t>What could be the solution to this problem, simplify the system. Removing</a:t>
                </a:r>
                <a:r>
                  <a:rPr lang="en-US" sz="1200" dirty="0" smtClean="0">
                    <a:latin typeface="SolexBlack" panose="00000400000000000000" pitchFamily="2" charset="0"/>
                  </a:rPr>
                  <a:t> unnecessary components from the system will have an affect in the overall system response time. </a:t>
                </a:r>
                <a:endParaRPr lang="en-US" sz="1200" dirty="0">
                  <a:latin typeface="SolexBlack" panose="00000400000000000000" pitchFamily="2" charset="0"/>
                </a:endParaRPr>
              </a:p>
              <a:p>
                <a:pPr algn="just"/>
                <a:r>
                  <a:rPr lang="en-US" sz="1200" dirty="0">
                    <a:latin typeface="SolexBlack" panose="00000400000000000000" pitchFamily="2" charset="0"/>
                  </a:rPr>
                  <a:t>D</a:t>
                </a:r>
                <a:r>
                  <a:rPr lang="en-US" sz="1200" dirty="0" smtClean="0">
                    <a:latin typeface="SolexBlack" panose="00000400000000000000" pitchFamily="2" charset="0"/>
                  </a:rPr>
                  <a:t>esigning a system which is up to date with modern user interface standards, will improve the experience of the people interacting with the system and create a better environment for them to enjoy. </a:t>
                </a:r>
                <a:r>
                  <a:rPr lang="en-US" sz="1200" dirty="0" smtClean="0">
                    <a:latin typeface="SolexBlack" panose="00000400000000000000" pitchFamily="2" charset="0"/>
                  </a:rPr>
                  <a:t> </a:t>
                </a:r>
                <a:endParaRPr lang="en-US" sz="1200" dirty="0">
                  <a:latin typeface="SolexBlack" panose="00000400000000000000" pitchFamily="2" charset="0"/>
                </a:endParaRPr>
              </a:p>
            </p:txBody>
          </p:sp>
        </p:grpSp>
      </p:grpSp>
      <p:grpSp>
        <p:nvGrpSpPr>
          <p:cNvPr id="22" name="Group 21"/>
          <p:cNvGrpSpPr/>
          <p:nvPr/>
        </p:nvGrpSpPr>
        <p:grpSpPr>
          <a:xfrm>
            <a:off x="432171" y="7784250"/>
            <a:ext cx="10037843" cy="2238696"/>
            <a:chOff x="485014" y="1984962"/>
            <a:chExt cx="10037843" cy="2238696"/>
          </a:xfrm>
        </p:grpSpPr>
        <p:sp>
          <p:nvSpPr>
            <p:cNvPr id="23" name="Rectangle 22"/>
            <p:cNvSpPr/>
            <p:nvPr/>
          </p:nvSpPr>
          <p:spPr>
            <a:xfrm>
              <a:off x="485014" y="2003198"/>
              <a:ext cx="4565958" cy="2220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103815" y="1984962"/>
              <a:ext cx="5419042" cy="1978383"/>
              <a:chOff x="2686407" y="-2087324"/>
              <a:chExt cx="1892071" cy="3128500"/>
            </a:xfrm>
          </p:grpSpPr>
          <p:sp>
            <p:nvSpPr>
              <p:cNvPr id="25" name="TextBox 24"/>
              <p:cNvSpPr txBox="1"/>
              <p:nvPr/>
            </p:nvSpPr>
            <p:spPr>
              <a:xfrm>
                <a:off x="2686407" y="-2087324"/>
                <a:ext cx="1892071" cy="584040"/>
              </a:xfrm>
              <a:prstGeom prst="rect">
                <a:avLst/>
              </a:prstGeom>
              <a:noFill/>
            </p:spPr>
            <p:txBody>
              <a:bodyPr wrap="square" rtlCol="0">
                <a:spAutoFit/>
              </a:bodyPr>
              <a:lstStyle/>
              <a:p>
                <a:r>
                  <a:rPr lang="en-US" b="1" dirty="0" smtClean="0">
                    <a:latin typeface="SolexBlack" panose="00000400000000000000" pitchFamily="2" charset="0"/>
                  </a:rPr>
                  <a:t>Improving users learning</a:t>
                </a:r>
                <a:endParaRPr lang="en-US" b="1" dirty="0">
                  <a:latin typeface="SolexBlack" panose="00000400000000000000" pitchFamily="2" charset="0"/>
                </a:endParaRPr>
              </a:p>
            </p:txBody>
          </p:sp>
          <p:sp>
            <p:nvSpPr>
              <p:cNvPr id="26" name="TextBox 25"/>
              <p:cNvSpPr txBox="1"/>
              <p:nvPr/>
            </p:nvSpPr>
            <p:spPr>
              <a:xfrm>
                <a:off x="2686407" y="-1440993"/>
                <a:ext cx="1892071" cy="2482169"/>
              </a:xfrm>
              <a:prstGeom prst="rect">
                <a:avLst/>
              </a:prstGeom>
              <a:noFill/>
            </p:spPr>
            <p:txBody>
              <a:bodyPr wrap="square" rtlCol="0">
                <a:spAutoFit/>
              </a:bodyPr>
              <a:lstStyle/>
              <a:p>
                <a:pPr algn="just"/>
                <a:r>
                  <a:rPr lang="en-US" sz="1200" dirty="0" smtClean="0">
                    <a:latin typeface="SolexBlack" panose="00000400000000000000" pitchFamily="2" charset="0"/>
                  </a:rPr>
                  <a:t>Going with the idea of simple design, what would be the best way to support new users?</a:t>
                </a:r>
              </a:p>
              <a:p>
                <a:pPr algn="just"/>
                <a:r>
                  <a:rPr lang="en-US" sz="1200" dirty="0" smtClean="0">
                    <a:latin typeface="SolexBlack" panose="00000400000000000000" pitchFamily="2" charset="0"/>
                  </a:rPr>
                  <a:t>One way would be to have a simple, but effective help navigation. Which would help new users, with no experience in using a betting system, find </a:t>
                </a:r>
                <a:r>
                  <a:rPr lang="en-US" sz="1200" dirty="0" smtClean="0">
                    <a:latin typeface="SolexBlack" panose="00000400000000000000" pitchFamily="2" charset="0"/>
                  </a:rPr>
                  <a:t>pieces of information.</a:t>
                </a:r>
              </a:p>
              <a:p>
                <a:pPr algn="just"/>
                <a:r>
                  <a:rPr lang="en-US" sz="1200" dirty="0" smtClean="0">
                    <a:latin typeface="SolexBlack" panose="00000400000000000000" pitchFamily="2" charset="0"/>
                  </a:rPr>
                  <a:t>Current systems do have some level of support </a:t>
                </a:r>
                <a:r>
                  <a:rPr lang="en-US" sz="1200" dirty="0" smtClean="0">
                    <a:latin typeface="SolexBlack" panose="00000400000000000000" pitchFamily="2" charset="0"/>
                  </a:rPr>
                  <a:t>for new users, but some pieces of data are  missing and people need to spend extra time searching them. By having all information in one place, not only does it have a great impact on users but also on businesses. Because support teams will not need to spend extra time and resources in answering users questions about certain bets. </a:t>
                </a:r>
                <a:endParaRPr lang="en-US" sz="1200" dirty="0" smtClean="0">
                  <a:latin typeface="SolexBlack" panose="00000400000000000000" pitchFamily="2" charset="0"/>
                </a:endParaRPr>
              </a:p>
            </p:txBody>
          </p:sp>
        </p:grpSp>
      </p:grpSp>
      <p:grpSp>
        <p:nvGrpSpPr>
          <p:cNvPr id="28" name="Group 27"/>
          <p:cNvGrpSpPr/>
          <p:nvPr/>
        </p:nvGrpSpPr>
        <p:grpSpPr>
          <a:xfrm>
            <a:off x="432171" y="10662831"/>
            <a:ext cx="10037843" cy="2220460"/>
            <a:chOff x="432171" y="4517315"/>
            <a:chExt cx="10037843" cy="2220460"/>
          </a:xfrm>
        </p:grpSpPr>
        <p:sp>
          <p:nvSpPr>
            <p:cNvPr id="29" name="Rectangle 28"/>
            <p:cNvSpPr/>
            <p:nvPr/>
          </p:nvSpPr>
          <p:spPr>
            <a:xfrm>
              <a:off x="5904056" y="4517315"/>
              <a:ext cx="4565958" cy="2220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432171" y="4547403"/>
              <a:ext cx="5419042" cy="1978383"/>
              <a:chOff x="2686407" y="-2087324"/>
              <a:chExt cx="1892071" cy="3128501"/>
            </a:xfrm>
          </p:grpSpPr>
          <p:sp>
            <p:nvSpPr>
              <p:cNvPr id="31" name="TextBox 30"/>
              <p:cNvSpPr txBox="1"/>
              <p:nvPr/>
            </p:nvSpPr>
            <p:spPr>
              <a:xfrm>
                <a:off x="2686407" y="-2087324"/>
                <a:ext cx="1892071" cy="584040"/>
              </a:xfrm>
              <a:prstGeom prst="rect">
                <a:avLst/>
              </a:prstGeom>
              <a:noFill/>
            </p:spPr>
            <p:txBody>
              <a:bodyPr wrap="square" rtlCol="0">
                <a:spAutoFit/>
              </a:bodyPr>
              <a:lstStyle/>
              <a:p>
                <a:r>
                  <a:rPr lang="en-US" b="1" dirty="0" smtClean="0">
                    <a:latin typeface="SolexBlack" panose="00000400000000000000" pitchFamily="2" charset="0"/>
                  </a:rPr>
                  <a:t>What </a:t>
                </a:r>
                <a:r>
                  <a:rPr lang="en-US" b="1" dirty="0" smtClean="0">
                    <a:latin typeface="SolexBlack" panose="00000400000000000000" pitchFamily="2" charset="0"/>
                  </a:rPr>
                  <a:t>does it all </a:t>
                </a:r>
                <a:r>
                  <a:rPr lang="en-US" b="1" dirty="0" smtClean="0">
                    <a:latin typeface="SolexBlack" panose="00000400000000000000" pitchFamily="2" charset="0"/>
                  </a:rPr>
                  <a:t>mean for the user?</a:t>
                </a:r>
                <a:endParaRPr lang="en-US" b="1" dirty="0">
                  <a:latin typeface="SolexBlack" panose="00000400000000000000" pitchFamily="2" charset="0"/>
                </a:endParaRPr>
              </a:p>
            </p:txBody>
          </p:sp>
          <p:sp>
            <p:nvSpPr>
              <p:cNvPr id="32" name="TextBox 31"/>
              <p:cNvSpPr txBox="1"/>
              <p:nvPr/>
            </p:nvSpPr>
            <p:spPr>
              <a:xfrm>
                <a:off x="2686407" y="-1440993"/>
                <a:ext cx="1892071" cy="2482170"/>
              </a:xfrm>
              <a:prstGeom prst="rect">
                <a:avLst/>
              </a:prstGeom>
              <a:noFill/>
            </p:spPr>
            <p:txBody>
              <a:bodyPr wrap="square" rtlCol="0">
                <a:spAutoFit/>
              </a:bodyPr>
              <a:lstStyle/>
              <a:p>
                <a:pPr algn="just"/>
                <a:r>
                  <a:rPr lang="en-US" sz="1200" dirty="0" smtClean="0">
                    <a:latin typeface="SolexBlack" panose="00000400000000000000" pitchFamily="2" charset="0"/>
                  </a:rPr>
                  <a:t>Having a system where people are able to enjoy betting without any confusion would mean it would be more available to new users. With the same time, adapting a modern user interface design would mean that </a:t>
                </a:r>
                <a:r>
                  <a:rPr lang="en-US" sz="1200" dirty="0" smtClean="0">
                    <a:latin typeface="SolexBlack" panose="00000400000000000000" pitchFamily="2" charset="0"/>
                  </a:rPr>
                  <a:t>users with or without experience of using the system will improve significantly. Simplifying the system will improve the response time significantly . And doing so not only helps the users, but also the designers and developers because a simpler system would be easier to manage and service. From a company perspective, these changes will resolve in less time and recourse spend </a:t>
                </a:r>
                <a:r>
                  <a:rPr lang="en-US" sz="1200" dirty="0">
                    <a:latin typeface="SolexBlack" panose="00000400000000000000" pitchFamily="2" charset="0"/>
                  </a:rPr>
                  <a:t>into </a:t>
                </a:r>
                <a:r>
                  <a:rPr lang="en-US" sz="1200" dirty="0" smtClean="0">
                    <a:latin typeface="SolexBlack" panose="00000400000000000000" pitchFamily="2" charset="0"/>
                  </a:rPr>
                  <a:t>maintaining the system.</a:t>
                </a:r>
                <a:endParaRPr lang="en-US" sz="1200" dirty="0" smtClean="0">
                  <a:latin typeface="SolexBlack" panose="00000400000000000000" pitchFamily="2" charset="0"/>
                </a:endParaRPr>
              </a:p>
              <a:p>
                <a:pPr algn="just"/>
                <a:endParaRPr lang="en-US" sz="1200" b="1" dirty="0">
                  <a:latin typeface="SolexBlack" panose="00000400000000000000" pitchFamily="2" charset="0"/>
                </a:endParaRPr>
              </a:p>
            </p:txBody>
          </p:sp>
        </p:grpSp>
      </p:grpSp>
      <p:pic>
        <p:nvPicPr>
          <p:cNvPr id="14" name="Picture 13"/>
          <p:cNvPicPr>
            <a:picLocks/>
          </p:cNvPicPr>
          <p:nvPr/>
        </p:nvPicPr>
        <p:blipFill>
          <a:blip r:embed="rId3">
            <a:extLst>
              <a:ext uri="{28A0092B-C50C-407E-A947-70E740481C1C}">
                <a14:useLocalDpi xmlns:a14="http://schemas.microsoft.com/office/drawing/2010/main" val="0"/>
              </a:ext>
            </a:extLst>
          </a:blip>
          <a:stretch>
            <a:fillRect/>
          </a:stretch>
        </p:blipFill>
        <p:spPr>
          <a:xfrm>
            <a:off x="435273" y="2236873"/>
            <a:ext cx="4562856" cy="2221992"/>
          </a:xfrm>
          <a:prstGeom prst="rect">
            <a:avLst/>
          </a:prstGeom>
        </p:spPr>
      </p:pic>
      <p:pic>
        <p:nvPicPr>
          <p:cNvPr id="4" name="Picture 3"/>
          <p:cNvPicPr>
            <a:picLocks/>
          </p:cNvPicPr>
          <p:nvPr/>
        </p:nvPicPr>
        <p:blipFill>
          <a:blip r:embed="rId4">
            <a:extLst>
              <a:ext uri="{28A0092B-C50C-407E-A947-70E740481C1C}">
                <a14:useLocalDpi xmlns:a14="http://schemas.microsoft.com/office/drawing/2010/main" val="0"/>
              </a:ext>
            </a:extLst>
          </a:blip>
          <a:stretch>
            <a:fillRect/>
          </a:stretch>
        </p:blipFill>
        <p:spPr>
          <a:xfrm>
            <a:off x="5897293" y="10651404"/>
            <a:ext cx="4590288" cy="2240280"/>
          </a:xfrm>
          <a:prstGeom prst="rect">
            <a:avLst/>
          </a:prstGeom>
        </p:spPr>
      </p:pic>
      <p:pic>
        <p:nvPicPr>
          <p:cNvPr id="8" name="Picture 7"/>
          <p:cNvPicPr>
            <a:picLocks/>
          </p:cNvPicPr>
          <p:nvPr/>
        </p:nvPicPr>
        <p:blipFill>
          <a:blip r:embed="rId5">
            <a:extLst>
              <a:ext uri="{28A0092B-C50C-407E-A947-70E740481C1C}">
                <a14:useLocalDpi xmlns:a14="http://schemas.microsoft.com/office/drawing/2010/main" val="0"/>
              </a:ext>
            </a:extLst>
          </a:blip>
          <a:stretch>
            <a:fillRect/>
          </a:stretch>
        </p:blipFill>
        <p:spPr>
          <a:xfrm>
            <a:off x="5897248" y="4946622"/>
            <a:ext cx="4590288" cy="2249424"/>
          </a:xfrm>
          <a:prstGeom prst="rect">
            <a:avLst/>
          </a:prstGeom>
        </p:spPr>
      </p:pic>
      <p:pic>
        <p:nvPicPr>
          <p:cNvPr id="12" name="Picture 11"/>
          <p:cNvPicPr>
            <a:picLocks/>
          </p:cNvPicPr>
          <p:nvPr/>
        </p:nvPicPr>
        <p:blipFill>
          <a:blip r:embed="rId6">
            <a:extLst>
              <a:ext uri="{28A0092B-C50C-407E-A947-70E740481C1C}">
                <a14:useLocalDpi xmlns:a14="http://schemas.microsoft.com/office/drawing/2010/main" val="0"/>
              </a:ext>
            </a:extLst>
          </a:blip>
          <a:stretch>
            <a:fillRect/>
          </a:stretch>
        </p:blipFill>
        <p:spPr>
          <a:xfrm>
            <a:off x="423772" y="7796111"/>
            <a:ext cx="4590288" cy="224942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841" y="14306812"/>
            <a:ext cx="6148361" cy="612648"/>
          </a:xfrm>
          <a:prstGeom prst="rect">
            <a:avLst/>
          </a:prstGeom>
        </p:spPr>
      </p:pic>
    </p:spTree>
    <p:extLst>
      <p:ext uri="{BB962C8B-B14F-4D97-AF65-F5344CB8AC3E}">
        <p14:creationId xmlns:p14="http://schemas.microsoft.com/office/powerpoint/2010/main" val="499568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422</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SolexBlack</vt:lpstr>
      <vt:lpstr>Office Theme</vt:lpstr>
      <vt:lpstr>Java BETING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Crabb</dc:creator>
  <cp:lastModifiedBy>bozhidar tashev</cp:lastModifiedBy>
  <cp:revision>82</cp:revision>
  <dcterms:created xsi:type="dcterms:W3CDTF">2015-12-18T11:14:17Z</dcterms:created>
  <dcterms:modified xsi:type="dcterms:W3CDTF">2016-02-14T23:46:18Z</dcterms:modified>
</cp:coreProperties>
</file>