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64" r:id="rId5"/>
    <p:sldId id="312" r:id="rId6"/>
    <p:sldId id="317" r:id="rId7"/>
    <p:sldId id="313" r:id="rId8"/>
    <p:sldId id="315" r:id="rId9"/>
    <p:sldId id="319" r:id="rId10"/>
    <p:sldId id="318" r:id="rId11"/>
    <p:sldId id="320" r:id="rId12"/>
    <p:sldId id="32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8" autoAdjust="0"/>
    <p:restoredTop sz="94619" autoAdjust="0"/>
  </p:normalViewPr>
  <p:slideViewPr>
    <p:cSldViewPr snapToGrid="0">
      <p:cViewPr varScale="1">
        <p:scale>
          <a:sx n="80" d="100"/>
          <a:sy n="80" d="100"/>
        </p:scale>
        <p:origin x="71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4/8/2025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269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958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0639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8726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091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522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56253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4/8/2025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4/8/2025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4/8/2025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4/8/2025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4/8/2025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4/8/2025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4/8/2025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39"/>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fontScale="90000"/>
          </a:bodyPr>
          <a:lstStyle/>
          <a:p>
            <a:r>
              <a:rPr lang="en-US" sz="2000" dirty="0">
                <a:latin typeface="Times New Roman" panose="02020603050405020304" pitchFamily="18" charset="0"/>
                <a:cs typeface="Times New Roman" panose="02020603050405020304" pitchFamily="18" charset="0"/>
              </a:rPr>
              <a:t>CSE299</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Project : E-commerce Web Site Design</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Group : 01</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Members: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1.Tashfia Adiba zaman Nizum (2131228642)</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2. Mariam Islam </a:t>
            </a:r>
            <a:r>
              <a:rPr lang="en-US" sz="2000" dirty="0" err="1">
                <a:latin typeface="Times New Roman" panose="02020603050405020304" pitchFamily="18" charset="0"/>
                <a:cs typeface="Times New Roman" panose="02020603050405020304" pitchFamily="18" charset="0"/>
              </a:rPr>
              <a:t>Marjia</a:t>
            </a:r>
            <a:r>
              <a:rPr lang="en-US" sz="2000" dirty="0">
                <a:latin typeface="Times New Roman" panose="02020603050405020304" pitchFamily="18" charset="0"/>
                <a:cs typeface="Times New Roman" panose="02020603050405020304" pitchFamily="18" charset="0"/>
              </a:rPr>
              <a:t> (2131441042)</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682062"/>
            <a:ext cx="8652788" cy="457201"/>
          </a:xfrm>
        </p:spPr>
        <p:txBody>
          <a:bodyPr>
            <a:normAutofit/>
          </a:bodyPr>
          <a:lstStyle/>
          <a:p>
            <a:pPr>
              <a:spcAft>
                <a:spcPts val="600"/>
              </a:spcAft>
            </a:pP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C173DEB-34BD-4502-809E-9AC264291105}"/>
              </a:ext>
            </a:extLst>
          </p:cNvPr>
          <p:cNvSpPr>
            <a:spLocks noGrp="1"/>
          </p:cNvSpPr>
          <p:nvPr>
            <p:ph idx="1"/>
          </p:nvPr>
        </p:nvSpPr>
        <p:spPr>
          <a:xfrm>
            <a:off x="933449" y="760094"/>
            <a:ext cx="10334625" cy="5316855"/>
          </a:xfrm>
        </p:spPr>
        <p:txBody>
          <a:bodyPr>
            <a:normAutofit/>
          </a:bodyPr>
          <a:lstStyle/>
          <a:p>
            <a:pPr marL="0" indent="0">
              <a:lnSpc>
                <a:spcPct val="100000"/>
              </a:lnSpc>
              <a:buNone/>
            </a:pPr>
            <a:r>
              <a:rPr lang="en-US" sz="2800" b="1" u="sng" dirty="0">
                <a:latin typeface="Times New Roman" panose="02020603050405020304" pitchFamily="18" charset="0"/>
                <a:cs typeface="Times New Roman" panose="02020603050405020304" pitchFamily="18" charset="0"/>
              </a:rPr>
              <a:t>Chapter -1 Introduction</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a:lnSpc>
                <a:spcPct val="100000"/>
              </a:lnSpc>
            </a:pPr>
            <a:endParaRPr lang="en-US"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Background: </a:t>
            </a:r>
            <a:r>
              <a:rPr lang="en-US" sz="1800" dirty="0">
                <a:solidFill>
                  <a:srgbClr val="000000"/>
                </a:solidFill>
                <a:effectLst/>
                <a:latin typeface="Times New Roman" panose="02020603050405020304" pitchFamily="18" charset="0"/>
                <a:ea typeface="Times New Roman" panose="02020603050405020304" pitchFamily="18" charset="0"/>
              </a:rPr>
              <a:t>The rise of the internet and digital technologies has revolutionized how businesses operate, making e-commerce a key part of global trade. E-commerce allows businesses to reach a wider audience and offers customers the convenience of shopping anytime, anywhere</a:t>
            </a: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12000"/>
              </a:lnSpc>
              <a:spcBef>
                <a:spcPts val="0"/>
              </a:spcBef>
              <a:spcAft>
                <a:spcPts val="145"/>
              </a:spcAft>
              <a:buSzPts val="1000"/>
              <a:tabLst>
                <a:tab pos="457200" algn="l"/>
              </a:tabLst>
            </a:pPr>
            <a:r>
              <a:rPr lang="en-US" sz="2000" b="1" dirty="0">
                <a:latin typeface="Times New Roman" panose="02020603050405020304" pitchFamily="18" charset="0"/>
                <a:cs typeface="Times New Roman" panose="02020603050405020304" pitchFamily="18" charset="0"/>
              </a:rPr>
              <a:t>Motivation:</a:t>
            </a:r>
          </a:p>
          <a:p>
            <a:pPr marL="0" indent="0">
              <a:lnSpc>
                <a:spcPct val="112000"/>
              </a:lnSpc>
              <a:spcBef>
                <a:spcPts val="0"/>
              </a:spcBef>
              <a:spcAft>
                <a:spcPts val="145"/>
              </a:spcAft>
              <a:buSzPts val="1000"/>
              <a:buNone/>
              <a:tabLst>
                <a:tab pos="457200" algn="l"/>
              </a:tabLst>
            </a:pPr>
            <a:r>
              <a:rPr lang="en-US"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1.</a:t>
            </a:r>
            <a:r>
              <a:rPr lang="en-US" sz="1800" dirty="0">
                <a:solidFill>
                  <a:srgbClr val="000000"/>
                </a:solidFill>
                <a:effectLst/>
                <a:latin typeface="Times New Roman" panose="02020603050405020304" pitchFamily="18" charset="0"/>
                <a:ea typeface="Times New Roman" panose="02020603050405020304" pitchFamily="18" charset="0"/>
              </a:rPr>
              <a:t>Help businesses reach more customers,</a:t>
            </a:r>
          </a:p>
          <a:p>
            <a:pPr marL="0" marR="0" lvl="0" indent="0">
              <a:lnSpc>
                <a:spcPct val="112000"/>
              </a:lnSpc>
              <a:spcBef>
                <a:spcPts val="0"/>
              </a:spcBef>
              <a:spcAft>
                <a:spcPts val="145"/>
              </a:spcAft>
              <a:buSzPts val="1000"/>
              <a:buNone/>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  2.Automate tasks like inventory and order management,</a:t>
            </a:r>
          </a:p>
          <a:p>
            <a:pPr marL="0" indent="0">
              <a:buNone/>
            </a:pPr>
            <a:r>
              <a:rPr lang="en-US" sz="1800" dirty="0">
                <a:solidFill>
                  <a:srgbClr val="000000"/>
                </a:solidFill>
                <a:effectLst/>
                <a:latin typeface="Times New Roman" panose="02020603050405020304" pitchFamily="18" charset="0"/>
                <a:ea typeface="Times New Roman" panose="02020603050405020304" pitchFamily="18" charset="0"/>
              </a:rPr>
              <a:t>  3.Enhance customer experience with an easy-to-use interface</a:t>
            </a:r>
            <a:endParaRPr lang="en-US" sz="2000" dirty="0">
              <a:latin typeface="Times New Roman" panose="02020603050405020304" pitchFamily="18" charset="0"/>
              <a:cs typeface="Times New Roman" panose="02020603050405020304" pitchFamily="18" charset="0"/>
            </a:endParaRPr>
          </a:p>
          <a:p>
            <a:pPr>
              <a:lnSpc>
                <a:spcPct val="100000"/>
              </a:lnSpc>
            </a:pPr>
            <a:endParaRPr lang="en-US" sz="2000" dirty="0">
              <a:latin typeface="Times New Roman" panose="02020603050405020304" pitchFamily="18" charset="0"/>
              <a:cs typeface="Times New Roman" panose="02020603050405020304" pitchFamily="18" charset="0"/>
            </a:endParaRPr>
          </a:p>
          <a:p>
            <a:pPr>
              <a:lnSpc>
                <a:spcPct val="100000"/>
              </a:lnSpc>
            </a:pPr>
            <a:r>
              <a:rPr lang="en-US" sz="2000" b="1" dirty="0">
                <a:latin typeface="Times New Roman" panose="02020603050405020304" pitchFamily="18" charset="0"/>
                <a:cs typeface="Times New Roman" panose="02020603050405020304" pitchFamily="18" charset="0"/>
              </a:rPr>
              <a:t>purpose and </a:t>
            </a:r>
            <a:r>
              <a:rPr lang="en-US" sz="2000" b="1" dirty="0" err="1">
                <a:latin typeface="Times New Roman" panose="02020603050405020304" pitchFamily="18" charset="0"/>
                <a:cs typeface="Times New Roman" panose="02020603050405020304" pitchFamily="18" charset="0"/>
              </a:rPr>
              <a:t>Goal:</a:t>
            </a:r>
            <a:r>
              <a:rPr lang="en-US" sz="1800" dirty="0" err="1">
                <a:effectLst/>
                <a:latin typeface="Times New Roman" panose="02020603050405020304" pitchFamily="18" charset="0"/>
                <a:ea typeface="Times New Roman" panose="02020603050405020304" pitchFamily="18" charset="0"/>
              </a:rPr>
              <a:t>The</a:t>
            </a:r>
            <a:r>
              <a:rPr lang="en-US" sz="1800" dirty="0">
                <a:effectLst/>
                <a:latin typeface="Times New Roman" panose="02020603050405020304" pitchFamily="18" charset="0"/>
                <a:ea typeface="Times New Roman" panose="02020603050405020304" pitchFamily="18" charset="0"/>
              </a:rPr>
              <a:t> aim of this project is to develop an efficient e-commerce management system that simplifies the process of online shopping for users and administration for businesses. </a:t>
            </a:r>
            <a:endParaRPr lang="en-US" sz="2000" b="1" dirty="0">
              <a:latin typeface="Times New Roman" panose="02020603050405020304" pitchFamily="18" charset="0"/>
              <a:cs typeface="Times New Roman" panose="02020603050405020304" pitchFamily="18" charset="0"/>
            </a:endParaRPr>
          </a:p>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225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C173DEB-34BD-4502-809E-9AC264291105}"/>
              </a:ext>
            </a:extLst>
          </p:cNvPr>
          <p:cNvSpPr>
            <a:spLocks noGrp="1"/>
          </p:cNvSpPr>
          <p:nvPr>
            <p:ph idx="1"/>
          </p:nvPr>
        </p:nvSpPr>
        <p:spPr>
          <a:xfrm>
            <a:off x="1905000" y="962025"/>
            <a:ext cx="9363074" cy="5114924"/>
          </a:xfrm>
        </p:spPr>
        <p:txBody>
          <a:bodyPr>
            <a:normAutofit/>
          </a:bodyPr>
          <a:lstStyle/>
          <a:p>
            <a:pPr marL="0" indent="0">
              <a:lnSpc>
                <a:spcPct val="100000"/>
              </a:lnSpc>
              <a:buNone/>
            </a:pPr>
            <a:r>
              <a:rPr lang="en-US" sz="2800" b="1" u="sng" dirty="0">
                <a:latin typeface="Times New Roman" panose="02020603050405020304" pitchFamily="18" charset="0"/>
                <a:cs typeface="Times New Roman" panose="02020603050405020304" pitchFamily="18" charset="0"/>
              </a:rPr>
              <a:t>Chapter -2 Research literature Review:</a:t>
            </a:r>
          </a:p>
          <a:p>
            <a:pPr marL="0" indent="0">
              <a:lnSpc>
                <a:spcPct val="100000"/>
              </a:lnSpc>
              <a:buNone/>
            </a:pPr>
            <a:endParaRPr lang="en-US" b="1" u="sng" dirty="0">
              <a:latin typeface="Times New Roman" panose="02020603050405020304" pitchFamily="18" charset="0"/>
              <a:cs typeface="Times New Roman" panose="02020603050405020304" pitchFamily="18" charset="0"/>
            </a:endParaRPr>
          </a:p>
          <a:p>
            <a:pPr marL="0" indent="0">
              <a:lnSpc>
                <a:spcPct val="100000"/>
              </a:lnSpc>
              <a:buNone/>
            </a:pPr>
            <a:r>
              <a:rPr lang="en-US" sz="2400" b="1" dirty="0">
                <a:latin typeface="Times New Roman" panose="02020603050405020304" pitchFamily="18" charset="0"/>
                <a:cs typeface="Times New Roman" panose="02020603050405020304" pitchFamily="18" charset="0"/>
              </a:rPr>
              <a:t>Research and limitations: </a:t>
            </a:r>
            <a:r>
              <a:rPr lang="en-US" sz="2400" dirty="0">
                <a:latin typeface="Times New Roman" panose="02020603050405020304" pitchFamily="18" charset="0"/>
                <a:cs typeface="Times New Roman" panose="02020603050405020304" pitchFamily="18" charset="0"/>
              </a:rPr>
              <a:t>An e-commerce management system project focuses on creating and managing an online platform that enables businesses to sell products or services efficiently. It involves integrating features like product catalogs, secure payment gateways, and user-friendly interfaces. The system also manages inventory, customer data, and analytics to optimize business operations.</a:t>
            </a:r>
          </a:p>
          <a:p>
            <a:pPr marL="0" indent="0">
              <a:lnSpc>
                <a:spcPct val="10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589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C173DEB-34BD-4502-809E-9AC264291105}"/>
              </a:ext>
            </a:extLst>
          </p:cNvPr>
          <p:cNvSpPr>
            <a:spLocks noGrp="1"/>
          </p:cNvSpPr>
          <p:nvPr>
            <p:ph idx="1"/>
          </p:nvPr>
        </p:nvSpPr>
        <p:spPr>
          <a:xfrm>
            <a:off x="847724" y="704850"/>
            <a:ext cx="10648951" cy="5115877"/>
          </a:xfrm>
        </p:spPr>
        <p:txBody>
          <a:bodyPr>
            <a:normAutofit/>
          </a:bodyPr>
          <a:lstStyle/>
          <a:p>
            <a:pPr marL="0" indent="0">
              <a:lnSpc>
                <a:spcPct val="100000"/>
              </a:lnSpc>
              <a:buNone/>
            </a:pPr>
            <a:r>
              <a:rPr lang="en-US" b="1" u="sng" dirty="0">
                <a:latin typeface="Times New Roman" panose="02020603050405020304" pitchFamily="18" charset="0"/>
                <a:cs typeface="Times New Roman" panose="02020603050405020304" pitchFamily="18" charset="0"/>
              </a:rPr>
              <a:t>Chapter -3 Methodology:</a:t>
            </a:r>
          </a:p>
          <a:p>
            <a:pPr marL="0" indent="0">
              <a:lnSpc>
                <a:spcPct val="100000"/>
              </a:lnSpc>
              <a:buNone/>
            </a:pPr>
            <a:endParaRPr lang="en-US" b="1" u="sng" dirty="0">
              <a:latin typeface="Times New Roman" panose="02020603050405020304" pitchFamily="18" charset="0"/>
              <a:cs typeface="Times New Roman" panose="02020603050405020304" pitchFamily="18" charset="0"/>
            </a:endParaRPr>
          </a:p>
          <a:p>
            <a:pPr marL="0" indent="0">
              <a:lnSpc>
                <a:spcPct val="100000"/>
              </a:lnSpc>
              <a:buNone/>
            </a:pPr>
            <a:r>
              <a:rPr lang="en-US" sz="2000" dirty="0">
                <a:latin typeface="Times New Roman" panose="02020603050405020304" pitchFamily="18" charset="0"/>
                <a:cs typeface="Times New Roman" panose="02020603050405020304" pitchFamily="18" charset="0"/>
              </a:rPr>
              <a:t>Software components:</a:t>
            </a:r>
          </a:p>
          <a:p>
            <a:pPr marL="457200" indent="-457200">
              <a:lnSpc>
                <a:spcPct val="100000"/>
              </a:lnSpc>
              <a:buAutoNum type="arabicPeriod"/>
            </a:pPr>
            <a:r>
              <a:rPr lang="en-US" sz="2000" dirty="0">
                <a:latin typeface="Times New Roman" panose="02020603050405020304" pitchFamily="18" charset="0"/>
                <a:cs typeface="Times New Roman" panose="02020603050405020304" pitchFamily="18" charset="0"/>
              </a:rPr>
              <a:t>HTML</a:t>
            </a:r>
          </a:p>
          <a:p>
            <a:pPr marL="457200" indent="-457200">
              <a:lnSpc>
                <a:spcPct val="100000"/>
              </a:lnSpc>
              <a:buAutoNum type="arabicPeriod"/>
            </a:pPr>
            <a:r>
              <a:rPr lang="en-US" sz="2000" dirty="0">
                <a:latin typeface="Times New Roman" panose="02020603050405020304" pitchFamily="18" charset="0"/>
                <a:cs typeface="Times New Roman" panose="02020603050405020304" pitchFamily="18" charset="0"/>
              </a:rPr>
              <a:t> CSS</a:t>
            </a:r>
          </a:p>
          <a:p>
            <a:pPr marL="457200" indent="-457200">
              <a:lnSpc>
                <a:spcPct val="100000"/>
              </a:lnSpc>
              <a:buAutoNum type="arabicPeriod"/>
            </a:pPr>
            <a:r>
              <a:rPr lang="en-US" sz="2000" dirty="0">
                <a:latin typeface="Times New Roman" panose="02020603050405020304" pitchFamily="18" charset="0"/>
                <a:cs typeface="Times New Roman" panose="02020603050405020304" pitchFamily="18" charset="0"/>
              </a:rPr>
              <a:t>JAVA SCRIPT</a:t>
            </a:r>
          </a:p>
          <a:p>
            <a:pPr marL="457200" indent="-457200">
              <a:lnSpc>
                <a:spcPct val="100000"/>
              </a:lnSpc>
              <a:buAutoNum type="arabicPeriod"/>
            </a:pPr>
            <a:r>
              <a:rPr lang="en-US" sz="2000" dirty="0">
                <a:latin typeface="Times New Roman" panose="02020603050405020304" pitchFamily="18" charset="0"/>
                <a:cs typeface="Times New Roman" panose="02020603050405020304" pitchFamily="18" charset="0"/>
              </a:rPr>
              <a:t>PHP</a:t>
            </a:r>
          </a:p>
          <a:p>
            <a:pPr marL="457200" indent="-457200">
              <a:lnSpc>
                <a:spcPct val="100000"/>
              </a:lnSpc>
              <a:buAutoNum type="arabicPeriod"/>
            </a:pPr>
            <a:r>
              <a:rPr lang="en-US" sz="2000" dirty="0">
                <a:latin typeface="Times New Roman" panose="02020603050405020304" pitchFamily="18" charset="0"/>
                <a:cs typeface="Times New Roman" panose="02020603050405020304" pitchFamily="18" charset="0"/>
              </a:rPr>
              <a:t>MYSQL</a:t>
            </a:r>
          </a:p>
        </p:txBody>
      </p:sp>
    </p:spTree>
    <p:extLst>
      <p:ext uri="{BB962C8B-B14F-4D97-AF65-F5344CB8AC3E}">
        <p14:creationId xmlns:p14="http://schemas.microsoft.com/office/powerpoint/2010/main" val="3391430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C173DEB-34BD-4502-809E-9AC264291105}"/>
              </a:ext>
            </a:extLst>
          </p:cNvPr>
          <p:cNvSpPr>
            <a:spLocks noGrp="1"/>
          </p:cNvSpPr>
          <p:nvPr>
            <p:ph idx="1"/>
          </p:nvPr>
        </p:nvSpPr>
        <p:spPr>
          <a:xfrm>
            <a:off x="685799" y="550544"/>
            <a:ext cx="10334625" cy="5316855"/>
          </a:xfrm>
        </p:spPr>
        <p:txBody>
          <a:bodyPr>
            <a:normAutofit/>
          </a:bodyPr>
          <a:lstStyle/>
          <a:p>
            <a:pPr marL="0" indent="0">
              <a:lnSpc>
                <a:spcPct val="100000"/>
              </a:lnSpc>
              <a:buNone/>
            </a:pPr>
            <a:r>
              <a:rPr lang="en-US" sz="1800" b="1" dirty="0">
                <a:solidFill>
                  <a:srgbClr val="000000"/>
                </a:solidFill>
                <a:effectLst/>
                <a:latin typeface="Times New Roman" panose="02020603050405020304" pitchFamily="18" charset="0"/>
                <a:ea typeface="Times New Roman" panose="02020603050405020304" pitchFamily="18" charset="0"/>
              </a:rPr>
              <a:t> </a:t>
            </a:r>
            <a:r>
              <a:rPr lang="en-US" sz="2800" b="1" u="sng" dirty="0">
                <a:solidFill>
                  <a:srgbClr val="000000"/>
                </a:solidFill>
                <a:effectLst/>
                <a:latin typeface="Times New Roman" panose="02020603050405020304" pitchFamily="18" charset="0"/>
                <a:ea typeface="Times New Roman" panose="02020603050405020304" pitchFamily="18" charset="0"/>
              </a:rPr>
              <a:t>Chapter 4 Investigation/Experiment, Result, Analysis and Discussion: </a:t>
            </a:r>
          </a:p>
          <a:p>
            <a:pPr marL="0" indent="0">
              <a:lnSpc>
                <a:spcPct val="100000"/>
              </a:lnSpc>
              <a:buNone/>
            </a:pPr>
            <a:endParaRPr lang="en-US" sz="2800" b="1" u="sng" dirty="0">
              <a:solidFill>
                <a:srgbClr val="000000"/>
              </a:solidFill>
              <a:latin typeface="Times New Roman" panose="02020603050405020304" pitchFamily="18" charset="0"/>
              <a:cs typeface="Times New Roman" panose="02020603050405020304" pitchFamily="18" charset="0"/>
            </a:endParaRPr>
          </a:p>
          <a:p>
            <a:pPr marL="0" indent="0">
              <a:lnSpc>
                <a:spcPct val="100000"/>
              </a:lnSpc>
              <a:buNone/>
            </a:pPr>
            <a:r>
              <a:rPr lang="en-US" sz="2400" dirty="0">
                <a:latin typeface="Times New Roman" panose="02020603050405020304" pitchFamily="18" charset="0"/>
                <a:cs typeface="Times New Roman" panose="02020603050405020304" pitchFamily="18" charset="0"/>
              </a:rPr>
              <a:t>Chapter 4 for an e-commerce website project involves investigating and experimenting with design elements, user experience features, and performance metrics. It analyzes the results of testing functionalities like secure payments, inventory management, and site scalability. The chapter also discusses findings and improvements to enhance efficiency and user satisfaction.</a:t>
            </a:r>
          </a:p>
          <a:p>
            <a:pPr marL="0" indent="0">
              <a:lnSpc>
                <a:spcPct val="100000"/>
              </a:lnSpc>
              <a:buNone/>
            </a:pPr>
            <a:endParaRPr lang="en-US" sz="2800" dirty="0">
              <a:latin typeface="Times New Roman" panose="02020603050405020304" pitchFamily="18" charset="0"/>
              <a:cs typeface="Times New Roman" panose="02020603050405020304" pitchFamily="18" charset="0"/>
            </a:endParaRPr>
          </a:p>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7473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C173DEB-34BD-4502-809E-9AC264291105}"/>
              </a:ext>
            </a:extLst>
          </p:cNvPr>
          <p:cNvSpPr>
            <a:spLocks noGrp="1"/>
          </p:cNvSpPr>
          <p:nvPr>
            <p:ph idx="1"/>
          </p:nvPr>
        </p:nvSpPr>
        <p:spPr>
          <a:xfrm>
            <a:off x="685799" y="550544"/>
            <a:ext cx="10334625" cy="5316855"/>
          </a:xfrm>
        </p:spPr>
        <p:txBody>
          <a:bodyPr>
            <a:normAutofit/>
          </a:bodyPr>
          <a:lstStyle/>
          <a:p>
            <a:pPr marL="0" indent="0">
              <a:lnSpc>
                <a:spcPct val="100000"/>
              </a:lnSpc>
              <a:buNone/>
            </a:pPr>
            <a:r>
              <a:rPr lang="en-US" dirty="0">
                <a:latin typeface="Times New Roman" panose="02020603050405020304" pitchFamily="18" charset="0"/>
                <a:cs typeface="Times New Roman" panose="02020603050405020304" pitchFamily="18" charset="0"/>
              </a:rPr>
              <a:t> </a:t>
            </a:r>
            <a:r>
              <a:rPr lang="en-US" sz="1800" b="1" u="sng" dirty="0">
                <a:solidFill>
                  <a:srgbClr val="000000"/>
                </a:solidFill>
                <a:effectLst/>
                <a:latin typeface="Times New Roman" panose="02020603050405020304" pitchFamily="18" charset="0"/>
                <a:ea typeface="Times New Roman" panose="02020603050405020304" pitchFamily="18" charset="0"/>
              </a:rPr>
              <a:t>Chapter 5: Impacts of the Project:</a:t>
            </a: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Chapter 5 highlights the impacts of an e-commerce website project, such as improving business efficiency by streamlining operations like inventory management and customer engagement. It facilitates economic growth by enabling digital access for small and medium enterprises. Additionally, it promotes convenience and accessibility for consumers, fostering a better shopping experience.</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681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C173DEB-34BD-4502-809E-9AC264291105}"/>
              </a:ext>
            </a:extLst>
          </p:cNvPr>
          <p:cNvSpPr>
            <a:spLocks noGrp="1"/>
          </p:cNvSpPr>
          <p:nvPr>
            <p:ph idx="1"/>
          </p:nvPr>
        </p:nvSpPr>
        <p:spPr>
          <a:xfrm>
            <a:off x="685799" y="550544"/>
            <a:ext cx="10334625" cy="5316855"/>
          </a:xfrm>
        </p:spPr>
        <p:txBody>
          <a:bodyPr>
            <a:normAutofit/>
          </a:bodyPr>
          <a:lstStyle/>
          <a:p>
            <a:pPr marL="0" indent="0">
              <a:lnSpc>
                <a:spcPct val="100000"/>
              </a:lnSpc>
              <a:buNone/>
            </a:pPr>
            <a:r>
              <a:rPr lang="en-US" sz="2800" b="1" u="sng" dirty="0">
                <a:solidFill>
                  <a:srgbClr val="000000"/>
                </a:solidFill>
                <a:effectLst/>
                <a:latin typeface="Times New Roman" panose="02020603050405020304" pitchFamily="18" charset="0"/>
                <a:ea typeface="Times New Roman" panose="02020603050405020304" pitchFamily="18" charset="0"/>
              </a:rPr>
              <a:t>Chapter 7 Complex Engineering Problems and Activities:</a:t>
            </a:r>
          </a:p>
          <a:p>
            <a:pPr marL="0" indent="0">
              <a:lnSpc>
                <a:spcPct val="100000"/>
              </a:lnSpc>
              <a:buNone/>
            </a:pPr>
            <a:r>
              <a:rPr lang="en-US" sz="2400" dirty="0">
                <a:solidFill>
                  <a:srgbClr val="000000"/>
                </a:solidFill>
                <a:effectLst/>
                <a:latin typeface="Times New Roman" panose="02020603050405020304" pitchFamily="18" charset="0"/>
                <a:ea typeface="Times New Roman" panose="02020603050405020304" pitchFamily="18" charset="0"/>
              </a:rPr>
              <a:t>An e-commerce website project involves building an online platform for businesses to showcase and sell their products or services. It integrates features like secure payment systems, user-friendly navigation, and inventory management. The project aims to enhance customer experience and streamline business operations digitally.</a:t>
            </a:r>
          </a:p>
          <a:p>
            <a:pPr marL="0" indent="0">
              <a:lnSpc>
                <a:spcPct val="100000"/>
              </a:lnSpc>
              <a:buNone/>
            </a:pPr>
            <a:endParaRPr lang="en-US" sz="2400" dirty="0">
              <a:latin typeface="Times New Roman" panose="02020603050405020304" pitchFamily="18" charset="0"/>
              <a:cs typeface="Times New Roman" panose="02020603050405020304" pitchFamily="18" charset="0"/>
            </a:endParaRPr>
          </a:p>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5637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C173DEB-34BD-4502-809E-9AC264291105}"/>
              </a:ext>
            </a:extLst>
          </p:cNvPr>
          <p:cNvSpPr>
            <a:spLocks noGrp="1"/>
          </p:cNvSpPr>
          <p:nvPr>
            <p:ph idx="1"/>
          </p:nvPr>
        </p:nvSpPr>
        <p:spPr>
          <a:xfrm>
            <a:off x="685799" y="550544"/>
            <a:ext cx="10334625" cy="5316855"/>
          </a:xfrm>
        </p:spPr>
        <p:txBody>
          <a:bodyPr>
            <a:normAutofit/>
          </a:bodyPr>
          <a:lstStyle/>
          <a:p>
            <a:pPr marL="0" marR="0" indent="0">
              <a:lnSpc>
                <a:spcPct val="112000"/>
              </a:lnSpc>
              <a:spcBef>
                <a:spcPts val="0"/>
              </a:spcBef>
              <a:spcAft>
                <a:spcPts val="145"/>
              </a:spcAft>
              <a:buNone/>
            </a:pPr>
            <a:r>
              <a:rPr lang="en-US" sz="2800" b="1" dirty="0">
                <a:solidFill>
                  <a:srgbClr val="000000"/>
                </a:solidFill>
                <a:effectLst/>
                <a:latin typeface="Times New Roman" panose="02020603050405020304" pitchFamily="18" charset="0"/>
                <a:ea typeface="Times New Roman" panose="02020603050405020304" pitchFamily="18" charset="0"/>
              </a:rPr>
              <a:t>                                 Chapter 8: Conclusions:</a:t>
            </a:r>
          </a:p>
          <a:p>
            <a:pPr marL="0" indent="0">
              <a:lnSpc>
                <a:spcPct val="100000"/>
              </a:lnSpc>
              <a:buNone/>
            </a:pPr>
            <a:r>
              <a:rPr lang="en-US" sz="2400" dirty="0">
                <a:latin typeface="Times New Roman" panose="02020603050405020304" pitchFamily="18" charset="0"/>
                <a:cs typeface="Times New Roman" panose="02020603050405020304" pitchFamily="18" charset="0"/>
              </a:rPr>
              <a:t>Chapter 8 outlines the conclusions of the e-commerce website project. It summarizes the project's success in creating an efficient online platform for businesses and customers. It also highlights limitations such as scalability challenges and proposes future improvements like enhanced security features and advanced AI-driven personalization</a:t>
            </a:r>
            <a:r>
              <a:rPr lang="en-US" sz="2000" dirty="0"/>
              <a:t>.</a:t>
            </a:r>
          </a:p>
          <a:p>
            <a:pPr marL="0" indent="0">
              <a:lnSpc>
                <a:spcPct val="100000"/>
              </a:lnSpc>
              <a:buNone/>
            </a:pPr>
            <a:endParaRPr lang="en-US" sz="1800" dirty="0">
              <a:solidFill>
                <a:srgbClr val="000000"/>
              </a:solidFill>
              <a:effectLst/>
              <a:latin typeface="Times New Roman" panose="02020603050405020304" pitchFamily="18" charset="0"/>
              <a:ea typeface="Times New Roman" panose="02020603050405020304" pitchFamily="18" charset="0"/>
            </a:endParaRP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474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C173DEB-34BD-4502-809E-9AC264291105}"/>
              </a:ext>
            </a:extLst>
          </p:cNvPr>
          <p:cNvSpPr>
            <a:spLocks noGrp="1"/>
          </p:cNvSpPr>
          <p:nvPr>
            <p:ph idx="1"/>
          </p:nvPr>
        </p:nvSpPr>
        <p:spPr>
          <a:xfrm>
            <a:off x="2657475" y="2209800"/>
            <a:ext cx="8362949" cy="3657599"/>
          </a:xfrm>
        </p:spPr>
        <p:txBody>
          <a:bodyPr>
            <a:normAutofit/>
          </a:bodyPr>
          <a:lstStyle/>
          <a:p>
            <a:pPr marL="0" indent="0">
              <a:lnSpc>
                <a:spcPct val="100000"/>
              </a:lnSpc>
              <a:buNone/>
            </a:pPr>
            <a:r>
              <a:rPr lang="en-US" sz="9600" dirty="0">
                <a:solidFill>
                  <a:srgbClr val="000000"/>
                </a:solidFill>
                <a:effectLst/>
                <a:latin typeface="Times New Roman" panose="02020603050405020304" pitchFamily="18" charset="0"/>
                <a:ea typeface="Times New Roman" panose="02020603050405020304" pitchFamily="18" charset="0"/>
              </a:rPr>
              <a:t>Thank you</a:t>
            </a:r>
          </a:p>
          <a:p>
            <a:pPr marL="0" indent="0">
              <a:lnSpc>
                <a:spcPct val="100000"/>
              </a:lnSpc>
              <a:buNone/>
            </a:pPr>
            <a:endParaRPr lang="en-US" dirty="0">
              <a:latin typeface="Times New Roman" panose="02020603050405020304" pitchFamily="18" charset="0"/>
              <a:cs typeface="Times New Roman" panose="02020603050405020304" pitchFamily="18" charset="0"/>
            </a:endParaRPr>
          </a:p>
          <a:p>
            <a:pPr marL="0" indent="0">
              <a:lnSpc>
                <a:spcPct val="10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77971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{5AD347B8-7580-477D-A740-D14371D80EE2}tf11531919_win32</Template>
  <TotalTime>96</TotalTime>
  <Words>484</Words>
  <Application>Microsoft Office PowerPoint</Application>
  <PresentationFormat>Widescreen</PresentationFormat>
  <Paragraphs>43</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Avenir Next LT Pro</vt:lpstr>
      <vt:lpstr>Avenir Next LT Pro Light</vt:lpstr>
      <vt:lpstr>Calibri</vt:lpstr>
      <vt:lpstr>Garamond</vt:lpstr>
      <vt:lpstr>Times New Roman</vt:lpstr>
      <vt:lpstr>SavonVTI</vt:lpstr>
      <vt:lpstr>CSE299  Project : E-commerce Web Site Design  Group : 01  Members:  1.Tashfia Adiba zaman Nizum (2131228642)  2. Mariam Islam Marjia (2131441042)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CSE299  Project : E-commerce Web Site Design  Group : 01  Members:  1.Tashfia Adiba zaman Nizum (2131228642)  2. Mariam Islam Marjia (2131441042)</dc:title>
  <dc:creator>tashfia adiba</dc:creator>
  <cp:lastModifiedBy>tashfia adiba</cp:lastModifiedBy>
  <cp:revision>9</cp:revision>
  <dcterms:created xsi:type="dcterms:W3CDTF">2025-04-08T06:15:47Z</dcterms:created>
  <dcterms:modified xsi:type="dcterms:W3CDTF">2025-04-08T07:52:00Z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