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0" r:id="rId9"/>
    <p:sldId id="259" r:id="rId10"/>
    <p:sldId id="261" r:id="rId11"/>
    <p:sldId id="262" r:id="rId12"/>
    <p:sldId id="271" r:id="rId13"/>
    <p:sldId id="265" r:id="rId14"/>
    <p:sldId id="26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7" d="100"/>
          <a:sy n="107" d="100"/>
        </p:scale>
        <p:origin x="750"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612" y="514739"/>
            <a:ext cx="8991600" cy="2971800"/>
          </a:xfrm>
        </p:spPr>
        <p:txBody>
          <a:bodyPr>
            <a:normAutofit/>
          </a:bodyPr>
          <a:lstStyle/>
          <a:p>
            <a:r>
              <a:rPr lang="en-US" dirty="0"/>
              <a:t>How Data Structures </a:t>
            </a:r>
            <a:br>
              <a:rPr lang="en-US" dirty="0"/>
            </a:br>
            <a:r>
              <a:rPr lang="en-US" dirty="0"/>
              <a:t>Power Your </a:t>
            </a:r>
            <a:br>
              <a:rPr lang="en-US" dirty="0"/>
            </a:br>
            <a:r>
              <a:rPr lang="en-US" dirty="0" err="1"/>
              <a:t>Favourite</a:t>
            </a:r>
            <a:r>
              <a:rPr lang="en-US" dirty="0"/>
              <a:t> App</a:t>
            </a:r>
          </a:p>
        </p:txBody>
      </p:sp>
      <p:sp>
        <p:nvSpPr>
          <p:cNvPr id="5" name="Subtitle 4"/>
          <p:cNvSpPr>
            <a:spLocks noGrp="1"/>
          </p:cNvSpPr>
          <p:nvPr>
            <p:ph type="subTitle" idx="1"/>
          </p:nvPr>
        </p:nvSpPr>
        <p:spPr>
          <a:xfrm>
            <a:off x="6856412" y="4876800"/>
            <a:ext cx="3986663" cy="1752600"/>
          </a:xfrm>
        </p:spPr>
        <p:txBody>
          <a:bodyPr/>
          <a:lstStyle/>
          <a:p>
            <a:r>
              <a:rPr lang="en-US" dirty="0"/>
              <a:t>By</a:t>
            </a:r>
            <a:br>
              <a:rPr lang="en-US" dirty="0"/>
            </a:br>
            <a:r>
              <a:rPr lang="en-US" dirty="0"/>
              <a:t>Team Full Stop</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4912" y="304800"/>
            <a:ext cx="2504334" cy="685800"/>
          </a:xfrm>
        </p:spPr>
        <p:txBody>
          <a:bodyPr>
            <a:noAutofit/>
          </a:bodyPr>
          <a:lstStyle/>
          <a:p>
            <a:r>
              <a:rPr lang="en-US" sz="3600" dirty="0"/>
              <a:t>Summary</a:t>
            </a:r>
          </a:p>
        </p:txBody>
      </p:sp>
      <p:sp>
        <p:nvSpPr>
          <p:cNvPr id="8" name="TextBox 7">
            <a:extLst>
              <a:ext uri="{FF2B5EF4-FFF2-40B4-BE49-F238E27FC236}">
                <a16:creationId xmlns:a16="http://schemas.microsoft.com/office/drawing/2014/main" id="{25E9E834-27C4-1518-2223-E5E22BFB4449}"/>
              </a:ext>
            </a:extLst>
          </p:cNvPr>
          <p:cNvSpPr txBox="1"/>
          <p:nvPr/>
        </p:nvSpPr>
        <p:spPr>
          <a:xfrm>
            <a:off x="1293812" y="1447800"/>
            <a:ext cx="10078935" cy="4467057"/>
          </a:xfrm>
          <a:prstGeom prst="rect">
            <a:avLst/>
          </a:prstGeom>
          <a:noFill/>
        </p:spPr>
        <p:txBody>
          <a:bodyPr wrap="square">
            <a:spAutoFit/>
          </a:bodyPr>
          <a:lstStyle/>
          <a:p>
            <a:pPr algn="just">
              <a:lnSpc>
                <a:spcPct val="150000"/>
              </a:lnSpc>
            </a:pPr>
            <a:r>
              <a:rPr lang="en-US" dirty="0"/>
              <a:t>Data structures are the hidden champions powering your favorite apps, ensuring everything runs efficiently behind the scenes. From organizing files in cloud storage to managing workouts in fitness apps and securing messages in chat apps, data structures like arrays, linked lists, trees, and hash tables play a crucial role. They enable swift data management, quick access, and dependable performance, transforming complex tasks into seamless user interactions. Next time you enjoy the smooth operation of an app, remember the vital role data structures play in making it all happen effortlessly!</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large metal object&#10;&#10;Description automatically generated">
            <a:extLst>
              <a:ext uri="{FF2B5EF4-FFF2-40B4-BE49-F238E27FC236}">
                <a16:creationId xmlns:a16="http://schemas.microsoft.com/office/drawing/2014/main" id="{8E649D75-591C-1499-C4A8-296947B67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114059"/>
            <a:ext cx="11142662" cy="6629882"/>
          </a:xfrm>
          <a:prstGeom prst="rect">
            <a:avLst/>
          </a:prstGeom>
          <a:noFill/>
        </p:spPr>
      </p:pic>
      <p:sp>
        <p:nvSpPr>
          <p:cNvPr id="4" name="TextBox 3">
            <a:extLst>
              <a:ext uri="{FF2B5EF4-FFF2-40B4-BE49-F238E27FC236}">
                <a16:creationId xmlns:a16="http://schemas.microsoft.com/office/drawing/2014/main" id="{8511D37C-3C82-3B2D-9906-988D08FA3EC6}"/>
              </a:ext>
            </a:extLst>
          </p:cNvPr>
          <p:cNvSpPr txBox="1"/>
          <p:nvPr/>
        </p:nvSpPr>
        <p:spPr>
          <a:xfrm>
            <a:off x="9142412" y="762231"/>
            <a:ext cx="2743200" cy="4832092"/>
          </a:xfrm>
          <a:prstGeom prst="rect">
            <a:avLst/>
          </a:prstGeom>
          <a:noFill/>
          <a:ln>
            <a:noFill/>
          </a:ln>
        </p:spPr>
        <p:txBody>
          <a:bodyPr wrap="square" rtlCol="0">
            <a:spAutoFit/>
          </a:bodyPr>
          <a:lstStyle/>
          <a:p>
            <a:r>
              <a:rPr lang="en-US" sz="4400" dirty="0"/>
              <a:t>We`re looking for questions and feel free to share any feedbacks.</a:t>
            </a:r>
          </a:p>
        </p:txBody>
      </p:sp>
      <p:sp>
        <p:nvSpPr>
          <p:cNvPr id="6" name="TextBox 5">
            <a:extLst>
              <a:ext uri="{FF2B5EF4-FFF2-40B4-BE49-F238E27FC236}">
                <a16:creationId xmlns:a16="http://schemas.microsoft.com/office/drawing/2014/main" id="{85706900-2696-C254-4F00-8E0CA6507D21}"/>
              </a:ext>
            </a:extLst>
          </p:cNvPr>
          <p:cNvSpPr txBox="1"/>
          <p:nvPr/>
        </p:nvSpPr>
        <p:spPr>
          <a:xfrm>
            <a:off x="1065212" y="3178277"/>
            <a:ext cx="2819630" cy="1323439"/>
          </a:xfrm>
          <a:prstGeom prst="rect">
            <a:avLst/>
          </a:prstGeom>
          <a:noFill/>
        </p:spPr>
        <p:txBody>
          <a:bodyPr wrap="square" rtlCol="0">
            <a:spAutoFit/>
          </a:bodyPr>
          <a:lstStyle/>
          <a:p>
            <a:r>
              <a:rPr lang="en-US" sz="4000" dirty="0"/>
              <a:t>Thanks For joining us.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228600"/>
            <a:ext cx="1524000" cy="1223963"/>
          </a:xfrm>
        </p:spPr>
        <p:txBody>
          <a:bodyPr/>
          <a:lstStyle/>
          <a:p>
            <a:r>
              <a:rPr lang="en-US" dirty="0"/>
              <a:t> </a:t>
            </a:r>
          </a:p>
        </p:txBody>
      </p:sp>
      <p:grpSp>
        <p:nvGrpSpPr>
          <p:cNvPr id="4" name="Group 3">
            <a:extLst>
              <a:ext uri="{FF2B5EF4-FFF2-40B4-BE49-F238E27FC236}">
                <a16:creationId xmlns:a16="http://schemas.microsoft.com/office/drawing/2014/main" id="{5B0AA85E-971F-1C7E-13C4-A55D9A5F13D9}"/>
              </a:ext>
            </a:extLst>
          </p:cNvPr>
          <p:cNvGrpSpPr/>
          <p:nvPr/>
        </p:nvGrpSpPr>
        <p:grpSpPr>
          <a:xfrm>
            <a:off x="1863484" y="1023708"/>
            <a:ext cx="10574957" cy="5823406"/>
            <a:chOff x="0" y="-19050"/>
            <a:chExt cx="2961725" cy="2483136"/>
          </a:xfrm>
        </p:grpSpPr>
        <p:sp>
          <p:nvSpPr>
            <p:cNvPr id="5" name="Freeform 4">
              <a:extLst>
                <a:ext uri="{FF2B5EF4-FFF2-40B4-BE49-F238E27FC236}">
                  <a16:creationId xmlns:a16="http://schemas.microsoft.com/office/drawing/2014/main" id="{5908B029-BCAA-AC08-6532-0FA3D80B7701}"/>
                </a:ext>
              </a:extLst>
            </p:cNvPr>
            <p:cNvSpPr/>
            <p:nvPr/>
          </p:nvSpPr>
          <p:spPr>
            <a:xfrm>
              <a:off x="0" y="0"/>
              <a:ext cx="2961725" cy="2464086"/>
            </a:xfrm>
            <a:custGeom>
              <a:avLst/>
              <a:gdLst/>
              <a:ahLst/>
              <a:cxnLst/>
              <a:rect l="l" t="t" r="r" b="b"/>
              <a:pathLst>
                <a:path w="2063666" h="2167467">
                  <a:moveTo>
                    <a:pt x="0" y="0"/>
                  </a:moveTo>
                  <a:lnTo>
                    <a:pt x="2063666" y="0"/>
                  </a:lnTo>
                  <a:lnTo>
                    <a:pt x="2063666" y="2167467"/>
                  </a:lnTo>
                  <a:lnTo>
                    <a:pt x="0" y="2167467"/>
                  </a:lnTo>
                  <a:close/>
                </a:path>
              </a:pathLst>
            </a:custGeom>
            <a:solidFill>
              <a:srgbClr val="B6BCCE">
                <a:alpha val="19608"/>
              </a:srgbClr>
            </a:solidFill>
            <a:ln cap="sq">
              <a:noFill/>
              <a:prstDash val="solid"/>
              <a:miter/>
            </a:ln>
          </p:spPr>
          <p:txBody>
            <a:bodyPr/>
            <a:lstStyle/>
            <a:p>
              <a:endParaRPr lang="en-US"/>
            </a:p>
          </p:txBody>
        </p:sp>
        <p:sp>
          <p:nvSpPr>
            <p:cNvPr id="6" name="TextBox 5">
              <a:extLst>
                <a:ext uri="{FF2B5EF4-FFF2-40B4-BE49-F238E27FC236}">
                  <a16:creationId xmlns:a16="http://schemas.microsoft.com/office/drawing/2014/main" id="{45C505D3-FCB9-E65D-D015-9886B35A8057}"/>
                </a:ext>
              </a:extLst>
            </p:cNvPr>
            <p:cNvSpPr txBox="1"/>
            <p:nvPr/>
          </p:nvSpPr>
          <p:spPr>
            <a:xfrm>
              <a:off x="0" y="-19050"/>
              <a:ext cx="2063666" cy="2186517"/>
            </a:xfrm>
            <a:prstGeom prst="rect">
              <a:avLst/>
            </a:prstGeom>
          </p:spPr>
          <p:txBody>
            <a:bodyPr lIns="50800" tIns="50800" rIns="50800" bIns="50800" rtlCol="0" anchor="ctr"/>
            <a:lstStyle/>
            <a:p>
              <a:pPr marL="0" lvl="0" indent="0" algn="ctr">
                <a:lnSpc>
                  <a:spcPts val="3024"/>
                </a:lnSpc>
                <a:spcBef>
                  <a:spcPct val="0"/>
                </a:spcBef>
              </a:pPr>
              <a:endParaRPr/>
            </a:p>
          </p:txBody>
        </p:sp>
      </p:grpSp>
      <p:sp>
        <p:nvSpPr>
          <p:cNvPr id="9" name="TextBox 20">
            <a:extLst>
              <a:ext uri="{FF2B5EF4-FFF2-40B4-BE49-F238E27FC236}">
                <a16:creationId xmlns:a16="http://schemas.microsoft.com/office/drawing/2014/main" id="{C8A3E9C8-CDB8-C998-A672-CCBB18DF178C}"/>
              </a:ext>
            </a:extLst>
          </p:cNvPr>
          <p:cNvSpPr txBox="1"/>
          <p:nvPr/>
        </p:nvSpPr>
        <p:spPr>
          <a:xfrm>
            <a:off x="3503612" y="2141757"/>
            <a:ext cx="3958842" cy="3427371"/>
          </a:xfrm>
          <a:prstGeom prst="rect">
            <a:avLst/>
          </a:prstGeom>
        </p:spPr>
        <p:txBody>
          <a:bodyPr lIns="50800" tIns="50800" rIns="50800" bIns="50800" rtlCol="0" anchor="ctr"/>
          <a:lstStyle/>
          <a:p>
            <a:pPr algn="ctr">
              <a:lnSpc>
                <a:spcPts val="3060"/>
              </a:lnSpc>
            </a:pPr>
            <a:endParaRPr/>
          </a:p>
        </p:txBody>
      </p:sp>
      <p:grpSp>
        <p:nvGrpSpPr>
          <p:cNvPr id="15" name="Group 18">
            <a:extLst>
              <a:ext uri="{FF2B5EF4-FFF2-40B4-BE49-F238E27FC236}">
                <a16:creationId xmlns:a16="http://schemas.microsoft.com/office/drawing/2014/main" id="{33BC6AB9-32D5-C12A-3B23-FD217A288956}"/>
              </a:ext>
            </a:extLst>
          </p:cNvPr>
          <p:cNvGrpSpPr/>
          <p:nvPr/>
        </p:nvGrpSpPr>
        <p:grpSpPr>
          <a:xfrm>
            <a:off x="9200277" y="2171793"/>
            <a:ext cx="2987149" cy="2165356"/>
            <a:chOff x="-93823" y="-85725"/>
            <a:chExt cx="1285779" cy="1031937"/>
          </a:xfrm>
        </p:grpSpPr>
        <p:sp>
          <p:nvSpPr>
            <p:cNvPr id="16" name="Freeform 19">
              <a:extLst>
                <a:ext uri="{FF2B5EF4-FFF2-40B4-BE49-F238E27FC236}">
                  <a16:creationId xmlns:a16="http://schemas.microsoft.com/office/drawing/2014/main" id="{377B2D6C-82D4-6CAF-1D67-5225471B6840}"/>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17" name="TextBox 20">
              <a:extLst>
                <a:ext uri="{FF2B5EF4-FFF2-40B4-BE49-F238E27FC236}">
                  <a16:creationId xmlns:a16="http://schemas.microsoft.com/office/drawing/2014/main" id="{1386BA04-F4F0-BC4D-E3B6-806F32D09F8E}"/>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18" name="Group 21">
            <a:extLst>
              <a:ext uri="{FF2B5EF4-FFF2-40B4-BE49-F238E27FC236}">
                <a16:creationId xmlns:a16="http://schemas.microsoft.com/office/drawing/2014/main" id="{8D8B593D-4BB6-7459-F9A3-9555B3CA98FF}"/>
              </a:ext>
            </a:extLst>
          </p:cNvPr>
          <p:cNvGrpSpPr/>
          <p:nvPr/>
        </p:nvGrpSpPr>
        <p:grpSpPr>
          <a:xfrm>
            <a:off x="9318020" y="2388653"/>
            <a:ext cx="899358" cy="854134"/>
            <a:chOff x="-54167" y="746615"/>
            <a:chExt cx="6350000" cy="6349975"/>
          </a:xfrm>
        </p:grpSpPr>
        <p:sp>
          <p:nvSpPr>
            <p:cNvPr id="19" name="Freeform 22">
              <a:extLst>
                <a:ext uri="{FF2B5EF4-FFF2-40B4-BE49-F238E27FC236}">
                  <a16:creationId xmlns:a16="http://schemas.microsoft.com/office/drawing/2014/main" id="{19A2EF6D-AF2D-563A-744F-FE254B96940B}"/>
                </a:ext>
              </a:extLst>
            </p:cNvPr>
            <p:cNvSpPr/>
            <p:nvPr/>
          </p:nvSpPr>
          <p:spPr>
            <a:xfrm>
              <a:off x="-54167" y="746615"/>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12500" b="-12500"/>
              </a:stretch>
            </a:blipFill>
          </p:spPr>
          <p:txBody>
            <a:bodyPr/>
            <a:lstStyle/>
            <a:p>
              <a:endParaRPr lang="en-US"/>
            </a:p>
          </p:txBody>
        </p:sp>
      </p:grpSp>
      <p:sp>
        <p:nvSpPr>
          <p:cNvPr id="20" name="TextBox 23">
            <a:extLst>
              <a:ext uri="{FF2B5EF4-FFF2-40B4-BE49-F238E27FC236}">
                <a16:creationId xmlns:a16="http://schemas.microsoft.com/office/drawing/2014/main" id="{A79AFF59-1258-5633-7373-0190F37EC6D5}"/>
              </a:ext>
            </a:extLst>
          </p:cNvPr>
          <p:cNvSpPr txBox="1"/>
          <p:nvPr/>
        </p:nvSpPr>
        <p:spPr>
          <a:xfrm>
            <a:off x="9333379" y="3448125"/>
            <a:ext cx="2610838" cy="634164"/>
          </a:xfrm>
          <a:prstGeom prst="rect">
            <a:avLst/>
          </a:prstGeom>
        </p:spPr>
        <p:txBody>
          <a:bodyPr wrap="square"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Mohammed </a:t>
            </a:r>
            <a:r>
              <a:rPr lang="en-US" sz="1400" b="1" dirty="0" err="1">
                <a:solidFill>
                  <a:srgbClr val="061237"/>
                </a:solidFill>
                <a:latin typeface="Open Sauce Semi-Bold"/>
                <a:ea typeface="Open Sauce Semi-Bold"/>
                <a:cs typeface="Open Sauce Semi-Bold"/>
                <a:sym typeface="Open Sauce Semi-Bold"/>
              </a:rPr>
              <a:t>Tawhidul</a:t>
            </a:r>
            <a:r>
              <a:rPr lang="en-US" sz="1400" b="1" dirty="0">
                <a:solidFill>
                  <a:srgbClr val="061237"/>
                </a:solidFill>
                <a:latin typeface="Open Sauce Semi-Bold"/>
                <a:ea typeface="Open Sauce Semi-Bold"/>
                <a:cs typeface="Open Sauce Semi-Bold"/>
                <a:sym typeface="Open Sauce Semi-Bold"/>
              </a:rPr>
              <a:t> Haque</a:t>
            </a:r>
          </a:p>
          <a:p>
            <a:pPr algn="l">
              <a:lnSpc>
                <a:spcPts val="2646"/>
              </a:lnSpc>
            </a:pPr>
            <a:r>
              <a:rPr lang="en-US" sz="1400" b="1" dirty="0">
                <a:solidFill>
                  <a:srgbClr val="061237"/>
                </a:solidFill>
                <a:latin typeface="Open Sauce Semi-Bold"/>
                <a:ea typeface="Open Sauce Semi-Bold"/>
                <a:cs typeface="Open Sauce Semi-Bold"/>
                <a:sym typeface="Open Sauce Semi-Bold"/>
              </a:rPr>
              <a:t>ID: 232-15-307</a:t>
            </a:r>
          </a:p>
        </p:txBody>
      </p:sp>
      <p:grpSp>
        <p:nvGrpSpPr>
          <p:cNvPr id="28" name="Group 27">
            <a:extLst>
              <a:ext uri="{FF2B5EF4-FFF2-40B4-BE49-F238E27FC236}">
                <a16:creationId xmlns:a16="http://schemas.microsoft.com/office/drawing/2014/main" id="{39FED192-C604-4010-326A-F97FC32B348A}"/>
              </a:ext>
            </a:extLst>
          </p:cNvPr>
          <p:cNvGrpSpPr/>
          <p:nvPr/>
        </p:nvGrpSpPr>
        <p:grpSpPr>
          <a:xfrm>
            <a:off x="3243199" y="3394200"/>
            <a:ext cx="3239099" cy="1985476"/>
            <a:chOff x="7160368" y="2707804"/>
            <a:chExt cx="3239099" cy="1948435"/>
          </a:xfrm>
        </p:grpSpPr>
        <p:grpSp>
          <p:nvGrpSpPr>
            <p:cNvPr id="22" name="Group 6">
              <a:extLst>
                <a:ext uri="{FF2B5EF4-FFF2-40B4-BE49-F238E27FC236}">
                  <a16:creationId xmlns:a16="http://schemas.microsoft.com/office/drawing/2014/main" id="{FDA0A304-7300-1AB9-A2CC-7BF91D5BF1FF}"/>
                </a:ext>
              </a:extLst>
            </p:cNvPr>
            <p:cNvGrpSpPr/>
            <p:nvPr/>
          </p:nvGrpSpPr>
          <p:grpSpPr>
            <a:xfrm>
              <a:off x="7160368" y="2707804"/>
              <a:ext cx="2737771" cy="1948435"/>
              <a:chOff x="0" y="0"/>
              <a:chExt cx="1191956" cy="829270"/>
            </a:xfrm>
          </p:grpSpPr>
          <p:sp>
            <p:nvSpPr>
              <p:cNvPr id="23" name="Freeform 7">
                <a:extLst>
                  <a:ext uri="{FF2B5EF4-FFF2-40B4-BE49-F238E27FC236}">
                    <a16:creationId xmlns:a16="http://schemas.microsoft.com/office/drawing/2014/main" id="{35A29AE8-E980-08DD-1A85-3CC9F38073FB}"/>
                  </a:ext>
                </a:extLst>
              </p:cNvPr>
              <p:cNvSpPr/>
              <p:nvPr/>
            </p:nvSpPr>
            <p:spPr>
              <a:xfrm>
                <a:off x="0" y="0"/>
                <a:ext cx="1191956" cy="829270"/>
              </a:xfrm>
              <a:custGeom>
                <a:avLst/>
                <a:gdLst/>
                <a:ahLst/>
                <a:cxnLst/>
                <a:rect l="l" t="t" r="r" b="b"/>
                <a:pathLst>
                  <a:path w="1191956" h="829270">
                    <a:moveTo>
                      <a:pt x="0" y="0"/>
                    </a:moveTo>
                    <a:lnTo>
                      <a:pt x="1191956" y="0"/>
                    </a:lnTo>
                    <a:lnTo>
                      <a:pt x="1191956" y="829270"/>
                    </a:lnTo>
                    <a:lnTo>
                      <a:pt x="0" y="829270"/>
                    </a:lnTo>
                    <a:close/>
                  </a:path>
                </a:pathLst>
              </a:custGeom>
              <a:solidFill>
                <a:srgbClr val="FFFFFF"/>
              </a:solidFill>
            </p:spPr>
            <p:txBody>
              <a:bodyPr/>
              <a:lstStyle/>
              <a:p>
                <a:endParaRPr lang="en-US"/>
              </a:p>
            </p:txBody>
          </p:sp>
          <p:sp>
            <p:nvSpPr>
              <p:cNvPr id="24" name="TextBox 8">
                <a:extLst>
                  <a:ext uri="{FF2B5EF4-FFF2-40B4-BE49-F238E27FC236}">
                    <a16:creationId xmlns:a16="http://schemas.microsoft.com/office/drawing/2014/main" id="{AF2B457A-FBA1-1B7D-AE34-3BCC46FD9BC1}"/>
                  </a:ext>
                </a:extLst>
              </p:cNvPr>
              <p:cNvSpPr txBox="1"/>
              <p:nvPr/>
            </p:nvSpPr>
            <p:spPr>
              <a:xfrm>
                <a:off x="0" y="-85725"/>
                <a:ext cx="1191956" cy="914995"/>
              </a:xfrm>
              <a:prstGeom prst="rect">
                <a:avLst/>
              </a:prstGeom>
            </p:spPr>
            <p:txBody>
              <a:bodyPr lIns="50800" tIns="50800" rIns="50800" bIns="50800" rtlCol="0" anchor="ctr"/>
              <a:lstStyle/>
              <a:p>
                <a:pPr algn="ctr">
                  <a:lnSpc>
                    <a:spcPts val="3060"/>
                  </a:lnSpc>
                </a:pPr>
                <a:endParaRPr/>
              </a:p>
            </p:txBody>
          </p:sp>
        </p:grpSp>
        <p:grpSp>
          <p:nvGrpSpPr>
            <p:cNvPr id="25" name="Group 9">
              <a:extLst>
                <a:ext uri="{FF2B5EF4-FFF2-40B4-BE49-F238E27FC236}">
                  <a16:creationId xmlns:a16="http://schemas.microsoft.com/office/drawing/2014/main" id="{54A403AC-965D-D5B0-915F-022BD02F94AF}"/>
                </a:ext>
              </a:extLst>
            </p:cNvPr>
            <p:cNvGrpSpPr/>
            <p:nvPr/>
          </p:nvGrpSpPr>
          <p:grpSpPr>
            <a:xfrm>
              <a:off x="7300295" y="2867434"/>
              <a:ext cx="825647" cy="844589"/>
              <a:chOff x="0" y="0"/>
              <a:chExt cx="6350000" cy="6349975"/>
            </a:xfrm>
          </p:grpSpPr>
          <p:sp>
            <p:nvSpPr>
              <p:cNvPr id="26" name="Freeform 10">
                <a:extLst>
                  <a:ext uri="{FF2B5EF4-FFF2-40B4-BE49-F238E27FC236}">
                    <a16:creationId xmlns:a16="http://schemas.microsoft.com/office/drawing/2014/main" id="{A4322500-91DB-A9E3-6F15-725A74EE50DC}"/>
                  </a:ext>
                </a:extLst>
              </p:cNvPr>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t="-21614" b="-21614"/>
                </a:stretch>
              </a:blipFill>
            </p:spPr>
            <p:txBody>
              <a:bodyPr/>
              <a:lstStyle/>
              <a:p>
                <a:endParaRPr lang="en-US"/>
              </a:p>
            </p:txBody>
          </p:sp>
        </p:grpSp>
        <p:sp>
          <p:nvSpPr>
            <p:cNvPr id="27" name="TextBox 11">
              <a:extLst>
                <a:ext uri="{FF2B5EF4-FFF2-40B4-BE49-F238E27FC236}">
                  <a16:creationId xmlns:a16="http://schemas.microsoft.com/office/drawing/2014/main" id="{85B62E2D-5CB6-8D4C-5B6F-6B0FCED26B05}"/>
                </a:ext>
              </a:extLst>
            </p:cNvPr>
            <p:cNvSpPr txBox="1"/>
            <p:nvPr/>
          </p:nvSpPr>
          <p:spPr>
            <a:xfrm>
              <a:off x="7326165" y="3844635"/>
              <a:ext cx="3073302" cy="644792"/>
            </a:xfrm>
            <a:prstGeom prst="rect">
              <a:avLst/>
            </a:prstGeom>
          </p:spPr>
          <p:txBody>
            <a:bodyPr wrap="square"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B.M Zayed Mahin</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241-15-279</a:t>
              </a:r>
            </a:p>
          </p:txBody>
        </p:sp>
      </p:grpSp>
      <p:grpSp>
        <p:nvGrpSpPr>
          <p:cNvPr id="36" name="Group 18">
            <a:extLst>
              <a:ext uri="{FF2B5EF4-FFF2-40B4-BE49-F238E27FC236}">
                <a16:creationId xmlns:a16="http://schemas.microsoft.com/office/drawing/2014/main" id="{4A44A300-CDBE-9652-889D-43803D164B5E}"/>
              </a:ext>
            </a:extLst>
          </p:cNvPr>
          <p:cNvGrpSpPr/>
          <p:nvPr/>
        </p:nvGrpSpPr>
        <p:grpSpPr>
          <a:xfrm>
            <a:off x="6213128" y="4368762"/>
            <a:ext cx="2987149" cy="2165356"/>
            <a:chOff x="-93823" y="-85725"/>
            <a:chExt cx="1285779" cy="1031937"/>
          </a:xfrm>
        </p:grpSpPr>
        <p:sp>
          <p:nvSpPr>
            <p:cNvPr id="37" name="Freeform 19">
              <a:extLst>
                <a:ext uri="{FF2B5EF4-FFF2-40B4-BE49-F238E27FC236}">
                  <a16:creationId xmlns:a16="http://schemas.microsoft.com/office/drawing/2014/main" id="{4C65B05A-2BED-E259-E15E-DB0ABFE08B87}"/>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38" name="TextBox 20">
              <a:extLst>
                <a:ext uri="{FF2B5EF4-FFF2-40B4-BE49-F238E27FC236}">
                  <a16:creationId xmlns:a16="http://schemas.microsoft.com/office/drawing/2014/main" id="{A4491146-BE39-2863-88B7-9D7A4AF8B6FD}"/>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39" name="Group 18">
            <a:extLst>
              <a:ext uri="{FF2B5EF4-FFF2-40B4-BE49-F238E27FC236}">
                <a16:creationId xmlns:a16="http://schemas.microsoft.com/office/drawing/2014/main" id="{3CCC29FB-F896-01B8-9258-E65DDCC26DBE}"/>
              </a:ext>
            </a:extLst>
          </p:cNvPr>
          <p:cNvGrpSpPr/>
          <p:nvPr/>
        </p:nvGrpSpPr>
        <p:grpSpPr>
          <a:xfrm>
            <a:off x="9205608" y="4381411"/>
            <a:ext cx="2987149" cy="2165356"/>
            <a:chOff x="-93823" y="-85725"/>
            <a:chExt cx="1285779" cy="1031937"/>
          </a:xfrm>
        </p:grpSpPr>
        <p:sp>
          <p:nvSpPr>
            <p:cNvPr id="40" name="Freeform 19">
              <a:extLst>
                <a:ext uri="{FF2B5EF4-FFF2-40B4-BE49-F238E27FC236}">
                  <a16:creationId xmlns:a16="http://schemas.microsoft.com/office/drawing/2014/main" id="{D6308C3A-C8EA-33CA-D1EF-844F57033432}"/>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41" name="TextBox 20">
              <a:extLst>
                <a:ext uri="{FF2B5EF4-FFF2-40B4-BE49-F238E27FC236}">
                  <a16:creationId xmlns:a16="http://schemas.microsoft.com/office/drawing/2014/main" id="{2A5A8E94-4BF2-8FBF-F25B-C8698535C05D}"/>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42" name="Group 32">
            <a:extLst>
              <a:ext uri="{FF2B5EF4-FFF2-40B4-BE49-F238E27FC236}">
                <a16:creationId xmlns:a16="http://schemas.microsoft.com/office/drawing/2014/main" id="{9399DF5C-3984-F017-6C75-E5262CD01B68}"/>
              </a:ext>
            </a:extLst>
          </p:cNvPr>
          <p:cNvGrpSpPr/>
          <p:nvPr/>
        </p:nvGrpSpPr>
        <p:grpSpPr>
          <a:xfrm>
            <a:off x="6283632" y="4595570"/>
            <a:ext cx="921540" cy="973558"/>
            <a:chOff x="0" y="0"/>
            <a:chExt cx="6350000" cy="6349975"/>
          </a:xfrm>
        </p:grpSpPr>
        <p:sp>
          <p:nvSpPr>
            <p:cNvPr id="43" name="Freeform 33">
              <a:extLst>
                <a:ext uri="{FF2B5EF4-FFF2-40B4-BE49-F238E27FC236}">
                  <a16:creationId xmlns:a16="http://schemas.microsoft.com/office/drawing/2014/main" id="{C2C3BC59-EF00-B7CA-D48A-74472958B603}"/>
                </a:ext>
              </a:extLst>
            </p:cNvPr>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182" r="-182"/>
              </a:stretch>
            </a:blipFill>
          </p:spPr>
          <p:txBody>
            <a:bodyPr/>
            <a:lstStyle/>
            <a:p>
              <a:endParaRPr lang="en-US"/>
            </a:p>
          </p:txBody>
        </p:sp>
      </p:grpSp>
      <p:sp>
        <p:nvSpPr>
          <p:cNvPr id="44" name="TextBox 34">
            <a:extLst>
              <a:ext uri="{FF2B5EF4-FFF2-40B4-BE49-F238E27FC236}">
                <a16:creationId xmlns:a16="http://schemas.microsoft.com/office/drawing/2014/main" id="{E6D162E1-A851-FB2C-D2CC-9286E1C2B458}"/>
              </a:ext>
            </a:extLst>
          </p:cNvPr>
          <p:cNvSpPr txBox="1"/>
          <p:nvPr/>
        </p:nvSpPr>
        <p:spPr>
          <a:xfrm>
            <a:off x="6393295" y="5687355"/>
            <a:ext cx="2970015" cy="624402"/>
          </a:xfrm>
          <a:prstGeom prst="rect">
            <a:avLst/>
          </a:prstGeom>
        </p:spPr>
        <p:txBody>
          <a:bodyPr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Akram Hossain</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241-15-750</a:t>
            </a:r>
          </a:p>
        </p:txBody>
      </p:sp>
      <p:grpSp>
        <p:nvGrpSpPr>
          <p:cNvPr id="45" name="Group 18">
            <a:extLst>
              <a:ext uri="{FF2B5EF4-FFF2-40B4-BE49-F238E27FC236}">
                <a16:creationId xmlns:a16="http://schemas.microsoft.com/office/drawing/2014/main" id="{D6CD0477-5371-D79C-4D23-22D659ADC535}"/>
              </a:ext>
            </a:extLst>
          </p:cNvPr>
          <p:cNvGrpSpPr/>
          <p:nvPr/>
        </p:nvGrpSpPr>
        <p:grpSpPr>
          <a:xfrm>
            <a:off x="6221885" y="2171793"/>
            <a:ext cx="2987149" cy="2165356"/>
            <a:chOff x="-93823" y="-85725"/>
            <a:chExt cx="1285779" cy="1031937"/>
          </a:xfrm>
        </p:grpSpPr>
        <p:sp>
          <p:nvSpPr>
            <p:cNvPr id="46" name="Freeform 19">
              <a:extLst>
                <a:ext uri="{FF2B5EF4-FFF2-40B4-BE49-F238E27FC236}">
                  <a16:creationId xmlns:a16="http://schemas.microsoft.com/office/drawing/2014/main" id="{E2C81415-F567-1F16-DD36-0163529A10F7}"/>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47" name="TextBox 20">
              <a:extLst>
                <a:ext uri="{FF2B5EF4-FFF2-40B4-BE49-F238E27FC236}">
                  <a16:creationId xmlns:a16="http://schemas.microsoft.com/office/drawing/2014/main" id="{6C0E353D-B1B8-0F13-6F0B-0ACE4D1CEE66}"/>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pic>
        <p:nvPicPr>
          <p:cNvPr id="51" name="Picture 50" descr="A person standing outside in front of a tree&#10;&#10;Description automatically generated">
            <a:extLst>
              <a:ext uri="{FF2B5EF4-FFF2-40B4-BE49-F238E27FC236}">
                <a16:creationId xmlns:a16="http://schemas.microsoft.com/office/drawing/2014/main" id="{9413E430-19F6-A445-5280-A7B98C82F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3295" y="2388653"/>
            <a:ext cx="871788" cy="871788"/>
          </a:xfrm>
          <a:prstGeom prst="rect">
            <a:avLst/>
          </a:prstGeom>
        </p:spPr>
      </p:pic>
      <p:pic>
        <p:nvPicPr>
          <p:cNvPr id="53" name="Picture 52" descr="A person in a suit&#10;&#10;Description automatically generated">
            <a:extLst>
              <a:ext uri="{FF2B5EF4-FFF2-40B4-BE49-F238E27FC236}">
                <a16:creationId xmlns:a16="http://schemas.microsoft.com/office/drawing/2014/main" id="{D8FED72A-5BB0-ACD6-7C19-1DF926054C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63310" y="4645571"/>
            <a:ext cx="974684" cy="974684"/>
          </a:xfrm>
          <a:prstGeom prst="rect">
            <a:avLst/>
          </a:prstGeom>
        </p:spPr>
      </p:pic>
      <p:sp>
        <p:nvSpPr>
          <p:cNvPr id="55" name="TextBox 54">
            <a:extLst>
              <a:ext uri="{FF2B5EF4-FFF2-40B4-BE49-F238E27FC236}">
                <a16:creationId xmlns:a16="http://schemas.microsoft.com/office/drawing/2014/main" id="{F9D64B48-8CA3-05B9-2334-5E149136E127}"/>
              </a:ext>
            </a:extLst>
          </p:cNvPr>
          <p:cNvSpPr txBox="1"/>
          <p:nvPr/>
        </p:nvSpPr>
        <p:spPr>
          <a:xfrm>
            <a:off x="6373642" y="3434980"/>
            <a:ext cx="2551362" cy="598754"/>
          </a:xfrm>
          <a:prstGeom prst="rect">
            <a:avLst/>
          </a:prstGeom>
          <a:noFill/>
        </p:spPr>
        <p:txBody>
          <a:bodyPr wrap="square">
            <a:spAutoFit/>
          </a:bodyPr>
          <a:lstStyle/>
          <a:p>
            <a:pPr algn="l">
              <a:spcBef>
                <a:spcPts val="300"/>
              </a:spcBef>
            </a:pPr>
            <a:r>
              <a:rPr lang="en-US" sz="1400" b="1" i="0" u="none" strike="noStrike" dirty="0">
                <a:solidFill>
                  <a:schemeClr val="bg1">
                    <a:lumMod val="95000"/>
                    <a:lumOff val="5000"/>
                  </a:schemeClr>
                </a:solidFill>
                <a:effectLst/>
                <a:latin typeface="Open Sauce Semi-Bold" panose="020B0604020202020204" charset="0"/>
              </a:rPr>
              <a:t>Shahriar Hossain </a:t>
            </a:r>
            <a:r>
              <a:rPr lang="en-US" sz="1400" b="1" i="0" u="none" strike="noStrike" dirty="0" err="1">
                <a:solidFill>
                  <a:schemeClr val="bg1">
                    <a:lumMod val="95000"/>
                    <a:lumOff val="5000"/>
                  </a:schemeClr>
                </a:solidFill>
                <a:effectLst/>
                <a:latin typeface="Open Sauce Semi-Bold" panose="020B0604020202020204" charset="0"/>
              </a:rPr>
              <a:t>Nibir</a:t>
            </a:r>
            <a:endParaRPr lang="en-US" sz="1400" b="1" i="0" dirty="0">
              <a:solidFill>
                <a:schemeClr val="bg1">
                  <a:lumMod val="95000"/>
                  <a:lumOff val="5000"/>
                </a:schemeClr>
              </a:solidFill>
              <a:effectLst/>
              <a:latin typeface="Open Sauce Semi-Bold" panose="020B0604020202020204" charset="0"/>
            </a:endParaRPr>
          </a:p>
          <a:p>
            <a:pPr algn="l">
              <a:lnSpc>
                <a:spcPts val="2646"/>
              </a:lnSpc>
            </a:pPr>
            <a:r>
              <a:rPr lang="en-US" sz="1400" b="1" dirty="0">
                <a:solidFill>
                  <a:srgbClr val="061237"/>
                </a:solidFill>
                <a:latin typeface="Open Sauce Semi-Bold" panose="020B0604020202020204" charset="0"/>
                <a:ea typeface="Open Sauce Semi-Bold"/>
                <a:cs typeface="Open Sauce Semi-Bold"/>
                <a:sym typeface="Open Sauce Semi-Bold"/>
              </a:rPr>
              <a:t>ID: 232-15-706</a:t>
            </a:r>
          </a:p>
        </p:txBody>
      </p:sp>
      <p:sp>
        <p:nvSpPr>
          <p:cNvPr id="56" name="TextBox 55">
            <a:extLst>
              <a:ext uri="{FF2B5EF4-FFF2-40B4-BE49-F238E27FC236}">
                <a16:creationId xmlns:a16="http://schemas.microsoft.com/office/drawing/2014/main" id="{2AB2D99A-B4E8-1725-D99F-07B916DF66B6}"/>
              </a:ext>
            </a:extLst>
          </p:cNvPr>
          <p:cNvSpPr txBox="1"/>
          <p:nvPr/>
        </p:nvSpPr>
        <p:spPr>
          <a:xfrm>
            <a:off x="9332190" y="5617064"/>
            <a:ext cx="2551362" cy="716735"/>
          </a:xfrm>
          <a:prstGeom prst="rect">
            <a:avLst/>
          </a:prstGeom>
          <a:noFill/>
        </p:spPr>
        <p:txBody>
          <a:bodyPr wrap="square">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Adnan Islam</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241-15-471</a:t>
            </a:r>
          </a:p>
        </p:txBody>
      </p:sp>
      <p:sp>
        <p:nvSpPr>
          <p:cNvPr id="58" name="TextBox 57">
            <a:extLst>
              <a:ext uri="{FF2B5EF4-FFF2-40B4-BE49-F238E27FC236}">
                <a16:creationId xmlns:a16="http://schemas.microsoft.com/office/drawing/2014/main" id="{0575C092-BEE8-00F6-4E2F-300D2577A0E0}"/>
              </a:ext>
            </a:extLst>
          </p:cNvPr>
          <p:cNvSpPr txBox="1"/>
          <p:nvPr/>
        </p:nvSpPr>
        <p:spPr>
          <a:xfrm>
            <a:off x="1111144" y="401090"/>
            <a:ext cx="5257800" cy="523220"/>
          </a:xfrm>
          <a:prstGeom prst="rect">
            <a:avLst/>
          </a:prstGeom>
          <a:noFill/>
        </p:spPr>
        <p:txBody>
          <a:bodyPr wrap="square" rtlCol="0">
            <a:spAutoFit/>
          </a:bodyPr>
          <a:lstStyle/>
          <a:p>
            <a:r>
              <a:rPr lang="en-US" sz="2800" dirty="0"/>
              <a:t>MEET OUR CONTRIBUTORS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5027929" cy="584200"/>
          </a:xfrm>
        </p:spPr>
        <p:txBody>
          <a:bodyPr>
            <a:normAutofit fontScale="90000"/>
          </a:bodyPr>
          <a:lstStyle/>
          <a:p>
            <a:pPr algn="ctr"/>
            <a:r>
              <a:rPr lang="en-US" dirty="0"/>
              <a:t>A Quick Overview </a:t>
            </a:r>
          </a:p>
        </p:txBody>
      </p:sp>
      <p:sp>
        <p:nvSpPr>
          <p:cNvPr id="3" name="Content Placeholder 2">
            <a:extLst>
              <a:ext uri="{FF2B5EF4-FFF2-40B4-BE49-F238E27FC236}">
                <a16:creationId xmlns:a16="http://schemas.microsoft.com/office/drawing/2014/main" id="{09CD8725-5F6C-9B7D-4612-05416A3E1E1B}"/>
              </a:ext>
            </a:extLst>
          </p:cNvPr>
          <p:cNvSpPr>
            <a:spLocks noGrp="1"/>
          </p:cNvSpPr>
          <p:nvPr>
            <p:ph idx="1"/>
          </p:nvPr>
        </p:nvSpPr>
        <p:spPr>
          <a:xfrm>
            <a:off x="1217612" y="833632"/>
            <a:ext cx="10820400" cy="5482838"/>
          </a:xfrm>
        </p:spPr>
        <p:txBody>
          <a:bodyPr>
            <a:normAutofit lnSpcReduction="10000"/>
          </a:bodyPr>
          <a:lstStyle/>
          <a:p>
            <a:pPr marL="0" indent="0">
              <a:buNone/>
            </a:pPr>
            <a:r>
              <a:rPr lang="en-US" dirty="0"/>
              <a:t>Imagine opening your favorite social media app. As you scroll through your feed, heaps and priority queues work behind the scenes to show you the most relevant content.</a:t>
            </a:r>
            <a:br>
              <a:rPr lang="en-US" dirty="0"/>
            </a:br>
            <a:r>
              <a:rPr lang="en-US" dirty="0"/>
              <a:t>Switch to an e-commerce app, where hash tables and tries make product searches fast and recommendations spot-on.</a:t>
            </a:r>
          </a:p>
          <a:p>
            <a:pPr marL="0" indent="0">
              <a:buNone/>
            </a:pPr>
            <a:r>
              <a:rPr lang="en-US" dirty="0"/>
              <a:t>In navigation apps, graph algorithms like Dijkstra’s help you find the shortest routes, making travel efficient.</a:t>
            </a:r>
          </a:p>
          <a:p>
            <a:pPr marL="0" indent="0">
              <a:buNone/>
            </a:pPr>
            <a:r>
              <a:rPr lang="en-US" dirty="0"/>
              <a:t>Music streaming apps use linked lists and hash maps to manage playlists, ensuring a smooth listening experience. Even fitness apps utilize arrays and linked lists to track your activities.</a:t>
            </a:r>
          </a:p>
          <a:p>
            <a:pPr marL="0" indent="0">
              <a:buNone/>
            </a:pPr>
            <a:r>
              <a:rPr lang="en-US" dirty="0"/>
              <a:t>Data structures power every tap, search, and swipe, making your app interactions smooth and enjoyable. They are the backbone of modern apps, enhancing your experience in countless ways.</a:t>
            </a:r>
          </a:p>
          <a:p>
            <a:pPr marL="0" indent="0">
              <a:buNone/>
            </a:pP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213" y="406400"/>
            <a:ext cx="5408612" cy="1041400"/>
          </a:xfrm>
        </p:spPr>
        <p:txBody>
          <a:bodyPr anchor="b">
            <a:normAutofit fontScale="90000"/>
          </a:bodyPr>
          <a:lstStyle/>
          <a:p>
            <a:r>
              <a:rPr lang="en-US" dirty="0"/>
              <a:t>Data Structures Powering your Social Media App</a:t>
            </a:r>
          </a:p>
        </p:txBody>
      </p:sp>
      <p:pic>
        <p:nvPicPr>
          <p:cNvPr id="10" name="Content Placeholder 9" descr="A screenshot of a computer program&#10;&#10;Description automatically generated">
            <a:extLst>
              <a:ext uri="{FF2B5EF4-FFF2-40B4-BE49-F238E27FC236}">
                <a16:creationId xmlns:a16="http://schemas.microsoft.com/office/drawing/2014/main" id="{45BAA350-5748-F1EA-2B53-A2A76B88054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l="6318" t="6161" r="6344" b="5687"/>
          <a:stretch/>
        </p:blipFill>
        <p:spPr>
          <a:xfrm>
            <a:off x="860786" y="381000"/>
            <a:ext cx="5141656" cy="6110887"/>
          </a:xfrm>
          <a:noFill/>
        </p:spPr>
      </p:pic>
      <p:sp>
        <p:nvSpPr>
          <p:cNvPr id="3" name="Content Placeholder 2"/>
          <p:cNvSpPr>
            <a:spLocks noGrp="1"/>
          </p:cNvSpPr>
          <p:nvPr>
            <p:ph sz="half" idx="2"/>
          </p:nvPr>
        </p:nvSpPr>
        <p:spPr>
          <a:xfrm>
            <a:off x="6186385" y="1371600"/>
            <a:ext cx="5775427" cy="4693920"/>
          </a:xfrm>
        </p:spPr>
        <p:txBody>
          <a:bodyPr>
            <a:normAutofit/>
          </a:bodyPr>
          <a:lstStyle/>
          <a:p>
            <a:pPr marL="0" indent="0">
              <a:buNone/>
            </a:pPr>
            <a:r>
              <a:rPr lang="en-US" sz="2000" dirty="0"/>
              <a:t>In a social media app, data structures work their magic behind the scenes, keeping everything running smoothly. Think of a priority queue as your personal curator, showing you the most engaging posts first. This clever use of data structures ensures you get a engaging experience every time you scroll.</a:t>
            </a:r>
            <a:br>
              <a:rPr lang="en-US" sz="2000" dirty="0"/>
            </a:br>
            <a:br>
              <a:rPr lang="en-US" sz="2000" dirty="0"/>
            </a:br>
            <a:endParaRPr lang="en-US" sz="2000" dirty="0"/>
          </a:p>
          <a:p>
            <a:pPr marL="0" indent="0">
              <a:buNone/>
            </a:pPr>
            <a:br>
              <a:rPr lang="en-US" sz="2000" dirty="0"/>
            </a:br>
            <a:r>
              <a:rPr lang="en-US" sz="2000" dirty="0"/>
              <a:t>Here`s a simple feed implementation where we’re using object-oriented approach(Class) of heap(priority queue). </a:t>
            </a:r>
            <a:br>
              <a:rPr lang="en-US" sz="2000" dirty="0"/>
            </a:br>
            <a:br>
              <a:rPr lang="en-US" sz="2000" dirty="0"/>
            </a:br>
            <a:r>
              <a:rPr lang="en-US" sz="2000" dirty="0"/>
              <a:t>Based on engagement score feed displays most engaging post.</a:t>
            </a:r>
          </a:p>
        </p:txBody>
      </p:sp>
      <p:pic>
        <p:nvPicPr>
          <p:cNvPr id="13" name="Picture 12">
            <a:extLst>
              <a:ext uri="{FF2B5EF4-FFF2-40B4-BE49-F238E27FC236}">
                <a16:creationId xmlns:a16="http://schemas.microsoft.com/office/drawing/2014/main" id="{9506C4A2-365F-4860-C8FD-C8126278A3BB}"/>
              </a:ext>
            </a:extLst>
          </p:cNvPr>
          <p:cNvPicPr>
            <a:picLocks noChangeAspect="1"/>
          </p:cNvPicPr>
          <p:nvPr/>
        </p:nvPicPr>
        <p:blipFill>
          <a:blip r:embed="rId3"/>
          <a:stretch>
            <a:fillRect/>
          </a:stretch>
        </p:blipFill>
        <p:spPr>
          <a:xfrm>
            <a:off x="7777026" y="3248660"/>
            <a:ext cx="685800" cy="685800"/>
          </a:xfrm>
          <a:prstGeom prst="rect">
            <a:avLst/>
          </a:prstGeom>
        </p:spPr>
      </p:pic>
      <p:pic>
        <p:nvPicPr>
          <p:cNvPr id="15" name="Picture 14">
            <a:extLst>
              <a:ext uri="{FF2B5EF4-FFF2-40B4-BE49-F238E27FC236}">
                <a16:creationId xmlns:a16="http://schemas.microsoft.com/office/drawing/2014/main" id="{B1CF3DA8-A494-F289-1A3C-5D6A3C06FC28}"/>
              </a:ext>
            </a:extLst>
          </p:cNvPr>
          <p:cNvPicPr>
            <a:picLocks noChangeAspect="1"/>
          </p:cNvPicPr>
          <p:nvPr/>
        </p:nvPicPr>
        <p:blipFill>
          <a:blip r:embed="rId4"/>
          <a:stretch>
            <a:fillRect/>
          </a:stretch>
        </p:blipFill>
        <p:spPr>
          <a:xfrm>
            <a:off x="6094412" y="406400"/>
            <a:ext cx="685800" cy="685800"/>
          </a:xfrm>
          <a:prstGeom prst="rect">
            <a:avLst/>
          </a:prstGeom>
        </p:spPr>
      </p:pic>
      <p:pic>
        <p:nvPicPr>
          <p:cNvPr id="17" name="Picture 16">
            <a:extLst>
              <a:ext uri="{FF2B5EF4-FFF2-40B4-BE49-F238E27FC236}">
                <a16:creationId xmlns:a16="http://schemas.microsoft.com/office/drawing/2014/main" id="{DB480256-D507-B938-C73B-121B19C8A204}"/>
              </a:ext>
            </a:extLst>
          </p:cNvPr>
          <p:cNvPicPr>
            <a:picLocks noChangeAspect="1"/>
          </p:cNvPicPr>
          <p:nvPr/>
        </p:nvPicPr>
        <p:blipFill>
          <a:blip r:embed="rId5"/>
          <a:stretch>
            <a:fillRect/>
          </a:stretch>
        </p:blipFill>
        <p:spPr>
          <a:xfrm>
            <a:off x="10514012" y="5735320"/>
            <a:ext cx="838200" cy="838200"/>
          </a:xfrm>
          <a:prstGeom prst="rect">
            <a:avLst/>
          </a:prstGeom>
        </p:spPr>
      </p:pic>
      <p:pic>
        <p:nvPicPr>
          <p:cNvPr id="19" name="Picture 18">
            <a:extLst>
              <a:ext uri="{FF2B5EF4-FFF2-40B4-BE49-F238E27FC236}">
                <a16:creationId xmlns:a16="http://schemas.microsoft.com/office/drawing/2014/main" id="{F6164FE3-6F3D-DD86-E99F-20690A943C45}"/>
              </a:ext>
            </a:extLst>
          </p:cNvPr>
          <p:cNvPicPr>
            <a:picLocks noChangeAspect="1"/>
          </p:cNvPicPr>
          <p:nvPr/>
        </p:nvPicPr>
        <p:blipFill>
          <a:blip r:embed="rId6"/>
          <a:stretch>
            <a:fillRect/>
          </a:stretch>
        </p:blipFill>
        <p:spPr>
          <a:xfrm>
            <a:off x="7420026" y="5812971"/>
            <a:ext cx="838200" cy="838200"/>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5078677" cy="1223963"/>
          </a:xfrm>
        </p:spPr>
        <p:txBody>
          <a:bodyPr/>
          <a:lstStyle/>
          <a:p>
            <a:r>
              <a:rPr lang="en-US" dirty="0"/>
              <a:t>Data Structures Powering your Fitness App</a:t>
            </a:r>
          </a:p>
        </p:txBody>
      </p:sp>
      <p:sp>
        <p:nvSpPr>
          <p:cNvPr id="3" name="Content Placeholder 2"/>
          <p:cNvSpPr>
            <a:spLocks noGrp="1"/>
          </p:cNvSpPr>
          <p:nvPr>
            <p:ph sz="half" idx="1"/>
          </p:nvPr>
        </p:nvSpPr>
        <p:spPr>
          <a:xfrm>
            <a:off x="1065212" y="1312705"/>
            <a:ext cx="6069893" cy="4541520"/>
          </a:xfrm>
        </p:spPr>
        <p:txBody>
          <a:bodyPr>
            <a:normAutofit fontScale="25000" lnSpcReduction="20000"/>
          </a:bodyPr>
          <a:lstStyle/>
          <a:p>
            <a:pPr marL="0" indent="0">
              <a:lnSpc>
                <a:spcPct val="170000"/>
              </a:lnSpc>
              <a:buNone/>
            </a:pPr>
            <a:r>
              <a:rPr lang="en-US" sz="8000" dirty="0"/>
              <a:t>In a fitness app, data structures plays a vital role that efficiently track and manage your workout data. Imagine logging your daily exercises and instantly seeing your progress—this happens behind the scenes. For example, linked lists can be used to manage your workout sessions, allowing you to add, remove, and track exercises effortlessly. This makes your fitness journey smooth and enjoyable, ensuring that you stay motivated and on track to achieve your goals.</a:t>
            </a:r>
          </a:p>
          <a:p>
            <a:pPr marL="0" indent="0">
              <a:buNone/>
            </a:pPr>
            <a:endParaRPr lang="en-US" dirty="0"/>
          </a:p>
        </p:txBody>
      </p:sp>
      <p:pic>
        <p:nvPicPr>
          <p:cNvPr id="8" name="Content Placeholder 7" descr="A screen shot of a computer program&#10;&#10;Description automatically generated">
            <a:extLst>
              <a:ext uri="{FF2B5EF4-FFF2-40B4-BE49-F238E27FC236}">
                <a16:creationId xmlns:a16="http://schemas.microsoft.com/office/drawing/2014/main" id="{99D7C837-FB9A-2F91-5759-C484B03F283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l="5426" t="5741" r="5952" b="5528"/>
          <a:stretch/>
        </p:blipFill>
        <p:spPr>
          <a:xfrm>
            <a:off x="7389812" y="238630"/>
            <a:ext cx="4378494" cy="5897562"/>
          </a:xfrm>
        </p:spPr>
      </p:pic>
      <p:pic>
        <p:nvPicPr>
          <p:cNvPr id="10" name="Picture 9">
            <a:extLst>
              <a:ext uri="{FF2B5EF4-FFF2-40B4-BE49-F238E27FC236}">
                <a16:creationId xmlns:a16="http://schemas.microsoft.com/office/drawing/2014/main" id="{FD870EF8-ABAF-BE56-3040-640E74768A34}"/>
              </a:ext>
            </a:extLst>
          </p:cNvPr>
          <p:cNvPicPr>
            <a:picLocks noChangeAspect="1"/>
          </p:cNvPicPr>
          <p:nvPr/>
        </p:nvPicPr>
        <p:blipFill>
          <a:blip r:embed="rId4"/>
          <a:stretch>
            <a:fillRect/>
          </a:stretch>
        </p:blipFill>
        <p:spPr>
          <a:xfrm>
            <a:off x="6063932" y="5620181"/>
            <a:ext cx="1325880" cy="1325880"/>
          </a:xfrm>
          <a:prstGeom prst="rect">
            <a:avLst/>
          </a:prstGeom>
        </p:spPr>
      </p:pic>
      <p:pic>
        <p:nvPicPr>
          <p:cNvPr id="12" name="Picture 11">
            <a:extLst>
              <a:ext uri="{FF2B5EF4-FFF2-40B4-BE49-F238E27FC236}">
                <a16:creationId xmlns:a16="http://schemas.microsoft.com/office/drawing/2014/main" id="{2774984A-C9D0-EC36-547E-C29E55911413}"/>
              </a:ext>
            </a:extLst>
          </p:cNvPr>
          <p:cNvPicPr>
            <a:picLocks noChangeAspect="1"/>
          </p:cNvPicPr>
          <p:nvPr/>
        </p:nvPicPr>
        <p:blipFill>
          <a:blip r:embed="rId5"/>
          <a:stretch>
            <a:fillRect/>
          </a:stretch>
        </p:blipFill>
        <p:spPr>
          <a:xfrm>
            <a:off x="6297560" y="246540"/>
            <a:ext cx="991216" cy="991216"/>
          </a:xfrm>
          <a:prstGeom prst="rect">
            <a:avLst/>
          </a:prstGeom>
        </p:spPr>
      </p:pic>
      <p:pic>
        <p:nvPicPr>
          <p:cNvPr id="14" name="Picture 13">
            <a:extLst>
              <a:ext uri="{FF2B5EF4-FFF2-40B4-BE49-F238E27FC236}">
                <a16:creationId xmlns:a16="http://schemas.microsoft.com/office/drawing/2014/main" id="{4FB62C6A-D04E-8CF0-828E-6EA85E55FFF2}"/>
              </a:ext>
            </a:extLst>
          </p:cNvPr>
          <p:cNvPicPr>
            <a:picLocks noChangeAspect="1"/>
          </p:cNvPicPr>
          <p:nvPr/>
        </p:nvPicPr>
        <p:blipFill>
          <a:blip r:embed="rId6"/>
          <a:stretch>
            <a:fillRect/>
          </a:stretch>
        </p:blipFill>
        <p:spPr>
          <a:xfrm>
            <a:off x="25365" y="5564692"/>
            <a:ext cx="1143000" cy="1143000"/>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3412" y="304800"/>
            <a:ext cx="9145587" cy="630736"/>
          </a:xfrm>
        </p:spPr>
        <p:txBody>
          <a:bodyPr>
            <a:noAutofit/>
          </a:bodyPr>
          <a:lstStyle/>
          <a:p>
            <a:r>
              <a:rPr lang="en-US" sz="4000" dirty="0"/>
              <a:t>Data Structures Powering your Music App</a:t>
            </a:r>
          </a:p>
        </p:txBody>
      </p:sp>
      <p:sp>
        <p:nvSpPr>
          <p:cNvPr id="5" name="Text Placeholder 4"/>
          <p:cNvSpPr>
            <a:spLocks noGrp="1"/>
          </p:cNvSpPr>
          <p:nvPr>
            <p:ph type="body" idx="1"/>
          </p:nvPr>
        </p:nvSpPr>
        <p:spPr>
          <a:xfrm>
            <a:off x="1121402" y="1371600"/>
            <a:ext cx="10896600" cy="4114800"/>
          </a:xfrm>
        </p:spPr>
        <p:txBody>
          <a:bodyPr>
            <a:normAutofit fontScale="70000" lnSpcReduction="20000"/>
          </a:bodyPr>
          <a:lstStyle/>
          <a:p>
            <a:pPr>
              <a:lnSpc>
                <a:spcPct val="150000"/>
              </a:lnSpc>
            </a:pPr>
            <a:r>
              <a:rPr lang="en-US" cap="none" dirty="0">
                <a:solidFill>
                  <a:schemeClr val="accent5">
                    <a:lumMod val="60000"/>
                    <a:lumOff val="40000"/>
                  </a:schemeClr>
                </a:solidFill>
              </a:rPr>
              <a:t>In a music app, data structures are the unseen maestros orchestrating a seamless and personalized listening experience. Imagine browsing through your playlists, discovering new songs, and enjoying uninterrupted streaming—all made possible by efficient data management behind the scenes. Hash tables can be used to store and retrieve song information quickly, ensuring you can instantly find and play your favorite tracks. By using hash tables, the music app ensures fast and efficient access to your favorite songs, enhancing your overall listening experience. This blend of data structures and programming keeps your music flowing seamlessly, just like your favorite playlist.</a:t>
            </a:r>
          </a:p>
        </p:txBody>
      </p:sp>
      <p:pic>
        <p:nvPicPr>
          <p:cNvPr id="1026" name="Picture 2">
            <a:extLst>
              <a:ext uri="{FF2B5EF4-FFF2-40B4-BE49-F238E27FC236}">
                <a16:creationId xmlns:a16="http://schemas.microsoft.com/office/drawing/2014/main" id="{130E5D80-D247-C470-863A-FB8CF22577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172" y="5181600"/>
            <a:ext cx="782230" cy="783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AFF6C0F-ECD4-3DF5-2162-B89E8E2594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1212" y="497386"/>
            <a:ext cx="8763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white cloud with sound waves&#10;&#10;Description automatically generated">
            <a:extLst>
              <a:ext uri="{FF2B5EF4-FFF2-40B4-BE49-F238E27FC236}">
                <a16:creationId xmlns:a16="http://schemas.microsoft.com/office/drawing/2014/main" id="{C1500702-BD50-81A5-B8FE-3E70AA7FB6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2182" y="5828881"/>
            <a:ext cx="782230" cy="78223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60613" y="241300"/>
            <a:ext cx="8305800" cy="584200"/>
          </a:xfrm>
        </p:spPr>
        <p:txBody>
          <a:bodyPr>
            <a:normAutofit fontScale="90000"/>
          </a:bodyPr>
          <a:lstStyle/>
          <a:p>
            <a:r>
              <a:rPr lang="en-US" dirty="0"/>
              <a:t>Data Structures Powering your E-Commerce App</a:t>
            </a:r>
          </a:p>
        </p:txBody>
      </p:sp>
      <p:sp>
        <p:nvSpPr>
          <p:cNvPr id="8" name="Text Placeholder 7"/>
          <p:cNvSpPr>
            <a:spLocks noGrp="1"/>
          </p:cNvSpPr>
          <p:nvPr>
            <p:ph type="body" idx="1"/>
          </p:nvPr>
        </p:nvSpPr>
        <p:spPr>
          <a:xfrm>
            <a:off x="989013" y="800919"/>
            <a:ext cx="11049000" cy="5181600"/>
          </a:xfrm>
        </p:spPr>
        <p:txBody>
          <a:bodyPr>
            <a:normAutofit/>
          </a:bodyPr>
          <a:lstStyle/>
          <a:p>
            <a:r>
              <a:rPr lang="en-US" cap="none" dirty="0">
                <a:solidFill>
                  <a:schemeClr val="tx1"/>
                </a:solidFill>
              </a:rPr>
              <a:t>In an e-commerce app, data structures work their magic behind the scenes to provide a seamless and personalized shopping experience. From rapid product searches to effective inventory management, data structures like hash tables and tries are vital to keeping everything running smoothly.</a:t>
            </a:r>
          </a:p>
          <a:p>
            <a:br>
              <a:rPr lang="en-US" cap="none" dirty="0">
                <a:solidFill>
                  <a:schemeClr val="tx1"/>
                </a:solidFill>
              </a:rPr>
            </a:br>
            <a:r>
              <a:rPr lang="en-US" cap="none" dirty="0">
                <a:solidFill>
                  <a:schemeClr val="tx1"/>
                </a:solidFill>
              </a:rPr>
              <a:t>By using hash tables, the app can swiftly look up product details, manage a vast inventory, and provide real-time information to users. This allows customers to quickly find and purchase products, enhancing their overall shopping experience. Efficient use of data structures ensures the app runs as smoothly as your favorite online store.</a:t>
            </a:r>
          </a:p>
        </p:txBody>
      </p:sp>
      <p:pic>
        <p:nvPicPr>
          <p:cNvPr id="3" name="Picture 2" descr="A red and orange shopping bag&#10;&#10;Description automatically generated">
            <a:extLst>
              <a:ext uri="{FF2B5EF4-FFF2-40B4-BE49-F238E27FC236}">
                <a16:creationId xmlns:a16="http://schemas.microsoft.com/office/drawing/2014/main" id="{AFBE5A6B-72BC-CEBF-6933-0B3C4F2E0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9110" y="5800102"/>
            <a:ext cx="762000" cy="762000"/>
          </a:xfrm>
          <a:prstGeom prst="rect">
            <a:avLst/>
          </a:prstGeom>
        </p:spPr>
      </p:pic>
      <p:pic>
        <p:nvPicPr>
          <p:cNvPr id="5" name="Picture 4" descr="A blue and yellow letters on a black background&#10;&#10;Description automatically generated">
            <a:extLst>
              <a:ext uri="{FF2B5EF4-FFF2-40B4-BE49-F238E27FC236}">
                <a16:creationId xmlns:a16="http://schemas.microsoft.com/office/drawing/2014/main" id="{6F02C837-8AF8-7AFD-3080-060917B0D9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4412" y="3048635"/>
            <a:ext cx="950913" cy="380365"/>
          </a:xfrm>
          <a:prstGeom prst="rect">
            <a:avLst/>
          </a:prstGeom>
        </p:spPr>
      </p:pic>
      <p:pic>
        <p:nvPicPr>
          <p:cNvPr id="12" name="Picture 11" descr="A logo of a company&#10;&#10;Description automatically generated">
            <a:extLst>
              <a:ext uri="{FF2B5EF4-FFF2-40B4-BE49-F238E27FC236}">
                <a16:creationId xmlns:a16="http://schemas.microsoft.com/office/drawing/2014/main" id="{6CB81A67-4B9D-A46F-894F-667EE8DA59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1998" y="5943335"/>
            <a:ext cx="1626072" cy="914665"/>
          </a:xfrm>
          <a:prstGeom prst="rect">
            <a:avLst/>
          </a:prstGeom>
        </p:spPr>
      </p:pic>
      <p:pic>
        <p:nvPicPr>
          <p:cNvPr id="14" name="Picture 13" descr="A colorful logo on a black background&#10;&#10;Description automatically generated">
            <a:extLst>
              <a:ext uri="{FF2B5EF4-FFF2-40B4-BE49-F238E27FC236}">
                <a16:creationId xmlns:a16="http://schemas.microsoft.com/office/drawing/2014/main" id="{1EC628D5-DEF5-FE9C-D17E-EABFE235CB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612" y="5795610"/>
            <a:ext cx="1402970" cy="88176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4384" y="304800"/>
            <a:ext cx="9525000" cy="584200"/>
          </a:xfrm>
        </p:spPr>
        <p:txBody>
          <a:bodyPr vert="horz" lIns="121899" tIns="60949" rIns="121899" bIns="60949" rtlCol="0" anchor="b">
            <a:normAutofit fontScale="90000"/>
          </a:bodyPr>
          <a:lstStyle/>
          <a:p>
            <a:r>
              <a:rPr lang="en-US" dirty="0"/>
              <a:t>Data Structures in Cloud Storage App: File Organization</a:t>
            </a:r>
          </a:p>
        </p:txBody>
      </p:sp>
      <p:sp>
        <p:nvSpPr>
          <p:cNvPr id="2" name="TextBox 1">
            <a:extLst>
              <a:ext uri="{FF2B5EF4-FFF2-40B4-BE49-F238E27FC236}">
                <a16:creationId xmlns:a16="http://schemas.microsoft.com/office/drawing/2014/main" id="{480CB63B-2F4C-244C-50A3-3644E105D07A}"/>
              </a:ext>
            </a:extLst>
          </p:cNvPr>
          <p:cNvSpPr txBox="1"/>
          <p:nvPr/>
        </p:nvSpPr>
        <p:spPr>
          <a:xfrm>
            <a:off x="1218883" y="1706880"/>
            <a:ext cx="5078677" cy="4465320"/>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n-US" sz="2000" dirty="0"/>
              <a:t>In a cloud storage app, efficient file organization is essential for easy storage, retrieval, and management of files. Imagine it as a virtual filing cabinet that keeps all your documents, photos, and videos neatly organized and instantly accessible.</a:t>
            </a:r>
            <a:br>
              <a:rPr lang="en-US" sz="2000" dirty="0"/>
            </a:br>
            <a:endParaRPr lang="en-US" sz="2000" dirty="0"/>
          </a:p>
          <a:p>
            <a:pPr>
              <a:lnSpc>
                <a:spcPct val="90000"/>
              </a:lnSpc>
              <a:spcBef>
                <a:spcPts val="1600"/>
              </a:spcBef>
              <a:buClr>
                <a:schemeClr val="accent1"/>
              </a:buClr>
              <a:buSzPct val="100000"/>
            </a:pPr>
            <a:r>
              <a:rPr lang="en-US" sz="2000" dirty="0"/>
              <a:t>A tree data structure represents the hierarchical organization of files and folders, making navigation and management straightforward.</a:t>
            </a:r>
            <a:br>
              <a:rPr lang="en-US" sz="1500" dirty="0"/>
            </a:br>
            <a:endParaRPr lang="en-US" sz="1500" dirty="0"/>
          </a:p>
        </p:txBody>
      </p:sp>
      <p:pic>
        <p:nvPicPr>
          <p:cNvPr id="5" name="Picture 4" descr="A person writing on a document&#10;&#10;Description automatically generated">
            <a:extLst>
              <a:ext uri="{FF2B5EF4-FFF2-40B4-BE49-F238E27FC236}">
                <a16:creationId xmlns:a16="http://schemas.microsoft.com/office/drawing/2014/main" id="{B9D33B63-E9D4-DBA4-6FB7-43B83F55449B}"/>
              </a:ext>
            </a:extLst>
          </p:cNvPr>
          <p:cNvPicPr>
            <a:picLocks noChangeAspect="1"/>
          </p:cNvPicPr>
          <p:nvPr/>
        </p:nvPicPr>
        <p:blipFill>
          <a:blip r:embed="rId2"/>
          <a:srcRect t="12077" r="2" b="2"/>
          <a:stretch/>
        </p:blipFill>
        <p:spPr>
          <a:xfrm>
            <a:off x="6500707" y="1706880"/>
            <a:ext cx="5078677" cy="4465320"/>
          </a:xfrm>
          <a:prstGeom prst="rect">
            <a:avLst/>
          </a:prstGeom>
          <a:noFill/>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65212" y="1219200"/>
            <a:ext cx="10972800" cy="5181600"/>
          </a:xfrm>
        </p:spPr>
        <p:txBody>
          <a:bodyPr>
            <a:normAutofit/>
          </a:bodyPr>
          <a:lstStyle/>
          <a:p>
            <a:endParaRPr lang="en-US" b="1" dirty="0"/>
          </a:p>
          <a:p>
            <a:pPr algn="just"/>
            <a:r>
              <a:rPr lang="en-US" dirty="0"/>
              <a:t>In a messaging app, ensuring fast, reliable, and secure communication is essential. Queues and encryption algorithms work together to provide this seamless experience, allowing users to send and receive messages quickly and safely.</a:t>
            </a:r>
          </a:p>
          <a:p>
            <a:pPr marL="342900" indent="-342900">
              <a:buFont typeface="Arial" panose="020B0604020202020204" pitchFamily="34" charset="0"/>
              <a:buChar char="•"/>
            </a:pPr>
            <a:r>
              <a:rPr lang="en-US" b="1" dirty="0"/>
              <a:t>Importance of Fast Messaging:</a:t>
            </a:r>
            <a:r>
              <a:rPr lang="en-US" dirty="0"/>
              <a:t> Fast messaging ensures that conversations flow smoothly and users stay engaged. Immediate message delivery is crucial for effective communication.</a:t>
            </a:r>
          </a:p>
          <a:p>
            <a:pPr marL="342900" indent="-342900">
              <a:buFont typeface="Arial" panose="020B0604020202020204" pitchFamily="34" charset="0"/>
              <a:buChar char="•"/>
            </a:pPr>
            <a:r>
              <a:rPr lang="en-US" b="1" dirty="0"/>
              <a:t>Queue Implementation:</a:t>
            </a:r>
            <a:r>
              <a:rPr lang="en-US" dirty="0"/>
              <a:t> Queues are used to manage the flow of messages. They handle the order in which messages are sent and received, ensuring that messages are delivered in the correct sequence.</a:t>
            </a:r>
          </a:p>
          <a:p>
            <a:pPr marL="342900" indent="-342900">
              <a:buFont typeface="Arial" panose="020B0604020202020204" pitchFamily="34" charset="0"/>
              <a:buChar char="•"/>
            </a:pPr>
            <a:r>
              <a:rPr lang="en-US" b="1" dirty="0"/>
              <a:t>Security Considerations:</a:t>
            </a:r>
            <a:r>
              <a:rPr lang="en-US" dirty="0"/>
              <a:t> Security is paramount in messaging apps. Encryption algorithms protect messages by encoding them, ensuring that only the intended recipient can read them.</a:t>
            </a:r>
          </a:p>
          <a:p>
            <a:pPr marL="342900" indent="-342900">
              <a:buFont typeface="Arial" panose="020B0604020202020204" pitchFamily="34" charset="0"/>
              <a:buChar char="•"/>
            </a:pPr>
            <a:r>
              <a:rPr lang="en-US" b="1" dirty="0"/>
              <a:t>User Benefits:</a:t>
            </a:r>
            <a:r>
              <a:rPr lang="en-US" dirty="0"/>
              <a:t> By using queues and encryption, messaging apps provide fast, reliable, and secure communication. Users can enjoy real-time conversations with peace of mind knowing their messages are protected.</a:t>
            </a:r>
          </a:p>
          <a:p>
            <a:endParaRPr lang="en-US" dirty="0"/>
          </a:p>
        </p:txBody>
      </p:sp>
      <p:sp>
        <p:nvSpPr>
          <p:cNvPr id="3" name="Content Placeholder 2"/>
          <p:cNvSpPr>
            <a:spLocks noGrp="1"/>
          </p:cNvSpPr>
          <p:nvPr>
            <p:ph idx="1"/>
          </p:nvPr>
        </p:nvSpPr>
        <p:spPr>
          <a:xfrm>
            <a:off x="1674812" y="304800"/>
            <a:ext cx="9753600" cy="685800"/>
          </a:xfrm>
        </p:spPr>
        <p:txBody>
          <a:bodyPr>
            <a:noAutofit/>
          </a:bodyPr>
          <a:lstStyle/>
          <a:p>
            <a:pPr marL="0" indent="0" algn="ctr">
              <a:buNone/>
            </a:pPr>
            <a:r>
              <a:rPr lang="en-US" sz="3600" dirty="0"/>
              <a:t>Data Structures in Messaging App: Fast and Secure Messaging</a:t>
            </a:r>
          </a:p>
        </p:txBody>
      </p:sp>
      <p:pic>
        <p:nvPicPr>
          <p:cNvPr id="8" name="Picture 7">
            <a:extLst>
              <a:ext uri="{FF2B5EF4-FFF2-40B4-BE49-F238E27FC236}">
                <a16:creationId xmlns:a16="http://schemas.microsoft.com/office/drawing/2014/main" id="{C5D98623-0FFB-10AF-399C-E9866C973DE4}"/>
              </a:ext>
            </a:extLst>
          </p:cNvPr>
          <p:cNvPicPr>
            <a:picLocks noChangeAspect="1"/>
          </p:cNvPicPr>
          <p:nvPr/>
        </p:nvPicPr>
        <p:blipFill>
          <a:blip r:embed="rId2"/>
          <a:stretch>
            <a:fillRect/>
          </a:stretch>
        </p:blipFill>
        <p:spPr>
          <a:xfrm>
            <a:off x="227012" y="5715000"/>
            <a:ext cx="685800" cy="685800"/>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517</TotalTime>
  <Words>977</Words>
  <Application>Microsoft Office PowerPoint</Application>
  <PresentationFormat>Custom</PresentationFormat>
  <Paragraphs>44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Open Sauce Semi-Bold</vt:lpstr>
      <vt:lpstr>Tech 16x9</vt:lpstr>
      <vt:lpstr>How Data Structures  Power Your  Favourite App</vt:lpstr>
      <vt:lpstr> </vt:lpstr>
      <vt:lpstr>A Quick Overview </vt:lpstr>
      <vt:lpstr>Data Structures Powering your Social Media App</vt:lpstr>
      <vt:lpstr>Data Structures Powering your Fitness App</vt:lpstr>
      <vt:lpstr>Data Structures Powering your Music App</vt:lpstr>
      <vt:lpstr>Data Structures Powering your E-Commerce App</vt:lpstr>
      <vt:lpstr>Data Structures in Cloud Storage App: File Organization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Akram Hossain</dc:creator>
  <cp:lastModifiedBy>Aminul Haque Liton</cp:lastModifiedBy>
  <cp:revision>3</cp:revision>
  <dcterms:created xsi:type="dcterms:W3CDTF">2024-11-10T12:37:49Z</dcterms:created>
  <dcterms:modified xsi:type="dcterms:W3CDTF">2024-11-14T03:34:29Z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