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5" r:id="rId4"/>
    <p:sldId id="259" r:id="rId5"/>
    <p:sldId id="260" r:id="rId6"/>
    <p:sldId id="262" r:id="rId7"/>
    <p:sldId id="263" r:id="rId8"/>
    <p:sldId id="266"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953" autoAdjust="0"/>
  </p:normalViewPr>
  <p:slideViewPr>
    <p:cSldViewPr snapToGrid="0">
      <p:cViewPr varScale="1">
        <p:scale>
          <a:sx n="100" d="100"/>
          <a:sy n="100" d="100"/>
        </p:scale>
        <p:origin x="114"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212443-3193-4492-9776-501064E8C80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26D24B36-369E-491A-97CC-76E86D6DE95C}">
      <dgm:prSet/>
      <dgm:spPr>
        <a:solidFill>
          <a:schemeClr val="tx2"/>
        </a:solidFill>
      </dgm:spPr>
      <dgm:t>
        <a:bodyPr/>
        <a:lstStyle/>
        <a:p>
          <a:r>
            <a:rPr lang="en-US" dirty="0"/>
            <a:t>Objectives:	</a:t>
          </a:r>
        </a:p>
      </dgm:t>
    </dgm:pt>
    <dgm:pt modelId="{52B35BA9-2049-406C-A577-B83D37B66E22}" type="parTrans" cxnId="{42F095EE-5D66-4F9C-B605-0ABDA6D75ADD}">
      <dgm:prSet/>
      <dgm:spPr/>
      <dgm:t>
        <a:bodyPr/>
        <a:lstStyle/>
        <a:p>
          <a:endParaRPr lang="en-US"/>
        </a:p>
      </dgm:t>
    </dgm:pt>
    <dgm:pt modelId="{7B33CB6F-90F3-4E72-9768-EFD1961210E3}" type="sibTrans" cxnId="{42F095EE-5D66-4F9C-B605-0ABDA6D75ADD}">
      <dgm:prSet/>
      <dgm:spPr/>
      <dgm:t>
        <a:bodyPr/>
        <a:lstStyle/>
        <a:p>
          <a:endParaRPr lang="en-US"/>
        </a:p>
      </dgm:t>
    </dgm:pt>
    <dgm:pt modelId="{676739EF-4357-4A0A-A3AA-B6DE24AF7D6B}">
      <dgm:prSet/>
      <dgm:spPr>
        <a:ln>
          <a:solidFill>
            <a:schemeClr val="tx2"/>
          </a:solidFill>
        </a:ln>
      </dgm:spPr>
      <dgm:t>
        <a:bodyPr/>
        <a:lstStyle/>
        <a:p>
          <a:r>
            <a:rPr lang="en-US" dirty="0"/>
            <a:t>Which frequency bands are most used by satellites?</a:t>
          </a:r>
        </a:p>
      </dgm:t>
    </dgm:pt>
    <dgm:pt modelId="{717AB1A1-0B78-4F99-AE7C-23E252246B13}" type="parTrans" cxnId="{E326E8E7-6125-4ED0-8AAD-CDC5536651B6}">
      <dgm:prSet/>
      <dgm:spPr/>
      <dgm:t>
        <a:bodyPr/>
        <a:lstStyle/>
        <a:p>
          <a:endParaRPr lang="en-US"/>
        </a:p>
      </dgm:t>
    </dgm:pt>
    <dgm:pt modelId="{8D903E75-E6B3-451D-A797-2CFC76F51409}" type="sibTrans" cxnId="{E326E8E7-6125-4ED0-8AAD-CDC5536651B6}">
      <dgm:prSet/>
      <dgm:spPr/>
      <dgm:t>
        <a:bodyPr/>
        <a:lstStyle/>
        <a:p>
          <a:endParaRPr lang="en-US"/>
        </a:p>
      </dgm:t>
    </dgm:pt>
    <dgm:pt modelId="{FA365CF2-3CEA-4D1C-9B36-E29A4EAAE363}">
      <dgm:prSet/>
      <dgm:spPr>
        <a:ln>
          <a:solidFill>
            <a:schemeClr val="tx2"/>
          </a:solidFill>
        </a:ln>
      </dgm:spPr>
      <dgm:t>
        <a:bodyPr/>
        <a:lstStyle/>
        <a:p>
          <a:r>
            <a:rPr lang="en-US"/>
            <a:t>Examine the relationship between satellite mission types and their frequency band usage. </a:t>
          </a:r>
        </a:p>
      </dgm:t>
    </dgm:pt>
    <dgm:pt modelId="{A1AA5181-848C-434E-9362-0985C403BFEA}" type="parTrans" cxnId="{450D0FB1-BC18-4D17-8CC1-581F0CDF2840}">
      <dgm:prSet/>
      <dgm:spPr/>
      <dgm:t>
        <a:bodyPr/>
        <a:lstStyle/>
        <a:p>
          <a:endParaRPr lang="en-US"/>
        </a:p>
      </dgm:t>
    </dgm:pt>
    <dgm:pt modelId="{28E0725F-B527-4767-8739-5E9914E43FA4}" type="sibTrans" cxnId="{450D0FB1-BC18-4D17-8CC1-581F0CDF2840}">
      <dgm:prSet/>
      <dgm:spPr/>
      <dgm:t>
        <a:bodyPr/>
        <a:lstStyle/>
        <a:p>
          <a:endParaRPr lang="en-US"/>
        </a:p>
      </dgm:t>
    </dgm:pt>
    <dgm:pt modelId="{E2376497-0274-4EC3-BA38-3261A3DAE9D6}">
      <dgm:prSet/>
      <dgm:spPr>
        <a:solidFill>
          <a:schemeClr val="accent2">
            <a:lumMod val="75000"/>
          </a:schemeClr>
        </a:solidFill>
      </dgm:spPr>
      <dgm:t>
        <a:bodyPr/>
        <a:lstStyle/>
        <a:p>
          <a:r>
            <a:rPr lang="en-US"/>
            <a:t>Why This Topic?</a:t>
          </a:r>
        </a:p>
      </dgm:t>
    </dgm:pt>
    <dgm:pt modelId="{9D448A87-64B3-41B7-BB01-D24F2482F4DF}" type="parTrans" cxnId="{E8983F4E-7CA3-4CA4-A23B-64698A9402A2}">
      <dgm:prSet/>
      <dgm:spPr/>
      <dgm:t>
        <a:bodyPr/>
        <a:lstStyle/>
        <a:p>
          <a:endParaRPr lang="en-US"/>
        </a:p>
      </dgm:t>
    </dgm:pt>
    <dgm:pt modelId="{C9BCCA17-0692-4642-A345-84B141AA483A}" type="sibTrans" cxnId="{E8983F4E-7CA3-4CA4-A23B-64698A9402A2}">
      <dgm:prSet/>
      <dgm:spPr/>
      <dgm:t>
        <a:bodyPr/>
        <a:lstStyle/>
        <a:p>
          <a:endParaRPr lang="en-US"/>
        </a:p>
      </dgm:t>
    </dgm:pt>
    <dgm:pt modelId="{95207A53-D996-4DEF-8BE1-89F99BAE109B}">
      <dgm:prSet/>
      <dgm:spPr>
        <a:ln>
          <a:solidFill>
            <a:schemeClr val="accent2">
              <a:lumMod val="75000"/>
            </a:schemeClr>
          </a:solidFill>
        </a:ln>
      </dgm:spPr>
      <dgm:t>
        <a:bodyPr/>
        <a:lstStyle/>
        <a:p>
          <a:r>
            <a:rPr lang="en-US"/>
            <a:t>Working in EW</a:t>
          </a:r>
        </a:p>
      </dgm:t>
    </dgm:pt>
    <dgm:pt modelId="{DED11D9B-ED8C-4574-9747-5B8E9E84CF0E}" type="parTrans" cxnId="{7C365B63-4795-458C-9CB6-0873A5F1070A}">
      <dgm:prSet/>
      <dgm:spPr/>
      <dgm:t>
        <a:bodyPr/>
        <a:lstStyle/>
        <a:p>
          <a:endParaRPr lang="en-US"/>
        </a:p>
      </dgm:t>
    </dgm:pt>
    <dgm:pt modelId="{22E3F1D4-522C-4632-85F6-165558793B5F}" type="sibTrans" cxnId="{7C365B63-4795-458C-9CB6-0873A5F1070A}">
      <dgm:prSet/>
      <dgm:spPr/>
      <dgm:t>
        <a:bodyPr/>
        <a:lstStyle/>
        <a:p>
          <a:endParaRPr lang="en-US"/>
        </a:p>
      </dgm:t>
    </dgm:pt>
    <dgm:pt modelId="{64C2C776-958C-468A-8CB9-A3D104B5EFA1}">
      <dgm:prSet/>
      <dgm:spPr>
        <a:ln>
          <a:solidFill>
            <a:schemeClr val="accent2">
              <a:lumMod val="75000"/>
            </a:schemeClr>
          </a:solidFill>
        </a:ln>
      </dgm:spPr>
      <dgm:t>
        <a:bodyPr/>
        <a:lstStyle/>
        <a:p>
          <a:r>
            <a:rPr lang="en-US"/>
            <a:t>Interest in Satellite Operations</a:t>
          </a:r>
        </a:p>
      </dgm:t>
    </dgm:pt>
    <dgm:pt modelId="{A55B331A-E3C5-4C49-B870-B34D2591D1A9}" type="parTrans" cxnId="{69C46646-7664-4FD3-B050-FEE608098676}">
      <dgm:prSet/>
      <dgm:spPr/>
      <dgm:t>
        <a:bodyPr/>
        <a:lstStyle/>
        <a:p>
          <a:endParaRPr lang="en-US"/>
        </a:p>
      </dgm:t>
    </dgm:pt>
    <dgm:pt modelId="{BB75DF39-AA58-47D0-83C5-661A4A4FE49B}" type="sibTrans" cxnId="{69C46646-7664-4FD3-B050-FEE608098676}">
      <dgm:prSet/>
      <dgm:spPr/>
      <dgm:t>
        <a:bodyPr/>
        <a:lstStyle/>
        <a:p>
          <a:endParaRPr lang="en-US"/>
        </a:p>
      </dgm:t>
    </dgm:pt>
    <dgm:pt modelId="{D80FE4F7-E7B6-45C7-AE6A-52D94616DA37}" type="pres">
      <dgm:prSet presAssocID="{B8212443-3193-4492-9776-501064E8C80D}" presName="linear" presStyleCnt="0">
        <dgm:presLayoutVars>
          <dgm:dir/>
          <dgm:animLvl val="lvl"/>
          <dgm:resizeHandles val="exact"/>
        </dgm:presLayoutVars>
      </dgm:prSet>
      <dgm:spPr/>
    </dgm:pt>
    <dgm:pt modelId="{0390D777-D893-453E-A79C-7396FAF86913}" type="pres">
      <dgm:prSet presAssocID="{26D24B36-369E-491A-97CC-76E86D6DE95C}" presName="parentLin" presStyleCnt="0"/>
      <dgm:spPr/>
    </dgm:pt>
    <dgm:pt modelId="{C3326110-509F-466E-AAAE-AC4687E74D7D}" type="pres">
      <dgm:prSet presAssocID="{26D24B36-369E-491A-97CC-76E86D6DE95C}" presName="parentLeftMargin" presStyleLbl="node1" presStyleIdx="0" presStyleCnt="2"/>
      <dgm:spPr/>
    </dgm:pt>
    <dgm:pt modelId="{355F69B7-C9F0-419B-ADC0-ECBDD5F5AD41}" type="pres">
      <dgm:prSet presAssocID="{26D24B36-369E-491A-97CC-76E86D6DE95C}" presName="parentText" presStyleLbl="node1" presStyleIdx="0" presStyleCnt="2">
        <dgm:presLayoutVars>
          <dgm:chMax val="0"/>
          <dgm:bulletEnabled val="1"/>
        </dgm:presLayoutVars>
      </dgm:prSet>
      <dgm:spPr/>
    </dgm:pt>
    <dgm:pt modelId="{35BD72B6-A182-4A76-807C-A89B29FA69FB}" type="pres">
      <dgm:prSet presAssocID="{26D24B36-369E-491A-97CC-76E86D6DE95C}" presName="negativeSpace" presStyleCnt="0"/>
      <dgm:spPr/>
    </dgm:pt>
    <dgm:pt modelId="{CC8515FE-7C20-4093-8B52-327DF48AD138}" type="pres">
      <dgm:prSet presAssocID="{26D24B36-369E-491A-97CC-76E86D6DE95C}" presName="childText" presStyleLbl="conFgAcc1" presStyleIdx="0" presStyleCnt="2">
        <dgm:presLayoutVars>
          <dgm:bulletEnabled val="1"/>
        </dgm:presLayoutVars>
      </dgm:prSet>
      <dgm:spPr/>
    </dgm:pt>
    <dgm:pt modelId="{96469996-0BC3-466B-906F-803F56B21BC2}" type="pres">
      <dgm:prSet presAssocID="{7B33CB6F-90F3-4E72-9768-EFD1961210E3}" presName="spaceBetweenRectangles" presStyleCnt="0"/>
      <dgm:spPr/>
    </dgm:pt>
    <dgm:pt modelId="{B8EB2E55-8A93-4F4F-B483-7B81EACB6EB9}" type="pres">
      <dgm:prSet presAssocID="{E2376497-0274-4EC3-BA38-3261A3DAE9D6}" presName="parentLin" presStyleCnt="0"/>
      <dgm:spPr/>
    </dgm:pt>
    <dgm:pt modelId="{D7CFF76C-D2AB-4993-A4B2-F7C10542DA2E}" type="pres">
      <dgm:prSet presAssocID="{E2376497-0274-4EC3-BA38-3261A3DAE9D6}" presName="parentLeftMargin" presStyleLbl="node1" presStyleIdx="0" presStyleCnt="2"/>
      <dgm:spPr/>
    </dgm:pt>
    <dgm:pt modelId="{C8394AAB-DD5D-4EA9-AB6C-350A0FEC696D}" type="pres">
      <dgm:prSet presAssocID="{E2376497-0274-4EC3-BA38-3261A3DAE9D6}" presName="parentText" presStyleLbl="node1" presStyleIdx="1" presStyleCnt="2">
        <dgm:presLayoutVars>
          <dgm:chMax val="0"/>
          <dgm:bulletEnabled val="1"/>
        </dgm:presLayoutVars>
      </dgm:prSet>
      <dgm:spPr/>
    </dgm:pt>
    <dgm:pt modelId="{28B67034-A014-41AE-848F-B72D5A407FF9}" type="pres">
      <dgm:prSet presAssocID="{E2376497-0274-4EC3-BA38-3261A3DAE9D6}" presName="negativeSpace" presStyleCnt="0"/>
      <dgm:spPr/>
    </dgm:pt>
    <dgm:pt modelId="{0B65012D-30CB-487A-8A5A-F310A55ADD26}" type="pres">
      <dgm:prSet presAssocID="{E2376497-0274-4EC3-BA38-3261A3DAE9D6}" presName="childText" presStyleLbl="conFgAcc1" presStyleIdx="1" presStyleCnt="2">
        <dgm:presLayoutVars>
          <dgm:bulletEnabled val="1"/>
        </dgm:presLayoutVars>
      </dgm:prSet>
      <dgm:spPr/>
    </dgm:pt>
  </dgm:ptLst>
  <dgm:cxnLst>
    <dgm:cxn modelId="{5ECC6A1A-3279-48C8-B703-28D7C6ABA699}" type="presOf" srcId="{FA365CF2-3CEA-4D1C-9B36-E29A4EAAE363}" destId="{CC8515FE-7C20-4093-8B52-327DF48AD138}" srcOrd="0" destOrd="1" presId="urn:microsoft.com/office/officeart/2005/8/layout/list1"/>
    <dgm:cxn modelId="{C5028461-09E1-48D4-80DC-4CD2BC4EFBAD}" type="presOf" srcId="{E2376497-0274-4EC3-BA38-3261A3DAE9D6}" destId="{C8394AAB-DD5D-4EA9-AB6C-350A0FEC696D}" srcOrd="1" destOrd="0" presId="urn:microsoft.com/office/officeart/2005/8/layout/list1"/>
    <dgm:cxn modelId="{7C365B63-4795-458C-9CB6-0873A5F1070A}" srcId="{E2376497-0274-4EC3-BA38-3261A3DAE9D6}" destId="{95207A53-D996-4DEF-8BE1-89F99BAE109B}" srcOrd="0" destOrd="0" parTransId="{DED11D9B-ED8C-4574-9747-5B8E9E84CF0E}" sibTransId="{22E3F1D4-522C-4632-85F6-165558793B5F}"/>
    <dgm:cxn modelId="{69C46646-7664-4FD3-B050-FEE608098676}" srcId="{E2376497-0274-4EC3-BA38-3261A3DAE9D6}" destId="{64C2C776-958C-468A-8CB9-A3D104B5EFA1}" srcOrd="1" destOrd="0" parTransId="{A55B331A-E3C5-4C49-B870-B34D2591D1A9}" sibTransId="{BB75DF39-AA58-47D0-83C5-661A4A4FE49B}"/>
    <dgm:cxn modelId="{E8983F4E-7CA3-4CA4-A23B-64698A9402A2}" srcId="{B8212443-3193-4492-9776-501064E8C80D}" destId="{E2376497-0274-4EC3-BA38-3261A3DAE9D6}" srcOrd="1" destOrd="0" parTransId="{9D448A87-64B3-41B7-BB01-D24F2482F4DF}" sibTransId="{C9BCCA17-0692-4642-A345-84B141AA483A}"/>
    <dgm:cxn modelId="{58D9B950-1A9F-46BB-B7F9-178E7B607B0A}" type="presOf" srcId="{95207A53-D996-4DEF-8BE1-89F99BAE109B}" destId="{0B65012D-30CB-487A-8A5A-F310A55ADD26}" srcOrd="0" destOrd="0" presId="urn:microsoft.com/office/officeart/2005/8/layout/list1"/>
    <dgm:cxn modelId="{25122184-8219-4414-9281-B4BB36F0A179}" type="presOf" srcId="{64C2C776-958C-468A-8CB9-A3D104B5EFA1}" destId="{0B65012D-30CB-487A-8A5A-F310A55ADD26}" srcOrd="0" destOrd="1" presId="urn:microsoft.com/office/officeart/2005/8/layout/list1"/>
    <dgm:cxn modelId="{904EE996-8C47-45F3-97CE-9DEA00F17FB0}" type="presOf" srcId="{26D24B36-369E-491A-97CC-76E86D6DE95C}" destId="{355F69B7-C9F0-419B-ADC0-ECBDD5F5AD41}" srcOrd="1" destOrd="0" presId="urn:microsoft.com/office/officeart/2005/8/layout/list1"/>
    <dgm:cxn modelId="{450D0FB1-BC18-4D17-8CC1-581F0CDF2840}" srcId="{26D24B36-369E-491A-97CC-76E86D6DE95C}" destId="{FA365CF2-3CEA-4D1C-9B36-E29A4EAAE363}" srcOrd="1" destOrd="0" parTransId="{A1AA5181-848C-434E-9362-0985C403BFEA}" sibTransId="{28E0725F-B527-4767-8739-5E9914E43FA4}"/>
    <dgm:cxn modelId="{6D246FB7-6386-4BDA-8003-1AC35D020ACB}" type="presOf" srcId="{676739EF-4357-4A0A-A3AA-B6DE24AF7D6B}" destId="{CC8515FE-7C20-4093-8B52-327DF48AD138}" srcOrd="0" destOrd="0" presId="urn:microsoft.com/office/officeart/2005/8/layout/list1"/>
    <dgm:cxn modelId="{8F1C97C7-9BF1-42F0-968E-652E90079DE3}" type="presOf" srcId="{26D24B36-369E-491A-97CC-76E86D6DE95C}" destId="{C3326110-509F-466E-AAAE-AC4687E74D7D}" srcOrd="0" destOrd="0" presId="urn:microsoft.com/office/officeart/2005/8/layout/list1"/>
    <dgm:cxn modelId="{C54FB2CE-4F01-46DD-8C0B-DF00E055E4DC}" type="presOf" srcId="{B8212443-3193-4492-9776-501064E8C80D}" destId="{D80FE4F7-E7B6-45C7-AE6A-52D94616DA37}" srcOrd="0" destOrd="0" presId="urn:microsoft.com/office/officeart/2005/8/layout/list1"/>
    <dgm:cxn modelId="{E326E8E7-6125-4ED0-8AAD-CDC5536651B6}" srcId="{26D24B36-369E-491A-97CC-76E86D6DE95C}" destId="{676739EF-4357-4A0A-A3AA-B6DE24AF7D6B}" srcOrd="0" destOrd="0" parTransId="{717AB1A1-0B78-4F99-AE7C-23E252246B13}" sibTransId="{8D903E75-E6B3-451D-A797-2CFC76F51409}"/>
    <dgm:cxn modelId="{42F095EE-5D66-4F9C-B605-0ABDA6D75ADD}" srcId="{B8212443-3193-4492-9776-501064E8C80D}" destId="{26D24B36-369E-491A-97CC-76E86D6DE95C}" srcOrd="0" destOrd="0" parTransId="{52B35BA9-2049-406C-A577-B83D37B66E22}" sibTransId="{7B33CB6F-90F3-4E72-9768-EFD1961210E3}"/>
    <dgm:cxn modelId="{512E60F8-7FAD-4B2C-80BE-8A87C295D1EA}" type="presOf" srcId="{E2376497-0274-4EC3-BA38-3261A3DAE9D6}" destId="{D7CFF76C-D2AB-4993-A4B2-F7C10542DA2E}" srcOrd="0" destOrd="0" presId="urn:microsoft.com/office/officeart/2005/8/layout/list1"/>
    <dgm:cxn modelId="{4A45D17D-759A-4EA9-B5D7-1E16469B8789}" type="presParOf" srcId="{D80FE4F7-E7B6-45C7-AE6A-52D94616DA37}" destId="{0390D777-D893-453E-A79C-7396FAF86913}" srcOrd="0" destOrd="0" presId="urn:microsoft.com/office/officeart/2005/8/layout/list1"/>
    <dgm:cxn modelId="{572EF8CF-41AD-44F9-ACA7-6CF0C6D0CDB9}" type="presParOf" srcId="{0390D777-D893-453E-A79C-7396FAF86913}" destId="{C3326110-509F-466E-AAAE-AC4687E74D7D}" srcOrd="0" destOrd="0" presId="urn:microsoft.com/office/officeart/2005/8/layout/list1"/>
    <dgm:cxn modelId="{973B16F3-822A-456B-9861-D612CC7A1756}" type="presParOf" srcId="{0390D777-D893-453E-A79C-7396FAF86913}" destId="{355F69B7-C9F0-419B-ADC0-ECBDD5F5AD41}" srcOrd="1" destOrd="0" presId="urn:microsoft.com/office/officeart/2005/8/layout/list1"/>
    <dgm:cxn modelId="{4816C36B-B82B-4C1A-B26B-3A402110E4DD}" type="presParOf" srcId="{D80FE4F7-E7B6-45C7-AE6A-52D94616DA37}" destId="{35BD72B6-A182-4A76-807C-A89B29FA69FB}" srcOrd="1" destOrd="0" presId="urn:microsoft.com/office/officeart/2005/8/layout/list1"/>
    <dgm:cxn modelId="{69A40E73-E42F-4059-BC0D-7D569F84EB9B}" type="presParOf" srcId="{D80FE4F7-E7B6-45C7-AE6A-52D94616DA37}" destId="{CC8515FE-7C20-4093-8B52-327DF48AD138}" srcOrd="2" destOrd="0" presId="urn:microsoft.com/office/officeart/2005/8/layout/list1"/>
    <dgm:cxn modelId="{4CEC321A-98AA-4A74-B630-2952016AAF73}" type="presParOf" srcId="{D80FE4F7-E7B6-45C7-AE6A-52D94616DA37}" destId="{96469996-0BC3-466B-906F-803F56B21BC2}" srcOrd="3" destOrd="0" presId="urn:microsoft.com/office/officeart/2005/8/layout/list1"/>
    <dgm:cxn modelId="{BE514E76-E378-4B86-A4E9-E142C409D78D}" type="presParOf" srcId="{D80FE4F7-E7B6-45C7-AE6A-52D94616DA37}" destId="{B8EB2E55-8A93-4F4F-B483-7B81EACB6EB9}" srcOrd="4" destOrd="0" presId="urn:microsoft.com/office/officeart/2005/8/layout/list1"/>
    <dgm:cxn modelId="{51B96D27-16BE-499A-A87A-E45FC6FA059A}" type="presParOf" srcId="{B8EB2E55-8A93-4F4F-B483-7B81EACB6EB9}" destId="{D7CFF76C-D2AB-4993-A4B2-F7C10542DA2E}" srcOrd="0" destOrd="0" presId="urn:microsoft.com/office/officeart/2005/8/layout/list1"/>
    <dgm:cxn modelId="{C4B65049-EF26-4250-94AD-87CBFB79AA2D}" type="presParOf" srcId="{B8EB2E55-8A93-4F4F-B483-7B81EACB6EB9}" destId="{C8394AAB-DD5D-4EA9-AB6C-350A0FEC696D}" srcOrd="1" destOrd="0" presId="urn:microsoft.com/office/officeart/2005/8/layout/list1"/>
    <dgm:cxn modelId="{09FF94E7-4DBA-4B4C-A753-1E06BED0C77A}" type="presParOf" srcId="{D80FE4F7-E7B6-45C7-AE6A-52D94616DA37}" destId="{28B67034-A014-41AE-848F-B72D5A407FF9}" srcOrd="5" destOrd="0" presId="urn:microsoft.com/office/officeart/2005/8/layout/list1"/>
    <dgm:cxn modelId="{A5056BBC-76BA-4278-8088-64E2AE305C7B}" type="presParOf" srcId="{D80FE4F7-E7B6-45C7-AE6A-52D94616DA37}" destId="{0B65012D-30CB-487A-8A5A-F310A55ADD2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985DE4-AD06-4FDE-9C54-3F615933FA49}"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350A37BE-8670-4435-BF24-BDD211EC271B}">
      <dgm:prSet/>
      <dgm:spPr>
        <a:solidFill>
          <a:schemeClr val="bg2"/>
        </a:solidFill>
      </dgm:spPr>
      <dgm:t>
        <a:bodyPr/>
        <a:lstStyle/>
        <a:p>
          <a:r>
            <a:rPr lang="en-US" dirty="0">
              <a:latin typeface="Nunito Sans Normal" pitchFamily="2" charset="0"/>
            </a:rPr>
            <a:t>If you’re a satellite engineer…</a:t>
          </a:r>
        </a:p>
      </dgm:t>
    </dgm:pt>
    <dgm:pt modelId="{5BD35485-6AD4-4153-A670-8212FE9DE972}" type="parTrans" cxnId="{72882597-EA4A-4879-B7D3-5BA394F79306}">
      <dgm:prSet/>
      <dgm:spPr/>
      <dgm:t>
        <a:bodyPr/>
        <a:lstStyle/>
        <a:p>
          <a:endParaRPr lang="en-US"/>
        </a:p>
      </dgm:t>
    </dgm:pt>
    <dgm:pt modelId="{26ADC462-0C57-4210-97D5-43D5BA1130A4}" type="sibTrans" cxnId="{72882597-EA4A-4879-B7D3-5BA394F79306}">
      <dgm:prSet/>
      <dgm:spPr/>
      <dgm:t>
        <a:bodyPr/>
        <a:lstStyle/>
        <a:p>
          <a:endParaRPr lang="en-US"/>
        </a:p>
      </dgm:t>
    </dgm:pt>
    <dgm:pt modelId="{B1B9F980-3E2B-4FFA-AA60-9C06C7B1B9E3}">
      <dgm:prSet/>
      <dgm:spPr>
        <a:ln>
          <a:solidFill>
            <a:schemeClr val="bg2"/>
          </a:solidFill>
        </a:ln>
      </dgm:spPr>
      <dgm:t>
        <a:bodyPr/>
        <a:lstStyle/>
        <a:p>
          <a:r>
            <a:rPr lang="en-US" dirty="0">
              <a:latin typeface="Nunito Sans Normal" pitchFamily="2" charset="0"/>
            </a:rPr>
            <a:t>Knowing frequency bands helps you pick payloads</a:t>
          </a:r>
        </a:p>
      </dgm:t>
    </dgm:pt>
    <dgm:pt modelId="{E7F35E60-C801-49B6-B1D5-C3D293F6BE47}" type="parTrans" cxnId="{F354E09F-B66A-4131-BD0E-BD8407C3B7AF}">
      <dgm:prSet/>
      <dgm:spPr>
        <a:ln>
          <a:solidFill>
            <a:schemeClr val="tx1"/>
          </a:solidFill>
        </a:ln>
      </dgm:spPr>
      <dgm:t>
        <a:bodyPr/>
        <a:lstStyle/>
        <a:p>
          <a:endParaRPr lang="en-US"/>
        </a:p>
      </dgm:t>
    </dgm:pt>
    <dgm:pt modelId="{D7262C7F-BAD7-444A-8AC0-54E155E81B17}" type="sibTrans" cxnId="{F354E09F-B66A-4131-BD0E-BD8407C3B7AF}">
      <dgm:prSet/>
      <dgm:spPr/>
      <dgm:t>
        <a:bodyPr/>
        <a:lstStyle/>
        <a:p>
          <a:endParaRPr lang="en-US"/>
        </a:p>
      </dgm:t>
    </dgm:pt>
    <dgm:pt modelId="{231E80E4-AC3F-49D6-82A4-9380AC4B43A8}">
      <dgm:prSet/>
      <dgm:spPr>
        <a:solidFill>
          <a:schemeClr val="tx2">
            <a:lumMod val="50000"/>
          </a:schemeClr>
        </a:solidFill>
      </dgm:spPr>
      <dgm:t>
        <a:bodyPr/>
        <a:lstStyle/>
        <a:p>
          <a:r>
            <a:rPr lang="en-US" dirty="0">
              <a:latin typeface="Nunito Sans Normal" pitchFamily="2" charset="0"/>
            </a:rPr>
            <a:t>If you’re in the military….</a:t>
          </a:r>
        </a:p>
      </dgm:t>
    </dgm:pt>
    <dgm:pt modelId="{CB75173B-488A-404F-A45E-F4BE468244D1}" type="parTrans" cxnId="{E97C61B0-F862-485C-85A1-B7B0D01BF5C9}">
      <dgm:prSet/>
      <dgm:spPr/>
      <dgm:t>
        <a:bodyPr/>
        <a:lstStyle/>
        <a:p>
          <a:endParaRPr lang="en-US"/>
        </a:p>
      </dgm:t>
    </dgm:pt>
    <dgm:pt modelId="{277FD4E9-C5BE-4AD8-9D39-F805E993E9AC}" type="sibTrans" cxnId="{E97C61B0-F862-485C-85A1-B7B0D01BF5C9}">
      <dgm:prSet/>
      <dgm:spPr/>
      <dgm:t>
        <a:bodyPr/>
        <a:lstStyle/>
        <a:p>
          <a:endParaRPr lang="en-US"/>
        </a:p>
      </dgm:t>
    </dgm:pt>
    <dgm:pt modelId="{6E1E711A-2147-47C8-896C-D76E20547DD3}">
      <dgm:prSet/>
      <dgm:spPr>
        <a:ln>
          <a:solidFill>
            <a:schemeClr val="tx2">
              <a:lumMod val="75000"/>
            </a:schemeClr>
          </a:solidFill>
        </a:ln>
      </dgm:spPr>
      <dgm:t>
        <a:bodyPr/>
        <a:lstStyle/>
        <a:p>
          <a:r>
            <a:rPr lang="en-US" dirty="0">
              <a:latin typeface="Nunito Sans Normal" pitchFamily="2" charset="0"/>
            </a:rPr>
            <a:t>Knowing frequency bands helps you effect and mitigate being affected</a:t>
          </a:r>
        </a:p>
      </dgm:t>
    </dgm:pt>
    <dgm:pt modelId="{6DA1CC6E-7183-4827-B498-094E6E651A47}" type="parTrans" cxnId="{A91B6AA2-72D2-4CFB-9DDB-57A5F009B957}">
      <dgm:prSet/>
      <dgm:spPr>
        <a:ln>
          <a:solidFill>
            <a:schemeClr val="tx2">
              <a:lumMod val="75000"/>
            </a:schemeClr>
          </a:solidFill>
        </a:ln>
      </dgm:spPr>
      <dgm:t>
        <a:bodyPr/>
        <a:lstStyle/>
        <a:p>
          <a:endParaRPr lang="en-US"/>
        </a:p>
      </dgm:t>
    </dgm:pt>
    <dgm:pt modelId="{AAAC45DF-5562-4B47-8AA8-4D0C4F94229E}" type="sibTrans" cxnId="{A91B6AA2-72D2-4CFB-9DDB-57A5F009B957}">
      <dgm:prSet/>
      <dgm:spPr/>
      <dgm:t>
        <a:bodyPr/>
        <a:lstStyle/>
        <a:p>
          <a:endParaRPr lang="en-US"/>
        </a:p>
      </dgm:t>
    </dgm:pt>
    <dgm:pt modelId="{2121DE2F-9AE2-410F-8268-A9A0729E1CF8}">
      <dgm:prSet/>
      <dgm:spPr>
        <a:solidFill>
          <a:schemeClr val="accent1">
            <a:lumMod val="75000"/>
          </a:schemeClr>
        </a:solidFill>
      </dgm:spPr>
      <dgm:t>
        <a:bodyPr/>
        <a:lstStyle/>
        <a:p>
          <a:r>
            <a:rPr lang="en-US" dirty="0">
              <a:latin typeface="Nunito Sans Normal" pitchFamily="2" charset="0"/>
            </a:rPr>
            <a:t>If you’re a civilian who never thinks about this…</a:t>
          </a:r>
        </a:p>
      </dgm:t>
    </dgm:pt>
    <dgm:pt modelId="{DFE4758B-81AB-42F6-A415-A1301F2DA7E8}" type="parTrans" cxnId="{30EFDB44-533E-494B-93F4-3168A33BC8FD}">
      <dgm:prSet/>
      <dgm:spPr/>
      <dgm:t>
        <a:bodyPr/>
        <a:lstStyle/>
        <a:p>
          <a:endParaRPr lang="en-US"/>
        </a:p>
      </dgm:t>
    </dgm:pt>
    <dgm:pt modelId="{9E0D92A8-9B4E-4096-B43F-30D89FA27E89}" type="sibTrans" cxnId="{30EFDB44-533E-494B-93F4-3168A33BC8FD}">
      <dgm:prSet/>
      <dgm:spPr/>
      <dgm:t>
        <a:bodyPr/>
        <a:lstStyle/>
        <a:p>
          <a:endParaRPr lang="en-US"/>
        </a:p>
      </dgm:t>
    </dgm:pt>
    <dgm:pt modelId="{3EE2C953-402F-4EA8-9A9E-F0A820D40A6A}">
      <dgm:prSet/>
      <dgm:spPr>
        <a:ln>
          <a:solidFill>
            <a:schemeClr val="accent1">
              <a:lumMod val="75000"/>
            </a:schemeClr>
          </a:solidFill>
        </a:ln>
      </dgm:spPr>
      <dgm:t>
        <a:bodyPr/>
        <a:lstStyle/>
        <a:p>
          <a:r>
            <a:rPr lang="en-US" dirty="0">
              <a:latin typeface="Nunito Sans Normal" pitchFamily="2" charset="0"/>
            </a:rPr>
            <a:t>If you use any technology, you should care about satellites</a:t>
          </a:r>
        </a:p>
      </dgm:t>
    </dgm:pt>
    <dgm:pt modelId="{18DAC406-F316-438F-A455-991E402A9231}" type="parTrans" cxnId="{6B321676-D11C-4378-9D19-86C917DE4EC4}">
      <dgm:prSet/>
      <dgm:spPr>
        <a:ln>
          <a:solidFill>
            <a:schemeClr val="accent1">
              <a:lumMod val="75000"/>
            </a:schemeClr>
          </a:solidFill>
        </a:ln>
      </dgm:spPr>
      <dgm:t>
        <a:bodyPr/>
        <a:lstStyle/>
        <a:p>
          <a:endParaRPr lang="en-US"/>
        </a:p>
      </dgm:t>
    </dgm:pt>
    <dgm:pt modelId="{A276F60B-F0EE-4A69-AC20-2852EA3060A1}" type="sibTrans" cxnId="{6B321676-D11C-4378-9D19-86C917DE4EC4}">
      <dgm:prSet/>
      <dgm:spPr/>
      <dgm:t>
        <a:bodyPr/>
        <a:lstStyle/>
        <a:p>
          <a:endParaRPr lang="en-US"/>
        </a:p>
      </dgm:t>
    </dgm:pt>
    <dgm:pt modelId="{116B50C5-065E-4675-B2BB-E360A659D9A0}" type="pres">
      <dgm:prSet presAssocID="{D0985DE4-AD06-4FDE-9C54-3F615933FA49}" presName="diagram" presStyleCnt="0">
        <dgm:presLayoutVars>
          <dgm:chPref val="1"/>
          <dgm:dir/>
          <dgm:animOne val="branch"/>
          <dgm:animLvl val="lvl"/>
          <dgm:resizeHandles/>
        </dgm:presLayoutVars>
      </dgm:prSet>
      <dgm:spPr/>
    </dgm:pt>
    <dgm:pt modelId="{E64B8C71-E43B-4729-9BF4-940E54E6CB58}" type="pres">
      <dgm:prSet presAssocID="{350A37BE-8670-4435-BF24-BDD211EC271B}" presName="root" presStyleCnt="0"/>
      <dgm:spPr/>
    </dgm:pt>
    <dgm:pt modelId="{B64B08ED-63E6-42DF-A3D7-74289DDC89DD}" type="pres">
      <dgm:prSet presAssocID="{350A37BE-8670-4435-BF24-BDD211EC271B}" presName="rootComposite" presStyleCnt="0"/>
      <dgm:spPr/>
    </dgm:pt>
    <dgm:pt modelId="{A8BBFDE8-D1B9-470D-B429-461AFD8AAE72}" type="pres">
      <dgm:prSet presAssocID="{350A37BE-8670-4435-BF24-BDD211EC271B}" presName="rootText" presStyleLbl="node1" presStyleIdx="0" presStyleCnt="3"/>
      <dgm:spPr/>
    </dgm:pt>
    <dgm:pt modelId="{50504CD8-1717-4D28-97DF-03252F4150C7}" type="pres">
      <dgm:prSet presAssocID="{350A37BE-8670-4435-BF24-BDD211EC271B}" presName="rootConnector" presStyleLbl="node1" presStyleIdx="0" presStyleCnt="3"/>
      <dgm:spPr/>
    </dgm:pt>
    <dgm:pt modelId="{1690C26C-1FF5-4F9C-9965-EDD4C4E22CC4}" type="pres">
      <dgm:prSet presAssocID="{350A37BE-8670-4435-BF24-BDD211EC271B}" presName="childShape" presStyleCnt="0"/>
      <dgm:spPr/>
    </dgm:pt>
    <dgm:pt modelId="{37FDDBAC-F514-48B6-AB1E-C93F1E525675}" type="pres">
      <dgm:prSet presAssocID="{E7F35E60-C801-49B6-B1D5-C3D293F6BE47}" presName="Name13" presStyleLbl="parChTrans1D2" presStyleIdx="0" presStyleCnt="3"/>
      <dgm:spPr/>
    </dgm:pt>
    <dgm:pt modelId="{B27086BB-6C6A-466E-B12E-0177EBB5CA1F}" type="pres">
      <dgm:prSet presAssocID="{B1B9F980-3E2B-4FFA-AA60-9C06C7B1B9E3}" presName="childText" presStyleLbl="bgAcc1" presStyleIdx="0" presStyleCnt="3">
        <dgm:presLayoutVars>
          <dgm:bulletEnabled val="1"/>
        </dgm:presLayoutVars>
      </dgm:prSet>
      <dgm:spPr/>
    </dgm:pt>
    <dgm:pt modelId="{A63CAA40-FDEB-4421-A7F1-CAD1433C6D13}" type="pres">
      <dgm:prSet presAssocID="{231E80E4-AC3F-49D6-82A4-9380AC4B43A8}" presName="root" presStyleCnt="0"/>
      <dgm:spPr/>
    </dgm:pt>
    <dgm:pt modelId="{EBEC29A0-9C46-4EF6-9C33-0F8E77F5531D}" type="pres">
      <dgm:prSet presAssocID="{231E80E4-AC3F-49D6-82A4-9380AC4B43A8}" presName="rootComposite" presStyleCnt="0"/>
      <dgm:spPr/>
    </dgm:pt>
    <dgm:pt modelId="{ED218037-EF77-4983-8155-7A130844C9BC}" type="pres">
      <dgm:prSet presAssocID="{231E80E4-AC3F-49D6-82A4-9380AC4B43A8}" presName="rootText" presStyleLbl="node1" presStyleIdx="1" presStyleCnt="3"/>
      <dgm:spPr/>
    </dgm:pt>
    <dgm:pt modelId="{DEE4D8CE-07D1-4D95-A72D-46669D526E0A}" type="pres">
      <dgm:prSet presAssocID="{231E80E4-AC3F-49D6-82A4-9380AC4B43A8}" presName="rootConnector" presStyleLbl="node1" presStyleIdx="1" presStyleCnt="3"/>
      <dgm:spPr/>
    </dgm:pt>
    <dgm:pt modelId="{75795914-0D94-4A8F-B4C0-F6705A2698C9}" type="pres">
      <dgm:prSet presAssocID="{231E80E4-AC3F-49D6-82A4-9380AC4B43A8}" presName="childShape" presStyleCnt="0"/>
      <dgm:spPr/>
    </dgm:pt>
    <dgm:pt modelId="{183BE0CB-FFD1-4F3F-9F79-2D73726073C3}" type="pres">
      <dgm:prSet presAssocID="{6DA1CC6E-7183-4827-B498-094E6E651A47}" presName="Name13" presStyleLbl="parChTrans1D2" presStyleIdx="1" presStyleCnt="3"/>
      <dgm:spPr/>
    </dgm:pt>
    <dgm:pt modelId="{1E75058F-D8A5-4263-B543-035EEFF287DF}" type="pres">
      <dgm:prSet presAssocID="{6E1E711A-2147-47C8-896C-D76E20547DD3}" presName="childText" presStyleLbl="bgAcc1" presStyleIdx="1" presStyleCnt="3">
        <dgm:presLayoutVars>
          <dgm:bulletEnabled val="1"/>
        </dgm:presLayoutVars>
      </dgm:prSet>
      <dgm:spPr/>
    </dgm:pt>
    <dgm:pt modelId="{9E376ED9-93E1-4F29-A070-1A4AC20303FC}" type="pres">
      <dgm:prSet presAssocID="{2121DE2F-9AE2-410F-8268-A9A0729E1CF8}" presName="root" presStyleCnt="0"/>
      <dgm:spPr/>
    </dgm:pt>
    <dgm:pt modelId="{B7EAC8D8-BB87-451A-AE94-C6A60565D23A}" type="pres">
      <dgm:prSet presAssocID="{2121DE2F-9AE2-410F-8268-A9A0729E1CF8}" presName="rootComposite" presStyleCnt="0"/>
      <dgm:spPr/>
    </dgm:pt>
    <dgm:pt modelId="{2882DD48-0FFC-4E39-B805-7AA7C8D06AA2}" type="pres">
      <dgm:prSet presAssocID="{2121DE2F-9AE2-410F-8268-A9A0729E1CF8}" presName="rootText" presStyleLbl="node1" presStyleIdx="2" presStyleCnt="3"/>
      <dgm:spPr/>
    </dgm:pt>
    <dgm:pt modelId="{F852B47A-0E0A-4094-9193-9016807704A3}" type="pres">
      <dgm:prSet presAssocID="{2121DE2F-9AE2-410F-8268-A9A0729E1CF8}" presName="rootConnector" presStyleLbl="node1" presStyleIdx="2" presStyleCnt="3"/>
      <dgm:spPr/>
    </dgm:pt>
    <dgm:pt modelId="{9897BBA4-2020-46A9-9105-9B6C3BFCFA61}" type="pres">
      <dgm:prSet presAssocID="{2121DE2F-9AE2-410F-8268-A9A0729E1CF8}" presName="childShape" presStyleCnt="0"/>
      <dgm:spPr/>
    </dgm:pt>
    <dgm:pt modelId="{02D21763-63D6-4841-A697-BDCE571BEE9B}" type="pres">
      <dgm:prSet presAssocID="{18DAC406-F316-438F-A455-991E402A9231}" presName="Name13" presStyleLbl="parChTrans1D2" presStyleIdx="2" presStyleCnt="3"/>
      <dgm:spPr/>
    </dgm:pt>
    <dgm:pt modelId="{4B51EC30-14AC-4E0C-B33C-8D9C1FD8004B}" type="pres">
      <dgm:prSet presAssocID="{3EE2C953-402F-4EA8-9A9E-F0A820D40A6A}" presName="childText" presStyleLbl="bgAcc1" presStyleIdx="2" presStyleCnt="3">
        <dgm:presLayoutVars>
          <dgm:bulletEnabled val="1"/>
        </dgm:presLayoutVars>
      </dgm:prSet>
      <dgm:spPr/>
    </dgm:pt>
  </dgm:ptLst>
  <dgm:cxnLst>
    <dgm:cxn modelId="{9D585D16-98A8-45ED-B72C-E341CF28D775}" type="presOf" srcId="{D0985DE4-AD06-4FDE-9C54-3F615933FA49}" destId="{116B50C5-065E-4675-B2BB-E360A659D9A0}" srcOrd="0" destOrd="0" presId="urn:microsoft.com/office/officeart/2005/8/layout/hierarchy3"/>
    <dgm:cxn modelId="{B2D9D335-7031-478F-949A-1B9D89E5625E}" type="presOf" srcId="{3EE2C953-402F-4EA8-9A9E-F0A820D40A6A}" destId="{4B51EC30-14AC-4E0C-B33C-8D9C1FD8004B}" srcOrd="0" destOrd="0" presId="urn:microsoft.com/office/officeart/2005/8/layout/hierarchy3"/>
    <dgm:cxn modelId="{BAAAE45B-976E-4FC6-A526-5A7E35044930}" type="presOf" srcId="{18DAC406-F316-438F-A455-991E402A9231}" destId="{02D21763-63D6-4841-A697-BDCE571BEE9B}" srcOrd="0" destOrd="0" presId="urn:microsoft.com/office/officeart/2005/8/layout/hierarchy3"/>
    <dgm:cxn modelId="{30EFDB44-533E-494B-93F4-3168A33BC8FD}" srcId="{D0985DE4-AD06-4FDE-9C54-3F615933FA49}" destId="{2121DE2F-9AE2-410F-8268-A9A0729E1CF8}" srcOrd="2" destOrd="0" parTransId="{DFE4758B-81AB-42F6-A415-A1301F2DA7E8}" sibTransId="{9E0D92A8-9B4E-4096-B43F-30D89FA27E89}"/>
    <dgm:cxn modelId="{8F400156-2B7C-4C79-8AAD-21663BAB0D89}" type="presOf" srcId="{B1B9F980-3E2B-4FFA-AA60-9C06C7B1B9E3}" destId="{B27086BB-6C6A-466E-B12E-0177EBB5CA1F}" srcOrd="0" destOrd="0" presId="urn:microsoft.com/office/officeart/2005/8/layout/hierarchy3"/>
    <dgm:cxn modelId="{6B321676-D11C-4378-9D19-86C917DE4EC4}" srcId="{2121DE2F-9AE2-410F-8268-A9A0729E1CF8}" destId="{3EE2C953-402F-4EA8-9A9E-F0A820D40A6A}" srcOrd="0" destOrd="0" parTransId="{18DAC406-F316-438F-A455-991E402A9231}" sibTransId="{A276F60B-F0EE-4A69-AC20-2852EA3060A1}"/>
    <dgm:cxn modelId="{74441A7C-57B5-484D-A97E-707C6130111D}" type="presOf" srcId="{350A37BE-8670-4435-BF24-BDD211EC271B}" destId="{50504CD8-1717-4D28-97DF-03252F4150C7}" srcOrd="1" destOrd="0" presId="urn:microsoft.com/office/officeart/2005/8/layout/hierarchy3"/>
    <dgm:cxn modelId="{A675E880-8F44-4F78-A329-DD004C0448AD}" type="presOf" srcId="{E7F35E60-C801-49B6-B1D5-C3D293F6BE47}" destId="{37FDDBAC-F514-48B6-AB1E-C93F1E525675}" srcOrd="0" destOrd="0" presId="urn:microsoft.com/office/officeart/2005/8/layout/hierarchy3"/>
    <dgm:cxn modelId="{1D84D181-4C5E-4FEB-BE01-8C7C82D4DA1C}" type="presOf" srcId="{6DA1CC6E-7183-4827-B498-094E6E651A47}" destId="{183BE0CB-FFD1-4F3F-9F79-2D73726073C3}" srcOrd="0" destOrd="0" presId="urn:microsoft.com/office/officeart/2005/8/layout/hierarchy3"/>
    <dgm:cxn modelId="{00BF6387-7F05-4E0B-B5C6-AFD0E8F1BD62}" type="presOf" srcId="{350A37BE-8670-4435-BF24-BDD211EC271B}" destId="{A8BBFDE8-D1B9-470D-B429-461AFD8AAE72}" srcOrd="0" destOrd="0" presId="urn:microsoft.com/office/officeart/2005/8/layout/hierarchy3"/>
    <dgm:cxn modelId="{72882597-EA4A-4879-B7D3-5BA394F79306}" srcId="{D0985DE4-AD06-4FDE-9C54-3F615933FA49}" destId="{350A37BE-8670-4435-BF24-BDD211EC271B}" srcOrd="0" destOrd="0" parTransId="{5BD35485-6AD4-4153-A670-8212FE9DE972}" sibTransId="{26ADC462-0C57-4210-97D5-43D5BA1130A4}"/>
    <dgm:cxn modelId="{F354E09F-B66A-4131-BD0E-BD8407C3B7AF}" srcId="{350A37BE-8670-4435-BF24-BDD211EC271B}" destId="{B1B9F980-3E2B-4FFA-AA60-9C06C7B1B9E3}" srcOrd="0" destOrd="0" parTransId="{E7F35E60-C801-49B6-B1D5-C3D293F6BE47}" sibTransId="{D7262C7F-BAD7-444A-8AC0-54E155E81B17}"/>
    <dgm:cxn modelId="{496F20A2-9518-4875-B6EA-006E698768CA}" type="presOf" srcId="{2121DE2F-9AE2-410F-8268-A9A0729E1CF8}" destId="{2882DD48-0FFC-4E39-B805-7AA7C8D06AA2}" srcOrd="0" destOrd="0" presId="urn:microsoft.com/office/officeart/2005/8/layout/hierarchy3"/>
    <dgm:cxn modelId="{A91B6AA2-72D2-4CFB-9DDB-57A5F009B957}" srcId="{231E80E4-AC3F-49D6-82A4-9380AC4B43A8}" destId="{6E1E711A-2147-47C8-896C-D76E20547DD3}" srcOrd="0" destOrd="0" parTransId="{6DA1CC6E-7183-4827-B498-094E6E651A47}" sibTransId="{AAAC45DF-5562-4B47-8AA8-4D0C4F94229E}"/>
    <dgm:cxn modelId="{E97C61B0-F862-485C-85A1-B7B0D01BF5C9}" srcId="{D0985DE4-AD06-4FDE-9C54-3F615933FA49}" destId="{231E80E4-AC3F-49D6-82A4-9380AC4B43A8}" srcOrd="1" destOrd="0" parTransId="{CB75173B-488A-404F-A45E-F4BE468244D1}" sibTransId="{277FD4E9-C5BE-4AD8-9D39-F805E993E9AC}"/>
    <dgm:cxn modelId="{48D50BB4-378B-4E0A-B335-D985AB8FB68E}" type="presOf" srcId="{231E80E4-AC3F-49D6-82A4-9380AC4B43A8}" destId="{DEE4D8CE-07D1-4D95-A72D-46669D526E0A}" srcOrd="1" destOrd="0" presId="urn:microsoft.com/office/officeart/2005/8/layout/hierarchy3"/>
    <dgm:cxn modelId="{85FC89E7-A8FB-41F9-974F-99895120794A}" type="presOf" srcId="{2121DE2F-9AE2-410F-8268-A9A0729E1CF8}" destId="{F852B47A-0E0A-4094-9193-9016807704A3}" srcOrd="1" destOrd="0" presId="urn:microsoft.com/office/officeart/2005/8/layout/hierarchy3"/>
    <dgm:cxn modelId="{307BB7EC-9D51-4A93-9641-7E264CA8E7FE}" type="presOf" srcId="{231E80E4-AC3F-49D6-82A4-9380AC4B43A8}" destId="{ED218037-EF77-4983-8155-7A130844C9BC}" srcOrd="0" destOrd="0" presId="urn:microsoft.com/office/officeart/2005/8/layout/hierarchy3"/>
    <dgm:cxn modelId="{A37906F5-77A4-4D37-9F5D-BB3A34053969}" type="presOf" srcId="{6E1E711A-2147-47C8-896C-D76E20547DD3}" destId="{1E75058F-D8A5-4263-B543-035EEFF287DF}" srcOrd="0" destOrd="0" presId="urn:microsoft.com/office/officeart/2005/8/layout/hierarchy3"/>
    <dgm:cxn modelId="{BF6C20FB-DD0E-4A8B-91E7-625630EA7AFE}" type="presParOf" srcId="{116B50C5-065E-4675-B2BB-E360A659D9A0}" destId="{E64B8C71-E43B-4729-9BF4-940E54E6CB58}" srcOrd="0" destOrd="0" presId="urn:microsoft.com/office/officeart/2005/8/layout/hierarchy3"/>
    <dgm:cxn modelId="{5C27B45B-A174-48E5-8924-317C6B673E81}" type="presParOf" srcId="{E64B8C71-E43B-4729-9BF4-940E54E6CB58}" destId="{B64B08ED-63E6-42DF-A3D7-74289DDC89DD}" srcOrd="0" destOrd="0" presId="urn:microsoft.com/office/officeart/2005/8/layout/hierarchy3"/>
    <dgm:cxn modelId="{D5E6F2D2-3CBB-4C50-9532-AD56C808936D}" type="presParOf" srcId="{B64B08ED-63E6-42DF-A3D7-74289DDC89DD}" destId="{A8BBFDE8-D1B9-470D-B429-461AFD8AAE72}" srcOrd="0" destOrd="0" presId="urn:microsoft.com/office/officeart/2005/8/layout/hierarchy3"/>
    <dgm:cxn modelId="{41FE7C93-C5B3-43B8-B08D-B635C5882CA5}" type="presParOf" srcId="{B64B08ED-63E6-42DF-A3D7-74289DDC89DD}" destId="{50504CD8-1717-4D28-97DF-03252F4150C7}" srcOrd="1" destOrd="0" presId="urn:microsoft.com/office/officeart/2005/8/layout/hierarchy3"/>
    <dgm:cxn modelId="{452144A1-4F4A-422E-8EA5-6288C63630B2}" type="presParOf" srcId="{E64B8C71-E43B-4729-9BF4-940E54E6CB58}" destId="{1690C26C-1FF5-4F9C-9965-EDD4C4E22CC4}" srcOrd="1" destOrd="0" presId="urn:microsoft.com/office/officeart/2005/8/layout/hierarchy3"/>
    <dgm:cxn modelId="{4C0034A3-411F-4DC5-A546-682DFF2FA9D9}" type="presParOf" srcId="{1690C26C-1FF5-4F9C-9965-EDD4C4E22CC4}" destId="{37FDDBAC-F514-48B6-AB1E-C93F1E525675}" srcOrd="0" destOrd="0" presId="urn:microsoft.com/office/officeart/2005/8/layout/hierarchy3"/>
    <dgm:cxn modelId="{1C6D2A61-38C0-4F21-A5C6-B1BF1571C0B1}" type="presParOf" srcId="{1690C26C-1FF5-4F9C-9965-EDD4C4E22CC4}" destId="{B27086BB-6C6A-466E-B12E-0177EBB5CA1F}" srcOrd="1" destOrd="0" presId="urn:microsoft.com/office/officeart/2005/8/layout/hierarchy3"/>
    <dgm:cxn modelId="{0C281547-8576-411B-9BA1-76B37686F1E1}" type="presParOf" srcId="{116B50C5-065E-4675-B2BB-E360A659D9A0}" destId="{A63CAA40-FDEB-4421-A7F1-CAD1433C6D13}" srcOrd="1" destOrd="0" presId="urn:microsoft.com/office/officeart/2005/8/layout/hierarchy3"/>
    <dgm:cxn modelId="{B248F287-17BE-42F2-921E-527BB6F2E9D8}" type="presParOf" srcId="{A63CAA40-FDEB-4421-A7F1-CAD1433C6D13}" destId="{EBEC29A0-9C46-4EF6-9C33-0F8E77F5531D}" srcOrd="0" destOrd="0" presId="urn:microsoft.com/office/officeart/2005/8/layout/hierarchy3"/>
    <dgm:cxn modelId="{975EA8C5-8E48-4352-8E83-DD523B9882A3}" type="presParOf" srcId="{EBEC29A0-9C46-4EF6-9C33-0F8E77F5531D}" destId="{ED218037-EF77-4983-8155-7A130844C9BC}" srcOrd="0" destOrd="0" presId="urn:microsoft.com/office/officeart/2005/8/layout/hierarchy3"/>
    <dgm:cxn modelId="{8CA20E58-14E8-4085-AE7E-FFC0B0286831}" type="presParOf" srcId="{EBEC29A0-9C46-4EF6-9C33-0F8E77F5531D}" destId="{DEE4D8CE-07D1-4D95-A72D-46669D526E0A}" srcOrd="1" destOrd="0" presId="urn:microsoft.com/office/officeart/2005/8/layout/hierarchy3"/>
    <dgm:cxn modelId="{4FA6E955-2D09-4339-BE86-71EC0F970BF8}" type="presParOf" srcId="{A63CAA40-FDEB-4421-A7F1-CAD1433C6D13}" destId="{75795914-0D94-4A8F-B4C0-F6705A2698C9}" srcOrd="1" destOrd="0" presId="urn:microsoft.com/office/officeart/2005/8/layout/hierarchy3"/>
    <dgm:cxn modelId="{FB4F92DC-0C2A-4461-AA70-D6B231922159}" type="presParOf" srcId="{75795914-0D94-4A8F-B4C0-F6705A2698C9}" destId="{183BE0CB-FFD1-4F3F-9F79-2D73726073C3}" srcOrd="0" destOrd="0" presId="urn:microsoft.com/office/officeart/2005/8/layout/hierarchy3"/>
    <dgm:cxn modelId="{59FDAEEE-C21A-4A2E-863F-FBFDE0087E98}" type="presParOf" srcId="{75795914-0D94-4A8F-B4C0-F6705A2698C9}" destId="{1E75058F-D8A5-4263-B543-035EEFF287DF}" srcOrd="1" destOrd="0" presId="urn:microsoft.com/office/officeart/2005/8/layout/hierarchy3"/>
    <dgm:cxn modelId="{0EEDC9B0-5735-4455-871C-82A9225307D0}" type="presParOf" srcId="{116B50C5-065E-4675-B2BB-E360A659D9A0}" destId="{9E376ED9-93E1-4F29-A070-1A4AC20303FC}" srcOrd="2" destOrd="0" presId="urn:microsoft.com/office/officeart/2005/8/layout/hierarchy3"/>
    <dgm:cxn modelId="{0A54C8C2-EB52-4EA9-B40C-107EB8549E0C}" type="presParOf" srcId="{9E376ED9-93E1-4F29-A070-1A4AC20303FC}" destId="{B7EAC8D8-BB87-451A-AE94-C6A60565D23A}" srcOrd="0" destOrd="0" presId="urn:microsoft.com/office/officeart/2005/8/layout/hierarchy3"/>
    <dgm:cxn modelId="{4CA8C706-8935-4741-8076-57993A5B10B4}" type="presParOf" srcId="{B7EAC8D8-BB87-451A-AE94-C6A60565D23A}" destId="{2882DD48-0FFC-4E39-B805-7AA7C8D06AA2}" srcOrd="0" destOrd="0" presId="urn:microsoft.com/office/officeart/2005/8/layout/hierarchy3"/>
    <dgm:cxn modelId="{1E8249F6-E3AA-4A7F-847A-D8F6C3B57F15}" type="presParOf" srcId="{B7EAC8D8-BB87-451A-AE94-C6A60565D23A}" destId="{F852B47A-0E0A-4094-9193-9016807704A3}" srcOrd="1" destOrd="0" presId="urn:microsoft.com/office/officeart/2005/8/layout/hierarchy3"/>
    <dgm:cxn modelId="{2EBB7BFF-AD45-46BC-99BF-4AD6EE47A26D}" type="presParOf" srcId="{9E376ED9-93E1-4F29-A070-1A4AC20303FC}" destId="{9897BBA4-2020-46A9-9105-9B6C3BFCFA61}" srcOrd="1" destOrd="0" presId="urn:microsoft.com/office/officeart/2005/8/layout/hierarchy3"/>
    <dgm:cxn modelId="{A4F1BE8B-D5F5-4A31-9A64-2A81B383E87D}" type="presParOf" srcId="{9897BBA4-2020-46A9-9105-9B6C3BFCFA61}" destId="{02D21763-63D6-4841-A697-BDCE571BEE9B}" srcOrd="0" destOrd="0" presId="urn:microsoft.com/office/officeart/2005/8/layout/hierarchy3"/>
    <dgm:cxn modelId="{A367FE07-C802-4094-A241-D03E82A4D936}" type="presParOf" srcId="{9897BBA4-2020-46A9-9105-9B6C3BFCFA61}" destId="{4B51EC30-14AC-4E0C-B33C-8D9C1FD8004B}"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515FE-7C20-4093-8B52-327DF48AD138}">
      <dsp:nvSpPr>
        <dsp:cNvPr id="0" name=""/>
        <dsp:cNvSpPr/>
      </dsp:nvSpPr>
      <dsp:spPr>
        <a:xfrm>
          <a:off x="0" y="508431"/>
          <a:ext cx="6949440" cy="2923200"/>
        </a:xfrm>
        <a:prstGeom prst="rect">
          <a:avLst/>
        </a:prstGeom>
        <a:solidFill>
          <a:schemeClr val="lt1">
            <a:alpha val="90000"/>
            <a:hueOff val="0"/>
            <a:satOff val="0"/>
            <a:lumOff val="0"/>
            <a:alphaOff val="0"/>
          </a:schemeClr>
        </a:solidFill>
        <a:ln w="1905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354" tIns="604012" rIns="539354" bIns="206248" numCol="1" spcCol="1270" anchor="t" anchorCtr="0">
          <a:noAutofit/>
        </a:bodyPr>
        <a:lstStyle/>
        <a:p>
          <a:pPr marL="285750" lvl="1" indent="-285750" algn="l" defTabSz="1289050">
            <a:lnSpc>
              <a:spcPct val="90000"/>
            </a:lnSpc>
            <a:spcBef>
              <a:spcPct val="0"/>
            </a:spcBef>
            <a:spcAft>
              <a:spcPct val="15000"/>
            </a:spcAft>
            <a:buChar char="•"/>
          </a:pPr>
          <a:r>
            <a:rPr lang="en-US" sz="2900" kern="1200" dirty="0"/>
            <a:t>Which frequency bands are most used by satellites?</a:t>
          </a:r>
        </a:p>
        <a:p>
          <a:pPr marL="285750" lvl="1" indent="-285750" algn="l" defTabSz="1289050">
            <a:lnSpc>
              <a:spcPct val="90000"/>
            </a:lnSpc>
            <a:spcBef>
              <a:spcPct val="0"/>
            </a:spcBef>
            <a:spcAft>
              <a:spcPct val="15000"/>
            </a:spcAft>
            <a:buChar char="•"/>
          </a:pPr>
          <a:r>
            <a:rPr lang="en-US" sz="2900" kern="1200"/>
            <a:t>Examine the relationship between satellite mission types and their frequency band usage. </a:t>
          </a:r>
        </a:p>
      </dsp:txBody>
      <dsp:txXfrm>
        <a:off x="0" y="508431"/>
        <a:ext cx="6949440" cy="2923200"/>
      </dsp:txXfrm>
    </dsp:sp>
    <dsp:sp modelId="{355F69B7-C9F0-419B-ADC0-ECBDD5F5AD41}">
      <dsp:nvSpPr>
        <dsp:cNvPr id="0" name=""/>
        <dsp:cNvSpPr/>
      </dsp:nvSpPr>
      <dsp:spPr>
        <a:xfrm>
          <a:off x="347472" y="80391"/>
          <a:ext cx="4864608" cy="856080"/>
        </a:xfrm>
        <a:prstGeom prst="roundRect">
          <a:avLst/>
        </a:prstGeom>
        <a:solidFill>
          <a:schemeClr val="tx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1289050">
            <a:lnSpc>
              <a:spcPct val="90000"/>
            </a:lnSpc>
            <a:spcBef>
              <a:spcPct val="0"/>
            </a:spcBef>
            <a:spcAft>
              <a:spcPct val="35000"/>
            </a:spcAft>
            <a:buNone/>
          </a:pPr>
          <a:r>
            <a:rPr lang="en-US" sz="2900" kern="1200" dirty="0"/>
            <a:t>Objectives:	</a:t>
          </a:r>
        </a:p>
      </dsp:txBody>
      <dsp:txXfrm>
        <a:off x="389262" y="122181"/>
        <a:ext cx="4781028" cy="772500"/>
      </dsp:txXfrm>
    </dsp:sp>
    <dsp:sp modelId="{0B65012D-30CB-487A-8A5A-F310A55ADD26}">
      <dsp:nvSpPr>
        <dsp:cNvPr id="0" name=""/>
        <dsp:cNvSpPr/>
      </dsp:nvSpPr>
      <dsp:spPr>
        <a:xfrm>
          <a:off x="0" y="4016271"/>
          <a:ext cx="6949440" cy="1689975"/>
        </a:xfrm>
        <a:prstGeom prst="rect">
          <a:avLst/>
        </a:prstGeom>
        <a:solidFill>
          <a:schemeClr val="lt1">
            <a:alpha val="90000"/>
            <a:hueOff val="0"/>
            <a:satOff val="0"/>
            <a:lumOff val="0"/>
            <a:alphaOff val="0"/>
          </a:schemeClr>
        </a:solidFill>
        <a:ln w="1905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354" tIns="604012" rIns="539354" bIns="206248" numCol="1" spcCol="1270" anchor="t" anchorCtr="0">
          <a:noAutofit/>
        </a:bodyPr>
        <a:lstStyle/>
        <a:p>
          <a:pPr marL="285750" lvl="1" indent="-285750" algn="l" defTabSz="1289050">
            <a:lnSpc>
              <a:spcPct val="90000"/>
            </a:lnSpc>
            <a:spcBef>
              <a:spcPct val="0"/>
            </a:spcBef>
            <a:spcAft>
              <a:spcPct val="15000"/>
            </a:spcAft>
            <a:buChar char="•"/>
          </a:pPr>
          <a:r>
            <a:rPr lang="en-US" sz="2900" kern="1200"/>
            <a:t>Working in EW</a:t>
          </a:r>
        </a:p>
        <a:p>
          <a:pPr marL="285750" lvl="1" indent="-285750" algn="l" defTabSz="1289050">
            <a:lnSpc>
              <a:spcPct val="90000"/>
            </a:lnSpc>
            <a:spcBef>
              <a:spcPct val="0"/>
            </a:spcBef>
            <a:spcAft>
              <a:spcPct val="15000"/>
            </a:spcAft>
            <a:buChar char="•"/>
          </a:pPr>
          <a:r>
            <a:rPr lang="en-US" sz="2900" kern="1200"/>
            <a:t>Interest in Satellite Operations</a:t>
          </a:r>
        </a:p>
      </dsp:txBody>
      <dsp:txXfrm>
        <a:off x="0" y="4016271"/>
        <a:ext cx="6949440" cy="1689975"/>
      </dsp:txXfrm>
    </dsp:sp>
    <dsp:sp modelId="{C8394AAB-DD5D-4EA9-AB6C-350A0FEC696D}">
      <dsp:nvSpPr>
        <dsp:cNvPr id="0" name=""/>
        <dsp:cNvSpPr/>
      </dsp:nvSpPr>
      <dsp:spPr>
        <a:xfrm>
          <a:off x="347472" y="3588231"/>
          <a:ext cx="4864608" cy="856080"/>
        </a:xfrm>
        <a:prstGeom prst="roundRect">
          <a:avLst/>
        </a:prstGeom>
        <a:solidFill>
          <a:schemeClr val="accent2">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1289050">
            <a:lnSpc>
              <a:spcPct val="90000"/>
            </a:lnSpc>
            <a:spcBef>
              <a:spcPct val="0"/>
            </a:spcBef>
            <a:spcAft>
              <a:spcPct val="35000"/>
            </a:spcAft>
            <a:buNone/>
          </a:pPr>
          <a:r>
            <a:rPr lang="en-US" sz="2900" kern="1200"/>
            <a:t>Why This Topic?</a:t>
          </a:r>
        </a:p>
      </dsp:txBody>
      <dsp:txXfrm>
        <a:off x="389262" y="3630021"/>
        <a:ext cx="4781028" cy="77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BBFDE8-D1B9-470D-B429-461AFD8AAE72}">
      <dsp:nvSpPr>
        <dsp:cNvPr id="0" name=""/>
        <dsp:cNvSpPr/>
      </dsp:nvSpPr>
      <dsp:spPr>
        <a:xfrm>
          <a:off x="1283" y="486074"/>
          <a:ext cx="3003723" cy="1501861"/>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Nunito Sans Normal" pitchFamily="2" charset="0"/>
            </a:rPr>
            <a:t>If you’re a satellite engineer…</a:t>
          </a:r>
        </a:p>
      </dsp:txBody>
      <dsp:txXfrm>
        <a:off x="45271" y="530062"/>
        <a:ext cx="2915747" cy="1413885"/>
      </dsp:txXfrm>
    </dsp:sp>
    <dsp:sp modelId="{37FDDBAC-F514-48B6-AB1E-C93F1E525675}">
      <dsp:nvSpPr>
        <dsp:cNvPr id="0" name=""/>
        <dsp:cNvSpPr/>
      </dsp:nvSpPr>
      <dsp:spPr>
        <a:xfrm>
          <a:off x="301656" y="1987936"/>
          <a:ext cx="300372" cy="1126396"/>
        </a:xfrm>
        <a:custGeom>
          <a:avLst/>
          <a:gdLst/>
          <a:ahLst/>
          <a:cxnLst/>
          <a:rect l="0" t="0" r="0" b="0"/>
          <a:pathLst>
            <a:path>
              <a:moveTo>
                <a:pt x="0" y="0"/>
              </a:moveTo>
              <a:lnTo>
                <a:pt x="0" y="1126396"/>
              </a:lnTo>
              <a:lnTo>
                <a:pt x="300372" y="1126396"/>
              </a:lnTo>
            </a:path>
          </a:pathLst>
        </a:custGeom>
        <a:noFill/>
        <a:ln w="1905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B27086BB-6C6A-466E-B12E-0177EBB5CA1F}">
      <dsp:nvSpPr>
        <dsp:cNvPr id="0" name=""/>
        <dsp:cNvSpPr/>
      </dsp:nvSpPr>
      <dsp:spPr>
        <a:xfrm>
          <a:off x="602028" y="2363401"/>
          <a:ext cx="2402978" cy="1501861"/>
        </a:xfrm>
        <a:prstGeom prst="roundRect">
          <a:avLst>
            <a:gd name="adj" fmla="val 10000"/>
          </a:avLst>
        </a:prstGeom>
        <a:solidFill>
          <a:schemeClr val="lt1">
            <a:alpha val="90000"/>
            <a:hueOff val="0"/>
            <a:satOff val="0"/>
            <a:lumOff val="0"/>
            <a:alphaOff val="0"/>
          </a:schemeClr>
        </a:solidFill>
        <a:ln w="1905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Nunito Sans Normal" pitchFamily="2" charset="0"/>
            </a:rPr>
            <a:t>Knowing frequency bands helps you pick payloads</a:t>
          </a:r>
        </a:p>
      </dsp:txBody>
      <dsp:txXfrm>
        <a:off x="646016" y="2407389"/>
        <a:ext cx="2315002" cy="1413885"/>
      </dsp:txXfrm>
    </dsp:sp>
    <dsp:sp modelId="{ED218037-EF77-4983-8155-7A130844C9BC}">
      <dsp:nvSpPr>
        <dsp:cNvPr id="0" name=""/>
        <dsp:cNvSpPr/>
      </dsp:nvSpPr>
      <dsp:spPr>
        <a:xfrm>
          <a:off x="3755938" y="486074"/>
          <a:ext cx="3003723" cy="1501861"/>
        </a:xfrm>
        <a:prstGeom prst="roundRect">
          <a:avLst>
            <a:gd name="adj" fmla="val 10000"/>
          </a:avLst>
        </a:prstGeom>
        <a:solidFill>
          <a:schemeClr val="tx2">
            <a:lumMod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Nunito Sans Normal" pitchFamily="2" charset="0"/>
            </a:rPr>
            <a:t>If you’re in the military….</a:t>
          </a:r>
        </a:p>
      </dsp:txBody>
      <dsp:txXfrm>
        <a:off x="3799926" y="530062"/>
        <a:ext cx="2915747" cy="1413885"/>
      </dsp:txXfrm>
    </dsp:sp>
    <dsp:sp modelId="{183BE0CB-FFD1-4F3F-9F79-2D73726073C3}">
      <dsp:nvSpPr>
        <dsp:cNvPr id="0" name=""/>
        <dsp:cNvSpPr/>
      </dsp:nvSpPr>
      <dsp:spPr>
        <a:xfrm>
          <a:off x="4056310" y="1987936"/>
          <a:ext cx="300372" cy="1126396"/>
        </a:xfrm>
        <a:custGeom>
          <a:avLst/>
          <a:gdLst/>
          <a:ahLst/>
          <a:cxnLst/>
          <a:rect l="0" t="0" r="0" b="0"/>
          <a:pathLst>
            <a:path>
              <a:moveTo>
                <a:pt x="0" y="0"/>
              </a:moveTo>
              <a:lnTo>
                <a:pt x="0" y="1126396"/>
              </a:lnTo>
              <a:lnTo>
                <a:pt x="300372" y="1126396"/>
              </a:lnTo>
            </a:path>
          </a:pathLst>
        </a:custGeom>
        <a:noFill/>
        <a:ln w="19050" cap="flat" cmpd="sng" algn="ctr">
          <a:solidFill>
            <a:schemeClr val="tx2">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1E75058F-D8A5-4263-B543-035EEFF287DF}">
      <dsp:nvSpPr>
        <dsp:cNvPr id="0" name=""/>
        <dsp:cNvSpPr/>
      </dsp:nvSpPr>
      <dsp:spPr>
        <a:xfrm>
          <a:off x="4356682" y="2363401"/>
          <a:ext cx="2402978" cy="1501861"/>
        </a:xfrm>
        <a:prstGeom prst="roundRect">
          <a:avLst>
            <a:gd name="adj" fmla="val 10000"/>
          </a:avLst>
        </a:prstGeom>
        <a:solidFill>
          <a:schemeClr val="lt1">
            <a:alpha val="90000"/>
            <a:hueOff val="0"/>
            <a:satOff val="0"/>
            <a:lumOff val="0"/>
            <a:alphaOff val="0"/>
          </a:schemeClr>
        </a:solidFill>
        <a:ln w="19050" cap="flat" cmpd="sng" algn="ctr">
          <a:solidFill>
            <a:schemeClr val="tx2">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Nunito Sans Normal" pitchFamily="2" charset="0"/>
            </a:rPr>
            <a:t>Knowing frequency bands helps you effect and mitigate being affected</a:t>
          </a:r>
        </a:p>
      </dsp:txBody>
      <dsp:txXfrm>
        <a:off x="4400670" y="2407389"/>
        <a:ext cx="2315002" cy="1413885"/>
      </dsp:txXfrm>
    </dsp:sp>
    <dsp:sp modelId="{2882DD48-0FFC-4E39-B805-7AA7C8D06AA2}">
      <dsp:nvSpPr>
        <dsp:cNvPr id="0" name=""/>
        <dsp:cNvSpPr/>
      </dsp:nvSpPr>
      <dsp:spPr>
        <a:xfrm>
          <a:off x="7510592" y="486074"/>
          <a:ext cx="3003723" cy="1501861"/>
        </a:xfrm>
        <a:prstGeom prst="roundRect">
          <a:avLst>
            <a:gd name="adj" fmla="val 10000"/>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Nunito Sans Normal" pitchFamily="2" charset="0"/>
            </a:rPr>
            <a:t>If you’re a civilian who never thinks about this…</a:t>
          </a:r>
        </a:p>
      </dsp:txBody>
      <dsp:txXfrm>
        <a:off x="7554580" y="530062"/>
        <a:ext cx="2915747" cy="1413885"/>
      </dsp:txXfrm>
    </dsp:sp>
    <dsp:sp modelId="{02D21763-63D6-4841-A697-BDCE571BEE9B}">
      <dsp:nvSpPr>
        <dsp:cNvPr id="0" name=""/>
        <dsp:cNvSpPr/>
      </dsp:nvSpPr>
      <dsp:spPr>
        <a:xfrm>
          <a:off x="7810965" y="1987936"/>
          <a:ext cx="300372" cy="1126396"/>
        </a:xfrm>
        <a:custGeom>
          <a:avLst/>
          <a:gdLst/>
          <a:ahLst/>
          <a:cxnLst/>
          <a:rect l="0" t="0" r="0" b="0"/>
          <a:pathLst>
            <a:path>
              <a:moveTo>
                <a:pt x="0" y="0"/>
              </a:moveTo>
              <a:lnTo>
                <a:pt x="0" y="1126396"/>
              </a:lnTo>
              <a:lnTo>
                <a:pt x="300372" y="1126396"/>
              </a:lnTo>
            </a:path>
          </a:pathLst>
        </a:custGeom>
        <a:noFill/>
        <a:ln w="19050" cap="flat" cmpd="sng" algn="ctr">
          <a:solidFill>
            <a:schemeClr val="accent1">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4B51EC30-14AC-4E0C-B33C-8D9C1FD8004B}">
      <dsp:nvSpPr>
        <dsp:cNvPr id="0" name=""/>
        <dsp:cNvSpPr/>
      </dsp:nvSpPr>
      <dsp:spPr>
        <a:xfrm>
          <a:off x="8111337" y="2363401"/>
          <a:ext cx="2402978" cy="1501861"/>
        </a:xfrm>
        <a:prstGeom prst="roundRect">
          <a:avLst>
            <a:gd name="adj" fmla="val 10000"/>
          </a:avLst>
        </a:prstGeom>
        <a:solidFill>
          <a:schemeClr val="lt1">
            <a:alpha val="90000"/>
            <a:hueOff val="0"/>
            <a:satOff val="0"/>
            <a:lumOff val="0"/>
            <a:alphaOff val="0"/>
          </a:schemeClr>
        </a:solidFill>
        <a:ln w="1905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Nunito Sans Normal" pitchFamily="2" charset="0"/>
            </a:rPr>
            <a:t>If you use any technology, you should care about satellites</a:t>
          </a:r>
        </a:p>
      </dsp:txBody>
      <dsp:txXfrm>
        <a:off x="8155325" y="2407389"/>
        <a:ext cx="2315002" cy="141388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EC53A-AA2B-4B9F-B998-9769658FCD9E}" type="datetimeFigureOut">
              <a:rPr lang="en-US" smtClean="0"/>
              <a:t>6/10/2025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FF913-6B35-490D-BA3F-6332B20DFC38}" type="slidenum">
              <a:rPr lang="en-US" smtClean="0"/>
              <a:t>‹#›</a:t>
            </a:fld>
            <a:endParaRPr lang="en-US"/>
          </a:p>
        </p:txBody>
      </p:sp>
    </p:spTree>
    <p:extLst>
      <p:ext uri="{BB962C8B-B14F-4D97-AF65-F5344CB8AC3E}">
        <p14:creationId xmlns:p14="http://schemas.microsoft.com/office/powerpoint/2010/main" val="229247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FF913-6B35-490D-BA3F-6332B20DFC38}" type="slidenum">
              <a:rPr lang="en-US" smtClean="0"/>
              <a:t>1</a:t>
            </a:fld>
            <a:endParaRPr lang="en-US"/>
          </a:p>
        </p:txBody>
      </p:sp>
    </p:spTree>
    <p:extLst>
      <p:ext uri="{BB962C8B-B14F-4D97-AF65-F5344CB8AC3E}">
        <p14:creationId xmlns:p14="http://schemas.microsoft.com/office/powerpoint/2010/main" val="259172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FF913-6B35-490D-BA3F-6332B20DFC38}" type="slidenum">
              <a:rPr lang="en-US" smtClean="0"/>
              <a:t>2</a:t>
            </a:fld>
            <a:endParaRPr lang="en-US"/>
          </a:p>
        </p:txBody>
      </p:sp>
    </p:spTree>
    <p:extLst>
      <p:ext uri="{BB962C8B-B14F-4D97-AF65-F5344CB8AC3E}">
        <p14:creationId xmlns:p14="http://schemas.microsoft.com/office/powerpoint/2010/main" val="3833504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 What is the Electromagnetic Spectrum (EMS)?</a:t>
            </a:r>
          </a:p>
          <a:p>
            <a:r>
              <a:rPr lang="en-US" dirty="0"/>
              <a:t>- The </a:t>
            </a:r>
            <a:r>
              <a:rPr lang="en-US" b="1" dirty="0"/>
              <a:t>electromagnetic spectrum (EMS)</a:t>
            </a:r>
            <a:r>
              <a:rPr lang="en-US" dirty="0"/>
              <a:t> refers to the entire range of electromagnetic radiation, or light, in the universe. It exists in the form of waves and ranges from radio waves to cosmic rays. </a:t>
            </a:r>
          </a:p>
          <a:p>
            <a:pPr marL="171450" indent="-171450">
              <a:buFontTx/>
              <a:buChar char="-"/>
            </a:pPr>
            <a:r>
              <a:rPr lang="en-US" dirty="0"/>
              <a:t>These waves carry energy and can transmit information at different lengths so for example the visible light range of the EM spectrum is what the human eye can see so it is essentially light carrying information about whatever you are looking at to and from your brain and your brain translates that information into something you can understand. </a:t>
            </a:r>
          </a:p>
          <a:p>
            <a:pPr marL="171450" indent="-171450">
              <a:buFontTx/>
              <a:buChar char="-"/>
            </a:pPr>
            <a:r>
              <a:rPr lang="en-US" dirty="0"/>
              <a:t>Satellites work in the same way except they mostly use the Infrared to Radio wave range of the EM spectrum and that range is further broken down into frequency bands. </a:t>
            </a:r>
          </a:p>
          <a:p>
            <a:pPr marL="171450" indent="-171450">
              <a:buFontTx/>
              <a:buChar char="-"/>
            </a:pPr>
            <a:r>
              <a:rPr lang="en-US" dirty="0"/>
              <a:t>To put it simply, each band has their own data limitations, speed limits, and other factors that make them feasible for certain uses. For example, L-band frequencies are typically used for navigation satellites because they can penetrate clouds, navigation satellites are what the military uses for geolocation and what the average person uses when they use Google Maps, GPS would be useless if it was affected by weather because there are always weather events happening around the world.</a:t>
            </a:r>
          </a:p>
          <a:p>
            <a:pPr marL="171450" indent="-171450">
              <a:buFontTx/>
              <a:buChar char="-"/>
            </a:pPr>
            <a:r>
              <a:rPr lang="en-US" dirty="0"/>
              <a:t>Higher frequency bands like Ku and Ka are like the fast lane on the highway, they carry a lot of data but are more susceptible to interference from weather, this is why if you have ever had satellite TV, your TV likely goes out when it rains. </a:t>
            </a:r>
          </a:p>
          <a:p>
            <a:pPr marL="171450" indent="-171450">
              <a:buFontTx/>
              <a:buChar char="-"/>
            </a:pPr>
            <a:r>
              <a:rPr lang="en-US" dirty="0"/>
              <a:t>Also, one thing to keep in mind is the frequency band that a satellite uses to transmit can be different from what is uses to receive a signal so GPS satellites for example, in this graph, are shown in the Ka band, that could be the signal it receives from a ground control station rather than the signal it transmits to give GPS data. </a:t>
            </a:r>
          </a:p>
          <a:p>
            <a:endParaRPr lang="en-US" dirty="0"/>
          </a:p>
          <a:p>
            <a:endParaRPr lang="en-US" b="1" dirty="0"/>
          </a:p>
          <a:p>
            <a:endParaRPr lang="en-US" b="1" dirty="0"/>
          </a:p>
          <a:p>
            <a:endParaRPr lang="en-US" b="1" dirty="0"/>
          </a:p>
          <a:p>
            <a:endParaRPr lang="en-US" b="1" dirty="0"/>
          </a:p>
          <a:p>
            <a:endParaRPr lang="en-US" b="1" dirty="0"/>
          </a:p>
          <a:p>
            <a:endParaRPr lang="en-US" b="1" dirty="0"/>
          </a:p>
          <a:p>
            <a:r>
              <a:rPr lang="en-US" dirty="0"/>
              <a:t>Wavelength = length</a:t>
            </a:r>
          </a:p>
          <a:p>
            <a:r>
              <a:rPr lang="en-US" dirty="0"/>
              <a:t>Frequency = cycle</a:t>
            </a:r>
          </a:p>
          <a:p>
            <a:r>
              <a:rPr lang="en-US" dirty="0" err="1"/>
              <a:t>Radiowaves</a:t>
            </a:r>
            <a:r>
              <a:rPr lang="en-US" dirty="0"/>
              <a:t> = longer wavelength, lower frequency</a:t>
            </a:r>
          </a:p>
          <a:p>
            <a:endParaRPr lang="en-US" dirty="0"/>
          </a:p>
          <a:p>
            <a:endParaRPr lang="en-US" dirty="0"/>
          </a:p>
          <a:p>
            <a:r>
              <a:rPr lang="en-US" dirty="0"/>
              <a:t>Frequency Range </a:t>
            </a:r>
            <a:r>
              <a:rPr lang="en-US" u="sng" dirty="0"/>
              <a:t>Image</a:t>
            </a:r>
            <a:r>
              <a:rPr lang="en-US" dirty="0"/>
              <a:t>; </a:t>
            </a:r>
          </a:p>
          <a:p>
            <a:r>
              <a:rPr lang="en-US" dirty="0"/>
              <a:t>EM spectrum Image: https://aktinovolia.com/electromagnetic-radiation-spectrum-rf/</a:t>
            </a:r>
          </a:p>
          <a:p>
            <a:endParaRPr lang="en-US" b="1" dirty="0"/>
          </a:p>
          <a:p>
            <a:endParaRPr lang="en-US" b="1" dirty="0"/>
          </a:p>
          <a:p>
            <a:endParaRPr lang="en-US" b="1" dirty="0"/>
          </a:p>
          <a:p>
            <a:endParaRPr lang="en-US" b="1" dirty="0"/>
          </a:p>
          <a:p>
            <a:endParaRPr lang="en-US" b="1" dirty="0"/>
          </a:p>
          <a:p>
            <a:r>
              <a:rPr lang="en-US" b="1" dirty="0"/>
              <a:t>📡 What are Frequency Bands?</a:t>
            </a:r>
          </a:p>
          <a:p>
            <a:r>
              <a:rPr lang="en-US" dirty="0"/>
              <a:t>The EMS is divided into </a:t>
            </a:r>
            <a:r>
              <a:rPr lang="en-US" b="1" dirty="0"/>
              <a:t>frequency bands</a:t>
            </a:r>
            <a:r>
              <a:rPr lang="en-US" dirty="0"/>
              <a:t> to organize and regulate its use. Each band covers a range of frequencies and is typically designated by letters (e.g., L-band, S-band, X-band, Ku-band, Ka-band). For example:</a:t>
            </a:r>
          </a:p>
          <a:p>
            <a:r>
              <a:rPr lang="en-US" b="1" dirty="0"/>
              <a:t>L-band</a:t>
            </a:r>
            <a:r>
              <a:rPr lang="en-US" dirty="0"/>
              <a:t>: 1–2 GHz</a:t>
            </a:r>
          </a:p>
          <a:p>
            <a:r>
              <a:rPr lang="en-US" b="1" dirty="0"/>
              <a:t>S-band</a:t>
            </a:r>
            <a:r>
              <a:rPr lang="en-US" dirty="0"/>
              <a:t>: 2–4 GHz</a:t>
            </a:r>
          </a:p>
          <a:p>
            <a:r>
              <a:rPr lang="en-US" b="1" dirty="0"/>
              <a:t>X-band</a:t>
            </a:r>
            <a:r>
              <a:rPr lang="en-US" dirty="0"/>
              <a:t>: 8–12 GHz</a:t>
            </a:r>
          </a:p>
          <a:p>
            <a:r>
              <a:rPr lang="en-US" b="1" dirty="0"/>
              <a:t>Ku-band</a:t>
            </a:r>
            <a:r>
              <a:rPr lang="en-US" dirty="0"/>
              <a:t>: 12–18 GHz</a:t>
            </a:r>
          </a:p>
          <a:p>
            <a:r>
              <a:rPr lang="en-US" b="1" dirty="0"/>
              <a:t>Ka-band</a:t>
            </a:r>
            <a:r>
              <a:rPr lang="en-US" dirty="0"/>
              <a:t>: 26–40 GHz</a:t>
            </a:r>
          </a:p>
          <a:p>
            <a:r>
              <a:rPr lang="en-US" dirty="0"/>
              <a:t>These bands help manage and allocate frequencies for various technologies like communication, radar, navigation, and more.</a:t>
            </a:r>
          </a:p>
          <a:p>
            <a:endParaRPr lang="en-US" dirty="0"/>
          </a:p>
          <a:p>
            <a:r>
              <a:rPr lang="en-US" b="1" dirty="0"/>
              <a:t>🛰️ How Satellites Use the EMS</a:t>
            </a:r>
          </a:p>
          <a:p>
            <a:r>
              <a:rPr lang="en-US" dirty="0"/>
              <a:t>Satellites rely on different parts of the EMS to perform their mission-critical functions:</a:t>
            </a:r>
            <a:br>
              <a:rPr lang="en-US" dirty="0"/>
            </a:br>
            <a:r>
              <a:rPr lang="en-US" dirty="0"/>
              <a:t>✅ </a:t>
            </a:r>
            <a:r>
              <a:rPr lang="en-US" b="1" dirty="0"/>
              <a:t>Communications Satellites</a:t>
            </a:r>
            <a:r>
              <a:rPr lang="en-US" dirty="0"/>
              <a:t> use bands like C, Ku, and Ka to relay television, broadband, and voice services.</a:t>
            </a:r>
            <a:br>
              <a:rPr lang="en-US" dirty="0"/>
            </a:br>
            <a:r>
              <a:rPr lang="en-US" dirty="0"/>
              <a:t>✅ </a:t>
            </a:r>
            <a:r>
              <a:rPr lang="en-US" b="1" dirty="0"/>
              <a:t>Earth Observation Satellites</a:t>
            </a:r>
            <a:r>
              <a:rPr lang="en-US" dirty="0"/>
              <a:t> often use X-band radar (SAR) to capture detailed images of Earth’s surface.</a:t>
            </a:r>
            <a:br>
              <a:rPr lang="en-US" dirty="0"/>
            </a:br>
            <a:r>
              <a:rPr lang="en-US" dirty="0"/>
              <a:t>✅ </a:t>
            </a:r>
            <a:r>
              <a:rPr lang="en-US" b="1" dirty="0"/>
              <a:t>Navigation Satellites</a:t>
            </a:r>
            <a:r>
              <a:rPr lang="en-US" dirty="0"/>
              <a:t> (like GPS) use L-band to deliver reliable positioning signals.</a:t>
            </a:r>
            <a:br>
              <a:rPr lang="en-US" dirty="0"/>
            </a:br>
            <a:r>
              <a:rPr lang="en-US" dirty="0"/>
              <a:t>✅ </a:t>
            </a:r>
            <a:r>
              <a:rPr lang="en-US" b="1" dirty="0"/>
              <a:t>Weather Satellites</a:t>
            </a:r>
            <a:r>
              <a:rPr lang="en-US" dirty="0"/>
              <a:t> use S- and X-bands to transmit environmental data and radar imagery.</a:t>
            </a:r>
          </a:p>
          <a:p>
            <a:r>
              <a:rPr lang="en-US" dirty="0"/>
              <a:t>These frequency bands allow satellites to transmit and receive data effectively, enabling them to fulfill their roles in communication, weather monitoring, Earth imaging, navigation, and more.</a:t>
            </a:r>
          </a:p>
          <a:p>
            <a:endParaRPr lang="en-US" dirty="0"/>
          </a:p>
        </p:txBody>
      </p:sp>
      <p:sp>
        <p:nvSpPr>
          <p:cNvPr id="4" name="Slide Number Placeholder 3"/>
          <p:cNvSpPr>
            <a:spLocks noGrp="1"/>
          </p:cNvSpPr>
          <p:nvPr>
            <p:ph type="sldNum" sz="quarter" idx="5"/>
          </p:nvPr>
        </p:nvSpPr>
        <p:spPr/>
        <p:txBody>
          <a:bodyPr/>
          <a:lstStyle/>
          <a:p>
            <a:fld id="{D51FF913-6B35-490D-BA3F-6332B20DFC38}" type="slidenum">
              <a:rPr lang="en-US" smtClean="0"/>
              <a:t>3</a:t>
            </a:fld>
            <a:endParaRPr lang="en-US"/>
          </a:p>
        </p:txBody>
      </p:sp>
    </p:spTree>
    <p:extLst>
      <p:ext uri="{BB962C8B-B14F-4D97-AF65-F5344CB8AC3E}">
        <p14:creationId xmlns:p14="http://schemas.microsoft.com/office/powerpoint/2010/main" val="1217818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Came From:</a:t>
            </a:r>
          </a:p>
          <a:p>
            <a:pPr marL="0" indent="0">
              <a:buFontTx/>
              <a:buNone/>
            </a:pPr>
            <a:r>
              <a:rPr lang="en-US" dirty="0"/>
              <a:t>UCS Satellite BD:</a:t>
            </a:r>
          </a:p>
          <a:p>
            <a:pPr marL="628650" lvl="1" indent="-171450">
              <a:buFontTx/>
              <a:buChar char="-"/>
            </a:pPr>
            <a:r>
              <a:rPr lang="en-US" dirty="0"/>
              <a:t>Satellite database assembled by the Union of Concerned Scientists (UCS) who created this as a research tool for anyone to get open-source information on operational satellites. </a:t>
            </a:r>
          </a:p>
          <a:p>
            <a:r>
              <a:rPr lang="en-US" dirty="0"/>
              <a:t>Reliability</a:t>
            </a:r>
          </a:p>
          <a:p>
            <a:endParaRPr lang="en-US" dirty="0"/>
          </a:p>
          <a:p>
            <a:r>
              <a:rPr lang="en-US" dirty="0"/>
              <a:t>Limitations </a:t>
            </a:r>
          </a:p>
          <a:p>
            <a:pPr marL="171450" indent="-171450">
              <a:buFontTx/>
              <a:buChar char="-"/>
            </a:pPr>
            <a:r>
              <a:rPr lang="en-US" dirty="0"/>
              <a:t>Only includes launches through May 1, 2023</a:t>
            </a:r>
          </a:p>
          <a:p>
            <a:pPr marL="171450" indent="-171450">
              <a:buFontTx/>
              <a:buChar char="-"/>
            </a:pPr>
            <a:r>
              <a:rPr lang="en-US" dirty="0"/>
              <a:t>A lot of categories were lumped together, i.e. Mission would have more than one mission type or say ‘Other/Unknown’, Mission types would be ambiguous i.e. Technology Development, Earth Science, Educational,  User/Operator would have multiple countries or would be an organization like the ESA or simply say Multinational.</a:t>
            </a:r>
          </a:p>
          <a:p>
            <a:pPr marL="171450" indent="-171450">
              <a:buFontTx/>
              <a:buChar char="-"/>
            </a:pPr>
            <a:r>
              <a:rPr lang="en-US" dirty="0"/>
              <a:t>It also did not list the specific frequency band that each satellite uses so I created a proxy map, as shown in the image, for each mission type and assigned the typical frequency band that, that function would likely use. This is based on information known about each frequency band and what type of data would be needed to fulfill each mission type. One gap is that is that I won’t be able to know if these frequencies are transmitting or receiving frequencies. </a:t>
            </a:r>
          </a:p>
          <a:p>
            <a:pPr marL="0" indent="0">
              <a:buFontTx/>
              <a:buNone/>
            </a:pPr>
            <a:endParaRPr lang="en-US" dirty="0"/>
          </a:p>
          <a:p>
            <a:r>
              <a:rPr lang="en-US" dirty="0"/>
              <a:t>Assumptions: </a:t>
            </a:r>
          </a:p>
          <a:p>
            <a:pPr marL="171450" indent="-171450">
              <a:buFontTx/>
              <a:buChar char="-"/>
            </a:pPr>
            <a:r>
              <a:rPr lang="en-US" dirty="0"/>
              <a:t>Outside of the frequency band proxy mapping, one other assumption I made was that if the satellite had multiple missions listed, I assumed the first mission listed was the primary mission and went with just the primary mission as far as data visualization and analysis goes. </a:t>
            </a:r>
          </a:p>
          <a:p>
            <a:pPr marL="0" indent="0">
              <a:buFontTx/>
              <a:buNone/>
            </a:pPr>
            <a:endParaRPr lang="en-US" dirty="0"/>
          </a:p>
          <a:p>
            <a:pPr marL="0" indent="0">
              <a:buFontTx/>
              <a:buNone/>
            </a:pPr>
            <a:r>
              <a:rPr lang="en-US" dirty="0"/>
              <a:t>Cleaning and Transformation Steps</a:t>
            </a:r>
          </a:p>
          <a:p>
            <a:pPr marL="171450" indent="-171450">
              <a:buFontTx/>
              <a:buChar char="-"/>
            </a:pPr>
            <a:r>
              <a:rPr lang="en-US" dirty="0"/>
              <a:t>Got rid of blank columns or columns with note information that I didn’t need and renamed columns to be more concise (i.e. Class of Orbit to just Orbit, Purpose to Primary Mission, </a:t>
            </a:r>
            <a:r>
              <a:rPr lang="en-US" dirty="0" err="1"/>
              <a:t>etc</a:t>
            </a:r>
            <a:r>
              <a:rPr lang="en-US" dirty="0"/>
              <a:t>).</a:t>
            </a:r>
          </a:p>
          <a:p>
            <a:pPr marL="171450" indent="-171450">
              <a:buFontTx/>
              <a:buChar char="-"/>
            </a:pPr>
            <a:r>
              <a:rPr lang="en-US" dirty="0"/>
              <a:t>Narrowed down launches to just launches that have occurred since 2013 to keep it within the last 10 years. Mostly because of missing data and some satellites that were launched prior to 2010 are missing data or those satellites are obsolete now. </a:t>
            </a:r>
          </a:p>
          <a:p>
            <a:pPr marL="171450" indent="-171450">
              <a:buFontTx/>
              <a:buChar char="-"/>
            </a:pPr>
            <a:r>
              <a:rPr lang="en-US" dirty="0"/>
              <a:t>Used functions to assign frequency bands to each satellite based on primary mission and then used the explode method to make sure each frequency band has its own individual entry, for example if a GPS satellite had multiple bands listed I wanted to make sure it had one entry for Ka, and one entry for L to make sure my analysis was giving accurate numbers for everything. </a:t>
            </a:r>
          </a:p>
          <a:p>
            <a:pPr marL="171450" indent="-171450">
              <a:buFontTx/>
              <a:buChar char="-"/>
            </a:pP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D51FF913-6B35-490D-BA3F-6332B20DFC38}" type="slidenum">
              <a:rPr lang="en-US" smtClean="0"/>
              <a:t>4</a:t>
            </a:fld>
            <a:endParaRPr lang="en-US"/>
          </a:p>
        </p:txBody>
      </p:sp>
    </p:spTree>
    <p:extLst>
      <p:ext uri="{BB962C8B-B14F-4D97-AF65-F5344CB8AC3E}">
        <p14:creationId xmlns:p14="http://schemas.microsoft.com/office/powerpoint/2010/main" val="68139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wanted to get an idea of mission types and how many satellites are performing each mission type. I found that Communications missions dominate the mission types with Earth Observation missions not too far behind. This makes sense because Communications dominates a lot of our everyday life from talking on your phone to using the internet even to paying for things if you use things like Apple Pay to make transactions. On the military side obviously, communication is key to mission accomplishment and everyone in all branches uses some type of Communication technique to perform their mission whether it be via the internet and different networks or through two-way handhelds on the ground. One thing of note is that I used a logarithmic scale on this graph just to compress the ranges of values.</a:t>
            </a:r>
          </a:p>
          <a:p>
            <a:endParaRPr lang="en-US" dirty="0"/>
          </a:p>
          <a:p>
            <a:r>
              <a:rPr lang="en-US" dirty="0"/>
              <a:t>I also wanted to see the distribution of satellites by frequency band and found that Ka band is the most used with Ku and C close behind, Ka and Ku make sense because of their high frequency and ability to transfer large amounts of data quickly. I thought it was interesting that L band was so low in comparison because of the amount of navigation satellites out there but that could be attributed to that difference in transmit and receive signals I was discussing earlier. I’ll talk more about the C band being so high in the next slide. </a:t>
            </a:r>
          </a:p>
          <a:p>
            <a:endParaRPr lang="en-US" dirty="0"/>
          </a:p>
          <a:p>
            <a:endParaRPr lang="en-US" dirty="0"/>
          </a:p>
        </p:txBody>
      </p:sp>
      <p:sp>
        <p:nvSpPr>
          <p:cNvPr id="4" name="Slide Number Placeholder 3"/>
          <p:cNvSpPr>
            <a:spLocks noGrp="1"/>
          </p:cNvSpPr>
          <p:nvPr>
            <p:ph type="sldNum" sz="quarter" idx="5"/>
          </p:nvPr>
        </p:nvSpPr>
        <p:spPr/>
        <p:txBody>
          <a:bodyPr/>
          <a:lstStyle/>
          <a:p>
            <a:fld id="{D51FF913-6B35-490D-BA3F-6332B20DFC38}" type="slidenum">
              <a:rPr lang="en-US" smtClean="0"/>
              <a:t>5</a:t>
            </a:fld>
            <a:endParaRPr lang="en-US"/>
          </a:p>
        </p:txBody>
      </p:sp>
    </p:spTree>
    <p:extLst>
      <p:ext uri="{BB962C8B-B14F-4D97-AF65-F5344CB8AC3E}">
        <p14:creationId xmlns:p14="http://schemas.microsoft.com/office/powerpoint/2010/main" val="1788220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Ka band being the most used frequency overall, satellites with a primary mission type of Communications primarily use C-band for their operations. That’s likely because C-band frequencies are lower in comparison to Ka and are less affected by weather or atmospheric interference. It can also cover a larger geographic area with fewer ground control stations which makes it ideal essential services like telecommunications, internet service, and general broadcasting. Also thought it was interesting that Earth Observation missions mostly used S and X bands, those bands are considered versatile because they provide a good balance of speed and ability to transfer fairly large loads of data. It is also interesting that Technology Development covers a range of frequencies, mostly focusing on Ka, because this Mission can be comprised of many different sub-missions, but I’d also be curious to know why that range isn’t more skewed toward the S and X bands since those are considered the more versatile, mid-range frequencies. </a:t>
            </a:r>
          </a:p>
          <a:p>
            <a:endParaRPr lang="en-US" dirty="0"/>
          </a:p>
        </p:txBody>
      </p:sp>
      <p:sp>
        <p:nvSpPr>
          <p:cNvPr id="4" name="Slide Number Placeholder 3"/>
          <p:cNvSpPr>
            <a:spLocks noGrp="1"/>
          </p:cNvSpPr>
          <p:nvPr>
            <p:ph type="sldNum" sz="quarter" idx="5"/>
          </p:nvPr>
        </p:nvSpPr>
        <p:spPr/>
        <p:txBody>
          <a:bodyPr/>
          <a:lstStyle/>
          <a:p>
            <a:fld id="{D51FF913-6B35-490D-BA3F-6332B20DFC38}" type="slidenum">
              <a:rPr lang="en-US" smtClean="0"/>
              <a:t>6</a:t>
            </a:fld>
            <a:endParaRPr lang="en-US"/>
          </a:p>
        </p:txBody>
      </p:sp>
    </p:spTree>
    <p:extLst>
      <p:ext uri="{BB962C8B-B14F-4D97-AF65-F5344CB8AC3E}">
        <p14:creationId xmlns:p14="http://schemas.microsoft.com/office/powerpoint/2010/main" val="1838767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Satellite Engineer:</a:t>
            </a:r>
          </a:p>
          <a:p>
            <a:r>
              <a:rPr lang="en-US" dirty="0"/>
              <a:t>- Knowing frequency bands can help with payload production and can tailor what the payload is programmed to pick based on its given mission set. </a:t>
            </a:r>
          </a:p>
          <a:p>
            <a:endParaRPr lang="en-US" dirty="0"/>
          </a:p>
          <a:p>
            <a:endParaRPr lang="en-US" dirty="0"/>
          </a:p>
          <a:p>
            <a:r>
              <a:rPr lang="en-US" dirty="0"/>
              <a:t>Military:</a:t>
            </a:r>
          </a:p>
          <a:p>
            <a:r>
              <a:rPr lang="en-US" dirty="0"/>
              <a:t>- Knowing frequency bands may help you effect satellites or mitigate being affected. A soldier on the ground with some general knowledge of satellite frequencies and orbit can tailor communication tactics based on what they know about what’s orbiting over them at a given time. </a:t>
            </a:r>
          </a:p>
          <a:p>
            <a:endParaRPr lang="en-US" dirty="0"/>
          </a:p>
          <a:p>
            <a:r>
              <a:rPr lang="en-US" dirty="0"/>
              <a:t>Civilian:</a:t>
            </a:r>
          </a:p>
          <a:p>
            <a:r>
              <a:rPr lang="en-US" dirty="0"/>
              <a:t>- You may not necessarily need to know the specific frequencies and technical information but having an idea of how these frequencies work can alter  your perspective of how reliant you may be on satellite technology and may be able to better help you understand the significance when things like Starlink constellation deployments are covered so heavily in the news and how that might change or improve your day-to-day life. </a:t>
            </a:r>
          </a:p>
        </p:txBody>
      </p:sp>
      <p:sp>
        <p:nvSpPr>
          <p:cNvPr id="4" name="Slide Number Placeholder 3"/>
          <p:cNvSpPr>
            <a:spLocks noGrp="1"/>
          </p:cNvSpPr>
          <p:nvPr>
            <p:ph type="sldNum" sz="quarter" idx="5"/>
          </p:nvPr>
        </p:nvSpPr>
        <p:spPr/>
        <p:txBody>
          <a:bodyPr/>
          <a:lstStyle/>
          <a:p>
            <a:fld id="{D51FF913-6B35-490D-BA3F-6332B20DFC38}" type="slidenum">
              <a:rPr lang="en-US" smtClean="0"/>
              <a:t>8</a:t>
            </a:fld>
            <a:endParaRPr lang="en-US"/>
          </a:p>
        </p:txBody>
      </p:sp>
    </p:spTree>
    <p:extLst>
      <p:ext uri="{BB962C8B-B14F-4D97-AF65-F5344CB8AC3E}">
        <p14:creationId xmlns:p14="http://schemas.microsoft.com/office/powerpoint/2010/main" val="317908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5AB7-B698-0066-8982-95AAB8B4F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991A7D-C53B-18C3-EB28-E78FA74B2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1E3E7C-FCAA-A00D-63A2-A2EDC952204D}"/>
              </a:ext>
            </a:extLst>
          </p:cNvPr>
          <p:cNvSpPr>
            <a:spLocks noGrp="1"/>
          </p:cNvSpPr>
          <p:nvPr>
            <p:ph type="dt" sz="half" idx="10"/>
          </p:nvPr>
        </p:nvSpPr>
        <p:spPr/>
        <p:txBody>
          <a:bodyPr/>
          <a:lstStyle/>
          <a:p>
            <a:fld id="{AF61DA6B-C625-4022-A50C-F0E910A887EE}" type="datetimeFigureOut">
              <a:rPr lang="en-US" smtClean="0"/>
              <a:t>6/10/2025</a:t>
            </a:fld>
            <a:endParaRPr lang="en-US"/>
          </a:p>
        </p:txBody>
      </p:sp>
      <p:sp>
        <p:nvSpPr>
          <p:cNvPr id="5" name="Footer Placeholder 4">
            <a:extLst>
              <a:ext uri="{FF2B5EF4-FFF2-40B4-BE49-F238E27FC236}">
                <a16:creationId xmlns:a16="http://schemas.microsoft.com/office/drawing/2014/main" id="{D1C2B1B8-7892-EB25-23C4-685CE767F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F5C78-BB83-7D83-2AA2-369A570525DE}"/>
              </a:ext>
            </a:extLst>
          </p:cNvPr>
          <p:cNvSpPr>
            <a:spLocks noGrp="1"/>
          </p:cNvSpPr>
          <p:nvPr>
            <p:ph type="sldNum" sz="quarter" idx="12"/>
          </p:nvPr>
        </p:nvSpPr>
        <p:spPr/>
        <p:txBody>
          <a:bodyPr/>
          <a:lstStyle/>
          <a:p>
            <a:fld id="{99A68CDE-0D81-4007-A69B-998B20728B03}" type="slidenum">
              <a:rPr lang="en-US" smtClean="0"/>
              <a:t>‹#›</a:t>
            </a:fld>
            <a:endParaRPr lang="en-US"/>
          </a:p>
        </p:txBody>
      </p:sp>
    </p:spTree>
    <p:extLst>
      <p:ext uri="{BB962C8B-B14F-4D97-AF65-F5344CB8AC3E}">
        <p14:creationId xmlns:p14="http://schemas.microsoft.com/office/powerpoint/2010/main" val="777589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CDFE0-EB2F-F852-6420-63606D8957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7122DE-A3FF-8126-42C5-67179612CB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B42E2-F116-95E9-5B0E-F6BF443962DC}"/>
              </a:ext>
            </a:extLst>
          </p:cNvPr>
          <p:cNvSpPr>
            <a:spLocks noGrp="1"/>
          </p:cNvSpPr>
          <p:nvPr>
            <p:ph type="dt" sz="half" idx="10"/>
          </p:nvPr>
        </p:nvSpPr>
        <p:spPr/>
        <p:txBody>
          <a:bodyPr/>
          <a:lstStyle/>
          <a:p>
            <a:fld id="{AF61DA6B-C625-4022-A50C-F0E910A887EE}" type="datetimeFigureOut">
              <a:rPr lang="en-US" smtClean="0"/>
              <a:t>6/10/2025</a:t>
            </a:fld>
            <a:endParaRPr lang="en-US"/>
          </a:p>
        </p:txBody>
      </p:sp>
      <p:sp>
        <p:nvSpPr>
          <p:cNvPr id="5" name="Footer Placeholder 4">
            <a:extLst>
              <a:ext uri="{FF2B5EF4-FFF2-40B4-BE49-F238E27FC236}">
                <a16:creationId xmlns:a16="http://schemas.microsoft.com/office/drawing/2014/main" id="{8BCA8BBE-6A1C-F84A-7ECE-BF0257EAE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2A6C8-5BF8-44D3-7323-2EE5D376AC6C}"/>
              </a:ext>
            </a:extLst>
          </p:cNvPr>
          <p:cNvSpPr>
            <a:spLocks noGrp="1"/>
          </p:cNvSpPr>
          <p:nvPr>
            <p:ph type="sldNum" sz="quarter" idx="12"/>
          </p:nvPr>
        </p:nvSpPr>
        <p:spPr/>
        <p:txBody>
          <a:bodyPr/>
          <a:lstStyle/>
          <a:p>
            <a:fld id="{99A68CDE-0D81-4007-A69B-998B20728B03}" type="slidenum">
              <a:rPr lang="en-US" smtClean="0"/>
              <a:t>‹#›</a:t>
            </a:fld>
            <a:endParaRPr lang="en-US"/>
          </a:p>
        </p:txBody>
      </p:sp>
    </p:spTree>
    <p:extLst>
      <p:ext uri="{BB962C8B-B14F-4D97-AF65-F5344CB8AC3E}">
        <p14:creationId xmlns:p14="http://schemas.microsoft.com/office/powerpoint/2010/main" val="320988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3042E1-1F17-9F2D-C2CB-B83FCDB7E4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8CADD-B1F0-4A89-C48A-B699AC5CA3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8CC4A-29FA-4C26-511A-CB33B5867F07}"/>
              </a:ext>
            </a:extLst>
          </p:cNvPr>
          <p:cNvSpPr>
            <a:spLocks noGrp="1"/>
          </p:cNvSpPr>
          <p:nvPr>
            <p:ph type="dt" sz="half" idx="10"/>
          </p:nvPr>
        </p:nvSpPr>
        <p:spPr/>
        <p:txBody>
          <a:bodyPr/>
          <a:lstStyle/>
          <a:p>
            <a:fld id="{AF61DA6B-C625-4022-A50C-F0E910A887EE}" type="datetimeFigureOut">
              <a:rPr lang="en-US" smtClean="0"/>
              <a:t>6/10/2025</a:t>
            </a:fld>
            <a:endParaRPr lang="en-US"/>
          </a:p>
        </p:txBody>
      </p:sp>
      <p:sp>
        <p:nvSpPr>
          <p:cNvPr id="5" name="Footer Placeholder 4">
            <a:extLst>
              <a:ext uri="{FF2B5EF4-FFF2-40B4-BE49-F238E27FC236}">
                <a16:creationId xmlns:a16="http://schemas.microsoft.com/office/drawing/2014/main" id="{8994D01F-F60A-981D-F090-773F00E17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CA574-D632-4E50-C431-B3332A6868B3}"/>
              </a:ext>
            </a:extLst>
          </p:cNvPr>
          <p:cNvSpPr>
            <a:spLocks noGrp="1"/>
          </p:cNvSpPr>
          <p:nvPr>
            <p:ph type="sldNum" sz="quarter" idx="12"/>
          </p:nvPr>
        </p:nvSpPr>
        <p:spPr/>
        <p:txBody>
          <a:bodyPr/>
          <a:lstStyle/>
          <a:p>
            <a:fld id="{99A68CDE-0D81-4007-A69B-998B20728B03}" type="slidenum">
              <a:rPr lang="en-US" smtClean="0"/>
              <a:t>‹#›</a:t>
            </a:fld>
            <a:endParaRPr lang="en-US"/>
          </a:p>
        </p:txBody>
      </p:sp>
    </p:spTree>
    <p:extLst>
      <p:ext uri="{BB962C8B-B14F-4D97-AF65-F5344CB8AC3E}">
        <p14:creationId xmlns:p14="http://schemas.microsoft.com/office/powerpoint/2010/main" val="399853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42942-FB2F-A77B-3E7E-272B89E4A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7D6CA1-F351-693B-697E-B3C588E45F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7A153-DCF8-D6BC-DCAF-DAA7BDD8D923}"/>
              </a:ext>
            </a:extLst>
          </p:cNvPr>
          <p:cNvSpPr>
            <a:spLocks noGrp="1"/>
          </p:cNvSpPr>
          <p:nvPr>
            <p:ph type="dt" sz="half" idx="10"/>
          </p:nvPr>
        </p:nvSpPr>
        <p:spPr/>
        <p:txBody>
          <a:bodyPr/>
          <a:lstStyle/>
          <a:p>
            <a:fld id="{AF61DA6B-C625-4022-A50C-F0E910A887EE}" type="datetimeFigureOut">
              <a:rPr lang="en-US" smtClean="0"/>
              <a:t>6/10/2025</a:t>
            </a:fld>
            <a:endParaRPr lang="en-US"/>
          </a:p>
        </p:txBody>
      </p:sp>
      <p:sp>
        <p:nvSpPr>
          <p:cNvPr id="5" name="Footer Placeholder 4">
            <a:extLst>
              <a:ext uri="{FF2B5EF4-FFF2-40B4-BE49-F238E27FC236}">
                <a16:creationId xmlns:a16="http://schemas.microsoft.com/office/drawing/2014/main" id="{4557D890-EB8F-0626-36C0-6B1865E09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4365D-92B5-BDD7-B729-DF91C88614B9}"/>
              </a:ext>
            </a:extLst>
          </p:cNvPr>
          <p:cNvSpPr>
            <a:spLocks noGrp="1"/>
          </p:cNvSpPr>
          <p:nvPr>
            <p:ph type="sldNum" sz="quarter" idx="12"/>
          </p:nvPr>
        </p:nvSpPr>
        <p:spPr/>
        <p:txBody>
          <a:bodyPr/>
          <a:lstStyle/>
          <a:p>
            <a:fld id="{99A68CDE-0D81-4007-A69B-998B20728B03}" type="slidenum">
              <a:rPr lang="en-US" smtClean="0"/>
              <a:t>‹#›</a:t>
            </a:fld>
            <a:endParaRPr lang="en-US"/>
          </a:p>
        </p:txBody>
      </p:sp>
    </p:spTree>
    <p:extLst>
      <p:ext uri="{BB962C8B-B14F-4D97-AF65-F5344CB8AC3E}">
        <p14:creationId xmlns:p14="http://schemas.microsoft.com/office/powerpoint/2010/main" val="323630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B13D-1D68-BE44-7BB1-8278A41D1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F69978-4EDE-A546-349D-9105DF3566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8B594-C2ED-1FB0-2A3F-77219515E227}"/>
              </a:ext>
            </a:extLst>
          </p:cNvPr>
          <p:cNvSpPr>
            <a:spLocks noGrp="1"/>
          </p:cNvSpPr>
          <p:nvPr>
            <p:ph type="dt" sz="half" idx="10"/>
          </p:nvPr>
        </p:nvSpPr>
        <p:spPr/>
        <p:txBody>
          <a:bodyPr/>
          <a:lstStyle/>
          <a:p>
            <a:fld id="{AF61DA6B-C625-4022-A50C-F0E910A887EE}" type="datetimeFigureOut">
              <a:rPr lang="en-US" smtClean="0"/>
              <a:t>6/10/2025</a:t>
            </a:fld>
            <a:endParaRPr lang="en-US"/>
          </a:p>
        </p:txBody>
      </p:sp>
      <p:sp>
        <p:nvSpPr>
          <p:cNvPr id="5" name="Footer Placeholder 4">
            <a:extLst>
              <a:ext uri="{FF2B5EF4-FFF2-40B4-BE49-F238E27FC236}">
                <a16:creationId xmlns:a16="http://schemas.microsoft.com/office/drawing/2014/main" id="{DDA01167-E6F2-28A0-9D55-AD7774FE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06671-6F32-B01E-8937-2555A5DDF838}"/>
              </a:ext>
            </a:extLst>
          </p:cNvPr>
          <p:cNvSpPr>
            <a:spLocks noGrp="1"/>
          </p:cNvSpPr>
          <p:nvPr>
            <p:ph type="sldNum" sz="quarter" idx="12"/>
          </p:nvPr>
        </p:nvSpPr>
        <p:spPr/>
        <p:txBody>
          <a:bodyPr/>
          <a:lstStyle/>
          <a:p>
            <a:fld id="{99A68CDE-0D81-4007-A69B-998B20728B03}" type="slidenum">
              <a:rPr lang="en-US" smtClean="0"/>
              <a:t>‹#›</a:t>
            </a:fld>
            <a:endParaRPr lang="en-US"/>
          </a:p>
        </p:txBody>
      </p:sp>
    </p:spTree>
    <p:extLst>
      <p:ext uri="{BB962C8B-B14F-4D97-AF65-F5344CB8AC3E}">
        <p14:creationId xmlns:p14="http://schemas.microsoft.com/office/powerpoint/2010/main" val="200562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E76E-BE33-0A34-FDDE-F962950D6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58AF4-223D-A931-BD88-3AEDCB4063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2A05F-56FD-4F58-F967-9FD61A5A6D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EFC18C-7E90-B3F2-3EA3-1F2BD331F85B}"/>
              </a:ext>
            </a:extLst>
          </p:cNvPr>
          <p:cNvSpPr>
            <a:spLocks noGrp="1"/>
          </p:cNvSpPr>
          <p:nvPr>
            <p:ph type="dt" sz="half" idx="10"/>
          </p:nvPr>
        </p:nvSpPr>
        <p:spPr/>
        <p:txBody>
          <a:bodyPr/>
          <a:lstStyle/>
          <a:p>
            <a:fld id="{AF61DA6B-C625-4022-A50C-F0E910A887EE}" type="datetimeFigureOut">
              <a:rPr lang="en-US" smtClean="0"/>
              <a:t>6/10/2025</a:t>
            </a:fld>
            <a:endParaRPr lang="en-US"/>
          </a:p>
        </p:txBody>
      </p:sp>
      <p:sp>
        <p:nvSpPr>
          <p:cNvPr id="6" name="Footer Placeholder 5">
            <a:extLst>
              <a:ext uri="{FF2B5EF4-FFF2-40B4-BE49-F238E27FC236}">
                <a16:creationId xmlns:a16="http://schemas.microsoft.com/office/drawing/2014/main" id="{AEE047C3-2B75-C5D2-95EA-EA44FB5D1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3F0F4-3E90-BC00-80AA-9468229371A9}"/>
              </a:ext>
            </a:extLst>
          </p:cNvPr>
          <p:cNvSpPr>
            <a:spLocks noGrp="1"/>
          </p:cNvSpPr>
          <p:nvPr>
            <p:ph type="sldNum" sz="quarter" idx="12"/>
          </p:nvPr>
        </p:nvSpPr>
        <p:spPr/>
        <p:txBody>
          <a:bodyPr/>
          <a:lstStyle/>
          <a:p>
            <a:fld id="{99A68CDE-0D81-4007-A69B-998B20728B03}" type="slidenum">
              <a:rPr lang="en-US" smtClean="0"/>
              <a:t>‹#›</a:t>
            </a:fld>
            <a:endParaRPr lang="en-US"/>
          </a:p>
        </p:txBody>
      </p:sp>
    </p:spTree>
    <p:extLst>
      <p:ext uri="{BB962C8B-B14F-4D97-AF65-F5344CB8AC3E}">
        <p14:creationId xmlns:p14="http://schemas.microsoft.com/office/powerpoint/2010/main" val="1851770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55B9-AD64-540B-80FB-98D0FA1094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A7C77E-7E38-54B9-EBAA-5B71DE47FE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66D771-6CE9-819D-8F0D-B212695696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140ED-6CAA-AE3B-BAD5-1FF763992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8599E8-F092-A1ED-A527-0BB4D0509A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EAD4E5-14E5-6BBA-22B2-671A35694A79}"/>
              </a:ext>
            </a:extLst>
          </p:cNvPr>
          <p:cNvSpPr>
            <a:spLocks noGrp="1"/>
          </p:cNvSpPr>
          <p:nvPr>
            <p:ph type="dt" sz="half" idx="10"/>
          </p:nvPr>
        </p:nvSpPr>
        <p:spPr/>
        <p:txBody>
          <a:bodyPr/>
          <a:lstStyle/>
          <a:p>
            <a:fld id="{AF61DA6B-C625-4022-A50C-F0E910A887EE}" type="datetimeFigureOut">
              <a:rPr lang="en-US" smtClean="0"/>
              <a:t>6/10/2025</a:t>
            </a:fld>
            <a:endParaRPr lang="en-US"/>
          </a:p>
        </p:txBody>
      </p:sp>
      <p:sp>
        <p:nvSpPr>
          <p:cNvPr id="8" name="Footer Placeholder 7">
            <a:extLst>
              <a:ext uri="{FF2B5EF4-FFF2-40B4-BE49-F238E27FC236}">
                <a16:creationId xmlns:a16="http://schemas.microsoft.com/office/drawing/2014/main" id="{7F4C2F08-78F3-E6AD-C74A-9AF2EC3BA1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64E295-152F-46CE-64B6-B6C3E843FDF5}"/>
              </a:ext>
            </a:extLst>
          </p:cNvPr>
          <p:cNvSpPr>
            <a:spLocks noGrp="1"/>
          </p:cNvSpPr>
          <p:nvPr>
            <p:ph type="sldNum" sz="quarter" idx="12"/>
          </p:nvPr>
        </p:nvSpPr>
        <p:spPr/>
        <p:txBody>
          <a:bodyPr/>
          <a:lstStyle/>
          <a:p>
            <a:fld id="{99A68CDE-0D81-4007-A69B-998B20728B03}" type="slidenum">
              <a:rPr lang="en-US" smtClean="0"/>
              <a:t>‹#›</a:t>
            </a:fld>
            <a:endParaRPr lang="en-US"/>
          </a:p>
        </p:txBody>
      </p:sp>
    </p:spTree>
    <p:extLst>
      <p:ext uri="{BB962C8B-B14F-4D97-AF65-F5344CB8AC3E}">
        <p14:creationId xmlns:p14="http://schemas.microsoft.com/office/powerpoint/2010/main" val="47131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9F5A-210F-32B8-F0B6-B066F1B724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F23883-4B71-8890-5F72-5F2F51D26062}"/>
              </a:ext>
            </a:extLst>
          </p:cNvPr>
          <p:cNvSpPr>
            <a:spLocks noGrp="1"/>
          </p:cNvSpPr>
          <p:nvPr>
            <p:ph type="dt" sz="half" idx="10"/>
          </p:nvPr>
        </p:nvSpPr>
        <p:spPr/>
        <p:txBody>
          <a:bodyPr/>
          <a:lstStyle/>
          <a:p>
            <a:fld id="{AF61DA6B-C625-4022-A50C-F0E910A887EE}" type="datetimeFigureOut">
              <a:rPr lang="en-US" smtClean="0"/>
              <a:t>6/10/2025</a:t>
            </a:fld>
            <a:endParaRPr lang="en-US"/>
          </a:p>
        </p:txBody>
      </p:sp>
      <p:sp>
        <p:nvSpPr>
          <p:cNvPr id="4" name="Footer Placeholder 3">
            <a:extLst>
              <a:ext uri="{FF2B5EF4-FFF2-40B4-BE49-F238E27FC236}">
                <a16:creationId xmlns:a16="http://schemas.microsoft.com/office/drawing/2014/main" id="{7370F570-51C0-3102-8F2F-50A7167589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66D204-4845-CD98-BB81-A4BF42CAD9DF}"/>
              </a:ext>
            </a:extLst>
          </p:cNvPr>
          <p:cNvSpPr>
            <a:spLocks noGrp="1"/>
          </p:cNvSpPr>
          <p:nvPr>
            <p:ph type="sldNum" sz="quarter" idx="12"/>
          </p:nvPr>
        </p:nvSpPr>
        <p:spPr/>
        <p:txBody>
          <a:bodyPr/>
          <a:lstStyle/>
          <a:p>
            <a:fld id="{99A68CDE-0D81-4007-A69B-998B20728B03}" type="slidenum">
              <a:rPr lang="en-US" smtClean="0"/>
              <a:t>‹#›</a:t>
            </a:fld>
            <a:endParaRPr lang="en-US"/>
          </a:p>
        </p:txBody>
      </p:sp>
    </p:spTree>
    <p:extLst>
      <p:ext uri="{BB962C8B-B14F-4D97-AF65-F5344CB8AC3E}">
        <p14:creationId xmlns:p14="http://schemas.microsoft.com/office/powerpoint/2010/main" val="1964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DB99D2-D6AA-A93F-5389-B63798E4D473}"/>
              </a:ext>
            </a:extLst>
          </p:cNvPr>
          <p:cNvSpPr>
            <a:spLocks noGrp="1"/>
          </p:cNvSpPr>
          <p:nvPr>
            <p:ph type="dt" sz="half" idx="10"/>
          </p:nvPr>
        </p:nvSpPr>
        <p:spPr/>
        <p:txBody>
          <a:bodyPr/>
          <a:lstStyle/>
          <a:p>
            <a:fld id="{AF61DA6B-C625-4022-A50C-F0E910A887EE}" type="datetimeFigureOut">
              <a:rPr lang="en-US" smtClean="0"/>
              <a:t>6/10/2025</a:t>
            </a:fld>
            <a:endParaRPr lang="en-US"/>
          </a:p>
        </p:txBody>
      </p:sp>
      <p:sp>
        <p:nvSpPr>
          <p:cNvPr id="3" name="Footer Placeholder 2">
            <a:extLst>
              <a:ext uri="{FF2B5EF4-FFF2-40B4-BE49-F238E27FC236}">
                <a16:creationId xmlns:a16="http://schemas.microsoft.com/office/drawing/2014/main" id="{11EE71DF-4134-C455-FF95-9DFAC92A46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256E02-AFED-B7FE-23DA-1B8D8566776E}"/>
              </a:ext>
            </a:extLst>
          </p:cNvPr>
          <p:cNvSpPr>
            <a:spLocks noGrp="1"/>
          </p:cNvSpPr>
          <p:nvPr>
            <p:ph type="sldNum" sz="quarter" idx="12"/>
          </p:nvPr>
        </p:nvSpPr>
        <p:spPr/>
        <p:txBody>
          <a:bodyPr/>
          <a:lstStyle/>
          <a:p>
            <a:fld id="{99A68CDE-0D81-4007-A69B-998B20728B03}" type="slidenum">
              <a:rPr lang="en-US" smtClean="0"/>
              <a:t>‹#›</a:t>
            </a:fld>
            <a:endParaRPr lang="en-US"/>
          </a:p>
        </p:txBody>
      </p:sp>
    </p:spTree>
    <p:extLst>
      <p:ext uri="{BB962C8B-B14F-4D97-AF65-F5344CB8AC3E}">
        <p14:creationId xmlns:p14="http://schemas.microsoft.com/office/powerpoint/2010/main" val="2056762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8A81-8AD3-5E18-33E3-7EE8564B6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DD9B62-C51C-C754-5957-5C6CE2D96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9FF938-67A9-F04E-7514-55D3D1649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E7E20-8292-E0F0-7983-8DFD7B07867B}"/>
              </a:ext>
            </a:extLst>
          </p:cNvPr>
          <p:cNvSpPr>
            <a:spLocks noGrp="1"/>
          </p:cNvSpPr>
          <p:nvPr>
            <p:ph type="dt" sz="half" idx="10"/>
          </p:nvPr>
        </p:nvSpPr>
        <p:spPr/>
        <p:txBody>
          <a:bodyPr/>
          <a:lstStyle/>
          <a:p>
            <a:fld id="{AF61DA6B-C625-4022-A50C-F0E910A887EE}" type="datetimeFigureOut">
              <a:rPr lang="en-US" smtClean="0"/>
              <a:t>6/10/2025</a:t>
            </a:fld>
            <a:endParaRPr lang="en-US"/>
          </a:p>
        </p:txBody>
      </p:sp>
      <p:sp>
        <p:nvSpPr>
          <p:cNvPr id="6" name="Footer Placeholder 5">
            <a:extLst>
              <a:ext uri="{FF2B5EF4-FFF2-40B4-BE49-F238E27FC236}">
                <a16:creationId xmlns:a16="http://schemas.microsoft.com/office/drawing/2014/main" id="{8257664C-15DA-2FFA-789B-1F5424059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DE30F-E202-BBFC-040A-C982928E500F}"/>
              </a:ext>
            </a:extLst>
          </p:cNvPr>
          <p:cNvSpPr>
            <a:spLocks noGrp="1"/>
          </p:cNvSpPr>
          <p:nvPr>
            <p:ph type="sldNum" sz="quarter" idx="12"/>
          </p:nvPr>
        </p:nvSpPr>
        <p:spPr/>
        <p:txBody>
          <a:bodyPr/>
          <a:lstStyle/>
          <a:p>
            <a:fld id="{99A68CDE-0D81-4007-A69B-998B20728B03}" type="slidenum">
              <a:rPr lang="en-US" smtClean="0"/>
              <a:t>‹#›</a:t>
            </a:fld>
            <a:endParaRPr lang="en-US"/>
          </a:p>
        </p:txBody>
      </p:sp>
    </p:spTree>
    <p:extLst>
      <p:ext uri="{BB962C8B-B14F-4D97-AF65-F5344CB8AC3E}">
        <p14:creationId xmlns:p14="http://schemas.microsoft.com/office/powerpoint/2010/main" val="358581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0C73-029C-80FD-9001-C0A81AE0C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04FAD0-8BCC-B15E-3C51-B46637FF48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7E6234-4000-2053-2399-67C6BE997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65FD90-C62E-5F9D-7A97-5D107C237324}"/>
              </a:ext>
            </a:extLst>
          </p:cNvPr>
          <p:cNvSpPr>
            <a:spLocks noGrp="1"/>
          </p:cNvSpPr>
          <p:nvPr>
            <p:ph type="dt" sz="half" idx="10"/>
          </p:nvPr>
        </p:nvSpPr>
        <p:spPr/>
        <p:txBody>
          <a:bodyPr/>
          <a:lstStyle/>
          <a:p>
            <a:fld id="{AF61DA6B-C625-4022-A50C-F0E910A887EE}" type="datetimeFigureOut">
              <a:rPr lang="en-US" smtClean="0"/>
              <a:t>6/10/2025</a:t>
            </a:fld>
            <a:endParaRPr lang="en-US"/>
          </a:p>
        </p:txBody>
      </p:sp>
      <p:sp>
        <p:nvSpPr>
          <p:cNvPr id="6" name="Footer Placeholder 5">
            <a:extLst>
              <a:ext uri="{FF2B5EF4-FFF2-40B4-BE49-F238E27FC236}">
                <a16:creationId xmlns:a16="http://schemas.microsoft.com/office/drawing/2014/main" id="{AED51157-805D-2A41-63E6-5D9E214600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33A59-C841-0AB8-338B-65BBEB900475}"/>
              </a:ext>
            </a:extLst>
          </p:cNvPr>
          <p:cNvSpPr>
            <a:spLocks noGrp="1"/>
          </p:cNvSpPr>
          <p:nvPr>
            <p:ph type="sldNum" sz="quarter" idx="12"/>
          </p:nvPr>
        </p:nvSpPr>
        <p:spPr/>
        <p:txBody>
          <a:bodyPr/>
          <a:lstStyle/>
          <a:p>
            <a:fld id="{99A68CDE-0D81-4007-A69B-998B20728B03}" type="slidenum">
              <a:rPr lang="en-US" smtClean="0"/>
              <a:t>‹#›</a:t>
            </a:fld>
            <a:endParaRPr lang="en-US"/>
          </a:p>
        </p:txBody>
      </p:sp>
    </p:spTree>
    <p:extLst>
      <p:ext uri="{BB962C8B-B14F-4D97-AF65-F5344CB8AC3E}">
        <p14:creationId xmlns:p14="http://schemas.microsoft.com/office/powerpoint/2010/main" val="1853038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8D5BD-8EA2-AADE-A986-A999C59C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79F221-87A7-B40B-35F8-B4BA5E4FE0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76E1E-C950-431C-D124-B736813847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61DA6B-C625-4022-A50C-F0E910A887EE}" type="datetimeFigureOut">
              <a:rPr lang="en-US" smtClean="0"/>
              <a:t>6/10/2025</a:t>
            </a:fld>
            <a:endParaRPr lang="en-US"/>
          </a:p>
        </p:txBody>
      </p:sp>
      <p:sp>
        <p:nvSpPr>
          <p:cNvPr id="5" name="Footer Placeholder 4">
            <a:extLst>
              <a:ext uri="{FF2B5EF4-FFF2-40B4-BE49-F238E27FC236}">
                <a16:creationId xmlns:a16="http://schemas.microsoft.com/office/drawing/2014/main" id="{9A248AD2-73C7-82EC-3388-9D36B2028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8956A46-455F-0982-A804-054CCE7B2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A68CDE-0D81-4007-A69B-998B20728B03}" type="slidenum">
              <a:rPr lang="en-US" smtClean="0"/>
              <a:t>‹#›</a:t>
            </a:fld>
            <a:endParaRPr lang="en-US"/>
          </a:p>
        </p:txBody>
      </p:sp>
    </p:spTree>
    <p:extLst>
      <p:ext uri="{BB962C8B-B14F-4D97-AF65-F5344CB8AC3E}">
        <p14:creationId xmlns:p14="http://schemas.microsoft.com/office/powerpoint/2010/main" val="180544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7" name="Picture 16" descr="A satellite dish in the night sky&#10;&#10;AI-generated content may be incorrect.">
            <a:extLst>
              <a:ext uri="{FF2B5EF4-FFF2-40B4-BE49-F238E27FC236}">
                <a16:creationId xmlns:a16="http://schemas.microsoft.com/office/drawing/2014/main" id="{D3FFAD04-0F96-CCD8-0DBF-22070D4CBA7C}"/>
              </a:ext>
            </a:extLst>
          </p:cNvPr>
          <p:cNvPicPr>
            <a:picLocks noChangeAspect="1"/>
          </p:cNvPicPr>
          <p:nvPr/>
        </p:nvPicPr>
        <p:blipFill>
          <a:blip r:embed="rId3"/>
          <a:srcRect/>
          <a:stretch>
            <a:fillRect/>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76A10D8F-D463-70E5-239B-17AD65E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FC2F36E7-77DF-BB9D-71B6-9826BE93A6E7}"/>
              </a:ext>
            </a:extLst>
          </p:cNvPr>
          <p:cNvSpPr>
            <a:spLocks noGrp="1"/>
          </p:cNvSpPr>
          <p:nvPr>
            <p:ph type="ctrTitle"/>
          </p:nvPr>
        </p:nvSpPr>
        <p:spPr>
          <a:xfrm>
            <a:off x="1124262" y="1372732"/>
            <a:ext cx="10208301" cy="3685731"/>
          </a:xfrm>
        </p:spPr>
        <p:txBody>
          <a:bodyPr anchor="t">
            <a:noAutofit/>
          </a:bodyPr>
          <a:lstStyle/>
          <a:p>
            <a:r>
              <a:rPr lang="en-US" sz="6600" dirty="0">
                <a:ln>
                  <a:solidFill>
                    <a:sysClr val="windowText" lastClr="000000"/>
                  </a:solidFill>
                </a:ln>
                <a:solidFill>
                  <a:srgbClr val="FFC000"/>
                </a:solidFill>
                <a:latin typeface="Star Jedi" panose="040B0000000000000000" pitchFamily="82" charset="0"/>
              </a:rPr>
              <a:t>How satellites use the electromagnetic spectrum</a:t>
            </a:r>
          </a:p>
        </p:txBody>
      </p:sp>
      <p:sp>
        <p:nvSpPr>
          <p:cNvPr id="3" name="Subtitle 2">
            <a:extLst>
              <a:ext uri="{FF2B5EF4-FFF2-40B4-BE49-F238E27FC236}">
                <a16:creationId xmlns:a16="http://schemas.microsoft.com/office/drawing/2014/main" id="{01D51A7F-7DF1-A947-CB6A-D20A59F699D9}"/>
              </a:ext>
            </a:extLst>
          </p:cNvPr>
          <p:cNvSpPr>
            <a:spLocks noGrp="1"/>
          </p:cNvSpPr>
          <p:nvPr>
            <p:ph type="subTitle" idx="1"/>
          </p:nvPr>
        </p:nvSpPr>
        <p:spPr>
          <a:xfrm>
            <a:off x="5284931" y="5058468"/>
            <a:ext cx="1887067" cy="912235"/>
          </a:xfrm>
        </p:spPr>
        <p:txBody>
          <a:bodyPr anchor="ctr">
            <a:normAutofit/>
          </a:bodyPr>
          <a:lstStyle/>
          <a:p>
            <a:r>
              <a:rPr lang="en-US" sz="2200" dirty="0">
                <a:solidFill>
                  <a:schemeClr val="bg1">
                    <a:lumMod val="50000"/>
                    <a:lumOff val="50000"/>
                  </a:schemeClr>
                </a:solidFill>
              </a:rPr>
              <a:t>Tashi Hatchell </a:t>
            </a:r>
          </a:p>
        </p:txBody>
      </p:sp>
    </p:spTree>
    <p:extLst>
      <p:ext uri="{BB962C8B-B14F-4D97-AF65-F5344CB8AC3E}">
        <p14:creationId xmlns:p14="http://schemas.microsoft.com/office/powerpoint/2010/main" val="32810509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500"/>
                                  </p:stCondLst>
                                  <p:iterate>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CE15D-F6F1-C87A-ABF4-00F16BB00489}"/>
              </a:ext>
            </a:extLst>
          </p:cNvPr>
          <p:cNvSpPr>
            <a:spLocks noGrp="1"/>
          </p:cNvSpPr>
          <p:nvPr>
            <p:ph type="title"/>
          </p:nvPr>
        </p:nvSpPr>
        <p:spPr>
          <a:xfrm>
            <a:off x="612649" y="548638"/>
            <a:ext cx="3671484" cy="5788152"/>
          </a:xfrm>
        </p:spPr>
        <p:txBody>
          <a:bodyPr anchor="ctr">
            <a:normAutofit/>
          </a:bodyPr>
          <a:lstStyle/>
          <a:p>
            <a:r>
              <a:rPr lang="en-US" sz="4800" b="1" dirty="0">
                <a:latin typeface="Nunito Sans Normal" pitchFamily="2" charset="0"/>
              </a:rPr>
              <a:t>Objectives / Why?</a:t>
            </a:r>
          </a:p>
        </p:txBody>
      </p:sp>
      <p:graphicFrame>
        <p:nvGraphicFramePr>
          <p:cNvPr id="12" name="Content Placeholder 2">
            <a:extLst>
              <a:ext uri="{FF2B5EF4-FFF2-40B4-BE49-F238E27FC236}">
                <a16:creationId xmlns:a16="http://schemas.microsoft.com/office/drawing/2014/main" id="{AC6B023E-7A4D-5821-F565-34DB01A70232}"/>
              </a:ext>
            </a:extLst>
          </p:cNvPr>
          <p:cNvGraphicFramePr>
            <a:graphicFrameLocks noGrp="1"/>
          </p:cNvGraphicFramePr>
          <p:nvPr>
            <p:ph idx="1"/>
            <p:extLst>
              <p:ext uri="{D42A27DB-BD31-4B8C-83A1-F6EECF244321}">
                <p14:modId xmlns:p14="http://schemas.microsoft.com/office/powerpoint/2010/main" val="2669633238"/>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518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1" name="Rectangle 105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EDAB8A-8120-DABC-B288-85767DB5D4BA}"/>
              </a:ext>
            </a:extLst>
          </p:cNvPr>
          <p:cNvSpPr>
            <a:spLocks noGrp="1"/>
          </p:cNvSpPr>
          <p:nvPr>
            <p:ph type="title"/>
          </p:nvPr>
        </p:nvSpPr>
        <p:spPr>
          <a:xfrm>
            <a:off x="1051560" y="586822"/>
            <a:ext cx="3657600" cy="1645920"/>
          </a:xfrm>
        </p:spPr>
        <p:txBody>
          <a:bodyPr>
            <a:normAutofit/>
          </a:bodyPr>
          <a:lstStyle/>
          <a:p>
            <a:r>
              <a:rPr lang="en-US" sz="3200" b="1" dirty="0">
                <a:latin typeface="Nunito Sans Normal" pitchFamily="2" charset="0"/>
              </a:rPr>
              <a:t>Background Information</a:t>
            </a:r>
          </a:p>
        </p:txBody>
      </p:sp>
      <p:sp>
        <p:nvSpPr>
          <p:cNvPr id="1046" name="Rectangle 104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47" name="Rectangle 104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732709B-9041-0E16-D0EB-82BB28437A8C}"/>
              </a:ext>
            </a:extLst>
          </p:cNvPr>
          <p:cNvSpPr>
            <a:spLocks noGrp="1"/>
          </p:cNvSpPr>
          <p:nvPr>
            <p:ph idx="1"/>
          </p:nvPr>
        </p:nvSpPr>
        <p:spPr>
          <a:xfrm>
            <a:off x="5250106" y="586822"/>
            <a:ext cx="6106742" cy="1645920"/>
          </a:xfrm>
        </p:spPr>
        <p:txBody>
          <a:bodyPr anchor="ctr">
            <a:normAutofit/>
          </a:bodyPr>
          <a:lstStyle/>
          <a:p>
            <a:r>
              <a:rPr lang="en-US" sz="1800" dirty="0">
                <a:latin typeface="Nunito Sans Normal" pitchFamily="2" charset="0"/>
              </a:rPr>
              <a:t>Electromagnetic Spectrum</a:t>
            </a:r>
          </a:p>
          <a:p>
            <a:pPr lvl="1"/>
            <a:r>
              <a:rPr lang="en-US" sz="1400" dirty="0">
                <a:latin typeface="Nunito Sans Normal" pitchFamily="2" charset="0"/>
              </a:rPr>
              <a:t>Carry Information in Waves</a:t>
            </a:r>
          </a:p>
          <a:p>
            <a:r>
              <a:rPr lang="en-US" sz="1800" dirty="0">
                <a:latin typeface="Nunito Sans Normal" pitchFamily="2" charset="0"/>
              </a:rPr>
              <a:t>Frequency Bands</a:t>
            </a:r>
          </a:p>
          <a:p>
            <a:r>
              <a:rPr lang="en-US" sz="1800" dirty="0">
                <a:latin typeface="Nunito Sans Normal" pitchFamily="2" charset="0"/>
              </a:rPr>
              <a:t>Satellites Transmit &amp; Receive on Different Frequencies</a:t>
            </a:r>
          </a:p>
        </p:txBody>
      </p:sp>
      <p:pic>
        <p:nvPicPr>
          <p:cNvPr id="1026" name="Picture 2" descr="A diagram of a satellite frequency&#10;&#10;AI-generated content may be incorrect.">
            <a:extLst>
              <a:ext uri="{FF2B5EF4-FFF2-40B4-BE49-F238E27FC236}">
                <a16:creationId xmlns:a16="http://schemas.microsoft.com/office/drawing/2014/main" id="{AF044C0A-EF35-84B3-9046-F0A0F3FB9D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30" b="15446"/>
          <a:stretch>
            <a:fillRect/>
          </a:stretch>
        </p:blipFill>
        <p:spPr bwMode="auto">
          <a:xfrm>
            <a:off x="6297970" y="2853589"/>
            <a:ext cx="5520370" cy="3099939"/>
          </a:xfrm>
          <a:prstGeom prst="rect">
            <a:avLst/>
          </a:prstGeom>
          <a:noFill/>
          <a:ln w="12700">
            <a:noFill/>
          </a:ln>
          <a:extLst>
            <a:ext uri="{909E8E84-426E-40DD-AFC4-6F175D3DCCD1}">
              <a14:hiddenFill xmlns:a14="http://schemas.microsoft.com/office/drawing/2010/main">
                <a:solidFill>
                  <a:srgbClr val="FFFFFF"/>
                </a:solidFill>
              </a14:hiddenFill>
            </a:ext>
          </a:extLst>
        </p:spPr>
      </p:pic>
      <p:pic>
        <p:nvPicPr>
          <p:cNvPr id="8" name="Picture 7" descr="A diagram of a radio wave&#10;&#10;AI-generated content may be incorrect.">
            <a:extLst>
              <a:ext uri="{FF2B5EF4-FFF2-40B4-BE49-F238E27FC236}">
                <a16:creationId xmlns:a16="http://schemas.microsoft.com/office/drawing/2014/main" id="{2691E318-C77F-CEA6-07DD-CF8CCE6863A5}"/>
              </a:ext>
            </a:extLst>
          </p:cNvPr>
          <p:cNvPicPr>
            <a:picLocks noChangeAspect="1"/>
          </p:cNvPicPr>
          <p:nvPr/>
        </p:nvPicPr>
        <p:blipFill>
          <a:blip r:embed="rId4"/>
          <a:stretch>
            <a:fillRect/>
          </a:stretch>
        </p:blipFill>
        <p:spPr>
          <a:xfrm>
            <a:off x="58327" y="2989015"/>
            <a:ext cx="6111627" cy="2761042"/>
          </a:xfrm>
          <a:prstGeom prst="rect">
            <a:avLst/>
          </a:prstGeom>
        </p:spPr>
      </p:pic>
      <p:sp>
        <p:nvSpPr>
          <p:cNvPr id="9" name="Rectangle 8">
            <a:extLst>
              <a:ext uri="{FF2B5EF4-FFF2-40B4-BE49-F238E27FC236}">
                <a16:creationId xmlns:a16="http://schemas.microsoft.com/office/drawing/2014/main" id="{868ADA86-F4F6-3275-02B1-759904AB1F0D}"/>
              </a:ext>
            </a:extLst>
          </p:cNvPr>
          <p:cNvSpPr/>
          <p:nvPr/>
        </p:nvSpPr>
        <p:spPr>
          <a:xfrm>
            <a:off x="1183162" y="3760249"/>
            <a:ext cx="2272419" cy="32265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6B063D6-B444-CC2D-E22B-754F6E5B395F}"/>
              </a:ext>
            </a:extLst>
          </p:cNvPr>
          <p:cNvSpPr/>
          <p:nvPr/>
        </p:nvSpPr>
        <p:spPr>
          <a:xfrm>
            <a:off x="6283842" y="2838893"/>
            <a:ext cx="5560828" cy="310470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481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6" presetClass="entr" presetSubtype="16"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circle(in)">
                                      <p:cBhvr>
                                        <p:cTn id="13"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Arc 4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7C6E3B-A332-2E1C-73D1-B2D183992075}"/>
              </a:ext>
            </a:extLst>
          </p:cNvPr>
          <p:cNvSpPr>
            <a:spLocks noGrp="1"/>
          </p:cNvSpPr>
          <p:nvPr>
            <p:ph type="title"/>
          </p:nvPr>
        </p:nvSpPr>
        <p:spPr>
          <a:xfrm>
            <a:off x="5894962" y="479493"/>
            <a:ext cx="5458838" cy="1325563"/>
          </a:xfrm>
        </p:spPr>
        <p:txBody>
          <a:bodyPr>
            <a:normAutofit/>
          </a:bodyPr>
          <a:lstStyle/>
          <a:p>
            <a:r>
              <a:rPr lang="en-US" b="1" dirty="0">
                <a:latin typeface="Nunito Sans Normal" pitchFamily="2" charset="0"/>
              </a:rPr>
              <a:t>Data Sources &amp; Transformations</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32B29B0-38C7-5BD1-91CB-69E9BAEB3D34}"/>
              </a:ext>
            </a:extLst>
          </p:cNvPr>
          <p:cNvSpPr>
            <a:spLocks noGrp="1"/>
          </p:cNvSpPr>
          <p:nvPr>
            <p:ph idx="1"/>
          </p:nvPr>
        </p:nvSpPr>
        <p:spPr>
          <a:xfrm>
            <a:off x="5894962" y="1984443"/>
            <a:ext cx="5458838" cy="4192520"/>
          </a:xfrm>
        </p:spPr>
        <p:txBody>
          <a:bodyPr>
            <a:normAutofit lnSpcReduction="10000"/>
          </a:bodyPr>
          <a:lstStyle/>
          <a:p>
            <a:r>
              <a:rPr lang="en-US" sz="2000" dirty="0">
                <a:latin typeface="Nunito Sans Normal" pitchFamily="2" charset="0"/>
              </a:rPr>
              <a:t>USC Satellite Database</a:t>
            </a:r>
          </a:p>
          <a:p>
            <a:pPr lvl="1"/>
            <a:r>
              <a:rPr lang="en-US" sz="2000" dirty="0">
                <a:latin typeface="Nunito Sans Normal" pitchFamily="2" charset="0"/>
              </a:rPr>
              <a:t>Research tool for open-source information</a:t>
            </a:r>
          </a:p>
          <a:p>
            <a:r>
              <a:rPr lang="en-US" sz="2000" dirty="0">
                <a:latin typeface="Nunito Sans Normal" pitchFamily="2" charset="0"/>
              </a:rPr>
              <a:t>Limitations/Assumptions</a:t>
            </a:r>
          </a:p>
          <a:p>
            <a:pPr lvl="1"/>
            <a:r>
              <a:rPr lang="en-US" sz="2000" dirty="0">
                <a:latin typeface="Nunito Sans Normal" pitchFamily="2" charset="0"/>
              </a:rPr>
              <a:t>Launches through 5/1/2023</a:t>
            </a:r>
          </a:p>
          <a:p>
            <a:pPr lvl="1"/>
            <a:r>
              <a:rPr lang="en-US" sz="2000" dirty="0">
                <a:latin typeface="Nunito Sans Normal" pitchFamily="2" charset="0"/>
              </a:rPr>
              <a:t>Categories Combined </a:t>
            </a:r>
          </a:p>
          <a:p>
            <a:pPr lvl="1"/>
            <a:r>
              <a:rPr lang="en-US" sz="2000" dirty="0">
                <a:latin typeface="Nunito Sans Normal" pitchFamily="2" charset="0"/>
              </a:rPr>
              <a:t>Did not list Frequency Bands</a:t>
            </a:r>
          </a:p>
          <a:p>
            <a:pPr lvl="1"/>
            <a:r>
              <a:rPr lang="en-US" sz="2000" dirty="0">
                <a:latin typeface="Nunito Sans Normal" pitchFamily="2" charset="0"/>
              </a:rPr>
              <a:t>First Mission is Primary Mission</a:t>
            </a:r>
          </a:p>
          <a:p>
            <a:r>
              <a:rPr lang="en-US" sz="2000" dirty="0">
                <a:latin typeface="Nunito Sans Normal" pitchFamily="2" charset="0"/>
              </a:rPr>
              <a:t>Cleaning &amp; Transformation</a:t>
            </a:r>
          </a:p>
          <a:p>
            <a:pPr lvl="1"/>
            <a:r>
              <a:rPr lang="en-US" sz="2000" dirty="0">
                <a:latin typeface="Nunito Sans Normal" pitchFamily="2" charset="0"/>
              </a:rPr>
              <a:t>Removed unnecessary columns</a:t>
            </a:r>
          </a:p>
          <a:p>
            <a:pPr lvl="1"/>
            <a:r>
              <a:rPr lang="en-US" sz="2000" dirty="0">
                <a:latin typeface="Nunito Sans Normal" pitchFamily="2" charset="0"/>
              </a:rPr>
              <a:t>Narrowed down to launches since 2013</a:t>
            </a:r>
          </a:p>
          <a:p>
            <a:pPr lvl="1"/>
            <a:r>
              <a:rPr lang="en-US" sz="2000" dirty="0">
                <a:latin typeface="Nunito Sans Normal" pitchFamily="2" charset="0"/>
              </a:rPr>
              <a:t>“Exploded” Columns</a:t>
            </a:r>
          </a:p>
          <a:p>
            <a:pPr lvl="1"/>
            <a:r>
              <a:rPr lang="en-US" sz="2000" dirty="0">
                <a:latin typeface="Nunito Sans Normal" pitchFamily="2" charset="0"/>
              </a:rPr>
              <a:t>Assigned Frequency Bands</a:t>
            </a:r>
          </a:p>
          <a:p>
            <a:pPr lvl="1"/>
            <a:endParaRPr lang="en-US" sz="2000" dirty="0"/>
          </a:p>
        </p:txBody>
      </p:sp>
      <p:graphicFrame>
        <p:nvGraphicFramePr>
          <p:cNvPr id="4" name="Table 3">
            <a:extLst>
              <a:ext uri="{FF2B5EF4-FFF2-40B4-BE49-F238E27FC236}">
                <a16:creationId xmlns:a16="http://schemas.microsoft.com/office/drawing/2014/main" id="{6FB2428D-B7F7-E076-B830-8C2C98EFF2C5}"/>
              </a:ext>
            </a:extLst>
          </p:cNvPr>
          <p:cNvGraphicFramePr>
            <a:graphicFrameLocks noGrp="1"/>
          </p:cNvGraphicFramePr>
          <p:nvPr>
            <p:extLst>
              <p:ext uri="{D42A27DB-BD31-4B8C-83A1-F6EECF244321}">
                <p14:modId xmlns:p14="http://schemas.microsoft.com/office/powerpoint/2010/main" val="4050711654"/>
              </p:ext>
            </p:extLst>
          </p:nvPr>
        </p:nvGraphicFramePr>
        <p:xfrm>
          <a:off x="776371" y="511293"/>
          <a:ext cx="4631005" cy="5665675"/>
        </p:xfrm>
        <a:graphic>
          <a:graphicData uri="http://schemas.openxmlformats.org/drawingml/2006/table">
            <a:tbl>
              <a:tblPr firstRow="1" bandRow="1">
                <a:tableStyleId>{5C22544A-7EE6-4342-B048-85BDC9FD1C3A}</a:tableStyleId>
              </a:tblPr>
              <a:tblGrid>
                <a:gridCol w="2032121">
                  <a:extLst>
                    <a:ext uri="{9D8B030D-6E8A-4147-A177-3AD203B41FA5}">
                      <a16:colId xmlns:a16="http://schemas.microsoft.com/office/drawing/2014/main" val="993772488"/>
                    </a:ext>
                  </a:extLst>
                </a:gridCol>
                <a:gridCol w="1185007">
                  <a:extLst>
                    <a:ext uri="{9D8B030D-6E8A-4147-A177-3AD203B41FA5}">
                      <a16:colId xmlns:a16="http://schemas.microsoft.com/office/drawing/2014/main" val="861010288"/>
                    </a:ext>
                  </a:extLst>
                </a:gridCol>
                <a:gridCol w="1413877">
                  <a:extLst>
                    <a:ext uri="{9D8B030D-6E8A-4147-A177-3AD203B41FA5}">
                      <a16:colId xmlns:a16="http://schemas.microsoft.com/office/drawing/2014/main" val="2214348429"/>
                    </a:ext>
                  </a:extLst>
                </a:gridCol>
              </a:tblGrid>
              <a:tr h="318812">
                <a:tc gridSpan="3">
                  <a:txBody>
                    <a:bodyPr/>
                    <a:lstStyle/>
                    <a:p>
                      <a:pPr algn="ctr"/>
                      <a:r>
                        <a:rPr lang="en-US" sz="1300"/>
                        <a:t>Frequency Band Proxy Mapping</a:t>
                      </a:r>
                    </a:p>
                  </a:txBody>
                  <a:tcPr marL="84830" marR="84830" marT="42415" marB="42415">
                    <a:solidFill>
                      <a:schemeClr val="accent1">
                        <a:lumMod val="50000"/>
                      </a:schemeClr>
                    </a:solidFill>
                  </a:tcPr>
                </a:tc>
                <a:tc hMerge="1">
                  <a:txBody>
                    <a:bodyPr/>
                    <a:lstStyle/>
                    <a:p>
                      <a:endParaRPr lang="en-US" dirty="0"/>
                    </a:p>
                  </a:txBody>
                  <a:tcPr>
                    <a:solidFill>
                      <a:schemeClr val="accent1">
                        <a:lumMod val="50000"/>
                      </a:schemeClr>
                    </a:solidFill>
                  </a:tcPr>
                </a:tc>
                <a:tc hMerge="1">
                  <a:txBody>
                    <a:bodyPr/>
                    <a:lstStyle/>
                    <a:p>
                      <a:pPr algn="ctr"/>
                      <a:endParaRPr lang="en-US" sz="1400" dirty="0"/>
                    </a:p>
                  </a:txBody>
                  <a:tcPr marL="90614" marR="90614" marT="45307" marB="45307">
                    <a:solidFill>
                      <a:schemeClr val="accent1">
                        <a:lumMod val="50000"/>
                      </a:schemeClr>
                    </a:solidFill>
                  </a:tcPr>
                </a:tc>
                <a:extLst>
                  <a:ext uri="{0D108BD9-81ED-4DB2-BD59-A6C34878D82A}">
                    <a16:rowId xmlns:a16="http://schemas.microsoft.com/office/drawing/2014/main" val="3717983370"/>
                  </a:ext>
                </a:extLst>
              </a:tr>
              <a:tr h="718293">
                <a:tc>
                  <a:txBody>
                    <a:bodyPr/>
                    <a:lstStyle/>
                    <a:p>
                      <a:pPr marL="0" algn="ctr" defTabSz="914400" rtl="0" eaLnBrk="1" latinLnBrk="0" hangingPunct="1"/>
                      <a:r>
                        <a:rPr lang="en-US" sz="1300" b="1" kern="1200">
                          <a:solidFill>
                            <a:schemeClr val="lt1"/>
                          </a:solidFill>
                          <a:latin typeface="+mn-lt"/>
                          <a:ea typeface="+mn-ea"/>
                          <a:cs typeface="+mn-cs"/>
                        </a:rPr>
                        <a:t>Mission Purpose</a:t>
                      </a:r>
                    </a:p>
                  </a:txBody>
                  <a:tcPr marL="84830" marR="84830" marT="42415" marB="42415">
                    <a:solidFill>
                      <a:schemeClr val="accent1">
                        <a:lumMod val="50000"/>
                      </a:schemeClr>
                    </a:solidFill>
                  </a:tcPr>
                </a:tc>
                <a:tc>
                  <a:txBody>
                    <a:bodyPr/>
                    <a:lstStyle/>
                    <a:p>
                      <a:pPr marL="0" algn="ctr" defTabSz="914400" rtl="0" eaLnBrk="1" latinLnBrk="0" hangingPunct="1"/>
                      <a:r>
                        <a:rPr lang="en-US" sz="1300" b="1" kern="1200" dirty="0">
                          <a:solidFill>
                            <a:schemeClr val="lt1"/>
                          </a:solidFill>
                          <a:latin typeface="+mn-lt"/>
                          <a:ea typeface="+mn-ea"/>
                          <a:cs typeface="+mn-cs"/>
                        </a:rPr>
                        <a:t>Typical Frequency Band</a:t>
                      </a:r>
                    </a:p>
                  </a:txBody>
                  <a:tcPr marL="84830" marR="84830" marT="42415" marB="42415">
                    <a:solidFill>
                      <a:schemeClr val="accent1">
                        <a:lumMod val="50000"/>
                      </a:schemeClr>
                    </a:solidFill>
                  </a:tcPr>
                </a:tc>
                <a:tc>
                  <a:txBody>
                    <a:bodyPr/>
                    <a:lstStyle/>
                    <a:p>
                      <a:pPr marL="0" algn="ctr" defTabSz="914400" rtl="0" eaLnBrk="1" latinLnBrk="0" hangingPunct="1"/>
                      <a:r>
                        <a:rPr lang="en-US" sz="1300" b="1" kern="1200">
                          <a:solidFill>
                            <a:schemeClr val="lt1"/>
                          </a:solidFill>
                          <a:latin typeface="+mn-lt"/>
                          <a:ea typeface="+mn-ea"/>
                          <a:cs typeface="+mn-cs"/>
                        </a:rPr>
                        <a:t>Examples</a:t>
                      </a:r>
                    </a:p>
                  </a:txBody>
                  <a:tcPr marL="84830" marR="84830" marT="42415" marB="42415">
                    <a:solidFill>
                      <a:schemeClr val="accent1">
                        <a:lumMod val="50000"/>
                      </a:schemeClr>
                    </a:solidFill>
                  </a:tcPr>
                </a:tc>
                <a:extLst>
                  <a:ext uri="{0D108BD9-81ED-4DB2-BD59-A6C34878D82A}">
                    <a16:rowId xmlns:a16="http://schemas.microsoft.com/office/drawing/2014/main" val="4026428087"/>
                  </a:ext>
                </a:extLst>
              </a:tr>
              <a:tr h="318812">
                <a:tc>
                  <a:txBody>
                    <a:bodyPr/>
                    <a:lstStyle/>
                    <a:p>
                      <a:r>
                        <a:rPr lang="en-US" sz="1300"/>
                        <a:t>Communications</a:t>
                      </a:r>
                    </a:p>
                  </a:txBody>
                  <a:tcPr marL="84830" marR="84830" marT="42415" marB="42415"/>
                </a:tc>
                <a:tc>
                  <a:txBody>
                    <a:bodyPr/>
                    <a:lstStyle/>
                    <a:p>
                      <a:r>
                        <a:rPr lang="en-US" sz="1300"/>
                        <a:t>C, Ku, Ka</a:t>
                      </a:r>
                    </a:p>
                  </a:txBody>
                  <a:tcPr marL="84830" marR="84830" marT="42415" marB="42415"/>
                </a:tc>
                <a:tc>
                  <a:txBody>
                    <a:bodyPr/>
                    <a:lstStyle/>
                    <a:p>
                      <a:r>
                        <a:rPr lang="en-US" sz="1300"/>
                        <a:t>Satellite TV</a:t>
                      </a:r>
                    </a:p>
                  </a:txBody>
                  <a:tcPr marL="84830" marR="84830" marT="42415" marB="42415"/>
                </a:tc>
                <a:extLst>
                  <a:ext uri="{0D108BD9-81ED-4DB2-BD59-A6C34878D82A}">
                    <a16:rowId xmlns:a16="http://schemas.microsoft.com/office/drawing/2014/main" val="2948317369"/>
                  </a:ext>
                </a:extLst>
              </a:tr>
              <a:tr h="718293">
                <a:tc>
                  <a:txBody>
                    <a:bodyPr/>
                    <a:lstStyle/>
                    <a:p>
                      <a:r>
                        <a:rPr lang="en-US" sz="1300"/>
                        <a:t>Earth Observation</a:t>
                      </a:r>
                    </a:p>
                  </a:txBody>
                  <a:tcPr marL="84830" marR="84830" marT="42415" marB="42415"/>
                </a:tc>
                <a:tc>
                  <a:txBody>
                    <a:bodyPr/>
                    <a:lstStyle/>
                    <a:p>
                      <a:r>
                        <a:rPr lang="en-US" sz="1300"/>
                        <a:t>X, S</a:t>
                      </a:r>
                    </a:p>
                  </a:txBody>
                  <a:tcPr marL="84830" marR="84830" marT="42415" marB="42415"/>
                </a:tc>
                <a:tc>
                  <a:txBody>
                    <a:bodyPr/>
                    <a:lstStyle/>
                    <a:p>
                      <a:r>
                        <a:rPr lang="en-US" sz="1300"/>
                        <a:t>Synthetic Aperture Radar (SAR)</a:t>
                      </a:r>
                    </a:p>
                  </a:txBody>
                  <a:tcPr marL="84830" marR="84830" marT="42415" marB="42415"/>
                </a:tc>
                <a:extLst>
                  <a:ext uri="{0D108BD9-81ED-4DB2-BD59-A6C34878D82A}">
                    <a16:rowId xmlns:a16="http://schemas.microsoft.com/office/drawing/2014/main" val="248936629"/>
                  </a:ext>
                </a:extLst>
              </a:tr>
              <a:tr h="718293">
                <a:tc>
                  <a:txBody>
                    <a:bodyPr/>
                    <a:lstStyle/>
                    <a:p>
                      <a:r>
                        <a:rPr lang="en-US" sz="1300"/>
                        <a:t>Navigation</a:t>
                      </a:r>
                    </a:p>
                  </a:txBody>
                  <a:tcPr marL="84830" marR="84830" marT="42415" marB="42415"/>
                </a:tc>
                <a:tc>
                  <a:txBody>
                    <a:bodyPr/>
                    <a:lstStyle/>
                    <a:p>
                      <a:r>
                        <a:rPr lang="en-US" sz="1300"/>
                        <a:t>L</a:t>
                      </a:r>
                    </a:p>
                  </a:txBody>
                  <a:tcPr marL="84830" marR="84830" marT="42415" marB="42415"/>
                </a:tc>
                <a:tc>
                  <a:txBody>
                    <a:bodyPr/>
                    <a:lstStyle/>
                    <a:p>
                      <a:r>
                        <a:rPr lang="en-US" sz="1300"/>
                        <a:t>GPS, GLONASS, Galileo</a:t>
                      </a:r>
                    </a:p>
                  </a:txBody>
                  <a:tcPr marL="84830" marR="84830" marT="42415" marB="42415"/>
                </a:tc>
                <a:extLst>
                  <a:ext uri="{0D108BD9-81ED-4DB2-BD59-A6C34878D82A}">
                    <a16:rowId xmlns:a16="http://schemas.microsoft.com/office/drawing/2014/main" val="1180514061"/>
                  </a:ext>
                </a:extLst>
              </a:tr>
              <a:tr h="718293">
                <a:tc>
                  <a:txBody>
                    <a:bodyPr/>
                    <a:lstStyle/>
                    <a:p>
                      <a:r>
                        <a:rPr lang="en-US" sz="1300"/>
                        <a:t>Meteorological/Weather Monitoring</a:t>
                      </a:r>
                    </a:p>
                  </a:txBody>
                  <a:tcPr marL="84830" marR="84830" marT="42415" marB="42415"/>
                </a:tc>
                <a:tc>
                  <a:txBody>
                    <a:bodyPr/>
                    <a:lstStyle/>
                    <a:p>
                      <a:r>
                        <a:rPr lang="en-US" sz="1300"/>
                        <a:t>S, X</a:t>
                      </a:r>
                    </a:p>
                  </a:txBody>
                  <a:tcPr marL="84830" marR="84830" marT="42415" marB="42415"/>
                </a:tc>
                <a:tc>
                  <a:txBody>
                    <a:bodyPr/>
                    <a:lstStyle/>
                    <a:p>
                      <a:r>
                        <a:rPr lang="en-US" sz="1300"/>
                        <a:t>Data relay, radar precipitation sensing</a:t>
                      </a:r>
                    </a:p>
                  </a:txBody>
                  <a:tcPr marL="84830" marR="84830" marT="42415" marB="42415"/>
                </a:tc>
                <a:extLst>
                  <a:ext uri="{0D108BD9-81ED-4DB2-BD59-A6C34878D82A}">
                    <a16:rowId xmlns:a16="http://schemas.microsoft.com/office/drawing/2014/main" val="3277294508"/>
                  </a:ext>
                </a:extLst>
              </a:tr>
              <a:tr h="718293">
                <a:tc>
                  <a:txBody>
                    <a:bodyPr/>
                    <a:lstStyle/>
                    <a:p>
                      <a:r>
                        <a:rPr lang="en-US" sz="1300"/>
                        <a:t>Space Observation</a:t>
                      </a:r>
                    </a:p>
                  </a:txBody>
                  <a:tcPr marL="84830" marR="84830" marT="42415" marB="42415"/>
                </a:tc>
                <a:tc>
                  <a:txBody>
                    <a:bodyPr/>
                    <a:lstStyle/>
                    <a:p>
                      <a:r>
                        <a:rPr lang="en-US" sz="1300"/>
                        <a:t>S, X, Ka</a:t>
                      </a:r>
                    </a:p>
                  </a:txBody>
                  <a:tcPr marL="84830" marR="84830" marT="42415" marB="42415"/>
                </a:tc>
                <a:tc>
                  <a:txBody>
                    <a:bodyPr/>
                    <a:lstStyle/>
                    <a:p>
                      <a:r>
                        <a:rPr lang="en-US" sz="1300"/>
                        <a:t>Telescopes, deep-space communication</a:t>
                      </a:r>
                    </a:p>
                  </a:txBody>
                  <a:tcPr marL="84830" marR="84830" marT="42415" marB="42415"/>
                </a:tc>
                <a:extLst>
                  <a:ext uri="{0D108BD9-81ED-4DB2-BD59-A6C34878D82A}">
                    <a16:rowId xmlns:a16="http://schemas.microsoft.com/office/drawing/2014/main" val="2735121489"/>
                  </a:ext>
                </a:extLst>
              </a:tr>
              <a:tr h="718293">
                <a:tc>
                  <a:txBody>
                    <a:bodyPr/>
                    <a:lstStyle/>
                    <a:p>
                      <a:r>
                        <a:rPr lang="en-US" sz="1300"/>
                        <a:t>Space Science</a:t>
                      </a:r>
                    </a:p>
                  </a:txBody>
                  <a:tcPr marL="84830" marR="84830" marT="42415" marB="42415"/>
                </a:tc>
                <a:tc>
                  <a:txBody>
                    <a:bodyPr/>
                    <a:lstStyle/>
                    <a:p>
                      <a:r>
                        <a:rPr lang="en-US" sz="1300"/>
                        <a:t>S, X, Ka</a:t>
                      </a:r>
                    </a:p>
                  </a:txBody>
                  <a:tcPr marL="84830" marR="84830" marT="42415" marB="42415"/>
                </a:tc>
                <a:tc>
                  <a:txBody>
                    <a:bodyPr/>
                    <a:lstStyle/>
                    <a:p>
                      <a:r>
                        <a:rPr lang="en-US" sz="1300"/>
                        <a:t>Science payloads, radio science</a:t>
                      </a:r>
                    </a:p>
                  </a:txBody>
                  <a:tcPr marL="84830" marR="84830" marT="42415" marB="42415"/>
                </a:tc>
                <a:extLst>
                  <a:ext uri="{0D108BD9-81ED-4DB2-BD59-A6C34878D82A}">
                    <a16:rowId xmlns:a16="http://schemas.microsoft.com/office/drawing/2014/main" val="3099867113"/>
                  </a:ext>
                </a:extLst>
              </a:tr>
              <a:tr h="718293">
                <a:tc>
                  <a:txBody>
                    <a:bodyPr/>
                    <a:lstStyle/>
                    <a:p>
                      <a:r>
                        <a:rPr lang="en-US" sz="1300"/>
                        <a:t>Technology Development</a:t>
                      </a:r>
                    </a:p>
                  </a:txBody>
                  <a:tcPr marL="84830" marR="84830" marT="42415" marB="42415"/>
                </a:tc>
                <a:tc>
                  <a:txBody>
                    <a:bodyPr/>
                    <a:lstStyle/>
                    <a:p>
                      <a:r>
                        <a:rPr lang="en-US" sz="1300"/>
                        <a:t>S, X, Ka, occasionally Ku</a:t>
                      </a:r>
                    </a:p>
                  </a:txBody>
                  <a:tcPr marL="84830" marR="84830" marT="42415" marB="42415"/>
                </a:tc>
                <a:tc>
                  <a:txBody>
                    <a:bodyPr/>
                    <a:lstStyle/>
                    <a:p>
                      <a:r>
                        <a:rPr lang="en-US" sz="1300" dirty="0"/>
                        <a:t>Experimental payloads</a:t>
                      </a:r>
                    </a:p>
                  </a:txBody>
                  <a:tcPr marL="84830" marR="84830" marT="42415" marB="42415"/>
                </a:tc>
                <a:extLst>
                  <a:ext uri="{0D108BD9-81ED-4DB2-BD59-A6C34878D82A}">
                    <a16:rowId xmlns:a16="http://schemas.microsoft.com/office/drawing/2014/main" val="2738505174"/>
                  </a:ext>
                </a:extLst>
              </a:tr>
            </a:tbl>
          </a:graphicData>
        </a:graphic>
      </p:graphicFrame>
    </p:spTree>
    <p:extLst>
      <p:ext uri="{BB962C8B-B14F-4D97-AF65-F5344CB8AC3E}">
        <p14:creationId xmlns:p14="http://schemas.microsoft.com/office/powerpoint/2010/main" val="82899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09D2A-06B1-035C-511F-E162761657CA}"/>
              </a:ext>
            </a:extLst>
          </p:cNvPr>
          <p:cNvSpPr>
            <a:spLocks noGrp="1"/>
          </p:cNvSpPr>
          <p:nvPr>
            <p:ph type="title"/>
          </p:nvPr>
        </p:nvSpPr>
        <p:spPr>
          <a:xfrm>
            <a:off x="532015" y="4495568"/>
            <a:ext cx="3861960" cy="1905232"/>
          </a:xfrm>
        </p:spPr>
        <p:txBody>
          <a:bodyPr anchor="ctr">
            <a:normAutofit/>
          </a:bodyPr>
          <a:lstStyle/>
          <a:p>
            <a:r>
              <a:rPr lang="en-US" sz="3200" b="1"/>
              <a:t>Visualizations</a:t>
            </a:r>
          </a:p>
        </p:txBody>
      </p:sp>
      <p:sp>
        <p:nvSpPr>
          <p:cNvPr id="65" name="Rectangle 6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different colored rectangular bars&#10;&#10;AI-generated content may be incorrect.">
            <a:extLst>
              <a:ext uri="{FF2B5EF4-FFF2-40B4-BE49-F238E27FC236}">
                <a16:creationId xmlns:a16="http://schemas.microsoft.com/office/drawing/2014/main" id="{77C2B1A2-80D0-4E5A-FB52-2F0BBD68DADB}"/>
              </a:ext>
            </a:extLst>
          </p:cNvPr>
          <p:cNvPicPr>
            <a:picLocks noChangeAspect="1"/>
          </p:cNvPicPr>
          <p:nvPr/>
        </p:nvPicPr>
        <p:blipFill>
          <a:blip r:embed="rId3"/>
          <a:stretch>
            <a:fillRect/>
          </a:stretch>
        </p:blipFill>
        <p:spPr>
          <a:xfrm>
            <a:off x="1199716" y="287521"/>
            <a:ext cx="4221370" cy="3751482"/>
          </a:xfrm>
          <a:prstGeom prst="rect">
            <a:avLst/>
          </a:prstGeom>
          <a:ln w="3175">
            <a:solidFill>
              <a:schemeClr val="tx2"/>
            </a:solidFill>
          </a:ln>
        </p:spPr>
      </p:pic>
      <p:pic>
        <p:nvPicPr>
          <p:cNvPr id="7" name="Picture 6" descr="A graph of different colored bars&#10;&#10;AI-generated content may be incorrect.">
            <a:extLst>
              <a:ext uri="{FF2B5EF4-FFF2-40B4-BE49-F238E27FC236}">
                <a16:creationId xmlns:a16="http://schemas.microsoft.com/office/drawing/2014/main" id="{4D567DA2-A5C1-A78C-1231-D88D1832BA6B}"/>
              </a:ext>
            </a:extLst>
          </p:cNvPr>
          <p:cNvPicPr>
            <a:picLocks noChangeAspect="1"/>
          </p:cNvPicPr>
          <p:nvPr/>
        </p:nvPicPr>
        <p:blipFill>
          <a:blip r:embed="rId4"/>
          <a:srcRect t="-71" b="1226"/>
          <a:stretch>
            <a:fillRect/>
          </a:stretch>
        </p:blipFill>
        <p:spPr>
          <a:xfrm>
            <a:off x="6244046" y="393353"/>
            <a:ext cx="4748238" cy="3539818"/>
          </a:xfrm>
          <a:prstGeom prst="rect">
            <a:avLst/>
          </a:prstGeom>
          <a:ln w="3175">
            <a:solidFill>
              <a:schemeClr val="tx2"/>
            </a:solidFill>
          </a:ln>
        </p:spPr>
      </p:pic>
      <p:sp>
        <p:nvSpPr>
          <p:cNvPr id="69" name="Rectangle 6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3B2850-7C0F-8AF3-99A4-F701DED68006}"/>
              </a:ext>
            </a:extLst>
          </p:cNvPr>
          <p:cNvSpPr>
            <a:spLocks noGrp="1"/>
          </p:cNvSpPr>
          <p:nvPr>
            <p:ph idx="1"/>
          </p:nvPr>
        </p:nvSpPr>
        <p:spPr>
          <a:xfrm>
            <a:off x="5162719" y="4495568"/>
            <a:ext cx="6586915" cy="1905232"/>
          </a:xfrm>
        </p:spPr>
        <p:txBody>
          <a:bodyPr anchor="ctr">
            <a:normAutofit/>
          </a:bodyPr>
          <a:lstStyle/>
          <a:p>
            <a:r>
              <a:rPr lang="en-US" sz="1800"/>
              <a:t>Distribution of Frequency Bands and Missions</a:t>
            </a:r>
          </a:p>
          <a:p>
            <a:r>
              <a:rPr lang="en-US" sz="1800"/>
              <a:t>Logarithmic Scales</a:t>
            </a:r>
          </a:p>
          <a:p>
            <a:endParaRPr lang="en-US" sz="1800"/>
          </a:p>
        </p:txBody>
      </p:sp>
    </p:spTree>
    <p:extLst>
      <p:ext uri="{BB962C8B-B14F-4D97-AF65-F5344CB8AC3E}">
        <p14:creationId xmlns:p14="http://schemas.microsoft.com/office/powerpoint/2010/main" val="195950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A35521-1E1E-2591-6C95-2472904796E1}"/>
              </a:ext>
            </a:extLst>
          </p:cNvPr>
          <p:cNvSpPr>
            <a:spLocks noGrp="1"/>
          </p:cNvSpPr>
          <p:nvPr>
            <p:ph type="title"/>
          </p:nvPr>
        </p:nvSpPr>
        <p:spPr>
          <a:xfrm>
            <a:off x="1051560" y="586822"/>
            <a:ext cx="3657600" cy="1645920"/>
          </a:xfrm>
        </p:spPr>
        <p:txBody>
          <a:bodyPr>
            <a:normAutofit/>
          </a:bodyPr>
          <a:lstStyle/>
          <a:p>
            <a:r>
              <a:rPr lang="en-US" sz="3200" b="1" dirty="0">
                <a:latin typeface="Nunito Sans Normal" pitchFamily="2" charset="0"/>
              </a:rPr>
              <a:t>Key Insights</a:t>
            </a:r>
          </a:p>
        </p:txBody>
      </p:sp>
      <p:sp>
        <p:nvSpPr>
          <p:cNvPr id="31" name="Rectangle 3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 name="Rectangle 3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B8C3784-7ED1-14D0-DC0E-81A276AF6E2B}"/>
              </a:ext>
            </a:extLst>
          </p:cNvPr>
          <p:cNvSpPr>
            <a:spLocks noGrp="1"/>
          </p:cNvSpPr>
          <p:nvPr>
            <p:ph idx="1"/>
          </p:nvPr>
        </p:nvSpPr>
        <p:spPr>
          <a:xfrm>
            <a:off x="5250106" y="586822"/>
            <a:ext cx="6106742" cy="1645920"/>
          </a:xfrm>
        </p:spPr>
        <p:txBody>
          <a:bodyPr anchor="ctr">
            <a:normAutofit/>
          </a:bodyPr>
          <a:lstStyle/>
          <a:p>
            <a:r>
              <a:rPr lang="en-US" sz="1800" dirty="0">
                <a:latin typeface="Nunito Sans Normal" pitchFamily="2" charset="0"/>
              </a:rPr>
              <a:t>Communications – C</a:t>
            </a:r>
          </a:p>
          <a:p>
            <a:r>
              <a:rPr lang="en-US" sz="1800" dirty="0">
                <a:latin typeface="Nunito Sans Normal" pitchFamily="2" charset="0"/>
              </a:rPr>
              <a:t>Earth Observation – S/X</a:t>
            </a:r>
          </a:p>
          <a:p>
            <a:r>
              <a:rPr lang="en-US" sz="1800" dirty="0">
                <a:latin typeface="Nunito Sans Normal" pitchFamily="2" charset="0"/>
              </a:rPr>
              <a:t>Technology Development – Range</a:t>
            </a:r>
          </a:p>
          <a:p>
            <a:pPr lvl="1"/>
            <a:r>
              <a:rPr lang="en-US" sz="1400" dirty="0">
                <a:latin typeface="Nunito Sans Normal" pitchFamily="2" charset="0"/>
              </a:rPr>
              <a:t>Why not the mid-range bands?</a:t>
            </a:r>
          </a:p>
          <a:p>
            <a:endParaRPr lang="en-US" sz="1800" dirty="0">
              <a:latin typeface="Nunito Sans Normal" pitchFamily="2" charset="0"/>
            </a:endParaRPr>
          </a:p>
        </p:txBody>
      </p:sp>
      <p:pic>
        <p:nvPicPr>
          <p:cNvPr id="22" name="Picture 21" descr="A graph of different colored rectangular shapes&#10;&#10;AI-generated content may be incorrect.">
            <a:extLst>
              <a:ext uri="{FF2B5EF4-FFF2-40B4-BE49-F238E27FC236}">
                <a16:creationId xmlns:a16="http://schemas.microsoft.com/office/drawing/2014/main" id="{6669DE7F-38FC-6323-F9FE-D54B40648647}"/>
              </a:ext>
            </a:extLst>
          </p:cNvPr>
          <p:cNvPicPr>
            <a:picLocks noChangeAspect="1"/>
          </p:cNvPicPr>
          <p:nvPr/>
        </p:nvPicPr>
        <p:blipFill>
          <a:blip r:embed="rId3"/>
          <a:stretch>
            <a:fillRect/>
          </a:stretch>
        </p:blipFill>
        <p:spPr>
          <a:xfrm>
            <a:off x="618425" y="2531013"/>
            <a:ext cx="4772524" cy="3973127"/>
          </a:xfrm>
          <a:prstGeom prst="rect">
            <a:avLst/>
          </a:prstGeom>
        </p:spPr>
      </p:pic>
      <p:pic>
        <p:nvPicPr>
          <p:cNvPr id="6" name="Picture 5">
            <a:extLst>
              <a:ext uri="{FF2B5EF4-FFF2-40B4-BE49-F238E27FC236}">
                <a16:creationId xmlns:a16="http://schemas.microsoft.com/office/drawing/2014/main" id="{E4332CD3-C47C-FF7F-4FCA-3CD0081E4191}"/>
              </a:ext>
            </a:extLst>
          </p:cNvPr>
          <p:cNvPicPr>
            <a:picLocks noChangeAspect="1"/>
          </p:cNvPicPr>
          <p:nvPr/>
        </p:nvPicPr>
        <p:blipFill>
          <a:blip r:embed="rId4"/>
          <a:stretch>
            <a:fillRect/>
          </a:stretch>
        </p:blipFill>
        <p:spPr>
          <a:xfrm>
            <a:off x="5798694" y="2682675"/>
            <a:ext cx="5558154" cy="3229418"/>
          </a:xfrm>
          <a:prstGeom prst="rect">
            <a:avLst/>
          </a:prstGeom>
        </p:spPr>
      </p:pic>
    </p:spTree>
    <p:extLst>
      <p:ext uri="{BB962C8B-B14F-4D97-AF65-F5344CB8AC3E}">
        <p14:creationId xmlns:p14="http://schemas.microsoft.com/office/powerpoint/2010/main" val="412265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D59064A-7BD3-673D-2606-9507EFB48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42651-85A8-B808-E7A0-D5C55D767A8F}"/>
              </a:ext>
            </a:extLst>
          </p:cNvPr>
          <p:cNvSpPr>
            <a:spLocks noGrp="1"/>
          </p:cNvSpPr>
          <p:nvPr>
            <p:ph type="title"/>
          </p:nvPr>
        </p:nvSpPr>
        <p:spPr>
          <a:xfrm>
            <a:off x="641513" y="4988991"/>
            <a:ext cx="7204271" cy="1094733"/>
          </a:xfrm>
        </p:spPr>
        <p:txBody>
          <a:bodyPr>
            <a:normAutofit/>
          </a:bodyPr>
          <a:lstStyle/>
          <a:p>
            <a:r>
              <a:rPr lang="en-US" b="1" dirty="0">
                <a:latin typeface="Nunito Sans Normal" pitchFamily="2" charset="0"/>
              </a:rPr>
              <a:t>Future Areas of Research</a:t>
            </a:r>
          </a:p>
        </p:txBody>
      </p:sp>
      <p:pic>
        <p:nvPicPr>
          <p:cNvPr id="8" name="Picture 7" descr="A map of the world">
            <a:extLst>
              <a:ext uri="{FF2B5EF4-FFF2-40B4-BE49-F238E27FC236}">
                <a16:creationId xmlns:a16="http://schemas.microsoft.com/office/drawing/2014/main" id="{B589C8B5-1F9D-A48D-7B21-5409EDAD1610}"/>
              </a:ext>
            </a:extLst>
          </p:cNvPr>
          <p:cNvPicPr>
            <a:picLocks noChangeAspect="1"/>
          </p:cNvPicPr>
          <p:nvPr/>
        </p:nvPicPr>
        <p:blipFill>
          <a:blip r:embed="rId2">
            <a:extLst>
              <a:ext uri="{28A0092B-C50C-407E-A947-70E740481C1C}">
                <a14:useLocalDpi xmlns:a14="http://schemas.microsoft.com/office/drawing/2010/main" val="0"/>
              </a:ext>
            </a:extLst>
          </a:blip>
          <a:srcRect l="3477" r="2402" b="15102"/>
          <a:stretch>
            <a:fillRect/>
          </a:stretch>
        </p:blipFill>
        <p:spPr>
          <a:xfrm>
            <a:off x="244037" y="1087319"/>
            <a:ext cx="7399556" cy="3537436"/>
          </a:xfrm>
          <a:prstGeom prst="rect">
            <a:avLst/>
          </a:prstGeom>
        </p:spPr>
      </p:pic>
      <p:sp>
        <p:nvSpPr>
          <p:cNvPr id="12" name="Content Placeholder 2">
            <a:extLst>
              <a:ext uri="{FF2B5EF4-FFF2-40B4-BE49-F238E27FC236}">
                <a16:creationId xmlns:a16="http://schemas.microsoft.com/office/drawing/2014/main" id="{A237F6BC-E84B-AFAB-D181-B2E9E8115F1B}"/>
              </a:ext>
            </a:extLst>
          </p:cNvPr>
          <p:cNvSpPr>
            <a:spLocks noGrp="1"/>
          </p:cNvSpPr>
          <p:nvPr>
            <p:ph idx="1"/>
          </p:nvPr>
        </p:nvSpPr>
        <p:spPr>
          <a:xfrm>
            <a:off x="8047975" y="418916"/>
            <a:ext cx="3434399" cy="6033900"/>
          </a:xfrm>
        </p:spPr>
        <p:txBody>
          <a:bodyPr>
            <a:normAutofit/>
          </a:bodyPr>
          <a:lstStyle/>
          <a:p>
            <a:r>
              <a:rPr lang="en-US" sz="1700" dirty="0">
                <a:latin typeface="Nunito Sans Normal" pitchFamily="2" charset="0"/>
              </a:rPr>
              <a:t>How does solar activity impact the performance and reliability of different frequency bands used by satellites?</a:t>
            </a:r>
          </a:p>
          <a:p>
            <a:r>
              <a:rPr lang="en-US" sz="1700" dirty="0">
                <a:latin typeface="Nunito Sans Normal" pitchFamily="2" charset="0"/>
              </a:rPr>
              <a:t>What are the main user groups of satellite services (e.g., commercial, military, academic) and how do they use the EM spectrum differently?</a:t>
            </a:r>
          </a:p>
          <a:p>
            <a:r>
              <a:rPr lang="en-US" sz="1700" dirty="0">
                <a:latin typeface="Nunito Sans Normal" pitchFamily="2" charset="0"/>
              </a:rPr>
              <a:t>How do satellite orbital parameters (LEO, MEO, GEO, HEO) influence the choice of frequency bands?</a:t>
            </a:r>
          </a:p>
          <a:p>
            <a:pPr lvl="1"/>
            <a:r>
              <a:rPr lang="en-US" sz="1700" dirty="0">
                <a:latin typeface="Nunito Sans Normal" pitchFamily="2" charset="0"/>
              </a:rPr>
              <a:t>Predicting future mission types &amp; frequency band usage?</a:t>
            </a:r>
          </a:p>
          <a:p>
            <a:r>
              <a:rPr lang="en-US" sz="1700" dirty="0">
                <a:latin typeface="Nunito Sans Normal" pitchFamily="2" charset="0"/>
              </a:rPr>
              <a:t>How will emerging satellite mega-constellations (e.g., Starlink, OneWeb) influence the allocation and management of the EM spectrum?</a:t>
            </a:r>
          </a:p>
          <a:p>
            <a:endParaRPr lang="en-US" sz="1700" dirty="0"/>
          </a:p>
          <a:p>
            <a:endParaRPr lang="en-US" sz="1700" dirty="0"/>
          </a:p>
        </p:txBody>
      </p:sp>
    </p:spTree>
    <p:extLst>
      <p:ext uri="{BB962C8B-B14F-4D97-AF65-F5344CB8AC3E}">
        <p14:creationId xmlns:p14="http://schemas.microsoft.com/office/powerpoint/2010/main" val="28959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The futuristic interface of a planet">
            <a:extLst>
              <a:ext uri="{FF2B5EF4-FFF2-40B4-BE49-F238E27FC236}">
                <a16:creationId xmlns:a16="http://schemas.microsoft.com/office/drawing/2014/main" id="{0E698D86-5D7C-D25F-10E6-ADB7B3BC3AE6}"/>
              </a:ext>
            </a:extLst>
          </p:cNvPr>
          <p:cNvPicPr>
            <a:picLocks noChangeAspect="1"/>
          </p:cNvPicPr>
          <p:nvPr/>
        </p:nvPicPr>
        <p:blipFill>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t="8537"/>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144BD18-05AF-3068-9DD0-DEBE292416A9}"/>
              </a:ext>
            </a:extLst>
          </p:cNvPr>
          <p:cNvSpPr>
            <a:spLocks noGrp="1"/>
          </p:cNvSpPr>
          <p:nvPr>
            <p:ph type="title"/>
          </p:nvPr>
        </p:nvSpPr>
        <p:spPr>
          <a:xfrm>
            <a:off x="838200" y="365125"/>
            <a:ext cx="10515600" cy="1325563"/>
          </a:xfrm>
        </p:spPr>
        <p:txBody>
          <a:bodyPr>
            <a:normAutofit/>
          </a:bodyPr>
          <a:lstStyle/>
          <a:p>
            <a:r>
              <a:rPr lang="en-US" b="1">
                <a:latin typeface="Nunito Sans Normal" pitchFamily="2" charset="0"/>
              </a:rPr>
              <a:t>So What?</a:t>
            </a:r>
          </a:p>
        </p:txBody>
      </p:sp>
      <p:graphicFrame>
        <p:nvGraphicFramePr>
          <p:cNvPr id="5" name="Content Placeholder 2">
            <a:extLst>
              <a:ext uri="{FF2B5EF4-FFF2-40B4-BE49-F238E27FC236}">
                <a16:creationId xmlns:a16="http://schemas.microsoft.com/office/drawing/2014/main" id="{1C36C764-0C72-9815-4BDF-141F83CDD95F}"/>
              </a:ext>
            </a:extLst>
          </p:cNvPr>
          <p:cNvGraphicFramePr>
            <a:graphicFrameLocks noGrp="1"/>
          </p:cNvGraphicFramePr>
          <p:nvPr>
            <p:ph idx="1"/>
            <p:extLst>
              <p:ext uri="{D42A27DB-BD31-4B8C-83A1-F6EECF244321}">
                <p14:modId xmlns:p14="http://schemas.microsoft.com/office/powerpoint/2010/main" val="29428346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9093900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4E4E-0A73-74BF-2416-B25B53EB96B0}"/>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66954C83-4E25-2756-26A2-8C553DC9AA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9082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4543</TotalTime>
  <Words>1962</Words>
  <Application>Microsoft Office PowerPoint</Application>
  <PresentationFormat>Widescreen</PresentationFormat>
  <Paragraphs>151</Paragraphs>
  <Slides>9</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Display</vt:lpstr>
      <vt:lpstr>Arial</vt:lpstr>
      <vt:lpstr>Calibri</vt:lpstr>
      <vt:lpstr>Neue Haas Grotesk Text Pro</vt:lpstr>
      <vt:lpstr>Nunito Sans Normal</vt:lpstr>
      <vt:lpstr>Star Jedi</vt:lpstr>
      <vt:lpstr>Office Theme</vt:lpstr>
      <vt:lpstr>How satellites use the electromagnetic spectrum</vt:lpstr>
      <vt:lpstr>Objectives / Why?</vt:lpstr>
      <vt:lpstr>Background Information</vt:lpstr>
      <vt:lpstr>Data Sources &amp; Transformations</vt:lpstr>
      <vt:lpstr>Visualizations</vt:lpstr>
      <vt:lpstr>Key Insights</vt:lpstr>
      <vt:lpstr>Future Areas of Research</vt:lpstr>
      <vt:lpstr>So What?</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Tashi Hatchell</dc:creator>
  <cp:lastModifiedBy>Tashi Hatchell</cp:lastModifiedBy>
  <cp:revision>10</cp:revision>
  <dcterms:created xsi:type="dcterms:W3CDTF">2025-06-04T16:37:37Z</dcterms:created>
  <dcterms:modified xsi:type="dcterms:W3CDTF">2025-06-10T18:37:42Z</dcterms:modified>
</cp:coreProperties>
</file>