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4" r:id="rId2"/>
    <p:sldId id="268" r:id="rId3"/>
    <p:sldId id="269" r:id="rId4"/>
    <p:sldId id="287" r:id="rId5"/>
    <p:sldId id="270" r:id="rId6"/>
    <p:sldId id="271" r:id="rId7"/>
    <p:sldId id="288" r:id="rId8"/>
    <p:sldId id="289" r:id="rId9"/>
    <p:sldId id="273" r:id="rId10"/>
    <p:sldId id="274" r:id="rId11"/>
    <p:sldId id="290" r:id="rId12"/>
    <p:sldId id="291" r:id="rId13"/>
    <p:sldId id="292" r:id="rId14"/>
    <p:sldId id="293" r:id="rId15"/>
    <p:sldId id="294" r:id="rId16"/>
    <p:sldId id="295" r:id="rId17"/>
    <p:sldId id="296" r:id="rId18"/>
    <p:sldId id="286" r:id="rId19"/>
    <p:sldId id="275" r:id="rId20"/>
    <p:sldId id="276" r:id="rId21"/>
    <p:sldId id="277" r:id="rId22"/>
    <p:sldId id="297" r:id="rId23"/>
    <p:sldId id="298" r:id="rId24"/>
    <p:sldId id="278" r:id="rId25"/>
    <p:sldId id="279" r:id="rId26"/>
    <p:sldId id="280" r:id="rId27"/>
    <p:sldId id="281" r:id="rId28"/>
    <p:sldId id="282" r:id="rId29"/>
    <p:sldId id="299" r:id="rId30"/>
    <p:sldId id="283" r:id="rId31"/>
    <p:sldId id="284" r:id="rId32"/>
    <p:sldId id="285"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E8B"/>
    <a:srgbClr val="FF5969"/>
    <a:srgbClr val="52C9BD"/>
    <a:srgbClr val="FEC630"/>
    <a:srgbClr val="52CBBE"/>
    <a:srgbClr val="5D7373"/>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6" autoAdjust="0"/>
    <p:restoredTop sz="94660"/>
  </p:normalViewPr>
  <p:slideViewPr>
    <p:cSldViewPr snapToGrid="0">
      <p:cViewPr>
        <p:scale>
          <a:sx n="69" d="100"/>
          <a:sy n="69" d="100"/>
        </p:scale>
        <p:origin x="-974"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859280"/>
            <a:ext cx="85344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12192000" cy="932688"/>
          </a:xfrm>
          <a:prstGeom prst="rect">
            <a:avLst/>
          </a:prstGeom>
        </p:spPr>
      </p:pic>
      <p:sp>
        <p:nvSpPr>
          <p:cNvPr id="3" name="Subtitle 2"/>
          <p:cNvSpPr>
            <a:spLocks noGrp="1"/>
          </p:cNvSpPr>
          <p:nvPr>
            <p:ph type="subTitle" idx="1"/>
          </p:nvPr>
        </p:nvSpPr>
        <p:spPr>
          <a:xfrm>
            <a:off x="1828800" y="3429000"/>
            <a:ext cx="85344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3FDFAF59-80FD-42F8-B77B-6179688B7234}" type="datetimeFigureOut">
              <a:rPr lang="de-DE" smtClean="0"/>
              <a:t>15.06.2020</a:t>
            </a:fld>
            <a:endParaRPr lang="de-DE"/>
          </a:p>
        </p:txBody>
      </p:sp>
      <p:sp>
        <p:nvSpPr>
          <p:cNvPr id="5" name="Footer Placeholder 4"/>
          <p:cNvSpPr>
            <a:spLocks noGrp="1"/>
          </p:cNvSpPr>
          <p:nvPr>
            <p:ph type="ftr" sz="quarter" idx="11"/>
          </p:nvPr>
        </p:nvSpPr>
        <p:spPr bwMode="white"/>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FAF59-80FD-42F8-B77B-6179688B7234}" type="datetimeFigureOut">
              <a:rPr lang="de-DE" smtClean="0"/>
              <a:t>15.06.2020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09041"/>
            <a:ext cx="17272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27200" y="1219200"/>
            <a:ext cx="69088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15.06.2020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828800" y="2438401"/>
            <a:ext cx="85344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15.06.2020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DFAF59-80FD-42F8-B77B-6179688B7234}" type="datetimeFigureOut">
              <a:rPr lang="de-DE" smtClean="0"/>
              <a:t>15.06.2020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12192000" cy="932688"/>
          </a:xfrm>
          <a:prstGeom prst="rect">
            <a:avLst/>
          </a:prstGeom>
        </p:spPr>
      </p:pic>
      <p:sp>
        <p:nvSpPr>
          <p:cNvPr id="2" name="Title 1"/>
          <p:cNvSpPr>
            <a:spLocks noGrp="1"/>
          </p:cNvSpPr>
          <p:nvPr>
            <p:ph type="title"/>
          </p:nvPr>
        </p:nvSpPr>
        <p:spPr>
          <a:xfrm>
            <a:off x="1930400" y="3410268"/>
            <a:ext cx="83312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30400" y="1503680"/>
            <a:ext cx="83312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12192000" cy="932688"/>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828800" y="2438400"/>
            <a:ext cx="41656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FDFAF59-80FD-42F8-B77B-6179688B7234}" type="datetimeFigureOut">
              <a:rPr lang="de-DE" smtClean="0"/>
              <a:t>15.06.2020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
        <p:nvSpPr>
          <p:cNvPr id="12" name="Content Placeholder 11"/>
          <p:cNvSpPr>
            <a:spLocks noGrp="1"/>
          </p:cNvSpPr>
          <p:nvPr>
            <p:ph sz="quarter" idx="14"/>
          </p:nvPr>
        </p:nvSpPr>
        <p:spPr>
          <a:xfrm>
            <a:off x="6197600" y="2438400"/>
            <a:ext cx="41656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12192000" cy="932688"/>
          </a:xfrm>
          <a:prstGeom prst="rect">
            <a:avLst/>
          </a:prstGeom>
        </p:spPr>
      </p:pic>
      <p:sp>
        <p:nvSpPr>
          <p:cNvPr id="11" name="Content Placeholder 10"/>
          <p:cNvSpPr>
            <a:spLocks noGrp="1"/>
          </p:cNvSpPr>
          <p:nvPr>
            <p:ph sz="quarter" idx="13"/>
          </p:nvPr>
        </p:nvSpPr>
        <p:spPr>
          <a:xfrm>
            <a:off x="1828800" y="2819400"/>
            <a:ext cx="4165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7600" y="2819400"/>
            <a:ext cx="4165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2362201"/>
            <a:ext cx="4167717"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3368" y="2359152"/>
            <a:ext cx="4169833"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FDFAF59-80FD-42F8-B77B-6179688B7234}" type="datetimeFigureOut">
              <a:rPr lang="de-DE" smtClean="0"/>
              <a:t>15.06.2020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DFAF59-80FD-42F8-B77B-6179688B7234}" type="datetimeFigureOut">
              <a:rPr lang="de-DE" smtClean="0"/>
              <a:t>15.06.2020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DFAF59-80FD-42F8-B77B-6179688B7234}" type="datetimeFigureOut">
              <a:rPr lang="de-DE" smtClean="0"/>
              <a:t>15.06.2020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2" y="1676400"/>
            <a:ext cx="37591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6604002" y="2275840"/>
            <a:ext cx="37591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15.06.2020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
        <p:nvSpPr>
          <p:cNvPr id="9" name="Content Placeholder 8"/>
          <p:cNvSpPr>
            <a:spLocks noGrp="1"/>
          </p:cNvSpPr>
          <p:nvPr>
            <p:ph sz="quarter" idx="13"/>
          </p:nvPr>
        </p:nvSpPr>
        <p:spPr>
          <a:xfrm>
            <a:off x="1828800" y="1676400"/>
            <a:ext cx="43688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950720" y="1847088"/>
            <a:ext cx="4120896"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04000" y="1676400"/>
            <a:ext cx="37592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2032000" y="1905000"/>
            <a:ext cx="39624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604000" y="2276856"/>
            <a:ext cx="37592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15.06.2020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12192000" cy="6858000"/>
          </a:xfrm>
          <a:prstGeom prst="rect">
            <a:avLst/>
          </a:prstGeom>
        </p:spPr>
      </p:pic>
      <p:sp>
        <p:nvSpPr>
          <p:cNvPr id="2" name="Title Placeholder 1"/>
          <p:cNvSpPr>
            <a:spLocks noGrp="1"/>
          </p:cNvSpPr>
          <p:nvPr>
            <p:ph type="title"/>
          </p:nvPr>
        </p:nvSpPr>
        <p:spPr>
          <a:xfrm>
            <a:off x="1828800" y="1295400"/>
            <a:ext cx="85344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28800" y="2057401"/>
            <a:ext cx="85344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406400" y="6356351"/>
            <a:ext cx="28448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FDFAF59-80FD-42F8-B77B-6179688B7234}" type="datetimeFigureOut">
              <a:rPr lang="de-DE" smtClean="0"/>
              <a:t>15.06.2020</a:t>
            </a:fld>
            <a:endParaRPr lang="de-DE"/>
          </a:p>
        </p:txBody>
      </p:sp>
      <p:sp>
        <p:nvSpPr>
          <p:cNvPr id="5" name="Footer Placeholder 4"/>
          <p:cNvSpPr>
            <a:spLocks noGrp="1"/>
          </p:cNvSpPr>
          <p:nvPr>
            <p:ph type="ftr" sz="quarter" idx="3"/>
          </p:nvPr>
        </p:nvSpPr>
        <p:spPr bwMode="white">
          <a:xfrm>
            <a:off x="3962400" y="6356351"/>
            <a:ext cx="42672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de-DE"/>
          </a:p>
        </p:txBody>
      </p:sp>
      <p:sp>
        <p:nvSpPr>
          <p:cNvPr id="6" name="Slide Number Placeholder 5"/>
          <p:cNvSpPr>
            <a:spLocks noGrp="1"/>
          </p:cNvSpPr>
          <p:nvPr>
            <p:ph type="sldNum" sz="quarter" idx="4"/>
          </p:nvPr>
        </p:nvSpPr>
        <p:spPr bwMode="white">
          <a:xfrm>
            <a:off x="8900160" y="6364225"/>
            <a:ext cx="28448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A4489FD0-501B-4C6F-9CB2-8996B7BF4EFE}" type="slidenum">
              <a:rPr lang="de-DE" smtClean="0"/>
              <a:t>‹#›</a:t>
            </a:fld>
            <a:endParaRPr lang="de-D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selecthub.com/hr-management-softwar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3987082" y="3010736"/>
            <a:ext cx="7494765" cy="1354217"/>
          </a:xfrm>
          <a:prstGeom prst="rect">
            <a:avLst/>
          </a:prstGeom>
          <a:noFill/>
        </p:spPr>
        <p:txBody>
          <a:bodyPr wrap="square" rtlCol="0">
            <a:spAutoFit/>
          </a:bodyPr>
          <a:lstStyle/>
          <a:p>
            <a:pPr algn="ctr"/>
            <a:r>
              <a:rPr lang="en-US" sz="4100" dirty="0" smtClean="0">
                <a:solidFill>
                  <a:srgbClr val="002060"/>
                </a:solidFill>
                <a:latin typeface="Aharoni" pitchFamily="2" charset="-79"/>
                <a:cs typeface="Aharoni" pitchFamily="2" charset="-79"/>
              </a:rPr>
              <a:t>TO OUR PRESENTATION</a:t>
            </a:r>
          </a:p>
          <a:p>
            <a:pPr algn="ctr"/>
            <a:r>
              <a:rPr lang="en-US" sz="4100" dirty="0" smtClean="0">
                <a:solidFill>
                  <a:srgbClr val="002060"/>
                </a:solidFill>
                <a:latin typeface="Aharoni" pitchFamily="2" charset="-79"/>
                <a:cs typeface="Aharoni" pitchFamily="2" charset="-79"/>
              </a:rPr>
              <a:t>				</a:t>
            </a:r>
            <a:r>
              <a:rPr lang="en-US" sz="3200" dirty="0" smtClean="0">
                <a:solidFill>
                  <a:srgbClr val="C00000"/>
                </a:solidFill>
                <a:latin typeface="Brush Script MT" pitchFamily="66" charset="0"/>
                <a:cs typeface="Aharoni" pitchFamily="2" charset="-79"/>
              </a:rPr>
              <a:t>LET’S SEE</a:t>
            </a:r>
            <a:endParaRPr lang="en-US" sz="3200" dirty="0">
              <a:solidFill>
                <a:srgbClr val="C00000"/>
              </a:solidFill>
              <a:latin typeface="Brush Script MT" pitchFamily="66" charset="0"/>
              <a:cs typeface="Aharoni" pitchFamily="2" charset="-79"/>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9302800" y="0"/>
            <a:ext cx="12790697" cy="6858000"/>
            <a:chOff x="-290920" y="0"/>
            <a:chExt cx="12790697"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872792" y="2886958"/>
              <a:ext cx="1992086" cy="1261884"/>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Project</a:t>
              </a:r>
              <a:r>
                <a:rPr lang="en-US" sz="3600" b="1" dirty="0" smtClean="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8798784" y="0"/>
            <a:ext cx="11632169" cy="6858000"/>
            <a:chOff x="213096" y="0"/>
            <a:chExt cx="11632169"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10341391" y="2921168"/>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Developed</a:t>
              </a:r>
              <a:endParaRPr lang="en-US" sz="2000" b="1" dirty="0">
                <a:solidFill>
                  <a:srgbClr val="F0EEF0"/>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 xmlns:a16="http://schemas.microsoft.com/office/drawing/2014/main" id="{76789F00-2688-429D-926C-15F83152FDBE}"/>
              </a:ext>
            </a:extLst>
          </p:cNvPr>
          <p:cNvGrpSpPr/>
          <p:nvPr/>
        </p:nvGrpSpPr>
        <p:grpSpPr>
          <a:xfrm>
            <a:off x="-9927504" y="-2829"/>
            <a:ext cx="9927504" cy="6858000"/>
            <a:chOff x="-9337032" y="-1"/>
            <a:chExt cx="9927504" cy="6858000"/>
          </a:xfrm>
        </p:grpSpPr>
        <p:sp>
          <p:nvSpPr>
            <p:cNvPr id="66" name="Rectangle 6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8A634BD7-1512-45B6-AFE4-1EEA636625CB}"/>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Conclusion</a:t>
              </a:r>
              <a:endParaRPr lang="en-US" sz="20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633270" cy="6858000"/>
            <a:chOff x="-10744545" y="-1"/>
            <a:chExt cx="11633270"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881832"/>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Purpose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2" name="Rectangle 1"/>
          <p:cNvSpPr/>
          <p:nvPr/>
        </p:nvSpPr>
        <p:spPr>
          <a:xfrm>
            <a:off x="226788" y="305068"/>
            <a:ext cx="8239481" cy="5539978"/>
          </a:xfrm>
          <a:prstGeom prst="rect">
            <a:avLst/>
          </a:prstGeom>
        </p:spPr>
        <p:txBody>
          <a:bodyPr wrap="square">
            <a:spAutoFit/>
          </a:bodyPr>
          <a:lstStyle/>
          <a:p>
            <a:pPr lvl="0"/>
            <a:r>
              <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OBJECTIVE &amp; PURPOSE OF THE SYSTEM</a:t>
            </a:r>
          </a:p>
          <a:p>
            <a:r>
              <a:rPr lang="en-IN" b="1" dirty="0"/>
              <a:t>The main objective of this paper is to reduce the effort of administrator to keep the daily events such as payroll, employee performance, and employees’ details. It consists of six modules.</a:t>
            </a:r>
          </a:p>
          <a:p>
            <a:r>
              <a:rPr lang="en-IN" dirty="0"/>
              <a:t>They are:</a:t>
            </a:r>
          </a:p>
          <a:p>
            <a:pPr marL="285750" indent="-285750">
              <a:buFont typeface="Wingdings" pitchFamily="2" charset="2"/>
              <a:buChar char="v"/>
            </a:pPr>
            <a:r>
              <a:rPr lang="en-IN" dirty="0">
                <a:solidFill>
                  <a:srgbClr val="FF0000"/>
                </a:solidFill>
              </a:rPr>
              <a:t>Employee Details</a:t>
            </a:r>
          </a:p>
          <a:p>
            <a:pPr marL="285750" indent="-285750">
              <a:buFont typeface="Wingdings" pitchFamily="2" charset="2"/>
              <a:buChar char="v"/>
            </a:pPr>
            <a:r>
              <a:rPr lang="en-IN" dirty="0">
                <a:solidFill>
                  <a:srgbClr val="FFC000"/>
                </a:solidFill>
              </a:rPr>
              <a:t>Payroll</a:t>
            </a:r>
          </a:p>
          <a:p>
            <a:pPr marL="285750" indent="-285750">
              <a:buFont typeface="Wingdings" pitchFamily="2" charset="2"/>
              <a:buChar char="v"/>
            </a:pPr>
            <a:r>
              <a:rPr lang="en-IN" dirty="0">
                <a:solidFill>
                  <a:srgbClr val="92D050"/>
                </a:solidFill>
              </a:rPr>
              <a:t>Training</a:t>
            </a:r>
          </a:p>
          <a:p>
            <a:pPr marL="285750" indent="-285750">
              <a:buFont typeface="Wingdings" pitchFamily="2" charset="2"/>
              <a:buChar char="v"/>
            </a:pPr>
            <a:r>
              <a:rPr lang="en-IN" dirty="0">
                <a:solidFill>
                  <a:srgbClr val="0070C0"/>
                </a:solidFill>
              </a:rPr>
              <a:t>Performance</a:t>
            </a:r>
          </a:p>
          <a:p>
            <a:pPr marL="285750" indent="-285750">
              <a:buFont typeface="Wingdings" pitchFamily="2" charset="2"/>
              <a:buChar char="v"/>
            </a:pPr>
            <a:r>
              <a:rPr lang="en-IN" dirty="0">
                <a:solidFill>
                  <a:srgbClr val="002060"/>
                </a:solidFill>
              </a:rPr>
              <a:t>Resignation</a:t>
            </a:r>
          </a:p>
          <a:p>
            <a:pPr marL="285750" indent="-285750">
              <a:buFont typeface="Wingdings" pitchFamily="2" charset="2"/>
              <a:buChar char="v"/>
            </a:pPr>
            <a:r>
              <a:rPr lang="en-IN" dirty="0">
                <a:solidFill>
                  <a:srgbClr val="52C9BD"/>
                </a:solidFill>
              </a:rPr>
              <a:t>Resume tracking.</a:t>
            </a:r>
          </a:p>
          <a:p>
            <a:pPr marL="285750" indent="-285750">
              <a:buFont typeface="Wingdings" pitchFamily="2" charset="2"/>
              <a:buChar char="v"/>
            </a:pPr>
            <a:endParaRPr lang="en-IN" u="sng" dirty="0">
              <a:solidFill>
                <a:srgbClr val="52C9BD"/>
              </a:solidFill>
            </a:endParaRPr>
          </a:p>
          <a:p>
            <a:r>
              <a:rPr lang="en-IN" sz="2000" b="1" i="1" dirty="0"/>
              <a:t>Advantages</a:t>
            </a:r>
          </a:p>
          <a:p>
            <a:pPr marL="285750" indent="-285750">
              <a:buFont typeface="Wingdings" pitchFamily="2" charset="2"/>
              <a:buChar char="v"/>
            </a:pPr>
            <a:r>
              <a:rPr lang="en-IN" dirty="0">
                <a:solidFill>
                  <a:srgbClr val="FF0000"/>
                </a:solidFill>
              </a:rPr>
              <a:t>Easy access to the data</a:t>
            </a:r>
          </a:p>
          <a:p>
            <a:pPr marL="285750" indent="-285750">
              <a:buFont typeface="Wingdings" pitchFamily="2" charset="2"/>
              <a:buChar char="v"/>
            </a:pPr>
            <a:r>
              <a:rPr lang="en-IN" dirty="0">
                <a:solidFill>
                  <a:srgbClr val="FFC000"/>
                </a:solidFill>
              </a:rPr>
              <a:t>The new system is more user-friendly, reliable and flexible.</a:t>
            </a:r>
          </a:p>
          <a:p>
            <a:pPr marL="285750" indent="-285750">
              <a:buFont typeface="Wingdings" pitchFamily="2" charset="2"/>
              <a:buChar char="v"/>
            </a:pPr>
            <a:r>
              <a:rPr lang="en-IN" dirty="0">
                <a:solidFill>
                  <a:srgbClr val="0070C0"/>
                </a:solidFill>
              </a:rPr>
              <a:t>Data alteration is easy.</a:t>
            </a:r>
          </a:p>
          <a:p>
            <a:pPr marL="285750" indent="-285750">
              <a:buFont typeface="Wingdings" pitchFamily="2" charset="2"/>
              <a:buChar char="v"/>
            </a:pPr>
            <a:r>
              <a:rPr lang="en-IN" dirty="0">
                <a:solidFill>
                  <a:srgbClr val="7030A0"/>
                </a:solidFill>
              </a:rPr>
              <a:t>Maintenance of the project is easy.</a:t>
            </a:r>
          </a:p>
          <a:p>
            <a:pPr marL="285750" indent="-285750">
              <a:buFont typeface="Wingdings" pitchFamily="2" charset="2"/>
              <a:buChar char="v"/>
            </a:pPr>
            <a:r>
              <a:rPr lang="en-IN" dirty="0">
                <a:solidFill>
                  <a:srgbClr val="00B0F0"/>
                </a:solidFill>
              </a:rPr>
              <a:t>Reduced manual work.</a:t>
            </a:r>
          </a:p>
          <a:p>
            <a:pPr marL="285750" indent="-285750">
              <a:buFont typeface="Wingdings" pitchFamily="2" charset="2"/>
              <a:buChar char="v"/>
            </a:pPr>
            <a:r>
              <a:rPr lang="en-IN" dirty="0">
                <a:solidFill>
                  <a:srgbClr val="FFC000"/>
                </a:solidFill>
              </a:rPr>
              <a:t>Timely Report generation.</a:t>
            </a:r>
            <a:endParaRPr lang="en-US" u="sng" dirty="0">
              <a:solidFill>
                <a:srgbClr val="FFC000"/>
              </a:solidFill>
            </a:endParaRPr>
          </a:p>
        </p:txBody>
      </p:sp>
    </p:spTree>
    <p:extLst>
      <p:ext uri="{BB962C8B-B14F-4D97-AF65-F5344CB8AC3E}">
        <p14:creationId xmlns:p14="http://schemas.microsoft.com/office/powerpoint/2010/main" val="12529716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663910" y="88898"/>
            <a:ext cx="11622253" cy="6858000"/>
            <a:chOff x="-10733528" y="33050"/>
            <a:chExt cx="11622253"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33528" y="33050"/>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881832"/>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Waterfall Model</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1938992"/>
          </a:xfrm>
          <a:prstGeom prst="rect">
            <a:avLst/>
          </a:prstGeom>
        </p:spPr>
        <p:txBody>
          <a:bodyPr wrap="square">
            <a:spAutoFit/>
          </a:bodyPr>
          <a:lstStyle/>
          <a:p>
            <a:pPr algn="ctr"/>
            <a:r>
              <a:rPr lang="en-US" b="1" dirty="0" smtClean="0">
                <a:solidFill>
                  <a:srgbClr val="FF0000"/>
                </a:solidFill>
                <a:latin typeface="Aharoni" pitchFamily="2" charset="-79"/>
                <a:cs typeface="Aharoni" pitchFamily="2" charset="-79"/>
              </a:rPr>
              <a:t>			System </a:t>
            </a:r>
            <a:r>
              <a:rPr lang="en-US" b="1" dirty="0">
                <a:solidFill>
                  <a:srgbClr val="FF0000"/>
                </a:solidFill>
                <a:latin typeface="Aharoni" pitchFamily="2" charset="-79"/>
                <a:cs typeface="Aharoni" pitchFamily="2" charset="-79"/>
              </a:rPr>
              <a:t>Analysis and Design</a:t>
            </a:r>
            <a:endParaRPr lang="en-IN" b="1" dirty="0">
              <a:solidFill>
                <a:srgbClr val="FF0000"/>
              </a:solidFill>
              <a:latin typeface="Aharoni" pitchFamily="2" charset="-79"/>
              <a:cs typeface="Aharoni" pitchFamily="2" charset="-79"/>
            </a:endParaRPr>
          </a:p>
          <a:p>
            <a:pPr lvl="4" algn="just"/>
            <a:r>
              <a:rPr lang="en-IN" sz="1400" dirty="0"/>
              <a:t>Easy track is based on waterfall model of software engineering in “WATERFALL MODEL”, the process software development is divided into separate process phases. Software design, implementation, testing and maintenance. All these phases are cascaded to each other so that second phase is starts as and when defined set of goals are achieved for the first phase and it is signed off. So the name is suggested as "WATERFALLMODEL”. General view of a “WATERFALL MODEL” is given below</a:t>
            </a:r>
            <a:r>
              <a:rPr lang="en-IN" sz="1400" dirty="0" smtClean="0"/>
              <a:t>:</a:t>
            </a:r>
          </a:p>
          <a:p>
            <a:pPr lvl="4" algn="just"/>
            <a:endParaRPr lang="en-IN" sz="1400" dirty="0"/>
          </a:p>
          <a:p>
            <a:pPr algn="just"/>
            <a:endParaRPr lang="en-IN" dirty="0"/>
          </a:p>
        </p:txBody>
      </p:sp>
      <p:pic>
        <p:nvPicPr>
          <p:cNvPr id="1026" name="Picture 2" descr="C:\Users\DELL\Pictures\Screenshots\Screenshot (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062" y="1636672"/>
            <a:ext cx="6552577" cy="486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7692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633270" cy="6858000"/>
            <a:chOff x="-10744545" y="-1"/>
            <a:chExt cx="11633270"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881832"/>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Logical DFD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2" name="Rectangle 1"/>
          <p:cNvSpPr/>
          <p:nvPr/>
        </p:nvSpPr>
        <p:spPr>
          <a:xfrm>
            <a:off x="-1498293" y="261906"/>
            <a:ext cx="10229862" cy="1138773"/>
          </a:xfrm>
          <a:prstGeom prst="rect">
            <a:avLst/>
          </a:prstGeom>
        </p:spPr>
        <p:txBody>
          <a:bodyPr wrap="square">
            <a:spAutoFit/>
          </a:bodyPr>
          <a:lstStyle/>
          <a:p>
            <a:pPr algn="ctr"/>
            <a:r>
              <a:rPr lang="en-IN" b="1" dirty="0" smtClean="0">
                <a:solidFill>
                  <a:srgbClr val="FF0000"/>
                </a:solidFill>
                <a:latin typeface="Aharoni" pitchFamily="2" charset="-79"/>
                <a:cs typeface="Aharoni" pitchFamily="2" charset="-79"/>
              </a:rPr>
              <a:t>				Logical </a:t>
            </a:r>
            <a:r>
              <a:rPr lang="en-IN" b="1" dirty="0">
                <a:solidFill>
                  <a:srgbClr val="FF0000"/>
                </a:solidFill>
                <a:latin typeface="Aharoni" pitchFamily="2" charset="-79"/>
                <a:cs typeface="Aharoni" pitchFamily="2" charset="-79"/>
              </a:rPr>
              <a:t>Data Flow Diagram:</a:t>
            </a:r>
            <a:endParaRPr lang="en-IN" dirty="0">
              <a:solidFill>
                <a:srgbClr val="FF0000"/>
              </a:solidFill>
              <a:latin typeface="Aharoni" pitchFamily="2" charset="-79"/>
              <a:cs typeface="Aharoni" pitchFamily="2" charset="-79"/>
            </a:endParaRPr>
          </a:p>
          <a:p>
            <a:pPr lvl="5"/>
            <a:r>
              <a:rPr lang="en-IN" sz="1400" dirty="0"/>
              <a:t>After studying the system the flow of data and process behind the system are shown in the following logical data flow diagram of the system</a:t>
            </a:r>
            <a:r>
              <a:rPr lang="en-IN" dirty="0" smtClean="0"/>
              <a:t>:</a:t>
            </a:r>
          </a:p>
          <a:p>
            <a:endParaRPr lang="en-IN" dirty="0"/>
          </a:p>
        </p:txBody>
      </p:sp>
      <p:pic>
        <p:nvPicPr>
          <p:cNvPr id="2050" name="Picture 2" descr="C:\Users\DELL\Pictures\Screenshots\Screenshot (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909" y="1112194"/>
            <a:ext cx="5666466" cy="534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3832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602492" cy="6858000"/>
            <a:chOff x="-10744545" y="-1"/>
            <a:chExt cx="11602492"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912610"/>
              <a:ext cx="1992086" cy="1200329"/>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1600" b="1" dirty="0" smtClean="0">
                  <a:solidFill>
                    <a:srgbClr val="F0EEF0"/>
                  </a:solidFill>
                  <a:latin typeface="Tw Cen MT" panose="020B0602020104020603" pitchFamily="34" charset="0"/>
                </a:rPr>
                <a:t>System Requirement</a:t>
              </a:r>
              <a:endParaRPr lang="en-US" sz="16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2" name="Rectangle 1"/>
          <p:cNvSpPr/>
          <p:nvPr/>
        </p:nvSpPr>
        <p:spPr>
          <a:xfrm>
            <a:off x="-290920" y="281443"/>
            <a:ext cx="8564587" cy="62170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IN" sz="2000" b="1" dirty="0" smtClean="0">
                <a:solidFill>
                  <a:srgbClr val="00B050"/>
                </a:solidFill>
                <a:latin typeface="Aharoni" pitchFamily="2" charset="-79"/>
                <a:cs typeface="Aharoni" pitchFamily="2" charset="-79"/>
              </a:rPr>
              <a:t>		Hardware &amp; Software </a:t>
            </a:r>
            <a:r>
              <a:rPr lang="en-IN" sz="2000" b="1" dirty="0">
                <a:solidFill>
                  <a:srgbClr val="00B050"/>
                </a:solidFill>
                <a:latin typeface="Aharoni" pitchFamily="2" charset="-79"/>
                <a:cs typeface="Aharoni" pitchFamily="2" charset="-79"/>
              </a:rPr>
              <a:t>Specification for Client</a:t>
            </a:r>
          </a:p>
          <a:p>
            <a:endParaRPr lang="en-IN" b="1" dirty="0" smtClean="0"/>
          </a:p>
          <a:p>
            <a:r>
              <a:rPr lang="en-IN" b="1" dirty="0"/>
              <a:t>	</a:t>
            </a:r>
            <a:r>
              <a:rPr lang="en-IN" b="1" dirty="0" smtClean="0"/>
              <a:t>	Table 1: Hardware</a:t>
            </a:r>
            <a:endParaRPr lang="en-IN" dirty="0"/>
          </a:p>
          <a:p>
            <a:pPr lvl="2"/>
            <a:r>
              <a:rPr lang="en-IN" b="1" dirty="0"/>
              <a:t> </a:t>
            </a:r>
            <a:r>
              <a:rPr lang="en-IN" b="1" dirty="0" smtClean="0">
                <a:solidFill>
                  <a:srgbClr val="FF0000"/>
                </a:solidFill>
              </a:rPr>
              <a:t>Category</a:t>
            </a:r>
            <a:r>
              <a:rPr lang="en-IN" b="1" dirty="0">
                <a:solidFill>
                  <a:srgbClr val="FF0000"/>
                </a:solidFill>
              </a:rPr>
              <a:t>			      </a:t>
            </a:r>
            <a:r>
              <a:rPr lang="en-IN" b="1" dirty="0" smtClean="0">
                <a:solidFill>
                  <a:srgbClr val="FF0000"/>
                </a:solidFill>
              </a:rPr>
              <a:t>Used</a:t>
            </a:r>
          </a:p>
          <a:p>
            <a:pPr lvl="2"/>
            <a:endParaRPr lang="en-IN" dirty="0"/>
          </a:p>
          <a:p>
            <a:pPr lvl="2"/>
            <a:r>
              <a:rPr lang="en-IN" dirty="0"/>
              <a:t>Computer			</a:t>
            </a:r>
            <a:r>
              <a:rPr lang="en-IN" dirty="0" smtClean="0"/>
              <a:t>	PC-AT</a:t>
            </a:r>
            <a:endParaRPr lang="en-IN" dirty="0"/>
          </a:p>
          <a:p>
            <a:pPr lvl="2"/>
            <a:r>
              <a:rPr lang="en-IN" dirty="0"/>
              <a:t>Processor			</a:t>
            </a:r>
            <a:r>
              <a:rPr lang="en-IN" dirty="0" smtClean="0"/>
              <a:t>	INTEL </a:t>
            </a:r>
            <a:r>
              <a:rPr lang="en-IN" dirty="0"/>
              <a:t>P4 &amp; above</a:t>
            </a:r>
          </a:p>
          <a:p>
            <a:pPr lvl="2"/>
            <a:r>
              <a:rPr lang="en-IN" dirty="0"/>
              <a:t>RAM 				256 MB</a:t>
            </a:r>
          </a:p>
          <a:p>
            <a:pPr lvl="2"/>
            <a:r>
              <a:rPr lang="en-IN" dirty="0"/>
              <a:t>Input Device			Mouse or Keyboard</a:t>
            </a:r>
          </a:p>
          <a:p>
            <a:pPr lvl="2"/>
            <a:r>
              <a:rPr lang="en-IN" dirty="0"/>
              <a:t>Output Device			VDU (Minimum VGA, SVGA Support</a:t>
            </a:r>
            <a:r>
              <a:rPr lang="en-IN" dirty="0" smtClean="0"/>
              <a:t>)</a:t>
            </a:r>
          </a:p>
          <a:p>
            <a:pPr lvl="2"/>
            <a:endParaRPr lang="en-IN" dirty="0"/>
          </a:p>
          <a:p>
            <a:pPr lvl="2"/>
            <a:endParaRPr lang="en-IN" dirty="0" smtClean="0"/>
          </a:p>
          <a:p>
            <a:pPr lvl="2"/>
            <a:r>
              <a:rPr lang="en-IN" dirty="0" smtClean="0"/>
              <a:t>		Table 2: Software</a:t>
            </a:r>
          </a:p>
          <a:p>
            <a:pPr lvl="2"/>
            <a:r>
              <a:rPr lang="en-IN" b="1" dirty="0" smtClean="0">
                <a:solidFill>
                  <a:srgbClr val="FF0000"/>
                </a:solidFill>
              </a:rPr>
              <a:t>  Category</a:t>
            </a:r>
            <a:r>
              <a:rPr lang="en-IN" b="1" dirty="0">
                <a:solidFill>
                  <a:srgbClr val="FF0000"/>
                </a:solidFill>
              </a:rPr>
              <a:t>			      Used</a:t>
            </a:r>
          </a:p>
          <a:p>
            <a:pPr lvl="2"/>
            <a:endParaRPr lang="en-IN" dirty="0"/>
          </a:p>
          <a:p>
            <a:pPr lvl="2"/>
            <a:r>
              <a:rPr lang="en-IN" dirty="0"/>
              <a:t>Tools				Dream weaver</a:t>
            </a:r>
          </a:p>
          <a:p>
            <a:pPr lvl="2"/>
            <a:r>
              <a:rPr lang="en-IN" dirty="0"/>
              <a:t>Front End			HTML, CSS, </a:t>
            </a:r>
            <a:r>
              <a:rPr lang="en-IN" dirty="0" smtClean="0"/>
              <a:t>JAVASCRIPT,BOOTSTRAP,AJAX</a:t>
            </a:r>
          </a:p>
          <a:p>
            <a:pPr lvl="2"/>
            <a:r>
              <a:rPr lang="en-IN" dirty="0" smtClean="0"/>
              <a:t>Back End				PHP</a:t>
            </a:r>
            <a:endParaRPr lang="en-IN" dirty="0"/>
          </a:p>
          <a:p>
            <a:pPr lvl="2"/>
            <a:r>
              <a:rPr lang="en-IN" dirty="0"/>
              <a:t>Database Used 			MySQL</a:t>
            </a:r>
          </a:p>
          <a:p>
            <a:pPr lvl="2"/>
            <a:r>
              <a:rPr lang="en-IN" dirty="0"/>
              <a:t>Web Server			</a:t>
            </a:r>
            <a:r>
              <a:rPr lang="en-IN" dirty="0" smtClean="0"/>
              <a:t>Apache</a:t>
            </a:r>
            <a:endParaRPr lang="en-IN" dirty="0">
              <a:solidFill>
                <a:schemeClr val="bg1"/>
              </a:solidFill>
            </a:endParaRPr>
          </a:p>
          <a:p>
            <a:endParaRPr lang="en-IN" dirty="0"/>
          </a:p>
        </p:txBody>
      </p:sp>
    </p:spTree>
    <p:extLst>
      <p:ext uri="{BB962C8B-B14F-4D97-AF65-F5344CB8AC3E}">
        <p14:creationId xmlns:p14="http://schemas.microsoft.com/office/powerpoint/2010/main" val="23721445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594323" y="0"/>
            <a:ext cx="11602492" cy="6858000"/>
            <a:chOff x="-10744545" y="-1"/>
            <a:chExt cx="11602492"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912609"/>
              <a:ext cx="1992086" cy="1200329"/>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1600" b="1" dirty="0" smtClean="0">
                  <a:solidFill>
                    <a:srgbClr val="F0EEF0"/>
                  </a:solidFill>
                  <a:latin typeface="Tw Cen MT" panose="020B0602020104020603" pitchFamily="34" charset="0"/>
                </a:rPr>
                <a:t>System Hierarchy</a:t>
              </a:r>
              <a:endParaRPr lang="en-US" sz="16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4" name="Rectangle 3"/>
          <p:cNvSpPr/>
          <p:nvPr/>
        </p:nvSpPr>
        <p:spPr>
          <a:xfrm>
            <a:off x="-3849982" y="386235"/>
            <a:ext cx="9639178" cy="523220"/>
          </a:xfrm>
          <a:prstGeom prst="rect">
            <a:avLst/>
          </a:prstGeom>
        </p:spPr>
        <p:txBody>
          <a:bodyPr wrap="none">
            <a:spAutoFit/>
          </a:bodyPr>
          <a:lstStyle/>
          <a:p>
            <a:pPr algn="ctr"/>
            <a:r>
              <a:rPr lang="en-IN" sz="2800" b="1" dirty="0" smtClean="0">
                <a:solidFill>
                  <a:srgbClr val="00B050"/>
                </a:solidFill>
                <a:latin typeface="Aharoni" pitchFamily="2" charset="-79"/>
                <a:cs typeface="Aharoni" pitchFamily="2" charset="-79"/>
              </a:rPr>
              <a:t>								System Hierarchy</a:t>
            </a:r>
            <a:endParaRPr lang="en-IN" sz="2800" dirty="0">
              <a:solidFill>
                <a:srgbClr val="00B050"/>
              </a:solidFill>
              <a:latin typeface="Aharoni" pitchFamily="2" charset="-79"/>
              <a:cs typeface="Aharoni" pitchFamily="2" charset="-79"/>
            </a:endParaRPr>
          </a:p>
        </p:txBody>
      </p:sp>
      <p:pic>
        <p:nvPicPr>
          <p:cNvPr id="4098" name="Picture 2" descr="C:\Users\DELL\Pictures\Screenshots\Screenshot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540" y="946148"/>
            <a:ext cx="4251060" cy="555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33406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818214" y="0"/>
            <a:ext cx="11602492" cy="6858000"/>
            <a:chOff x="-10744545" y="-1"/>
            <a:chExt cx="11602492"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912609"/>
              <a:ext cx="1992086" cy="1200329"/>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1600" b="1" dirty="0" smtClean="0">
                  <a:solidFill>
                    <a:srgbClr val="F0EEF0"/>
                  </a:solidFill>
                  <a:latin typeface="Tw Cen MT" panose="020B0602020104020603" pitchFamily="34" charset="0"/>
                </a:rPr>
                <a:t>System Flow Chart</a:t>
              </a:r>
              <a:endParaRPr lang="en-US" sz="16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4" name="Rectangle 3"/>
          <p:cNvSpPr/>
          <p:nvPr/>
        </p:nvSpPr>
        <p:spPr>
          <a:xfrm>
            <a:off x="-618328" y="386235"/>
            <a:ext cx="9583347" cy="1200329"/>
          </a:xfrm>
          <a:prstGeom prst="rect">
            <a:avLst/>
          </a:prstGeom>
        </p:spPr>
        <p:txBody>
          <a:bodyPr wrap="square">
            <a:spAutoFit/>
          </a:bodyPr>
          <a:lstStyle/>
          <a:p>
            <a:r>
              <a:rPr lang="en-IN" sz="2800" b="1" dirty="0" smtClean="0">
                <a:solidFill>
                  <a:srgbClr val="00B050"/>
                </a:solidFill>
                <a:latin typeface="Aharoni" pitchFamily="2" charset="-79"/>
                <a:cs typeface="Aharoni" pitchFamily="2" charset="-79"/>
              </a:rPr>
              <a:t>			System </a:t>
            </a:r>
            <a:r>
              <a:rPr lang="en-IN" sz="2800" b="1" dirty="0">
                <a:solidFill>
                  <a:srgbClr val="00B050"/>
                </a:solidFill>
                <a:latin typeface="Aharoni" pitchFamily="2" charset="-79"/>
                <a:cs typeface="Aharoni" pitchFamily="2" charset="-79"/>
              </a:rPr>
              <a:t>Flow </a:t>
            </a:r>
            <a:r>
              <a:rPr lang="en-IN" sz="2800" b="1" dirty="0" smtClean="0">
                <a:solidFill>
                  <a:srgbClr val="00B050"/>
                </a:solidFill>
                <a:latin typeface="Aharoni" pitchFamily="2" charset="-79"/>
                <a:cs typeface="Aharoni" pitchFamily="2" charset="-79"/>
              </a:rPr>
              <a:t>Chart</a:t>
            </a:r>
          </a:p>
          <a:p>
            <a:pPr lvl="2"/>
            <a:r>
              <a:rPr lang="en-IN" sz="1600" dirty="0"/>
              <a:t>System flow chart is graphical representation of the system showing the overall flow of control in processing. It specifies what activities must be done to convert from physical to logical model</a:t>
            </a:r>
            <a:r>
              <a:rPr lang="en-IN" sz="2800" dirty="0"/>
              <a:t>. </a:t>
            </a:r>
            <a:endParaRPr lang="en-IN" sz="2800" dirty="0">
              <a:solidFill>
                <a:srgbClr val="00B050"/>
              </a:solidFill>
              <a:latin typeface="Aharoni" pitchFamily="2" charset="-79"/>
              <a:cs typeface="Aharoni" pitchFamily="2" charset="-79"/>
            </a:endParaRPr>
          </a:p>
        </p:txBody>
      </p:sp>
      <p:pic>
        <p:nvPicPr>
          <p:cNvPr id="5122" name="Picture 2" descr="C:\Users\DELL\Pictures\Screenshots\Screenshot (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133" y="1586564"/>
            <a:ext cx="5525139" cy="500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842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818214" y="0"/>
            <a:ext cx="11602492" cy="6858000"/>
            <a:chOff x="-10744545" y="-1"/>
            <a:chExt cx="11602492"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912609"/>
              <a:ext cx="1992086" cy="1200329"/>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1600" b="1" dirty="0" smtClean="0">
                  <a:solidFill>
                    <a:srgbClr val="F0EEF0"/>
                  </a:solidFill>
                  <a:latin typeface="Tw Cen MT" panose="020B0602020104020603" pitchFamily="34" charset="0"/>
                </a:rPr>
                <a:t>Use Case Diagram</a:t>
              </a:r>
              <a:endParaRPr lang="en-US" sz="16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4" name="Rectangle 3"/>
          <p:cNvSpPr/>
          <p:nvPr/>
        </p:nvSpPr>
        <p:spPr>
          <a:xfrm>
            <a:off x="-1211855" y="386235"/>
            <a:ext cx="9911574" cy="1323439"/>
          </a:xfrm>
          <a:prstGeom prst="rect">
            <a:avLst/>
          </a:prstGeom>
        </p:spPr>
        <p:txBody>
          <a:bodyPr wrap="square">
            <a:spAutoFit/>
          </a:bodyPr>
          <a:lstStyle/>
          <a:p>
            <a:r>
              <a:rPr lang="en-IN" sz="2800" b="1" dirty="0" smtClean="0">
                <a:solidFill>
                  <a:srgbClr val="00B050"/>
                </a:solidFill>
                <a:latin typeface="Aharoni" pitchFamily="2" charset="-79"/>
                <a:cs typeface="Aharoni" pitchFamily="2" charset="-79"/>
              </a:rPr>
              <a:t>			Use Case Diagram</a:t>
            </a:r>
          </a:p>
          <a:p>
            <a:pPr algn="just"/>
            <a:r>
              <a:rPr lang="en-IN" dirty="0" smtClean="0">
                <a:cs typeface="Aharoni" pitchFamily="2" charset="-79"/>
              </a:rPr>
              <a:t>		</a:t>
            </a:r>
            <a:r>
              <a:rPr lang="en-IN" sz="1600" dirty="0" smtClean="0">
                <a:cs typeface="Aharoni" pitchFamily="2" charset="-79"/>
              </a:rPr>
              <a:t>A use case diagram at its simplest </a:t>
            </a:r>
            <a:r>
              <a:rPr lang="en-IN" sz="1600" dirty="0" err="1" smtClean="0">
                <a:cs typeface="Aharoni" pitchFamily="2" charset="-79"/>
              </a:rPr>
              <a:t>ia</a:t>
            </a:r>
            <a:r>
              <a:rPr lang="en-IN" sz="1600" dirty="0" smtClean="0">
                <a:cs typeface="Aharoni" pitchFamily="2" charset="-79"/>
              </a:rPr>
              <a:t> a representation of a user’s interaction with the system that 		shows the relationship between the user and the different use cases in which the user is involved.</a:t>
            </a:r>
          </a:p>
          <a:p>
            <a:pPr algn="just"/>
            <a:endParaRPr lang="en-IN" dirty="0">
              <a:cs typeface="Aharoni" pitchFamily="2" charset="-79"/>
            </a:endParaRPr>
          </a:p>
        </p:txBody>
      </p:sp>
      <p:pic>
        <p:nvPicPr>
          <p:cNvPr id="6146" name="Picture 2" descr="C:\Users\DELL\Pictures\Screenshots\Screenshot (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59" y="1740453"/>
            <a:ext cx="2754217" cy="436289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ELL\Pictures\Screenshots\Screenshot (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595" y="1740453"/>
            <a:ext cx="2657198" cy="43628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DELL\Pictures\Screenshots\Screenshot (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168" y="1740453"/>
            <a:ext cx="2761649" cy="436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5542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818214" y="0"/>
            <a:ext cx="11633270" cy="6858000"/>
            <a:chOff x="-10744545" y="-1"/>
            <a:chExt cx="11633270"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881832"/>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DFD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4000" spc="0" dirty="0">
              <a:solidFill>
                <a:schemeClr val="bg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
        <p:nvSpPr>
          <p:cNvPr id="3" name="Rectangle 2"/>
          <p:cNvSpPr/>
          <p:nvPr/>
        </p:nvSpPr>
        <p:spPr>
          <a:xfrm>
            <a:off x="-1498293" y="109236"/>
            <a:ext cx="10773584" cy="923330"/>
          </a:xfrm>
          <a:prstGeom prst="rect">
            <a:avLst/>
          </a:prstGeom>
        </p:spPr>
        <p:txBody>
          <a:bodyPr wrap="square">
            <a:spAutoFit/>
          </a:bodyPr>
          <a:lstStyle/>
          <a:p>
            <a:endParaRPr lang="en-IN" dirty="0" smtClean="0"/>
          </a:p>
          <a:p>
            <a:pPr algn="just"/>
            <a:endParaRPr lang="en-IN" dirty="0"/>
          </a:p>
          <a:p>
            <a:pPr algn="just"/>
            <a:endParaRPr lang="en-IN" dirty="0"/>
          </a:p>
        </p:txBody>
      </p:sp>
      <p:sp>
        <p:nvSpPr>
          <p:cNvPr id="4" name="Rectangle 3"/>
          <p:cNvSpPr/>
          <p:nvPr/>
        </p:nvSpPr>
        <p:spPr>
          <a:xfrm>
            <a:off x="-1211855" y="386235"/>
            <a:ext cx="9911574" cy="1600438"/>
          </a:xfrm>
          <a:prstGeom prst="rect">
            <a:avLst/>
          </a:prstGeom>
        </p:spPr>
        <p:txBody>
          <a:bodyPr wrap="square">
            <a:spAutoFit/>
          </a:bodyPr>
          <a:lstStyle/>
          <a:p>
            <a:pPr algn="ctr"/>
            <a:r>
              <a:rPr lang="en-IN" sz="2800" b="1" dirty="0" smtClean="0">
                <a:solidFill>
                  <a:srgbClr val="00B050"/>
                </a:solidFill>
                <a:latin typeface="Aharoni" pitchFamily="2" charset="-79"/>
                <a:cs typeface="Aharoni" pitchFamily="2" charset="-79"/>
              </a:rPr>
              <a:t>			Data Flow Diagram</a:t>
            </a:r>
          </a:p>
          <a:p>
            <a:pPr algn="just"/>
            <a:r>
              <a:rPr lang="en-IN" dirty="0" smtClean="0">
                <a:cs typeface="Aharoni" pitchFamily="2" charset="-79"/>
              </a:rPr>
              <a:t>		</a:t>
            </a:r>
            <a:r>
              <a:rPr lang="en-US" sz="1600" dirty="0" smtClean="0"/>
              <a:t>Data Flow Diagram is the logical representation of the data flow of the project. It is drawn by 		using different symbols. A reader can get the exact idea of the project by seeing the data flow 		diagram</a:t>
            </a:r>
            <a:r>
              <a:rPr lang="en-US" dirty="0" smtClean="0"/>
              <a:t>.</a:t>
            </a:r>
            <a:endParaRPr lang="en-IN" dirty="0"/>
          </a:p>
          <a:p>
            <a:pPr algn="just"/>
            <a:endParaRPr lang="en-IN" dirty="0">
              <a:cs typeface="Aharoni" pitchFamily="2" charset="-79"/>
            </a:endParaRPr>
          </a:p>
        </p:txBody>
      </p:sp>
      <p:pic>
        <p:nvPicPr>
          <p:cNvPr id="7170" name="Picture 2" descr="C:\Users\DELL\Pictures\Screenshots\Screenshot (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655" y="1797088"/>
            <a:ext cx="4641850" cy="471805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DELL\Pictures\Screenshots\Screenshot (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77" y="1797088"/>
            <a:ext cx="4192781" cy="471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6097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633270" cy="6858000"/>
            <a:chOff x="-10744545" y="-1"/>
            <a:chExt cx="11633270"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2881832"/>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Modules</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3" name="Freeform: Shape 80">
            <a:extLst>
              <a:ext uri="{FF2B5EF4-FFF2-40B4-BE49-F238E27FC236}">
                <a16:creationId xmlns="" xmlns:a16="http://schemas.microsoft.com/office/drawing/2014/main" id="{FF45B349-1A49-4AC5-89A1-03CE69629353}"/>
              </a:ext>
            </a:extLst>
          </p:cNvPr>
          <p:cNvSpPr/>
          <p:nvPr/>
        </p:nvSpPr>
        <p:spPr>
          <a:xfrm>
            <a:off x="2655121" y="2767013"/>
            <a:ext cx="854942" cy="1279634"/>
          </a:xfrm>
          <a:custGeom>
            <a:avLst/>
            <a:gdLst>
              <a:gd name="connsiteX0" fmla="*/ 89677 w 1139725"/>
              <a:gd name="connsiteY0" fmla="*/ 0 h 1279634"/>
              <a:gd name="connsiteX1" fmla="*/ 499908 w 1139725"/>
              <a:gd name="connsiteY1" fmla="*/ 0 h 1279634"/>
              <a:gd name="connsiteX2" fmla="*/ 1139725 w 1139725"/>
              <a:gd name="connsiteY2" fmla="*/ 639817 h 1279634"/>
              <a:gd name="connsiteX3" fmla="*/ 499908 w 1139725"/>
              <a:gd name="connsiteY3" fmla="*/ 1279634 h 1279634"/>
              <a:gd name="connsiteX4" fmla="*/ 78276 w 1139725"/>
              <a:gd name="connsiteY4" fmla="*/ 1279634 h 1279634"/>
              <a:gd name="connsiteX5" fmla="*/ 51938 w 1139725"/>
              <a:gd name="connsiteY5" fmla="*/ 1177203 h 1279634"/>
              <a:gd name="connsiteX6" fmla="*/ 0 w 1139725"/>
              <a:gd name="connsiteY6" fmla="*/ 661988 h 1279634"/>
              <a:gd name="connsiteX7" fmla="*/ 51938 w 1139725"/>
              <a:gd name="connsiteY7" fmla="*/ 146773 h 1279634"/>
              <a:gd name="connsiteX8" fmla="*/ 89677 w 1139725"/>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9725" h="1279634">
                <a:moveTo>
                  <a:pt x="89677" y="0"/>
                </a:moveTo>
                <a:lnTo>
                  <a:pt x="499908" y="0"/>
                </a:lnTo>
                <a:cubicBezTo>
                  <a:pt x="853269" y="0"/>
                  <a:pt x="1139725" y="286456"/>
                  <a:pt x="1139725" y="639817"/>
                </a:cubicBezTo>
                <a:cubicBezTo>
                  <a:pt x="1139725" y="993178"/>
                  <a:pt x="853269" y="1279634"/>
                  <a:pt x="499908" y="1279634"/>
                </a:cubicBezTo>
                <a:lnTo>
                  <a:pt x="78276" y="1279634"/>
                </a:lnTo>
                <a:lnTo>
                  <a:pt x="51938" y="1177203"/>
                </a:lnTo>
                <a:cubicBezTo>
                  <a:pt x="17884" y="1010784"/>
                  <a:pt x="0" y="838475"/>
                  <a:pt x="0" y="661988"/>
                </a:cubicBezTo>
                <a:cubicBezTo>
                  <a:pt x="0" y="485502"/>
                  <a:pt x="17884" y="313192"/>
                  <a:pt x="51938" y="146773"/>
                </a:cubicBezTo>
                <a:lnTo>
                  <a:pt x="89677" y="0"/>
                </a:lnTo>
                <a:close/>
              </a:path>
            </a:pathLst>
          </a:custGeom>
          <a:solidFill>
            <a:srgbClr val="083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reeform: Shape 81">
            <a:extLst>
              <a:ext uri="{FF2B5EF4-FFF2-40B4-BE49-F238E27FC236}">
                <a16:creationId xmlns="" xmlns:a16="http://schemas.microsoft.com/office/drawing/2014/main" id="{7A29250B-2F69-4D8C-8026-07FA58ABDD73}"/>
              </a:ext>
            </a:extLst>
          </p:cNvPr>
          <p:cNvSpPr/>
          <p:nvPr/>
        </p:nvSpPr>
        <p:spPr>
          <a:xfrm>
            <a:off x="5630043" y="2767013"/>
            <a:ext cx="860428" cy="1279634"/>
          </a:xfrm>
          <a:custGeom>
            <a:avLst/>
            <a:gdLst>
              <a:gd name="connsiteX0" fmla="*/ 639817 w 1147038"/>
              <a:gd name="connsiteY0" fmla="*/ 0 h 1279634"/>
              <a:gd name="connsiteX1" fmla="*/ 1057361 w 1147038"/>
              <a:gd name="connsiteY1" fmla="*/ 0 h 1279634"/>
              <a:gd name="connsiteX2" fmla="*/ 1095100 w 1147038"/>
              <a:gd name="connsiteY2" fmla="*/ 146773 h 1279634"/>
              <a:gd name="connsiteX3" fmla="*/ 1147038 w 1147038"/>
              <a:gd name="connsiteY3" fmla="*/ 661988 h 1279634"/>
              <a:gd name="connsiteX4" fmla="*/ 1095100 w 1147038"/>
              <a:gd name="connsiteY4" fmla="*/ 1177203 h 1279634"/>
              <a:gd name="connsiteX5" fmla="*/ 1068762 w 1147038"/>
              <a:gd name="connsiteY5" fmla="*/ 1279634 h 1279634"/>
              <a:gd name="connsiteX6" fmla="*/ 639817 w 1147038"/>
              <a:gd name="connsiteY6" fmla="*/ 1279634 h 1279634"/>
              <a:gd name="connsiteX7" fmla="*/ 0 w 1147038"/>
              <a:gd name="connsiteY7" fmla="*/ 639817 h 1279634"/>
              <a:gd name="connsiteX8" fmla="*/ 639817 w 1147038"/>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38" h="1279634">
                <a:moveTo>
                  <a:pt x="639817" y="0"/>
                </a:moveTo>
                <a:lnTo>
                  <a:pt x="1057361" y="0"/>
                </a:lnTo>
                <a:lnTo>
                  <a:pt x="1095100" y="146773"/>
                </a:lnTo>
                <a:cubicBezTo>
                  <a:pt x="1129154" y="313192"/>
                  <a:pt x="1147038" y="485502"/>
                  <a:pt x="1147038" y="661988"/>
                </a:cubicBezTo>
                <a:cubicBezTo>
                  <a:pt x="1147038" y="838475"/>
                  <a:pt x="1129154" y="1010784"/>
                  <a:pt x="1095100" y="1177203"/>
                </a:cubicBezTo>
                <a:lnTo>
                  <a:pt x="1068762" y="1279634"/>
                </a:lnTo>
                <a:lnTo>
                  <a:pt x="639817" y="1279634"/>
                </a:lnTo>
                <a:cubicBezTo>
                  <a:pt x="286456" y="1279634"/>
                  <a:pt x="0" y="993178"/>
                  <a:pt x="0" y="639817"/>
                </a:cubicBezTo>
                <a:cubicBezTo>
                  <a:pt x="0" y="286456"/>
                  <a:pt x="286456" y="0"/>
                  <a:pt x="639817" y="0"/>
                </a:cubicBezTo>
                <a:close/>
              </a:path>
            </a:pathLst>
          </a:custGeom>
          <a:solidFill>
            <a:srgbClr val="C17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Shape 82">
            <a:extLst>
              <a:ext uri="{FF2B5EF4-FFF2-40B4-BE49-F238E27FC236}">
                <a16:creationId xmlns="" xmlns:a16="http://schemas.microsoft.com/office/drawing/2014/main" id="{50A3763B-7DE7-4AAD-8B3B-4E3473A64A83}"/>
              </a:ext>
            </a:extLst>
          </p:cNvPr>
          <p:cNvSpPr/>
          <p:nvPr/>
        </p:nvSpPr>
        <p:spPr>
          <a:xfrm>
            <a:off x="566611" y="2767013"/>
            <a:ext cx="2155778" cy="1279634"/>
          </a:xfrm>
          <a:custGeom>
            <a:avLst/>
            <a:gdLst>
              <a:gd name="connsiteX0" fmla="*/ 639817 w 2873872"/>
              <a:gd name="connsiteY0" fmla="*/ 0 h 1279634"/>
              <a:gd name="connsiteX1" fmla="*/ 2873872 w 2873872"/>
              <a:gd name="connsiteY1" fmla="*/ 0 h 1279634"/>
              <a:gd name="connsiteX2" fmla="*/ 2836133 w 2873872"/>
              <a:gd name="connsiteY2" fmla="*/ 146773 h 1279634"/>
              <a:gd name="connsiteX3" fmla="*/ 2784195 w 2873872"/>
              <a:gd name="connsiteY3" fmla="*/ 661988 h 1279634"/>
              <a:gd name="connsiteX4" fmla="*/ 2836133 w 2873872"/>
              <a:gd name="connsiteY4" fmla="*/ 1177203 h 1279634"/>
              <a:gd name="connsiteX5" fmla="*/ 2862471 w 2873872"/>
              <a:gd name="connsiteY5" fmla="*/ 1279634 h 1279634"/>
              <a:gd name="connsiteX6" fmla="*/ 639817 w 2873872"/>
              <a:gd name="connsiteY6" fmla="*/ 1279634 h 1279634"/>
              <a:gd name="connsiteX7" fmla="*/ 0 w 2873872"/>
              <a:gd name="connsiteY7" fmla="*/ 639817 h 1279634"/>
              <a:gd name="connsiteX8" fmla="*/ 639817 w 2873872"/>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3872" h="1279634">
                <a:moveTo>
                  <a:pt x="639817" y="0"/>
                </a:moveTo>
                <a:lnTo>
                  <a:pt x="2873872" y="0"/>
                </a:lnTo>
                <a:lnTo>
                  <a:pt x="2836133" y="146773"/>
                </a:lnTo>
                <a:cubicBezTo>
                  <a:pt x="2802079" y="313192"/>
                  <a:pt x="2784195" y="485502"/>
                  <a:pt x="2784195" y="661988"/>
                </a:cubicBezTo>
                <a:cubicBezTo>
                  <a:pt x="2784195" y="838475"/>
                  <a:pt x="2802079" y="1010784"/>
                  <a:pt x="2836133" y="1177203"/>
                </a:cubicBezTo>
                <a:lnTo>
                  <a:pt x="2862471" y="1279634"/>
                </a:lnTo>
                <a:lnTo>
                  <a:pt x="639817" y="1279634"/>
                </a:lnTo>
                <a:cubicBezTo>
                  <a:pt x="286456" y="1279634"/>
                  <a:pt x="0" y="993178"/>
                  <a:pt x="0" y="639817"/>
                </a:cubicBezTo>
                <a:cubicBezTo>
                  <a:pt x="0" y="286456"/>
                  <a:pt x="286456" y="0"/>
                  <a:pt x="639817"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83">
            <a:extLst>
              <a:ext uri="{FF2B5EF4-FFF2-40B4-BE49-F238E27FC236}">
                <a16:creationId xmlns="" xmlns:a16="http://schemas.microsoft.com/office/drawing/2014/main" id="{81C05E82-D4B6-449C-B207-DE2A70242C45}"/>
              </a:ext>
            </a:extLst>
          </p:cNvPr>
          <p:cNvSpPr/>
          <p:nvPr/>
        </p:nvSpPr>
        <p:spPr>
          <a:xfrm>
            <a:off x="6423202" y="2767013"/>
            <a:ext cx="2150292" cy="1279634"/>
          </a:xfrm>
          <a:custGeom>
            <a:avLst/>
            <a:gdLst>
              <a:gd name="connsiteX0" fmla="*/ 0 w 2866559"/>
              <a:gd name="connsiteY0" fmla="*/ 0 h 1279634"/>
              <a:gd name="connsiteX1" fmla="*/ 2226742 w 2866559"/>
              <a:gd name="connsiteY1" fmla="*/ 0 h 1279634"/>
              <a:gd name="connsiteX2" fmla="*/ 2866559 w 2866559"/>
              <a:gd name="connsiteY2" fmla="*/ 639817 h 1279634"/>
              <a:gd name="connsiteX3" fmla="*/ 2226742 w 2866559"/>
              <a:gd name="connsiteY3" fmla="*/ 1279634 h 1279634"/>
              <a:gd name="connsiteX4" fmla="*/ 11401 w 2866559"/>
              <a:gd name="connsiteY4" fmla="*/ 1279634 h 1279634"/>
              <a:gd name="connsiteX5" fmla="*/ 37739 w 2866559"/>
              <a:gd name="connsiteY5" fmla="*/ 1177203 h 1279634"/>
              <a:gd name="connsiteX6" fmla="*/ 89677 w 2866559"/>
              <a:gd name="connsiteY6" fmla="*/ 661988 h 1279634"/>
              <a:gd name="connsiteX7" fmla="*/ 37739 w 2866559"/>
              <a:gd name="connsiteY7" fmla="*/ 146773 h 1279634"/>
              <a:gd name="connsiteX8" fmla="*/ 0 w 2866559"/>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6559" h="1279634">
                <a:moveTo>
                  <a:pt x="0" y="0"/>
                </a:moveTo>
                <a:lnTo>
                  <a:pt x="2226742" y="0"/>
                </a:lnTo>
                <a:cubicBezTo>
                  <a:pt x="2580103" y="0"/>
                  <a:pt x="2866559" y="286456"/>
                  <a:pt x="2866559" y="639817"/>
                </a:cubicBezTo>
                <a:cubicBezTo>
                  <a:pt x="2866559" y="993178"/>
                  <a:pt x="2580103" y="1279634"/>
                  <a:pt x="2226742" y="1279634"/>
                </a:cubicBezTo>
                <a:lnTo>
                  <a:pt x="11401" y="1279634"/>
                </a:lnTo>
                <a:lnTo>
                  <a:pt x="37739" y="1177203"/>
                </a:lnTo>
                <a:cubicBezTo>
                  <a:pt x="71793" y="1010784"/>
                  <a:pt x="89677" y="838475"/>
                  <a:pt x="89677" y="661988"/>
                </a:cubicBezTo>
                <a:cubicBezTo>
                  <a:pt x="89677" y="485502"/>
                  <a:pt x="71793" y="313192"/>
                  <a:pt x="37739" y="146773"/>
                </a:cubicBezTo>
                <a:lnTo>
                  <a:pt x="0"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Shape 84">
            <a:extLst>
              <a:ext uri="{FF2B5EF4-FFF2-40B4-BE49-F238E27FC236}">
                <a16:creationId xmlns="" xmlns:a16="http://schemas.microsoft.com/office/drawing/2014/main" id="{E777823C-29C9-4F8E-BCE8-DC80D71168C2}"/>
              </a:ext>
            </a:extLst>
          </p:cNvPr>
          <p:cNvSpPr/>
          <p:nvPr/>
        </p:nvSpPr>
        <p:spPr>
          <a:xfrm>
            <a:off x="2929616" y="955326"/>
            <a:ext cx="1387640" cy="1160662"/>
          </a:xfrm>
          <a:custGeom>
            <a:avLst/>
            <a:gdLst>
              <a:gd name="connsiteX0" fmla="*/ 1555353 w 1849866"/>
              <a:gd name="connsiteY0" fmla="*/ 0 h 1160662"/>
              <a:gd name="connsiteX1" fmla="*/ 1572337 w 1849866"/>
              <a:gd name="connsiteY1" fmla="*/ 9218 h 1160662"/>
              <a:gd name="connsiteX2" fmla="*/ 1849866 w 1849866"/>
              <a:gd name="connsiteY2" fmla="*/ 531188 h 1160662"/>
              <a:gd name="connsiteX3" fmla="*/ 1849865 w 1849866"/>
              <a:gd name="connsiteY3" fmla="*/ 531188 h 1160662"/>
              <a:gd name="connsiteX4" fmla="*/ 1220391 w 1849866"/>
              <a:gd name="connsiteY4" fmla="*/ 1160662 h 1160662"/>
              <a:gd name="connsiteX5" fmla="*/ 0 w 1849866"/>
              <a:gd name="connsiteY5" fmla="*/ 1160661 h 1160662"/>
              <a:gd name="connsiteX6" fmla="*/ 70670 w 1849866"/>
              <a:gd name="connsiteY6" fmla="*/ 1044336 h 1160662"/>
              <a:gd name="connsiteX7" fmla="*/ 1430312 w 1849866"/>
              <a:gd name="connsiteY7" fmla="*/ 32151 h 1160662"/>
              <a:gd name="connsiteX8" fmla="*/ 1555353 w 1849866"/>
              <a:gd name="connsiteY8" fmla="*/ 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866" h="1160662">
                <a:moveTo>
                  <a:pt x="1555353" y="0"/>
                </a:moveTo>
                <a:lnTo>
                  <a:pt x="1572337" y="9218"/>
                </a:lnTo>
                <a:cubicBezTo>
                  <a:pt x="1739778" y="122339"/>
                  <a:pt x="1849866" y="313907"/>
                  <a:pt x="1849866" y="531188"/>
                </a:cubicBezTo>
                <a:lnTo>
                  <a:pt x="1849865" y="531188"/>
                </a:lnTo>
                <a:cubicBezTo>
                  <a:pt x="1849865" y="878837"/>
                  <a:pt x="1568040" y="1160662"/>
                  <a:pt x="1220391" y="1160662"/>
                </a:cubicBezTo>
                <a:lnTo>
                  <a:pt x="0" y="1160661"/>
                </a:lnTo>
                <a:lnTo>
                  <a:pt x="70670" y="1044336"/>
                </a:lnTo>
                <a:cubicBezTo>
                  <a:pt x="392259" y="568320"/>
                  <a:pt x="869960" y="206439"/>
                  <a:pt x="1430312" y="32151"/>
                </a:cubicBezTo>
                <a:lnTo>
                  <a:pt x="1555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85">
            <a:extLst>
              <a:ext uri="{FF2B5EF4-FFF2-40B4-BE49-F238E27FC236}">
                <a16:creationId xmlns="" xmlns:a16="http://schemas.microsoft.com/office/drawing/2014/main" id="{B99E6EA6-6281-4046-A877-297E8C0D86F0}"/>
              </a:ext>
            </a:extLst>
          </p:cNvPr>
          <p:cNvSpPr/>
          <p:nvPr/>
        </p:nvSpPr>
        <p:spPr>
          <a:xfrm>
            <a:off x="4828334" y="955328"/>
            <a:ext cx="1387640" cy="1160661"/>
          </a:xfrm>
          <a:custGeom>
            <a:avLst/>
            <a:gdLst>
              <a:gd name="connsiteX0" fmla="*/ 294512 w 1849865"/>
              <a:gd name="connsiteY0" fmla="*/ 0 h 1160661"/>
              <a:gd name="connsiteX1" fmla="*/ 419553 w 1849865"/>
              <a:gd name="connsiteY1" fmla="*/ 32151 h 1160661"/>
              <a:gd name="connsiteX2" fmla="*/ 1779195 w 1849865"/>
              <a:gd name="connsiteY2" fmla="*/ 1044336 h 1160661"/>
              <a:gd name="connsiteX3" fmla="*/ 1849865 w 1849865"/>
              <a:gd name="connsiteY3" fmla="*/ 1160661 h 1160661"/>
              <a:gd name="connsiteX4" fmla="*/ 629474 w 1849865"/>
              <a:gd name="connsiteY4" fmla="*/ 1160661 h 1160661"/>
              <a:gd name="connsiteX5" fmla="*/ 12789 w 1849865"/>
              <a:gd name="connsiteY5" fmla="*/ 658048 h 1160661"/>
              <a:gd name="connsiteX6" fmla="*/ 0 w 1849865"/>
              <a:gd name="connsiteY6" fmla="*/ 531187 h 1160661"/>
              <a:gd name="connsiteX7" fmla="*/ 12789 w 1849865"/>
              <a:gd name="connsiteY7" fmla="*/ 404327 h 1160661"/>
              <a:gd name="connsiteX8" fmla="*/ 277529 w 1849865"/>
              <a:gd name="connsiteY8" fmla="*/ 9218 h 1160661"/>
              <a:gd name="connsiteX9" fmla="*/ 294512 w 1849865"/>
              <a:gd name="connsiteY9" fmla="*/ 0 h 116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9865" h="1160661">
                <a:moveTo>
                  <a:pt x="294512" y="0"/>
                </a:moveTo>
                <a:lnTo>
                  <a:pt x="419553" y="32151"/>
                </a:lnTo>
                <a:cubicBezTo>
                  <a:pt x="979905" y="206439"/>
                  <a:pt x="1457606" y="568320"/>
                  <a:pt x="1779195" y="1044336"/>
                </a:cubicBezTo>
                <a:lnTo>
                  <a:pt x="1849865" y="1160661"/>
                </a:lnTo>
                <a:lnTo>
                  <a:pt x="629474" y="1160661"/>
                </a:lnTo>
                <a:cubicBezTo>
                  <a:pt x="325281" y="1160661"/>
                  <a:pt x="71485" y="944889"/>
                  <a:pt x="12789" y="658048"/>
                </a:cubicBezTo>
                <a:lnTo>
                  <a:pt x="0" y="531187"/>
                </a:lnTo>
                <a:lnTo>
                  <a:pt x="12789" y="404327"/>
                </a:lnTo>
                <a:cubicBezTo>
                  <a:pt x="46329" y="240418"/>
                  <a:pt x="143576" y="99715"/>
                  <a:pt x="277529" y="9218"/>
                </a:cubicBezTo>
                <a:lnTo>
                  <a:pt x="294512" y="0"/>
                </a:lnTo>
                <a:close/>
              </a:path>
            </a:pathLst>
          </a:custGeom>
          <a:solidFill>
            <a:srgbClr val="FDC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86">
            <a:extLst>
              <a:ext uri="{FF2B5EF4-FFF2-40B4-BE49-F238E27FC236}">
                <a16:creationId xmlns="" xmlns:a16="http://schemas.microsoft.com/office/drawing/2014/main" id="{54F51E42-3A81-4507-AD3F-A43733282DAE}"/>
              </a:ext>
            </a:extLst>
          </p:cNvPr>
          <p:cNvSpPr/>
          <p:nvPr/>
        </p:nvSpPr>
        <p:spPr>
          <a:xfrm>
            <a:off x="2922552" y="4726511"/>
            <a:ext cx="1394706" cy="1171183"/>
          </a:xfrm>
          <a:custGeom>
            <a:avLst/>
            <a:gdLst>
              <a:gd name="connsiteX0" fmla="*/ 0 w 1859285"/>
              <a:gd name="connsiteY0" fmla="*/ 0 h 1171183"/>
              <a:gd name="connsiteX1" fmla="*/ 1229811 w 1859285"/>
              <a:gd name="connsiteY1" fmla="*/ 0 h 1171183"/>
              <a:gd name="connsiteX2" fmla="*/ 1859285 w 1859285"/>
              <a:gd name="connsiteY2" fmla="*/ 629474 h 1171183"/>
              <a:gd name="connsiteX3" fmla="*/ 1859284 w 1859285"/>
              <a:gd name="connsiteY3" fmla="*/ 629474 h 1171183"/>
              <a:gd name="connsiteX4" fmla="*/ 1581755 w 1859285"/>
              <a:gd name="connsiteY4" fmla="*/ 1151444 h 1171183"/>
              <a:gd name="connsiteX5" fmla="*/ 1545388 w 1859285"/>
              <a:gd name="connsiteY5" fmla="*/ 1171183 h 1171183"/>
              <a:gd name="connsiteX6" fmla="*/ 1439731 w 1859285"/>
              <a:gd name="connsiteY6" fmla="*/ 1144016 h 1171183"/>
              <a:gd name="connsiteX7" fmla="*/ 80089 w 1859285"/>
              <a:gd name="connsiteY7" fmla="*/ 131831 h 1171183"/>
              <a:gd name="connsiteX8" fmla="*/ 0 w 1859285"/>
              <a:gd name="connsiteY8"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285" h="1171183">
                <a:moveTo>
                  <a:pt x="0" y="0"/>
                </a:moveTo>
                <a:lnTo>
                  <a:pt x="1229811" y="0"/>
                </a:lnTo>
                <a:cubicBezTo>
                  <a:pt x="1577460" y="0"/>
                  <a:pt x="1859285" y="281825"/>
                  <a:pt x="1859285" y="629474"/>
                </a:cubicBezTo>
                <a:lnTo>
                  <a:pt x="1859284" y="629474"/>
                </a:lnTo>
                <a:cubicBezTo>
                  <a:pt x="1859284" y="846755"/>
                  <a:pt x="1749196" y="1038323"/>
                  <a:pt x="1581755" y="1151444"/>
                </a:cubicBezTo>
                <a:lnTo>
                  <a:pt x="1545388" y="1171183"/>
                </a:lnTo>
                <a:lnTo>
                  <a:pt x="1439731" y="1144016"/>
                </a:lnTo>
                <a:cubicBezTo>
                  <a:pt x="879379" y="969728"/>
                  <a:pt x="401678" y="607847"/>
                  <a:pt x="80089" y="131831"/>
                </a:cubicBezTo>
                <a:lnTo>
                  <a:pt x="0" y="0"/>
                </a:lnTo>
                <a:close/>
              </a:path>
            </a:pathLst>
          </a:custGeom>
          <a:solidFill>
            <a:srgbClr val="4B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Shape 87">
            <a:extLst>
              <a:ext uri="{FF2B5EF4-FFF2-40B4-BE49-F238E27FC236}">
                <a16:creationId xmlns="" xmlns:a16="http://schemas.microsoft.com/office/drawing/2014/main" id="{4F787DFA-4768-449B-9EF7-251CFB454809}"/>
              </a:ext>
            </a:extLst>
          </p:cNvPr>
          <p:cNvSpPr/>
          <p:nvPr/>
        </p:nvSpPr>
        <p:spPr>
          <a:xfrm>
            <a:off x="4828334" y="4726511"/>
            <a:ext cx="1394706" cy="1171183"/>
          </a:xfrm>
          <a:custGeom>
            <a:avLst/>
            <a:gdLst>
              <a:gd name="connsiteX0" fmla="*/ 629474 w 1859285"/>
              <a:gd name="connsiteY0" fmla="*/ 0 h 1171183"/>
              <a:gd name="connsiteX1" fmla="*/ 1859285 w 1859285"/>
              <a:gd name="connsiteY1" fmla="*/ 0 h 1171183"/>
              <a:gd name="connsiteX2" fmla="*/ 1779195 w 1859285"/>
              <a:gd name="connsiteY2" fmla="*/ 131831 h 1171183"/>
              <a:gd name="connsiteX3" fmla="*/ 419553 w 1859285"/>
              <a:gd name="connsiteY3" fmla="*/ 1144016 h 1171183"/>
              <a:gd name="connsiteX4" fmla="*/ 313897 w 1859285"/>
              <a:gd name="connsiteY4" fmla="*/ 1171183 h 1171183"/>
              <a:gd name="connsiteX5" fmla="*/ 277529 w 1859285"/>
              <a:gd name="connsiteY5" fmla="*/ 1151443 h 1171183"/>
              <a:gd name="connsiteX6" fmla="*/ 12789 w 1859285"/>
              <a:gd name="connsiteY6" fmla="*/ 756334 h 1171183"/>
              <a:gd name="connsiteX7" fmla="*/ 0 w 1859285"/>
              <a:gd name="connsiteY7" fmla="*/ 629474 h 1171183"/>
              <a:gd name="connsiteX8" fmla="*/ 12789 w 1859285"/>
              <a:gd name="connsiteY8" fmla="*/ 502613 h 1171183"/>
              <a:gd name="connsiteX9" fmla="*/ 629474 w 1859285"/>
              <a:gd name="connsiteY9"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5" h="1171183">
                <a:moveTo>
                  <a:pt x="629474" y="0"/>
                </a:moveTo>
                <a:lnTo>
                  <a:pt x="1859285" y="0"/>
                </a:lnTo>
                <a:lnTo>
                  <a:pt x="1779195" y="131831"/>
                </a:lnTo>
                <a:cubicBezTo>
                  <a:pt x="1457606" y="607847"/>
                  <a:pt x="979905" y="969728"/>
                  <a:pt x="419553" y="1144016"/>
                </a:cubicBezTo>
                <a:lnTo>
                  <a:pt x="313897" y="1171183"/>
                </a:lnTo>
                <a:lnTo>
                  <a:pt x="277529" y="1151443"/>
                </a:lnTo>
                <a:cubicBezTo>
                  <a:pt x="143576" y="1060946"/>
                  <a:pt x="46329" y="920243"/>
                  <a:pt x="12789" y="756334"/>
                </a:cubicBezTo>
                <a:lnTo>
                  <a:pt x="0" y="629474"/>
                </a:lnTo>
                <a:lnTo>
                  <a:pt x="12789" y="502613"/>
                </a:lnTo>
                <a:cubicBezTo>
                  <a:pt x="71485" y="215773"/>
                  <a:pt x="325281" y="0"/>
                  <a:pt x="629474" y="0"/>
                </a:cubicBezTo>
                <a:close/>
              </a:path>
            </a:pathLst>
          </a:custGeom>
          <a:solidFill>
            <a:srgbClr val="DE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88">
            <a:extLst>
              <a:ext uri="{FF2B5EF4-FFF2-40B4-BE49-F238E27FC236}">
                <a16:creationId xmlns="" xmlns:a16="http://schemas.microsoft.com/office/drawing/2014/main" id="{E9E74963-5D3B-4FE7-B224-4B09CB6BB259}"/>
              </a:ext>
            </a:extLst>
          </p:cNvPr>
          <p:cNvSpPr/>
          <p:nvPr/>
        </p:nvSpPr>
        <p:spPr>
          <a:xfrm>
            <a:off x="1371838" y="857042"/>
            <a:ext cx="2724496" cy="1258947"/>
          </a:xfrm>
          <a:custGeom>
            <a:avLst/>
            <a:gdLst>
              <a:gd name="connsiteX0" fmla="*/ 629474 w 3632030"/>
              <a:gd name="connsiteY0" fmla="*/ 0 h 1258947"/>
              <a:gd name="connsiteX1" fmla="*/ 3297069 w 3632030"/>
              <a:gd name="connsiteY1" fmla="*/ 0 h 1258947"/>
              <a:gd name="connsiteX2" fmla="*/ 3542089 w 3632030"/>
              <a:gd name="connsiteY2" fmla="*/ 49467 h 1258947"/>
              <a:gd name="connsiteX3" fmla="*/ 3632030 w 3632030"/>
              <a:gd name="connsiteY3" fmla="*/ 98286 h 1258947"/>
              <a:gd name="connsiteX4" fmla="*/ 3506989 w 3632030"/>
              <a:gd name="connsiteY4" fmla="*/ 130437 h 1258947"/>
              <a:gd name="connsiteX5" fmla="*/ 2147347 w 3632030"/>
              <a:gd name="connsiteY5" fmla="*/ 1142622 h 1258947"/>
              <a:gd name="connsiteX6" fmla="*/ 2076677 w 3632030"/>
              <a:gd name="connsiteY6" fmla="*/ 1258947 h 1258947"/>
              <a:gd name="connsiteX7" fmla="*/ 629474 w 3632030"/>
              <a:gd name="connsiteY7" fmla="*/ 1258947 h 1258947"/>
              <a:gd name="connsiteX8" fmla="*/ 12789 w 3632030"/>
              <a:gd name="connsiteY8" fmla="*/ 756334 h 1258947"/>
              <a:gd name="connsiteX9" fmla="*/ 0 w 3632030"/>
              <a:gd name="connsiteY9" fmla="*/ 629473 h 1258947"/>
              <a:gd name="connsiteX10" fmla="*/ 12789 w 3632030"/>
              <a:gd name="connsiteY10" fmla="*/ 502613 h 1258947"/>
              <a:gd name="connsiteX11" fmla="*/ 629474 w 3632030"/>
              <a:gd name="connsiteY11" fmla="*/ 0 h 12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2030" h="1258947">
                <a:moveTo>
                  <a:pt x="629474" y="0"/>
                </a:moveTo>
                <a:lnTo>
                  <a:pt x="3297069" y="0"/>
                </a:lnTo>
                <a:cubicBezTo>
                  <a:pt x="3383981" y="0"/>
                  <a:pt x="3466779" y="17614"/>
                  <a:pt x="3542089" y="49467"/>
                </a:cubicBezTo>
                <a:lnTo>
                  <a:pt x="3632030" y="98286"/>
                </a:lnTo>
                <a:lnTo>
                  <a:pt x="3506989" y="130437"/>
                </a:lnTo>
                <a:cubicBezTo>
                  <a:pt x="2946637" y="304725"/>
                  <a:pt x="2468936" y="666606"/>
                  <a:pt x="2147347" y="1142622"/>
                </a:cubicBezTo>
                <a:lnTo>
                  <a:pt x="2076677" y="1258947"/>
                </a:lnTo>
                <a:lnTo>
                  <a:pt x="629474" y="1258947"/>
                </a:lnTo>
                <a:cubicBezTo>
                  <a:pt x="325281" y="1258947"/>
                  <a:pt x="71485" y="1043175"/>
                  <a:pt x="12789" y="756334"/>
                </a:cubicBezTo>
                <a:lnTo>
                  <a:pt x="0" y="629473"/>
                </a:lnTo>
                <a:lnTo>
                  <a:pt x="12789" y="502613"/>
                </a:lnTo>
                <a:cubicBezTo>
                  <a:pt x="71485" y="215772"/>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reeform: Shape 89">
            <a:extLst>
              <a:ext uri="{FF2B5EF4-FFF2-40B4-BE49-F238E27FC236}">
                <a16:creationId xmlns="" xmlns:a16="http://schemas.microsoft.com/office/drawing/2014/main" id="{C637848C-2470-4BE2-B334-F03D2E6A35F1}"/>
              </a:ext>
            </a:extLst>
          </p:cNvPr>
          <p:cNvSpPr/>
          <p:nvPr/>
        </p:nvSpPr>
        <p:spPr>
          <a:xfrm>
            <a:off x="5049257" y="857039"/>
            <a:ext cx="2724497" cy="1258948"/>
          </a:xfrm>
          <a:custGeom>
            <a:avLst/>
            <a:gdLst>
              <a:gd name="connsiteX0" fmla="*/ 334962 w 3632031"/>
              <a:gd name="connsiteY0" fmla="*/ 0 h 1258948"/>
              <a:gd name="connsiteX1" fmla="*/ 3002557 w 3632031"/>
              <a:gd name="connsiteY1" fmla="*/ 0 h 1258948"/>
              <a:gd name="connsiteX2" fmla="*/ 3632031 w 3632031"/>
              <a:gd name="connsiteY2" fmla="*/ 629474 h 1258948"/>
              <a:gd name="connsiteX3" fmla="*/ 3632030 w 3632031"/>
              <a:gd name="connsiteY3" fmla="*/ 629474 h 1258948"/>
              <a:gd name="connsiteX4" fmla="*/ 3002556 w 3632031"/>
              <a:gd name="connsiteY4" fmla="*/ 1258948 h 1258948"/>
              <a:gd name="connsiteX5" fmla="*/ 1555353 w 3632031"/>
              <a:gd name="connsiteY5" fmla="*/ 1258947 h 1258948"/>
              <a:gd name="connsiteX6" fmla="*/ 1484683 w 3632031"/>
              <a:gd name="connsiteY6" fmla="*/ 1142622 h 1258948"/>
              <a:gd name="connsiteX7" fmla="*/ 125041 w 3632031"/>
              <a:gd name="connsiteY7" fmla="*/ 130437 h 1258948"/>
              <a:gd name="connsiteX8" fmla="*/ 0 w 3632031"/>
              <a:gd name="connsiteY8" fmla="*/ 98286 h 1258948"/>
              <a:gd name="connsiteX9" fmla="*/ 89942 w 3632031"/>
              <a:gd name="connsiteY9" fmla="*/ 49467 h 1258948"/>
              <a:gd name="connsiteX10" fmla="*/ 334962 w 3632031"/>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2031" h="1258948">
                <a:moveTo>
                  <a:pt x="334962" y="0"/>
                </a:moveTo>
                <a:lnTo>
                  <a:pt x="3002557" y="0"/>
                </a:lnTo>
                <a:cubicBezTo>
                  <a:pt x="3350206" y="0"/>
                  <a:pt x="3632031" y="281825"/>
                  <a:pt x="3632031" y="629474"/>
                </a:cubicBezTo>
                <a:lnTo>
                  <a:pt x="3632030" y="629474"/>
                </a:lnTo>
                <a:cubicBezTo>
                  <a:pt x="3632030" y="977123"/>
                  <a:pt x="3350205" y="1258948"/>
                  <a:pt x="3002556" y="1258948"/>
                </a:cubicBezTo>
                <a:lnTo>
                  <a:pt x="1555353" y="1258947"/>
                </a:lnTo>
                <a:lnTo>
                  <a:pt x="1484683" y="1142622"/>
                </a:lnTo>
                <a:cubicBezTo>
                  <a:pt x="1163094" y="666606"/>
                  <a:pt x="685393" y="304725"/>
                  <a:pt x="125041" y="130437"/>
                </a:cubicBezTo>
                <a:lnTo>
                  <a:pt x="0" y="98286"/>
                </a:lnTo>
                <a:lnTo>
                  <a:pt x="89942" y="49467"/>
                </a:lnTo>
                <a:cubicBezTo>
                  <a:pt x="165251" y="17614"/>
                  <a:pt x="248050" y="0"/>
                  <a:pt x="334962"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reeform: Shape 90">
            <a:extLst>
              <a:ext uri="{FF2B5EF4-FFF2-40B4-BE49-F238E27FC236}">
                <a16:creationId xmlns="" xmlns:a16="http://schemas.microsoft.com/office/drawing/2014/main" id="{294487A8-2906-4DBB-891C-5C9C10ABFA2C}"/>
              </a:ext>
            </a:extLst>
          </p:cNvPr>
          <p:cNvSpPr/>
          <p:nvPr/>
        </p:nvSpPr>
        <p:spPr>
          <a:xfrm>
            <a:off x="1371838" y="4726508"/>
            <a:ext cx="2709955" cy="1258948"/>
          </a:xfrm>
          <a:custGeom>
            <a:avLst/>
            <a:gdLst>
              <a:gd name="connsiteX0" fmla="*/ 629474 w 3612646"/>
              <a:gd name="connsiteY0" fmla="*/ 0 h 1258948"/>
              <a:gd name="connsiteX1" fmla="*/ 2067258 w 3612646"/>
              <a:gd name="connsiteY1" fmla="*/ 0 h 1258948"/>
              <a:gd name="connsiteX2" fmla="*/ 2147347 w 3612646"/>
              <a:gd name="connsiteY2" fmla="*/ 131831 h 1258948"/>
              <a:gd name="connsiteX3" fmla="*/ 3506989 w 3612646"/>
              <a:gd name="connsiteY3" fmla="*/ 1144016 h 1258948"/>
              <a:gd name="connsiteX4" fmla="*/ 3612646 w 3612646"/>
              <a:gd name="connsiteY4" fmla="*/ 1171183 h 1258948"/>
              <a:gd name="connsiteX5" fmla="*/ 3542088 w 3612646"/>
              <a:gd name="connsiteY5" fmla="*/ 1209481 h 1258948"/>
              <a:gd name="connsiteX6" fmla="*/ 3297068 w 3612646"/>
              <a:gd name="connsiteY6" fmla="*/ 1258948 h 1258948"/>
              <a:gd name="connsiteX7" fmla="*/ 629474 w 3612646"/>
              <a:gd name="connsiteY7" fmla="*/ 1258947 h 1258948"/>
              <a:gd name="connsiteX8" fmla="*/ 12789 w 3612646"/>
              <a:gd name="connsiteY8" fmla="*/ 756334 h 1258948"/>
              <a:gd name="connsiteX9" fmla="*/ 0 w 3612646"/>
              <a:gd name="connsiteY9" fmla="*/ 629474 h 1258948"/>
              <a:gd name="connsiteX10" fmla="*/ 12789 w 3612646"/>
              <a:gd name="connsiteY10" fmla="*/ 502613 h 1258948"/>
              <a:gd name="connsiteX11" fmla="*/ 629474 w 3612646"/>
              <a:gd name="connsiteY11"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2646" h="1258948">
                <a:moveTo>
                  <a:pt x="629474" y="0"/>
                </a:moveTo>
                <a:lnTo>
                  <a:pt x="2067258" y="0"/>
                </a:lnTo>
                <a:lnTo>
                  <a:pt x="2147347" y="131831"/>
                </a:lnTo>
                <a:cubicBezTo>
                  <a:pt x="2468936" y="607847"/>
                  <a:pt x="2946637" y="969728"/>
                  <a:pt x="3506989" y="1144016"/>
                </a:cubicBezTo>
                <a:lnTo>
                  <a:pt x="3612646" y="1171183"/>
                </a:lnTo>
                <a:lnTo>
                  <a:pt x="3542088" y="1209481"/>
                </a:lnTo>
                <a:cubicBezTo>
                  <a:pt x="3466778" y="1241334"/>
                  <a:pt x="3383980" y="1258948"/>
                  <a:pt x="3297068" y="1258948"/>
                </a:cubicBezTo>
                <a:lnTo>
                  <a:pt x="629474" y="1258947"/>
                </a:lnTo>
                <a:cubicBezTo>
                  <a:pt x="325281" y="1258947"/>
                  <a:pt x="71485" y="1043175"/>
                  <a:pt x="12789" y="756334"/>
                </a:cubicBezTo>
                <a:lnTo>
                  <a:pt x="0" y="629474"/>
                </a:lnTo>
                <a:lnTo>
                  <a:pt x="12789" y="502613"/>
                </a:lnTo>
                <a:cubicBezTo>
                  <a:pt x="71485" y="215773"/>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Shape 91">
            <a:extLst>
              <a:ext uri="{FF2B5EF4-FFF2-40B4-BE49-F238E27FC236}">
                <a16:creationId xmlns="" xmlns:a16="http://schemas.microsoft.com/office/drawing/2014/main" id="{CA5F47EE-969D-4EB7-B7B2-B57CD9F0DB18}"/>
              </a:ext>
            </a:extLst>
          </p:cNvPr>
          <p:cNvSpPr/>
          <p:nvPr/>
        </p:nvSpPr>
        <p:spPr>
          <a:xfrm>
            <a:off x="5063798" y="4726508"/>
            <a:ext cx="2709955" cy="1258948"/>
          </a:xfrm>
          <a:custGeom>
            <a:avLst/>
            <a:gdLst>
              <a:gd name="connsiteX0" fmla="*/ 1545388 w 3612646"/>
              <a:gd name="connsiteY0" fmla="*/ 0 h 1258948"/>
              <a:gd name="connsiteX1" fmla="*/ 2983172 w 3612646"/>
              <a:gd name="connsiteY1" fmla="*/ 0 h 1258948"/>
              <a:gd name="connsiteX2" fmla="*/ 3612646 w 3612646"/>
              <a:gd name="connsiteY2" fmla="*/ 629474 h 1258948"/>
              <a:gd name="connsiteX3" fmla="*/ 3612645 w 3612646"/>
              <a:gd name="connsiteY3" fmla="*/ 629474 h 1258948"/>
              <a:gd name="connsiteX4" fmla="*/ 2983171 w 3612646"/>
              <a:gd name="connsiteY4" fmla="*/ 1258948 h 1258948"/>
              <a:gd name="connsiteX5" fmla="*/ 315577 w 3612646"/>
              <a:gd name="connsiteY5" fmla="*/ 1258947 h 1258948"/>
              <a:gd name="connsiteX6" fmla="*/ 70557 w 3612646"/>
              <a:gd name="connsiteY6" fmla="*/ 1209480 h 1258948"/>
              <a:gd name="connsiteX7" fmla="*/ 0 w 3612646"/>
              <a:gd name="connsiteY7" fmla="*/ 1171183 h 1258948"/>
              <a:gd name="connsiteX8" fmla="*/ 105656 w 3612646"/>
              <a:gd name="connsiteY8" fmla="*/ 1144016 h 1258948"/>
              <a:gd name="connsiteX9" fmla="*/ 1465298 w 3612646"/>
              <a:gd name="connsiteY9" fmla="*/ 131831 h 1258948"/>
              <a:gd name="connsiteX10" fmla="*/ 1545388 w 3612646"/>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2646" h="1258948">
                <a:moveTo>
                  <a:pt x="1545388" y="0"/>
                </a:moveTo>
                <a:lnTo>
                  <a:pt x="2983172" y="0"/>
                </a:lnTo>
                <a:cubicBezTo>
                  <a:pt x="3330821" y="0"/>
                  <a:pt x="3612646" y="281825"/>
                  <a:pt x="3612646" y="629474"/>
                </a:cubicBezTo>
                <a:lnTo>
                  <a:pt x="3612645" y="629474"/>
                </a:lnTo>
                <a:cubicBezTo>
                  <a:pt x="3612645" y="977123"/>
                  <a:pt x="3330820" y="1258948"/>
                  <a:pt x="2983171" y="1258948"/>
                </a:cubicBezTo>
                <a:lnTo>
                  <a:pt x="315577" y="1258947"/>
                </a:lnTo>
                <a:cubicBezTo>
                  <a:pt x="228665" y="1258947"/>
                  <a:pt x="145866" y="1241333"/>
                  <a:pt x="70557" y="1209480"/>
                </a:cubicBezTo>
                <a:lnTo>
                  <a:pt x="0" y="1171183"/>
                </a:lnTo>
                <a:lnTo>
                  <a:pt x="105656" y="1144016"/>
                </a:lnTo>
                <a:cubicBezTo>
                  <a:pt x="666008" y="969728"/>
                  <a:pt x="1143709" y="607847"/>
                  <a:pt x="1465298" y="131831"/>
                </a:cubicBezTo>
                <a:lnTo>
                  <a:pt x="1545388"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 xmlns:a16="http://schemas.microsoft.com/office/drawing/2014/main" id="{730C0E35-321E-47D7-A8F5-EAE025C01266}"/>
              </a:ext>
            </a:extLst>
          </p:cNvPr>
          <p:cNvSpPr txBox="1"/>
          <p:nvPr/>
        </p:nvSpPr>
        <p:spPr>
          <a:xfrm>
            <a:off x="4212566" y="1679153"/>
            <a:ext cx="1388794" cy="3416320"/>
          </a:xfrm>
          <a:prstGeom prst="rect">
            <a:avLst/>
          </a:prstGeom>
          <a:noFill/>
        </p:spPr>
        <p:txBody>
          <a:bodyPr wrap="square" rtlCol="0">
            <a:spAutoFit/>
          </a:bodyPr>
          <a:lstStyle/>
          <a:p>
            <a:r>
              <a:rPr lang="en-IN" sz="7200" dirty="0" smtClean="0">
                <a:solidFill>
                  <a:srgbClr val="FF0000"/>
                </a:solidFill>
              </a:rPr>
              <a:t>HRM</a:t>
            </a:r>
            <a:endParaRPr lang="en-IN" sz="7200" dirty="0">
              <a:solidFill>
                <a:srgbClr val="FF0000"/>
              </a:solidFill>
            </a:endParaRPr>
          </a:p>
        </p:txBody>
      </p:sp>
      <p:sp>
        <p:nvSpPr>
          <p:cNvPr id="46" name="TextBox 45">
            <a:extLst>
              <a:ext uri="{FF2B5EF4-FFF2-40B4-BE49-F238E27FC236}">
                <a16:creationId xmlns="" xmlns:a16="http://schemas.microsoft.com/office/drawing/2014/main" id="{73FA317D-2DF9-4B9A-A2CE-B7AF334F7B9C}"/>
              </a:ext>
            </a:extLst>
          </p:cNvPr>
          <p:cNvSpPr txBox="1"/>
          <p:nvPr/>
        </p:nvSpPr>
        <p:spPr>
          <a:xfrm>
            <a:off x="4994841" y="1282730"/>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1</a:t>
            </a:r>
          </a:p>
        </p:txBody>
      </p:sp>
      <p:sp>
        <p:nvSpPr>
          <p:cNvPr id="47" name="TextBox 46">
            <a:extLst>
              <a:ext uri="{FF2B5EF4-FFF2-40B4-BE49-F238E27FC236}">
                <a16:creationId xmlns="" xmlns:a16="http://schemas.microsoft.com/office/drawing/2014/main" id="{3AE03790-5026-4479-8D22-574103BA200D}"/>
              </a:ext>
            </a:extLst>
          </p:cNvPr>
          <p:cNvSpPr txBox="1"/>
          <p:nvPr/>
        </p:nvSpPr>
        <p:spPr>
          <a:xfrm>
            <a:off x="5735546" y="3110429"/>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2</a:t>
            </a:r>
          </a:p>
        </p:txBody>
      </p:sp>
      <p:sp>
        <p:nvSpPr>
          <p:cNvPr id="48" name="TextBox 47">
            <a:extLst>
              <a:ext uri="{FF2B5EF4-FFF2-40B4-BE49-F238E27FC236}">
                <a16:creationId xmlns="" xmlns:a16="http://schemas.microsoft.com/office/drawing/2014/main" id="{9264AD2A-85A5-42CC-82A6-5CCFB1B77F76}"/>
              </a:ext>
            </a:extLst>
          </p:cNvPr>
          <p:cNvSpPr txBox="1"/>
          <p:nvPr/>
        </p:nvSpPr>
        <p:spPr>
          <a:xfrm>
            <a:off x="503178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3</a:t>
            </a:r>
          </a:p>
        </p:txBody>
      </p:sp>
      <p:sp>
        <p:nvSpPr>
          <p:cNvPr id="49" name="TextBox 48">
            <a:extLst>
              <a:ext uri="{FF2B5EF4-FFF2-40B4-BE49-F238E27FC236}">
                <a16:creationId xmlns="" xmlns:a16="http://schemas.microsoft.com/office/drawing/2014/main" id="{875342F4-2170-4739-AEA6-F6D5AC8BF448}"/>
              </a:ext>
            </a:extLst>
          </p:cNvPr>
          <p:cNvSpPr txBox="1"/>
          <p:nvPr/>
        </p:nvSpPr>
        <p:spPr>
          <a:xfrm>
            <a:off x="3510062" y="4882401"/>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4</a:t>
            </a:r>
          </a:p>
        </p:txBody>
      </p:sp>
      <p:sp>
        <p:nvSpPr>
          <p:cNvPr id="65" name="TextBox 64">
            <a:extLst>
              <a:ext uri="{FF2B5EF4-FFF2-40B4-BE49-F238E27FC236}">
                <a16:creationId xmlns="" xmlns:a16="http://schemas.microsoft.com/office/drawing/2014/main" id="{FD9AAF13-1262-49D2-9C0C-27DB30952F3A}"/>
              </a:ext>
            </a:extLst>
          </p:cNvPr>
          <p:cNvSpPr txBox="1"/>
          <p:nvPr/>
        </p:nvSpPr>
        <p:spPr>
          <a:xfrm>
            <a:off x="2814548" y="3052289"/>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5</a:t>
            </a:r>
          </a:p>
        </p:txBody>
      </p:sp>
      <p:sp>
        <p:nvSpPr>
          <p:cNvPr id="66" name="TextBox 65">
            <a:extLst>
              <a:ext uri="{FF2B5EF4-FFF2-40B4-BE49-F238E27FC236}">
                <a16:creationId xmlns="" xmlns:a16="http://schemas.microsoft.com/office/drawing/2014/main" id="{F923851F-8909-4870-A6B8-5A7817440BF2}"/>
              </a:ext>
            </a:extLst>
          </p:cNvPr>
          <p:cNvSpPr txBox="1"/>
          <p:nvPr/>
        </p:nvSpPr>
        <p:spPr>
          <a:xfrm>
            <a:off x="3619904" y="1247906"/>
            <a:ext cx="527313"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6</a:t>
            </a:r>
          </a:p>
        </p:txBody>
      </p:sp>
      <p:sp>
        <p:nvSpPr>
          <p:cNvPr id="67" name="TextBox 66">
            <a:extLst>
              <a:ext uri="{FF2B5EF4-FFF2-40B4-BE49-F238E27FC236}">
                <a16:creationId xmlns="" xmlns:a16="http://schemas.microsoft.com/office/drawing/2014/main" id="{B9A799AA-5C99-4BA7-9579-04A517A33AF3}"/>
              </a:ext>
            </a:extLst>
          </p:cNvPr>
          <p:cNvSpPr txBox="1"/>
          <p:nvPr/>
        </p:nvSpPr>
        <p:spPr>
          <a:xfrm>
            <a:off x="1681614" y="998447"/>
            <a:ext cx="2026290" cy="577081"/>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1050" dirty="0" smtClean="0">
              <a:effectLst>
                <a:outerShdw blurRad="38100" dist="38100" dir="2700000" algn="tl">
                  <a:srgbClr val="000000">
                    <a:alpha val="43137"/>
                  </a:srgbClr>
                </a:outerShdw>
              </a:effectLst>
              <a:latin typeface="Arial Black" pitchFamily="34" charset="0"/>
              <a:cs typeface="Aharoni" pitchFamily="2" charset="-79"/>
            </a:endParaRPr>
          </a:p>
          <a:p>
            <a:r>
              <a:rPr lang="en-US" sz="1050" dirty="0" smtClean="0">
                <a:effectLst>
                  <a:outerShdw blurRad="38100" dist="38100" dir="2700000" algn="tl">
                    <a:srgbClr val="000000">
                      <a:alpha val="43137"/>
                    </a:srgbClr>
                  </a:outerShdw>
                </a:effectLst>
                <a:latin typeface="Arial Black" pitchFamily="34" charset="0"/>
                <a:cs typeface="Aharoni" pitchFamily="2" charset="-79"/>
              </a:rPr>
              <a:t>Employees Details</a:t>
            </a:r>
            <a:endParaRPr lang="en-US" sz="1050" dirty="0">
              <a:effectLst>
                <a:outerShdw blurRad="38100" dist="38100" dir="2700000" algn="tl">
                  <a:srgbClr val="000000">
                    <a:alpha val="43137"/>
                  </a:srgbClr>
                </a:outerShdw>
              </a:effectLst>
              <a:latin typeface="Arial Black" pitchFamily="34" charset="0"/>
              <a:cs typeface="Aharoni" pitchFamily="2" charset="-79"/>
            </a:endParaRPr>
          </a:p>
        </p:txBody>
      </p:sp>
      <p:sp>
        <p:nvSpPr>
          <p:cNvPr id="68" name="TextBox 67">
            <a:extLst>
              <a:ext uri="{FF2B5EF4-FFF2-40B4-BE49-F238E27FC236}">
                <a16:creationId xmlns="" xmlns:a16="http://schemas.microsoft.com/office/drawing/2014/main" id="{4360B2FC-D56D-4B00-AA4E-9AE179371707}"/>
              </a:ext>
            </a:extLst>
          </p:cNvPr>
          <p:cNvSpPr txBox="1"/>
          <p:nvPr/>
        </p:nvSpPr>
        <p:spPr>
          <a:xfrm>
            <a:off x="5817589" y="998447"/>
            <a:ext cx="1632681"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smtClean="0"/>
              <a:t>Payroll</a:t>
            </a:r>
            <a:endParaRPr lang="en-US" dirty="0"/>
          </a:p>
        </p:txBody>
      </p:sp>
      <p:sp>
        <p:nvSpPr>
          <p:cNvPr id="69" name="TextBox 68">
            <a:extLst>
              <a:ext uri="{FF2B5EF4-FFF2-40B4-BE49-F238E27FC236}">
                <a16:creationId xmlns="" xmlns:a16="http://schemas.microsoft.com/office/drawing/2014/main" id="{DFB3E94C-9186-421C-BF17-518133C6800F}"/>
              </a:ext>
            </a:extLst>
          </p:cNvPr>
          <p:cNvSpPr txBox="1"/>
          <p:nvPr/>
        </p:nvSpPr>
        <p:spPr>
          <a:xfrm>
            <a:off x="692331" y="2941037"/>
            <a:ext cx="1919137" cy="892552"/>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1000" dirty="0" smtClean="0">
              <a:effectLst>
                <a:outerShdw blurRad="38100" dist="38100" dir="2700000" algn="tl">
                  <a:srgbClr val="000000">
                    <a:alpha val="43137"/>
                  </a:srgbClr>
                </a:outerShdw>
              </a:effectLst>
              <a:latin typeface="Arial Black" pitchFamily="34" charset="0"/>
            </a:endParaRPr>
          </a:p>
          <a:p>
            <a:endParaRPr lang="en-US" sz="1000" dirty="0" smtClean="0">
              <a:effectLst>
                <a:outerShdw blurRad="38100" dist="38100" dir="2700000" algn="tl">
                  <a:srgbClr val="000000">
                    <a:alpha val="43137"/>
                  </a:srgbClr>
                </a:outerShdw>
              </a:effectLst>
              <a:latin typeface="Arial Black" pitchFamily="34" charset="0"/>
            </a:endParaRPr>
          </a:p>
          <a:p>
            <a:r>
              <a:rPr lang="en-US" dirty="0" smtClean="0">
                <a:effectLst>
                  <a:outerShdw blurRad="38100" dist="38100" dir="2700000" algn="tl">
                    <a:srgbClr val="000000">
                      <a:alpha val="43137"/>
                    </a:srgbClr>
                  </a:outerShdw>
                </a:effectLst>
                <a:latin typeface="Arial Black" pitchFamily="34" charset="0"/>
              </a:rPr>
              <a:t>Performance</a:t>
            </a:r>
            <a:endParaRPr lang="en-US" dirty="0">
              <a:effectLst>
                <a:outerShdw blurRad="38100" dist="38100" dir="2700000" algn="tl">
                  <a:srgbClr val="000000">
                    <a:alpha val="43137"/>
                  </a:srgbClr>
                </a:outerShdw>
              </a:effectLst>
              <a:latin typeface="Arial Black" pitchFamily="34" charset="0"/>
            </a:endParaRPr>
          </a:p>
        </p:txBody>
      </p:sp>
      <p:sp>
        <p:nvSpPr>
          <p:cNvPr id="70" name="TextBox 69">
            <a:extLst>
              <a:ext uri="{FF2B5EF4-FFF2-40B4-BE49-F238E27FC236}">
                <a16:creationId xmlns="" xmlns:a16="http://schemas.microsoft.com/office/drawing/2014/main" id="{6A2C5AE3-0F1F-48DC-B3CC-BDDF252B2E64}"/>
              </a:ext>
            </a:extLst>
          </p:cNvPr>
          <p:cNvSpPr txBox="1"/>
          <p:nvPr/>
        </p:nvSpPr>
        <p:spPr>
          <a:xfrm>
            <a:off x="6518037" y="2941037"/>
            <a:ext cx="1948231" cy="58477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dirty="0" smtClean="0"/>
          </a:p>
          <a:p>
            <a:r>
              <a:rPr lang="en-US" dirty="0" smtClean="0"/>
              <a:t>Positions</a:t>
            </a:r>
            <a:endParaRPr lang="en-US" dirty="0"/>
          </a:p>
        </p:txBody>
      </p:sp>
      <p:sp>
        <p:nvSpPr>
          <p:cNvPr id="81" name="TextBox 80">
            <a:extLst>
              <a:ext uri="{FF2B5EF4-FFF2-40B4-BE49-F238E27FC236}">
                <a16:creationId xmlns="" xmlns:a16="http://schemas.microsoft.com/office/drawing/2014/main" id="{97AA74C3-9B6A-4D53-978C-A1F6A4CBB65A}"/>
              </a:ext>
            </a:extLst>
          </p:cNvPr>
          <p:cNvSpPr txBox="1"/>
          <p:nvPr/>
        </p:nvSpPr>
        <p:spPr>
          <a:xfrm>
            <a:off x="1502230" y="4894617"/>
            <a:ext cx="1806568" cy="830997"/>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dirty="0" smtClean="0"/>
          </a:p>
          <a:p>
            <a:r>
              <a:rPr lang="en-US" dirty="0" smtClean="0"/>
              <a:t>Deductions</a:t>
            </a:r>
            <a:endParaRPr lang="en-US" dirty="0"/>
          </a:p>
        </p:txBody>
      </p:sp>
      <p:sp>
        <p:nvSpPr>
          <p:cNvPr id="82" name="TextBox 81">
            <a:extLst>
              <a:ext uri="{FF2B5EF4-FFF2-40B4-BE49-F238E27FC236}">
                <a16:creationId xmlns="" xmlns:a16="http://schemas.microsoft.com/office/drawing/2014/main" id="{92EAFD17-4923-4234-8015-D6AE0833BA35}"/>
              </a:ext>
            </a:extLst>
          </p:cNvPr>
          <p:cNvSpPr txBox="1"/>
          <p:nvPr/>
        </p:nvSpPr>
        <p:spPr>
          <a:xfrm>
            <a:off x="5865687" y="4894617"/>
            <a:ext cx="1749959" cy="58477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dirty="0" smtClean="0"/>
          </a:p>
          <a:p>
            <a:r>
              <a:rPr lang="en-US" dirty="0" smtClean="0"/>
              <a:t>Schedule</a:t>
            </a:r>
            <a:endParaRPr lang="en-US" dirty="0"/>
          </a:p>
        </p:txBody>
      </p:sp>
      <p:sp>
        <p:nvSpPr>
          <p:cNvPr id="83" name="TextBox 82">
            <a:extLst>
              <a:ext uri="{FF2B5EF4-FFF2-40B4-BE49-F238E27FC236}">
                <a16:creationId xmlns="" xmlns:a16="http://schemas.microsoft.com/office/drawing/2014/main" id="{1BADB540-F1D7-423F-B0BA-740CE4070DB6}"/>
              </a:ext>
            </a:extLst>
          </p:cNvPr>
          <p:cNvSpPr txBox="1"/>
          <p:nvPr/>
        </p:nvSpPr>
        <p:spPr>
          <a:xfrm>
            <a:off x="1820214" y="85327"/>
            <a:ext cx="5678155"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2400" u="sng"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MODULES &amp; THEIR DESCRIPTION</a:t>
            </a:r>
            <a:endParaRPr lang="en-US" sz="2400"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spTree>
    <p:extLst>
      <p:ext uri="{BB962C8B-B14F-4D97-AF65-F5344CB8AC3E}">
        <p14:creationId xmlns:p14="http://schemas.microsoft.com/office/powerpoint/2010/main" val="299402571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782695"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B050"/>
                  </a:solidFill>
                </a:rPr>
                <a:t>		</a:t>
              </a:r>
              <a:endParaRPr lang="en-US" dirty="0"/>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services</a:t>
              </a: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p:cNvSpPr/>
          <p:nvPr/>
        </p:nvSpPr>
        <p:spPr>
          <a:xfrm>
            <a:off x="151520" y="672670"/>
            <a:ext cx="9342304" cy="5539978"/>
          </a:xfrm>
          <a:prstGeom prst="rect">
            <a:avLst/>
          </a:prstGeom>
        </p:spPr>
        <p:txBody>
          <a:bodyPr wrap="square">
            <a:spAutoFit/>
          </a:bodyPr>
          <a:lstStyle/>
          <a:p>
            <a:r>
              <a:rPr lang="en-IN" sz="2800" b="1" dirty="0" smtClean="0">
                <a:solidFill>
                  <a:srgbClr val="FF0000"/>
                </a:solidFill>
              </a:rPr>
              <a:t>				Admin</a:t>
            </a:r>
            <a:r>
              <a:rPr lang="en-IN" b="1" dirty="0" smtClean="0"/>
              <a:t> </a:t>
            </a:r>
            <a:endParaRPr lang="en-IN" sz="1200" dirty="0"/>
          </a:p>
          <a:p>
            <a:r>
              <a:rPr lang="en-IN" sz="2000" b="1" dirty="0"/>
              <a:t>	</a:t>
            </a:r>
            <a:r>
              <a:rPr lang="en-IN" sz="2000" b="1" dirty="0" smtClean="0"/>
              <a:t>Login </a:t>
            </a:r>
            <a:r>
              <a:rPr lang="en-IN" b="1" dirty="0"/>
              <a:t>– </a:t>
            </a:r>
            <a:r>
              <a:rPr lang="en-IN" dirty="0"/>
              <a:t>This module is used for admin login. </a:t>
            </a:r>
            <a:endParaRPr lang="en-IN" sz="1600" dirty="0"/>
          </a:p>
          <a:p>
            <a:r>
              <a:rPr lang="en-IN" b="1" dirty="0"/>
              <a:t>	</a:t>
            </a:r>
            <a:r>
              <a:rPr lang="en-IN" b="1" dirty="0" smtClean="0"/>
              <a:t>Dashboard </a:t>
            </a:r>
            <a:r>
              <a:rPr lang="en-IN" b="1" dirty="0"/>
              <a:t>– </a:t>
            </a:r>
            <a:r>
              <a:rPr lang="en-IN" dirty="0"/>
              <a:t>Admin dashboard related total employee details. </a:t>
            </a:r>
            <a:endParaRPr lang="en-IN" sz="1600" dirty="0"/>
          </a:p>
          <a:p>
            <a:pPr marL="1657350" lvl="3" indent="-285750">
              <a:buFont typeface="Wingdings" pitchFamily="2" charset="2"/>
              <a:buChar char="v"/>
            </a:pPr>
            <a:r>
              <a:rPr lang="en-US" dirty="0"/>
              <a:t>Late today</a:t>
            </a:r>
            <a:endParaRPr lang="en-IN" sz="1600" dirty="0"/>
          </a:p>
          <a:p>
            <a:pPr marL="1657350" lvl="3" indent="-285750">
              <a:buFont typeface="Wingdings" pitchFamily="2" charset="2"/>
              <a:buChar char="v"/>
            </a:pPr>
            <a:r>
              <a:rPr lang="en-US" dirty="0"/>
              <a:t>On time today</a:t>
            </a:r>
            <a:endParaRPr lang="en-IN" sz="1600" dirty="0"/>
          </a:p>
          <a:p>
            <a:pPr marL="1657350" lvl="3" indent="-285750">
              <a:buFont typeface="Wingdings" pitchFamily="2" charset="2"/>
              <a:buChar char="v"/>
            </a:pPr>
            <a:r>
              <a:rPr lang="en-US" dirty="0"/>
              <a:t>Total Employee</a:t>
            </a:r>
            <a:endParaRPr lang="en-IN" sz="1600" dirty="0"/>
          </a:p>
          <a:p>
            <a:pPr marL="1657350" lvl="3" indent="-285750">
              <a:buFont typeface="Wingdings" pitchFamily="2" charset="2"/>
              <a:buChar char="v"/>
            </a:pPr>
            <a:r>
              <a:rPr lang="en-US" dirty="0"/>
              <a:t>Attendance percentage</a:t>
            </a:r>
            <a:endParaRPr lang="en-IN" sz="1600" dirty="0"/>
          </a:p>
          <a:p>
            <a:pPr marL="1657350" lvl="3" indent="-285750">
              <a:buFont typeface="Wingdings" pitchFamily="2" charset="2"/>
              <a:buChar char="v"/>
            </a:pPr>
            <a:r>
              <a:rPr lang="en-US" dirty="0"/>
              <a:t>Monthly attendance report using bar graph</a:t>
            </a:r>
            <a:endParaRPr lang="en-IN" sz="1600" dirty="0"/>
          </a:p>
          <a:p>
            <a:r>
              <a:rPr lang="en-US" dirty="0"/>
              <a:t> </a:t>
            </a:r>
            <a:r>
              <a:rPr lang="en-IN" sz="1600" dirty="0"/>
              <a:t>	</a:t>
            </a:r>
            <a:endParaRPr lang="en-IN" sz="1600" dirty="0" smtClean="0"/>
          </a:p>
          <a:p>
            <a:r>
              <a:rPr lang="en-IN" sz="1600" b="1" dirty="0"/>
              <a:t>	</a:t>
            </a:r>
            <a:r>
              <a:rPr lang="en-US" b="1" dirty="0" smtClean="0"/>
              <a:t>Attendance </a:t>
            </a:r>
            <a:r>
              <a:rPr lang="en-US" dirty="0"/>
              <a:t>– It shows the total attendance of </a:t>
            </a:r>
            <a:r>
              <a:rPr lang="en-US" dirty="0" smtClean="0"/>
              <a:t>employee.</a:t>
            </a:r>
            <a:endParaRPr lang="en-IN" sz="1600" dirty="0"/>
          </a:p>
          <a:p>
            <a:r>
              <a:rPr lang="en-IN" sz="1600" b="1" dirty="0"/>
              <a:t>	</a:t>
            </a:r>
            <a:r>
              <a:rPr lang="en-US" b="1" dirty="0" smtClean="0"/>
              <a:t>Employee</a:t>
            </a:r>
            <a:r>
              <a:rPr lang="en-US" dirty="0" smtClean="0"/>
              <a:t> </a:t>
            </a:r>
            <a:r>
              <a:rPr lang="en-US" dirty="0"/>
              <a:t>– This shows total employee details.</a:t>
            </a:r>
            <a:endParaRPr lang="en-IN" sz="1600" dirty="0"/>
          </a:p>
          <a:p>
            <a:pPr marL="1657350" lvl="3" indent="-285750">
              <a:buFont typeface="Wingdings" pitchFamily="2" charset="2"/>
              <a:buChar char="v"/>
            </a:pPr>
            <a:r>
              <a:rPr lang="en-US" dirty="0"/>
              <a:t>Employee List</a:t>
            </a:r>
            <a:endParaRPr lang="en-IN" sz="1600" dirty="0"/>
          </a:p>
          <a:p>
            <a:pPr marL="1657350" lvl="3" indent="-285750">
              <a:buFont typeface="Wingdings" pitchFamily="2" charset="2"/>
              <a:buChar char="v"/>
            </a:pPr>
            <a:r>
              <a:rPr lang="en-US" dirty="0"/>
              <a:t>Overtime</a:t>
            </a:r>
            <a:endParaRPr lang="en-IN" sz="1600" dirty="0"/>
          </a:p>
          <a:p>
            <a:pPr marL="1657350" lvl="3" indent="-285750">
              <a:buFont typeface="Wingdings" pitchFamily="2" charset="2"/>
              <a:buChar char="v"/>
            </a:pPr>
            <a:r>
              <a:rPr lang="en-US" dirty="0"/>
              <a:t>Cash Advanced</a:t>
            </a:r>
            <a:endParaRPr lang="en-IN" sz="1600" dirty="0"/>
          </a:p>
          <a:p>
            <a:pPr marL="1657350" lvl="3" indent="-285750">
              <a:buFont typeface="Wingdings" pitchFamily="2" charset="2"/>
              <a:buChar char="v"/>
            </a:pPr>
            <a:r>
              <a:rPr lang="en-US" dirty="0"/>
              <a:t>Schedules</a:t>
            </a:r>
            <a:endParaRPr lang="en-IN" sz="1600" dirty="0"/>
          </a:p>
          <a:p>
            <a:r>
              <a:rPr lang="en-IN" dirty="0"/>
              <a:t> </a:t>
            </a:r>
            <a:endParaRPr lang="en-IN" sz="1600" dirty="0"/>
          </a:p>
          <a:p>
            <a:r>
              <a:rPr lang="en-IN" b="1" dirty="0" smtClean="0"/>
              <a:t> 	Positions</a:t>
            </a:r>
            <a:r>
              <a:rPr lang="en-IN" dirty="0" smtClean="0"/>
              <a:t> </a:t>
            </a:r>
            <a:r>
              <a:rPr lang="en-IN" dirty="0"/>
              <a:t>– It shows the position of employee.</a:t>
            </a:r>
            <a:endParaRPr lang="en-IN" sz="1600" dirty="0"/>
          </a:p>
          <a:p>
            <a:r>
              <a:rPr lang="en-IN" b="1" dirty="0" smtClean="0"/>
              <a:t>	Payroll</a:t>
            </a:r>
            <a:r>
              <a:rPr lang="en-IN" dirty="0" smtClean="0"/>
              <a:t> </a:t>
            </a:r>
            <a:r>
              <a:rPr lang="en-IN" dirty="0"/>
              <a:t>– It calculate the total salary</a:t>
            </a:r>
            <a:endParaRPr lang="en-IN" sz="1600" dirty="0"/>
          </a:p>
          <a:p>
            <a:r>
              <a:rPr lang="en-IN" b="1" dirty="0" smtClean="0"/>
              <a:t>	Deductions</a:t>
            </a:r>
            <a:r>
              <a:rPr lang="en-IN" dirty="0" smtClean="0"/>
              <a:t> </a:t>
            </a:r>
            <a:r>
              <a:rPr lang="en-IN" dirty="0"/>
              <a:t>– It reduce the salary</a:t>
            </a:r>
            <a:r>
              <a:rPr lang="en-IN" dirty="0" smtClean="0"/>
              <a:t>.</a:t>
            </a:r>
            <a:endParaRPr lang="en-IN" sz="1600" dirty="0"/>
          </a:p>
        </p:txBody>
      </p:sp>
    </p:spTree>
    <p:extLst>
      <p:ext uri="{BB962C8B-B14F-4D97-AF65-F5344CB8AC3E}">
        <p14:creationId xmlns:p14="http://schemas.microsoft.com/office/powerpoint/2010/main" val="52659571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PROJECT NAME:</a:t>
              </a:r>
            </a:p>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 			</a:t>
              </a:r>
              <a:r>
                <a:rPr lang="en-US" sz="36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lgerian" pitchFamily="82" charset="0"/>
                </a:rPr>
                <a:t>human resource management</a:t>
              </a:r>
            </a:p>
            <a:p>
              <a:r>
                <a:rPr lang="en-US" dirty="0">
                  <a:solidFill>
                    <a:schemeClr val="tx1"/>
                  </a:solidFill>
                </a:rPr>
                <a:t>	</a:t>
              </a:r>
              <a:r>
                <a:rPr lang="en-US" dirty="0" smtClean="0">
                  <a:solidFill>
                    <a:schemeClr val="tx1"/>
                  </a:solidFill>
                </a:rPr>
                <a:t>			</a:t>
              </a:r>
            </a:p>
            <a:p>
              <a:r>
                <a:rPr lang="en-US" dirty="0">
                  <a:solidFill>
                    <a:schemeClr val="tx1"/>
                  </a:solidFill>
                </a:rPr>
                <a:t>	</a:t>
              </a:r>
              <a:r>
                <a:rPr lang="en-US" dirty="0" smtClean="0">
                  <a:solidFill>
                    <a:schemeClr val="tx1"/>
                  </a:solidFill>
                </a:rPr>
                <a:t>			</a:t>
              </a:r>
            </a:p>
            <a:p>
              <a:r>
                <a:rPr lang="en-US" dirty="0">
                  <a:solidFill>
                    <a:schemeClr val="tx1"/>
                  </a:solidFill>
                </a:rPr>
                <a:t>	</a:t>
              </a:r>
              <a:r>
                <a:rPr lang="en-US" dirty="0" smtClean="0">
                  <a:solidFill>
                    <a:schemeClr val="tx1"/>
                  </a:solidFill>
                </a:rPr>
                <a:t>			</a:t>
              </a:r>
              <a:r>
                <a:rPr lang="en-US" sz="2800" dirty="0" smtClean="0">
                  <a:solidFill>
                    <a:srgbClr val="00B0F0"/>
                  </a:solidFill>
                  <a:latin typeface="Aharoni" pitchFamily="2" charset="-79"/>
                  <a:cs typeface="Aharoni" pitchFamily="2" charset="-79"/>
                </a:rPr>
                <a:t>GROUP MEMBERS:</a:t>
              </a:r>
            </a:p>
            <a:p>
              <a:pPr algn="ctr"/>
              <a:endParaRPr lang="en-US" dirty="0">
                <a:solidFill>
                  <a:schemeClr val="tx1"/>
                </a:solidFill>
              </a:endParaRPr>
            </a:p>
            <a:p>
              <a:pPr marL="342900" indent="-342900" algn="ctr">
                <a:buFont typeface="Wingdings" pitchFamily="2" charset="2"/>
                <a:buChar char="v"/>
              </a:pPr>
              <a:r>
                <a:rPr lang="en-US" sz="2400" b="1" dirty="0" smtClean="0">
                  <a:solidFill>
                    <a:schemeClr val="tx1"/>
                  </a:solidFill>
                </a:rPr>
                <a:t>MD. ASIF HUSSAIN (17DCS032)</a:t>
              </a:r>
            </a:p>
            <a:p>
              <a:pPr marL="342900" indent="-342900" algn="ctr">
                <a:buFont typeface="Wingdings" pitchFamily="2" charset="2"/>
                <a:buChar char="v"/>
              </a:pPr>
              <a:r>
                <a:rPr lang="en-US" sz="2400" b="1" dirty="0" smtClean="0">
                  <a:solidFill>
                    <a:schemeClr val="tx1"/>
                  </a:solidFill>
                </a:rPr>
                <a:t>MD. ATIF HUSSAIN </a:t>
              </a:r>
              <a:r>
                <a:rPr lang="en-US" sz="2400" b="1" dirty="0">
                  <a:solidFill>
                    <a:schemeClr val="tx1"/>
                  </a:solidFill>
                </a:rPr>
                <a:t>(</a:t>
              </a:r>
              <a:r>
                <a:rPr lang="en-US" sz="2400" b="1" dirty="0" smtClean="0">
                  <a:solidFill>
                    <a:schemeClr val="tx1"/>
                  </a:solidFill>
                </a:rPr>
                <a:t>17DCS033)</a:t>
              </a:r>
            </a:p>
            <a:p>
              <a:pPr marL="1257300" lvl="2" indent="-342900" algn="ctr">
                <a:buFont typeface="Wingdings" pitchFamily="2" charset="2"/>
                <a:buChar char="v"/>
              </a:pPr>
              <a:r>
                <a:rPr lang="en-US" sz="2400" b="1" dirty="0" smtClean="0">
                  <a:solidFill>
                    <a:schemeClr val="tx1"/>
                  </a:solidFill>
                </a:rPr>
                <a:t>MD</a:t>
              </a:r>
              <a:r>
                <a:rPr lang="en-US" sz="2400" b="1" dirty="0">
                  <a:solidFill>
                    <a:schemeClr val="tx1"/>
                  </a:solidFill>
                </a:rPr>
                <a:t>. TASHHIRUL </a:t>
              </a:r>
              <a:r>
                <a:rPr lang="en-US" sz="2400" b="1" dirty="0" smtClean="0">
                  <a:solidFill>
                    <a:schemeClr val="tx1"/>
                  </a:solidFill>
                </a:rPr>
                <a:t>ISLAM </a:t>
              </a:r>
              <a:r>
                <a:rPr lang="en-US" sz="2400" b="1" dirty="0">
                  <a:solidFill>
                    <a:schemeClr val="tx1"/>
                  </a:solidFill>
                </a:rPr>
                <a:t>(</a:t>
              </a:r>
              <a:r>
                <a:rPr lang="en-US" sz="2400" b="1" dirty="0" smtClean="0">
                  <a:solidFill>
                    <a:schemeClr val="tx1"/>
                  </a:solidFill>
                </a:rPr>
                <a:t>17DCS035)</a:t>
              </a:r>
              <a:endParaRPr lang="en-US" sz="2400" b="1" dirty="0">
                <a:solidFill>
                  <a:schemeClr val="tx1"/>
                </a:solidFill>
              </a:endParaRPr>
            </a:p>
            <a:p>
              <a:pPr lvl="2" algn="ctr"/>
              <a:endParaRPr lang="en-US" sz="2400" b="1" dirty="0">
                <a:solidFill>
                  <a:schemeClr val="tx1"/>
                </a:solidFill>
              </a:endParaRPr>
            </a:p>
            <a:p>
              <a:pPr marL="342900" indent="-342900" algn="ctr">
                <a:buFont typeface="Wingdings" pitchFamily="2" charset="2"/>
                <a:buChar char="v"/>
              </a:pPr>
              <a:endParaRPr lang="en-US" sz="24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r>
                <a:rPr lang="en-US" sz="2400" b="1" dirty="0">
                  <a:solidFill>
                    <a:schemeClr val="tx1"/>
                  </a:solidFill>
                </a:rPr>
                <a:t> </a:t>
              </a:r>
              <a:r>
                <a:rPr lang="en-US" sz="2400" b="1" dirty="0" smtClean="0">
                  <a:solidFill>
                    <a:schemeClr val="tx1"/>
                  </a:solidFill>
                </a:rPr>
                <a:t>       </a:t>
              </a:r>
              <a:r>
                <a:rPr lang="en-US" dirty="0" smtClean="0">
                  <a:solidFill>
                    <a:schemeClr val="tx1"/>
                  </a:solidFill>
                </a:rPr>
                <a:t>						</a:t>
              </a:r>
              <a:r>
                <a:rPr lang="en-US" sz="2800" b="1" i="1" dirty="0" smtClean="0">
                  <a:solidFill>
                    <a:schemeClr val="tx1"/>
                  </a:solidFill>
                </a:rPr>
                <a:t>Under the guidance of </a:t>
              </a:r>
            </a:p>
            <a:p>
              <a:pPr algn="ctr"/>
              <a:r>
                <a:rPr lang="en-US" dirty="0" smtClean="0">
                  <a:solidFill>
                    <a:schemeClr val="tx1"/>
                  </a:solidFill>
                </a:rPr>
                <a:t>									</a:t>
              </a:r>
              <a:r>
                <a:rPr lang="en-US" sz="3200" dirty="0" smtClean="0">
                  <a:solidFill>
                    <a:schemeClr val="tx1"/>
                  </a:solidFill>
                  <a:latin typeface="Cooper Black" pitchFamily="18" charset="0"/>
                </a:rPr>
                <a:t>Mr. MOHD ARIF</a:t>
              </a:r>
              <a:endParaRPr lang="en-US" dirty="0">
                <a:solidFill>
                  <a:schemeClr val="tx1"/>
                </a:solidFill>
                <a:latin typeface="Cooper Black" pitchFamily="18" charset="0"/>
              </a:endParaRPr>
            </a:p>
          </p:txBody>
        </p:sp>
        <p:sp>
          <p:nvSpPr>
            <p:cNvPr id="52" name="Freeform: Shape 51">
              <a:extLst>
                <a:ext uri="{FF2B5EF4-FFF2-40B4-BE49-F238E27FC236}">
                  <a16:creationId xmlns=""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a:t>
              </a:r>
              <a:r>
                <a:rPr lang="en-US" sz="3600" b="1" dirty="0" smtClean="0">
                  <a:solidFill>
                    <a:srgbClr val="F0EEF0"/>
                  </a:solidFill>
                  <a:latin typeface="Tw Cen MT" panose="020B0602020104020603" pitchFamily="34" charset="0"/>
                </a:rPr>
                <a:t> </a:t>
              </a:r>
              <a:r>
                <a:rPr lang="en-US" sz="2000" b="1" dirty="0" smtClean="0">
                  <a:solidFill>
                    <a:srgbClr val="F0EEF0"/>
                  </a:solidFill>
                  <a:latin typeface="Tw Cen MT" panose="020B0602020104020603" pitchFamily="34" charset="0"/>
                </a:rPr>
                <a:t>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CD6BDC4B-8313-4203-9F42-C28AC214EB64}"/>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BC916508-F80D-434E-B066-812949E5DB94}"/>
              </a:ext>
            </a:extLst>
          </p:cNvPr>
          <p:cNvGrpSpPr/>
          <p:nvPr/>
        </p:nvGrpSpPr>
        <p:grpSpPr>
          <a:xfrm>
            <a:off x="-7847639" y="0"/>
            <a:ext cx="10129428" cy="6858000"/>
            <a:chOff x="491575" y="0"/>
            <a:chExt cx="10129428" cy="6858000"/>
          </a:xfrm>
        </p:grpSpPr>
        <p:sp>
          <p:nvSpPr>
            <p:cNvPr id="61" name="Rectangle 60">
              <a:extLst>
                <a:ext uri="{FF2B5EF4-FFF2-40B4-BE49-F238E27FC236}">
                  <a16:creationId xmlns=""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32DF4D80-460D-4455-B80A-3BC0C6A12DA2}"/>
                </a:ext>
              </a:extLst>
            </p:cNvPr>
            <p:cNvSpPr txBox="1"/>
            <p:nvPr/>
          </p:nvSpPr>
          <p:spPr>
            <a:xfrm rot="16200000">
              <a:off x="9117129" y="3004945"/>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Why </a:t>
              </a:r>
              <a:r>
                <a:rPr lang="en-US" sz="2000" b="1" dirty="0">
                  <a:solidFill>
                    <a:srgbClr val="F0EEF0"/>
                  </a:solidFill>
                  <a:latin typeface="Tw Cen MT" panose="020B0602020104020603" pitchFamily="34" charset="0"/>
                </a:rPr>
                <a:t>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 xmlns:a16="http://schemas.microsoft.com/office/drawing/2014/main" id="{92B7020D-701A-4EE7-BDA2-CD171993C203}"/>
              </a:ext>
            </a:extLst>
          </p:cNvPr>
          <p:cNvGrpSpPr/>
          <p:nvPr/>
        </p:nvGrpSpPr>
        <p:grpSpPr>
          <a:xfrm>
            <a:off x="-7985197" y="0"/>
            <a:ext cx="9758751" cy="6858000"/>
            <a:chOff x="491575" y="0"/>
            <a:chExt cx="9758751" cy="6858000"/>
          </a:xfrm>
        </p:grpSpPr>
        <p:sp>
          <p:nvSpPr>
            <p:cNvPr id="66" name="Rectangle 65">
              <a:extLst>
                <a:ext uri="{FF2B5EF4-FFF2-40B4-BE49-F238E27FC236}">
                  <a16:creationId xmlns=""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8070AD46-78F1-4169-9AE3-EDECC43BD39B}"/>
                </a:ext>
              </a:extLst>
            </p:cNvPr>
            <p:cNvSpPr txBox="1"/>
            <p:nvPr/>
          </p:nvSpPr>
          <p:spPr>
            <a:xfrm rot="16200000">
              <a:off x="8746452" y="3004941"/>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20422D8F-B19E-425C-93A8-F750F60A06A7}"/>
              </a:ext>
            </a:extLst>
          </p:cNvPr>
          <p:cNvGrpSpPr/>
          <p:nvPr/>
        </p:nvGrpSpPr>
        <p:grpSpPr>
          <a:xfrm>
            <a:off x="-7638543" y="-1"/>
            <a:ext cx="8876998" cy="6858000"/>
            <a:chOff x="718505" y="-1"/>
            <a:chExt cx="8876998" cy="6858000"/>
          </a:xfrm>
        </p:grpSpPr>
        <p:sp>
          <p:nvSpPr>
            <p:cNvPr id="72" name="Rectangle 71">
              <a:extLst>
                <a:ext uri="{FF2B5EF4-FFF2-40B4-BE49-F238E27FC236}">
                  <a16:creationId xmlns=""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7795C74-0308-4781-BEE6-B62AE6D17152}"/>
                </a:ext>
              </a:extLst>
            </p:cNvPr>
            <p:cNvSpPr txBox="1"/>
            <p:nvPr/>
          </p:nvSpPr>
          <p:spPr>
            <a:xfrm rot="16200000">
              <a:off x="8091629" y="3004943"/>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Developed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C1D48DDF-B760-4AB3-A520-29238CC2C408}"/>
              </a:ext>
            </a:extLst>
          </p:cNvPr>
          <p:cNvGrpSpPr/>
          <p:nvPr/>
        </p:nvGrpSpPr>
        <p:grpSpPr>
          <a:xfrm>
            <a:off x="-9395082" y="-1"/>
            <a:ext cx="10102646" cy="6858000"/>
            <a:chOff x="-9337032" y="-1"/>
            <a:chExt cx="10102646" cy="6858000"/>
          </a:xfrm>
        </p:grpSpPr>
        <p:sp>
          <p:nvSpPr>
            <p:cNvPr id="77" name="Rectangle 76">
              <a:extLst>
                <a:ext uri="{FF2B5EF4-FFF2-40B4-BE49-F238E27FC236}">
                  <a16:creationId xmlns=""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701F5CFD-7EE1-475C-A36F-330184D5C6EC}"/>
                </a:ext>
              </a:extLst>
            </p:cNvPr>
            <p:cNvSpPr txBox="1"/>
            <p:nvPr/>
          </p:nvSpPr>
          <p:spPr>
            <a:xfrm rot="16200000">
              <a:off x="-738260" y="3004942"/>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1266" name="Picture 2" descr="C:\Users\DELL\Download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925" y="4072453"/>
            <a:ext cx="3690651" cy="218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grpSp>
        <p:nvGrpSpPr>
          <p:cNvPr id="86" name="Group 85">
            <a:extLst>
              <a:ext uri="{FF2B5EF4-FFF2-40B4-BE49-F238E27FC236}">
                <a16:creationId xmlns="" xmlns:a16="http://schemas.microsoft.com/office/drawing/2014/main" id="{E7044FAB-DB4A-4E59-B111-8CA4168E7FA4}"/>
              </a:ext>
            </a:extLst>
          </p:cNvPr>
          <p:cNvGrpSpPr/>
          <p:nvPr/>
        </p:nvGrpSpPr>
        <p:grpSpPr>
          <a:xfrm>
            <a:off x="-1780363" y="88898"/>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B050"/>
                  </a:solidFill>
                </a:rPr>
                <a:t>		</a:t>
              </a:r>
              <a:endParaRPr lang="en-US" sz="2000" dirty="0">
                <a:solidFill>
                  <a:schemeClr val="tx1"/>
                </a:solidFill>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Implementation</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p:cNvSpPr/>
          <p:nvPr/>
        </p:nvSpPr>
        <p:spPr>
          <a:xfrm>
            <a:off x="1461571" y="442908"/>
            <a:ext cx="6096000" cy="2215991"/>
          </a:xfrm>
          <a:prstGeom prst="rect">
            <a:avLst/>
          </a:prstGeom>
        </p:spPr>
        <p:txBody>
          <a:bodyPr>
            <a:spAutoFit/>
          </a:bodyPr>
          <a:lstStyle/>
          <a:p>
            <a:pPr lvl="1" algn="ctr"/>
            <a:r>
              <a:rPr lang="en-US" sz="2800" b="1" dirty="0">
                <a:solidFill>
                  <a:srgbClr val="FF0000"/>
                </a:solidFill>
                <a:latin typeface="Aharoni" pitchFamily="2" charset="-79"/>
                <a:cs typeface="Aharoni" pitchFamily="2" charset="-79"/>
              </a:rPr>
              <a:t>User</a:t>
            </a:r>
            <a:endParaRPr lang="en-IN" sz="2800" dirty="0">
              <a:solidFill>
                <a:srgbClr val="FF0000"/>
              </a:solidFill>
              <a:latin typeface="Aharoni" pitchFamily="2" charset="-79"/>
              <a:cs typeface="Aharoni" pitchFamily="2" charset="-79"/>
            </a:endParaRPr>
          </a:p>
          <a:p>
            <a:pPr lvl="2"/>
            <a:r>
              <a:rPr lang="en-US" sz="2000" b="1" dirty="0"/>
              <a:t>User Id – </a:t>
            </a:r>
            <a:r>
              <a:rPr lang="en-US" dirty="0"/>
              <a:t>User through this </a:t>
            </a:r>
            <a:r>
              <a:rPr lang="en-US" dirty="0" smtClean="0"/>
              <a:t>panel</a:t>
            </a:r>
          </a:p>
          <a:p>
            <a:pPr lvl="2"/>
            <a:endParaRPr lang="en-IN" sz="1600" dirty="0"/>
          </a:p>
          <a:p>
            <a:pPr marL="285750" indent="-285750">
              <a:buFont typeface="Wingdings" pitchFamily="2" charset="2"/>
              <a:buChar char="v"/>
            </a:pPr>
            <a:r>
              <a:rPr lang="en-US" b="1" dirty="0" smtClean="0"/>
              <a:t>Time-in </a:t>
            </a:r>
            <a:r>
              <a:rPr lang="en-US" b="1" dirty="0"/>
              <a:t>– </a:t>
            </a:r>
            <a:r>
              <a:rPr lang="en-US" dirty="0"/>
              <a:t>Time will be noted when user enters.</a:t>
            </a:r>
            <a:endParaRPr lang="en-IN" sz="1600" dirty="0"/>
          </a:p>
          <a:p>
            <a:pPr marL="285750" indent="-285750">
              <a:buFont typeface="Wingdings" pitchFamily="2" charset="2"/>
              <a:buChar char="v"/>
            </a:pPr>
            <a:r>
              <a:rPr lang="en-US" b="1" dirty="0" smtClean="0"/>
              <a:t>Time-out </a:t>
            </a:r>
            <a:r>
              <a:rPr lang="en-US" b="1" dirty="0"/>
              <a:t>– </a:t>
            </a:r>
            <a:r>
              <a:rPr lang="en-US" dirty="0"/>
              <a:t>Time will be noted when user exit.</a:t>
            </a:r>
            <a:endParaRPr lang="en-IN" sz="1600" dirty="0"/>
          </a:p>
          <a:p>
            <a:r>
              <a:rPr lang="en-IN" dirty="0"/>
              <a:t>	</a:t>
            </a:r>
            <a:endParaRPr lang="en-IN" sz="1600" dirty="0"/>
          </a:p>
          <a:p>
            <a:r>
              <a:rPr lang="en-IN" sz="2000" b="1" dirty="0" smtClean="0"/>
              <a:t>Schedules </a:t>
            </a:r>
            <a:r>
              <a:rPr lang="en-IN" sz="2000" b="1" dirty="0"/>
              <a:t>– </a:t>
            </a:r>
            <a:r>
              <a:rPr lang="en-IN" dirty="0"/>
              <a:t>It shows the employee working time.</a:t>
            </a:r>
            <a:endParaRPr lang="en-IN" sz="1600" dirty="0"/>
          </a:p>
        </p:txBody>
      </p:sp>
      <p:pic>
        <p:nvPicPr>
          <p:cNvPr id="8194" name="Picture 2" descr="C:\Users\DELL\Pictures\Screenshots\Screenshot (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395" y="2718411"/>
            <a:ext cx="5993176" cy="366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71609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Gantt Chart</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p:cNvSpPr/>
          <p:nvPr/>
        </p:nvSpPr>
        <p:spPr>
          <a:xfrm>
            <a:off x="-422005" y="370044"/>
            <a:ext cx="10331596" cy="1384995"/>
          </a:xfrm>
          <a:prstGeom prst="rect">
            <a:avLst/>
          </a:prstGeom>
        </p:spPr>
        <p:txBody>
          <a:bodyPr wrap="square">
            <a:spAutoFit/>
          </a:bodyPr>
          <a:lstStyle/>
          <a:p>
            <a:pPr algn="ctr"/>
            <a:r>
              <a:rPr lang="en-IN" sz="2800" b="1" dirty="0">
                <a:solidFill>
                  <a:srgbClr val="FF0000"/>
                </a:solidFill>
                <a:latin typeface="Aharoni" pitchFamily="2" charset="-79"/>
                <a:cs typeface="Aharoni" pitchFamily="2" charset="-79"/>
              </a:rPr>
              <a:t>Gantt </a:t>
            </a:r>
            <a:r>
              <a:rPr lang="en-IN" sz="2800" b="1" dirty="0" smtClean="0">
                <a:solidFill>
                  <a:srgbClr val="FF0000"/>
                </a:solidFill>
                <a:latin typeface="Aharoni" pitchFamily="2" charset="-79"/>
                <a:cs typeface="Aharoni" pitchFamily="2" charset="-79"/>
              </a:rPr>
              <a:t>Chart</a:t>
            </a:r>
            <a:endParaRPr lang="en-IN" dirty="0"/>
          </a:p>
          <a:p>
            <a:pPr lvl="2" algn="just"/>
            <a:r>
              <a:rPr lang="en-IN" sz="1400" dirty="0"/>
              <a:t>A Gantt chart is a type of bar chart that illustrates a project schedule. Gantt charts illustrate the start and finish dates of the terminal elements and summary elements of a project. Terminal elements and summary elements comprise the work breakdown structure of the project. Some Gantt charts also show the dependency (i.e. precedence network) relationships between activities. Gantt charts can be used to show current schedule status using </a:t>
            </a:r>
            <a:r>
              <a:rPr lang="en-IN" sz="1400" dirty="0" err="1"/>
              <a:t>percent</a:t>
            </a:r>
            <a:r>
              <a:rPr lang="en-IN" sz="1400" dirty="0"/>
              <a:t>-complete shadings and a vertical "TODAY" line as shown here</a:t>
            </a:r>
            <a:r>
              <a:rPr lang="en-IN" sz="1400" dirty="0" smtClean="0"/>
              <a:t>.</a:t>
            </a:r>
            <a:endParaRPr lang="en-IN" sz="1400" dirty="0"/>
          </a:p>
        </p:txBody>
      </p:sp>
      <p:pic>
        <p:nvPicPr>
          <p:cNvPr id="9218" name="Picture 2" descr="C:\Users\DELL\Pictures\Screenshots\Screenshot (3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60" y="1916936"/>
            <a:ext cx="8012113" cy="451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0146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Database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p:cNvSpPr/>
          <p:nvPr/>
        </p:nvSpPr>
        <p:spPr>
          <a:xfrm>
            <a:off x="903383" y="175902"/>
            <a:ext cx="8371908" cy="1631216"/>
          </a:xfrm>
          <a:prstGeom prst="rect">
            <a:avLst/>
          </a:prstGeom>
        </p:spPr>
        <p:txBody>
          <a:bodyPr wrap="square">
            <a:spAutoFit/>
          </a:bodyPr>
          <a:lstStyle/>
          <a:p>
            <a:pPr lvl="1" algn="ctr"/>
            <a:r>
              <a:rPr lang="en-US" sz="2800" b="1" dirty="0">
                <a:solidFill>
                  <a:srgbClr val="00B050"/>
                </a:solidFill>
                <a:latin typeface="Aharoni" pitchFamily="2" charset="-79"/>
                <a:cs typeface="Aharoni" pitchFamily="2" charset="-79"/>
              </a:rPr>
              <a:t>Database Design</a:t>
            </a:r>
            <a:endParaRPr lang="en-IN" sz="2800" b="1" dirty="0">
              <a:solidFill>
                <a:srgbClr val="00B050"/>
              </a:solidFill>
              <a:latin typeface="Aharoni" pitchFamily="2" charset="-79"/>
              <a:cs typeface="Aharoni" pitchFamily="2" charset="-79"/>
            </a:endParaRPr>
          </a:p>
          <a:p>
            <a:r>
              <a:rPr lang="en-US" b="1" dirty="0"/>
              <a:t> </a:t>
            </a:r>
            <a:r>
              <a:rPr lang="en-US" dirty="0" smtClean="0"/>
              <a:t>The </a:t>
            </a:r>
            <a:r>
              <a:rPr lang="en-US" dirty="0"/>
              <a:t>data in the system must be stored and retrieved from database. Designing the database is part of system design. Data elements and data structures to be stored have been identified at analysis stage. They are structured and put together to design the data storage and retrieval system.</a:t>
            </a:r>
            <a:endParaRPr lang="en-IN" dirty="0"/>
          </a:p>
        </p:txBody>
      </p:sp>
      <p:pic>
        <p:nvPicPr>
          <p:cNvPr id="10242" name="Picture 2" descr="C:\Users\DELL\Pictures\Screenshots\Screenshot (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901" y="2011186"/>
            <a:ext cx="6792913"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830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Database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11266" name="Picture 2" descr="C:\Users\DELL\Pictures\Screenshots\Screenshot (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062" y="357605"/>
            <a:ext cx="7720365" cy="605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614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Database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12290" name="Picture 2" descr="C:\Users\DELL\Pictures\Screenshots\Screenshot (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21" y="165739"/>
            <a:ext cx="6754813"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DELL\Pictures\Screenshots\Screenshot (4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421" y="2337438"/>
            <a:ext cx="6754813" cy="396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47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Project Details</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Database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13314" name="Picture 2" descr="C:\Users\DELL\Pictures\Screenshots\Screenshot (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464" y="144716"/>
            <a:ext cx="6850063"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DELL\Pictures\Screenshots\Screenshot (4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464" y="2516732"/>
            <a:ext cx="6850063" cy="366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174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Some looks of our projects:</a:t>
              </a: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Admin Login</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Login Page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6146" name="Picture 2" descr="C:\Users\DELL\Downloads\IMG-20200607-WA00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96" y="1273880"/>
            <a:ext cx="8128000"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5152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913807" cy="6858000"/>
            <a:chOff x="-290920" y="0"/>
            <a:chExt cx="1291380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763847"/>
              <a:ext cx="1992086" cy="1508105"/>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2168497" cy="6858000"/>
            <a:chOff x="-2449883" y="-1"/>
            <a:chExt cx="12168497"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Some looks of our projects:</a:t>
              </a: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Dashboard chart of employees:</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7170" name="Picture 2" descr="C:\Users\DELL\Downloads\IMG-20200607-WA00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54" y="1616438"/>
            <a:ext cx="8128000"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72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913807" cy="6858000"/>
            <a:chOff x="-290920" y="0"/>
            <a:chExt cx="1291380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763847"/>
              <a:ext cx="1992086" cy="1508105"/>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B050"/>
                  </a:solidFill>
                </a:rPr>
                <a:t>	</a:t>
              </a:r>
              <a:r>
                <a:rPr lang="en-IN" b="1" dirty="0" smtClean="0">
                  <a:solidFill>
                    <a:srgbClr val="00B050"/>
                  </a:solidFill>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Some looks of our projects:</a:t>
              </a: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Employees List:</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service</a:t>
              </a:r>
              <a:r>
                <a:rPr lang="en-US" sz="2000" b="1" dirty="0">
                  <a:solidFill>
                    <a:srgbClr val="F0EEF0"/>
                  </a:solidFill>
                  <a:latin typeface="Tw Cen MT" panose="020B0602020104020603" pitchFamily="34" charset="0"/>
                </a:rPr>
                <a:t>s</a:t>
              </a:r>
              <a:endParaRPr lang="en-US" sz="36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8194" name="Picture 2" descr="C:\Users\DELL\Downloads\IMG-20200607-WA003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55" y="1629500"/>
            <a:ext cx="8128000"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21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913807" cy="6858000"/>
            <a:chOff x="-290920" y="0"/>
            <a:chExt cx="1291380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763847"/>
              <a:ext cx="1992086" cy="1508105"/>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B050"/>
                  </a:solidFill>
                </a:rPr>
                <a:t>	</a:t>
              </a:r>
              <a:r>
                <a:rPr lang="en-IN" b="1" dirty="0" smtClean="0">
                  <a:solidFill>
                    <a:srgbClr val="00B050"/>
                  </a:solidFill>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Some looks of our projects:</a:t>
              </a: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Database:</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Database</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9218" name="Picture 2" descr="C:\Users\DELL\Downloads\IMG-20200607-WA003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32" y="1495249"/>
            <a:ext cx="8128000"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950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78563" y="0"/>
            <a:ext cx="12636808" cy="6858000"/>
            <a:chOff x="-290920" y="0"/>
            <a:chExt cx="12636808"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10505889" y="2337439"/>
            <a:ext cx="1168400" cy="2360918"/>
            <a:chOff x="10492197" y="2337441"/>
            <a:chExt cx="1168400" cy="2360918"/>
          </a:xfrm>
        </p:grpSpPr>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341391" y="3228943"/>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10252539" cy="6858000"/>
            <a:chOff x="491575" y="0"/>
            <a:chExt cx="10252539"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881863" cy="6858000"/>
            <a:chOff x="491575" y="0"/>
            <a:chExt cx="9881863"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73DE47E8-526D-4A96-A671-69E14D20D1EB}"/>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876998" cy="6858000"/>
            <a:chOff x="718505" y="-1"/>
            <a:chExt cx="8876998"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004943"/>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Developed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p:cNvSpPr/>
          <p:nvPr/>
        </p:nvSpPr>
        <p:spPr>
          <a:xfrm>
            <a:off x="2529840" y="365760"/>
            <a:ext cx="8084786" cy="5447645"/>
          </a:xfrm>
          <a:prstGeom prst="rect">
            <a:avLst/>
          </a:prstGeom>
        </p:spPr>
        <p:txBody>
          <a:bodyPr wrap="square">
            <a:spAutoFit/>
          </a:bodyPr>
          <a:lstStyle/>
          <a:p>
            <a:pPr algn="ctr"/>
            <a:r>
              <a:rPr lang="en-US" sz="4400" b="1" dirty="0" smtClean="0">
                <a:solidFill>
                  <a:srgbClr val="0070C0"/>
                </a:solidFill>
              </a:rPr>
              <a:t>Plan for Present our work…</a:t>
            </a:r>
          </a:p>
          <a:p>
            <a:pPr algn="ctr"/>
            <a:endParaRPr lang="en-US" sz="4400" b="1" dirty="0">
              <a:solidFill>
                <a:srgbClr val="0070C0"/>
              </a:solidFill>
            </a:endParaRPr>
          </a:p>
          <a:p>
            <a:pPr algn="ctr"/>
            <a:r>
              <a:rPr lang="en-US" sz="2000" b="1" dirty="0" smtClean="0">
                <a:solidFill>
                  <a:srgbClr val="0070C0"/>
                </a:solidFill>
              </a:rPr>
              <a:t>Group Members</a:t>
            </a:r>
          </a:p>
          <a:p>
            <a:pPr algn="just"/>
            <a:endParaRPr lang="en-US" sz="2400" dirty="0" smtClean="0">
              <a:solidFill>
                <a:srgbClr val="0070C0"/>
              </a:solidFill>
            </a:endParaRPr>
          </a:p>
          <a:p>
            <a:pPr algn="just"/>
            <a:endParaRPr lang="en-US" sz="2400" dirty="0">
              <a:solidFill>
                <a:srgbClr val="0070C0"/>
              </a:solidFill>
            </a:endParaRPr>
          </a:p>
          <a:p>
            <a:pPr algn="just"/>
            <a:endParaRPr lang="en-US" sz="2400" dirty="0" smtClean="0">
              <a:solidFill>
                <a:srgbClr val="0070C0"/>
              </a:solidFill>
            </a:endParaRPr>
          </a:p>
          <a:p>
            <a:pPr algn="just"/>
            <a:r>
              <a:rPr lang="en-US" sz="2400" dirty="0">
                <a:solidFill>
                  <a:srgbClr val="0070C0"/>
                </a:solidFill>
              </a:rPr>
              <a:t> </a:t>
            </a:r>
            <a:r>
              <a:rPr lang="en-US" sz="2400" dirty="0" smtClean="0">
                <a:solidFill>
                  <a:srgbClr val="0070C0"/>
                </a:solidFill>
              </a:rPr>
              <a:t>      </a:t>
            </a:r>
            <a:r>
              <a:rPr lang="en-US" sz="2400" dirty="0" smtClean="0">
                <a:solidFill>
                  <a:srgbClr val="922E8B"/>
                </a:solidFill>
              </a:rPr>
              <a:t>ATIF		TASHHIRUL			ASIF</a:t>
            </a:r>
          </a:p>
          <a:p>
            <a:pPr algn="just"/>
            <a:r>
              <a:rPr lang="en-US" sz="2400" dirty="0" smtClean="0">
                <a:solidFill>
                  <a:srgbClr val="922E8B"/>
                </a:solidFill>
              </a:rPr>
              <a:t>(First present)		(Second </a:t>
            </a:r>
            <a:r>
              <a:rPr lang="en-US" sz="2400" dirty="0">
                <a:solidFill>
                  <a:srgbClr val="922E8B"/>
                </a:solidFill>
              </a:rPr>
              <a:t>present</a:t>
            </a:r>
            <a:r>
              <a:rPr lang="en-US" sz="2400" dirty="0" smtClean="0">
                <a:solidFill>
                  <a:srgbClr val="922E8B"/>
                </a:solidFill>
              </a:rPr>
              <a:t>)	(Third </a:t>
            </a:r>
            <a:r>
              <a:rPr lang="en-US" sz="2400" dirty="0">
                <a:solidFill>
                  <a:srgbClr val="922E8B"/>
                </a:solidFill>
              </a:rPr>
              <a:t>present)</a:t>
            </a:r>
          </a:p>
          <a:p>
            <a:pPr algn="just"/>
            <a:endParaRPr lang="en-US" sz="2400" dirty="0">
              <a:solidFill>
                <a:srgbClr val="0070C0"/>
              </a:solidFill>
            </a:endParaRPr>
          </a:p>
          <a:p>
            <a:pPr algn="just"/>
            <a:endParaRPr lang="en-US" sz="2400" dirty="0" smtClean="0">
              <a:solidFill>
                <a:srgbClr val="0070C0"/>
              </a:solidFill>
            </a:endParaRPr>
          </a:p>
          <a:p>
            <a:pPr algn="ctr"/>
            <a:r>
              <a:rPr lang="en-US" sz="1600" b="1" dirty="0" smtClean="0">
                <a:solidFill>
                  <a:srgbClr val="FF5969"/>
                </a:solidFill>
              </a:rPr>
              <a:t>Present the PPT		Show Running 		Understand </a:t>
            </a:r>
            <a:r>
              <a:rPr lang="en-US" sz="1600" b="1" dirty="0">
                <a:solidFill>
                  <a:srgbClr val="FF5969"/>
                </a:solidFill>
              </a:rPr>
              <a:t> database</a:t>
            </a:r>
            <a:endParaRPr lang="en-US" sz="1600" b="1" dirty="0" smtClean="0">
              <a:solidFill>
                <a:srgbClr val="FF5969"/>
              </a:solidFill>
            </a:endParaRPr>
          </a:p>
          <a:p>
            <a:pPr algn="ctr"/>
            <a:r>
              <a:rPr lang="en-US" sz="1600" b="1" dirty="0" smtClean="0">
                <a:solidFill>
                  <a:srgbClr val="FF5969"/>
                </a:solidFill>
              </a:rPr>
              <a:t>&amp;		</a:t>
            </a:r>
            <a:r>
              <a:rPr lang="en-US" sz="1600" b="1" dirty="0">
                <a:solidFill>
                  <a:srgbClr val="FF5969"/>
                </a:solidFill>
              </a:rPr>
              <a:t> </a:t>
            </a:r>
            <a:r>
              <a:rPr lang="en-US" sz="1600" b="1" dirty="0" smtClean="0">
                <a:solidFill>
                  <a:srgbClr val="FF5969"/>
                </a:solidFill>
              </a:rPr>
              <a:t>            Project		         Implementation</a:t>
            </a:r>
          </a:p>
          <a:p>
            <a:pPr algn="ctr"/>
            <a:r>
              <a:rPr lang="en-US" sz="1600" b="1" dirty="0" smtClean="0">
                <a:solidFill>
                  <a:srgbClr val="FF5969"/>
                </a:solidFill>
              </a:rPr>
              <a:t>Explain about Project 	 &amp; Language used		 &amp; working of internal</a:t>
            </a:r>
          </a:p>
          <a:p>
            <a:pPr algn="just"/>
            <a:endParaRPr lang="en-US" sz="2400" dirty="0">
              <a:solidFill>
                <a:srgbClr val="0070C0"/>
              </a:solidFill>
            </a:endParaRPr>
          </a:p>
        </p:txBody>
      </p:sp>
      <p:sp>
        <p:nvSpPr>
          <p:cNvPr id="5" name="Down Arrow 4"/>
          <p:cNvSpPr/>
          <p:nvPr/>
        </p:nvSpPr>
        <p:spPr>
          <a:xfrm>
            <a:off x="6334698" y="2016087"/>
            <a:ext cx="242371" cy="58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3514379" y="2599981"/>
            <a:ext cx="588300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Down Arrow 7"/>
          <p:cNvSpPr/>
          <p:nvPr/>
        </p:nvSpPr>
        <p:spPr>
          <a:xfrm>
            <a:off x="3409718" y="2599981"/>
            <a:ext cx="209322" cy="539826"/>
          </a:xfrm>
          <a:prstGeom prst="downArrow">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Down Arrow 38"/>
          <p:cNvSpPr/>
          <p:nvPr/>
        </p:nvSpPr>
        <p:spPr>
          <a:xfrm>
            <a:off x="6361073" y="2599981"/>
            <a:ext cx="209322" cy="539826"/>
          </a:xfrm>
          <a:prstGeom prst="downArrow">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Down Arrow 49"/>
          <p:cNvSpPr/>
          <p:nvPr/>
        </p:nvSpPr>
        <p:spPr>
          <a:xfrm>
            <a:off x="9292725" y="2599981"/>
            <a:ext cx="209322" cy="539826"/>
          </a:xfrm>
          <a:prstGeom prst="downArrow">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Down Arrow 50"/>
          <p:cNvSpPr/>
          <p:nvPr/>
        </p:nvSpPr>
        <p:spPr>
          <a:xfrm>
            <a:off x="3409718" y="3885213"/>
            <a:ext cx="209322" cy="539826"/>
          </a:xfrm>
          <a:prstGeom prst="downArrow">
            <a:avLst/>
          </a:prstGeom>
          <a:solidFill>
            <a:srgbClr val="FF596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Down Arrow 51"/>
          <p:cNvSpPr/>
          <p:nvPr/>
        </p:nvSpPr>
        <p:spPr>
          <a:xfrm>
            <a:off x="9188064" y="3885213"/>
            <a:ext cx="209322" cy="539826"/>
          </a:xfrm>
          <a:prstGeom prst="downArrow">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Down Arrow 52"/>
          <p:cNvSpPr/>
          <p:nvPr/>
        </p:nvSpPr>
        <p:spPr>
          <a:xfrm>
            <a:off x="6227032" y="3968990"/>
            <a:ext cx="209322" cy="539826"/>
          </a:xfrm>
          <a:prstGeom prst="down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6948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913807" cy="6858000"/>
            <a:chOff x="-290920" y="0"/>
            <a:chExt cx="1291380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763847"/>
              <a:ext cx="1992086" cy="1508105"/>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604864" cy="6858000"/>
            <a:chOff x="491575" y="0"/>
            <a:chExt cx="960486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58832"/>
              <a:ext cx="1992086" cy="70788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Objective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627964" y="0"/>
            <a:ext cx="11860720" cy="6858000"/>
            <a:chOff x="-2449883" y="-1"/>
            <a:chExt cx="11860720"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B050"/>
                  </a:solidFill>
                </a:rPr>
                <a:t>	</a:t>
              </a:r>
              <a:r>
                <a:rPr lang="en-IN" b="1" dirty="0" smtClean="0">
                  <a:solidFill>
                    <a:srgbClr val="00B050"/>
                  </a:solidFill>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Some looks of our projects:</a:t>
              </a: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Attendance:</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a:t>
              </a:r>
              <a:r>
                <a:rPr lang="en-US" sz="2000" b="1" dirty="0" smtClean="0">
                  <a:solidFill>
                    <a:srgbClr val="F0EEF0"/>
                  </a:solidFill>
                  <a:latin typeface="Tw Cen MT" panose="020B0602020104020603" pitchFamily="34" charset="0"/>
                </a:rPr>
                <a:t>ervices</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35" name="image3.jpeg"/>
          <p:cNvPicPr/>
          <p:nvPr/>
        </p:nvPicPr>
        <p:blipFill>
          <a:blip r:embed="rId4" cstate="print"/>
          <a:stretch>
            <a:fillRect/>
          </a:stretch>
        </p:blipFill>
        <p:spPr>
          <a:xfrm>
            <a:off x="649995" y="1727904"/>
            <a:ext cx="7755875" cy="4144085"/>
          </a:xfrm>
          <a:prstGeom prst="rect">
            <a:avLst/>
          </a:prstGeom>
        </p:spPr>
      </p:pic>
    </p:spTree>
    <p:extLst>
      <p:ext uri="{BB962C8B-B14F-4D97-AF65-F5344CB8AC3E}">
        <p14:creationId xmlns:p14="http://schemas.microsoft.com/office/powerpoint/2010/main" val="1474062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790697" cy="6858000"/>
            <a:chOff x="-290920" y="0"/>
            <a:chExt cx="12790697"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2886957"/>
              <a:ext cx="1992086" cy="1261884"/>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632169" cy="6858000"/>
            <a:chOff x="213096" y="0"/>
            <a:chExt cx="11632169"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921168"/>
              <a:ext cx="1992086" cy="1015663"/>
            </a:xfrm>
            <a:prstGeom prst="rect">
              <a:avLst/>
            </a:prstGeom>
            <a:noFill/>
          </p:spPr>
          <p:txBody>
            <a:bodyPr wrap="square" rtlCol="0">
              <a:spAutoFit/>
            </a:bodyPr>
            <a:lstStyle/>
            <a:p>
              <a:pPr algn="ctr"/>
              <a:endParaRPr lang="en-US" sz="20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85" name="Picture 2" descr="C:\Users\DELL\Downloads\Overview-of-Human-Resource-Management-Syste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89" y="175902"/>
            <a:ext cx="8055062" cy="4853298"/>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 xmlns:a16="http://schemas.microsoft.com/office/drawing/2014/main" id="{E7044FAB-DB4A-4E59-B111-8CA4168E7FA4}"/>
              </a:ext>
            </a:extLst>
          </p:cNvPr>
          <p:cNvGrpSpPr/>
          <p:nvPr/>
        </p:nvGrpSpPr>
        <p:grpSpPr>
          <a:xfrm>
            <a:off x="-132202" y="175902"/>
            <a:ext cx="10364958" cy="6682098"/>
            <a:chOff x="-954121" y="175901"/>
            <a:chExt cx="10364958" cy="6682098"/>
          </a:xfrm>
        </p:grpSpPr>
        <p:sp>
          <p:nvSpPr>
            <p:cNvPr id="87" name="Rectangle 86">
              <a:extLst>
                <a:ext uri="{FF2B5EF4-FFF2-40B4-BE49-F238E27FC236}">
                  <a16:creationId xmlns="" xmlns:a16="http://schemas.microsoft.com/office/drawing/2014/main" id="{824F072A-08CC-4CC6-B5EF-C1833A244FA3}"/>
                </a:ext>
              </a:extLst>
            </p:cNvPr>
            <p:cNvSpPr/>
            <p:nvPr/>
          </p:nvSpPr>
          <p:spPr>
            <a:xfrm>
              <a:off x="-954121" y="175901"/>
              <a:ext cx="10364958" cy="6682098"/>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r>
                <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pPr algn="ct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Conclusion:</a:t>
              </a:r>
            </a:p>
            <a:p>
              <a:pPr algn="just"/>
              <a:r>
                <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1600" i="1" dirty="0" smtClean="0">
                  <a:solidFill>
                    <a:schemeClr val="tx1"/>
                  </a:solidFill>
                </a:rPr>
                <a:t>In </a:t>
              </a:r>
              <a:r>
                <a:rPr lang="en-IN" sz="1600" i="1" dirty="0">
                  <a:solidFill>
                    <a:schemeClr val="tx1"/>
                  </a:solidFill>
                </a:rPr>
                <a:t>conclusion I would like to tell that this </a:t>
              </a:r>
              <a:r>
                <a:rPr lang="en-IN" sz="1600" b="1" i="1" dirty="0">
                  <a:solidFill>
                    <a:schemeClr val="tx1"/>
                  </a:solidFill>
                </a:rPr>
                <a:t>Human Resource Management Systems </a:t>
              </a:r>
              <a:r>
                <a:rPr lang="en-IN" sz="1600" i="1" dirty="0">
                  <a:solidFill>
                    <a:schemeClr val="tx1"/>
                  </a:solidFill>
                </a:rPr>
                <a:t>has achieved </a:t>
              </a:r>
              <a:r>
                <a:rPr lang="en-IN" sz="1600" i="1" dirty="0" smtClean="0">
                  <a:solidFill>
                    <a:schemeClr val="tx1"/>
                  </a:solidFill>
                </a:rPr>
                <a:t>its purpose</a:t>
              </a:r>
              <a:r>
                <a:rPr lang="en-IN" sz="1600" i="1" dirty="0">
                  <a:solidFill>
                    <a:schemeClr val="tx1"/>
                  </a:solidFill>
                </a:rPr>
                <a:t>. It has taken a huge task for this project to be completed. It has given a huge lift to the </a:t>
              </a:r>
              <a:r>
                <a:rPr lang="en-IN" sz="1600" i="1" dirty="0" smtClean="0">
                  <a:solidFill>
                    <a:schemeClr val="tx1"/>
                  </a:solidFill>
                </a:rPr>
                <a:t>company’s operations</a:t>
              </a:r>
              <a:r>
                <a:rPr lang="en-IN" sz="1600" i="1" dirty="0">
                  <a:solidFill>
                    <a:schemeClr val="tx1"/>
                  </a:solidFill>
                </a:rPr>
                <a:t>. What ever that has done manually has been completely shifted to the computerized process and </a:t>
              </a:r>
              <a:r>
                <a:rPr lang="en-IN" sz="1600" i="1" dirty="0" smtClean="0">
                  <a:solidFill>
                    <a:schemeClr val="tx1"/>
                  </a:solidFill>
                </a:rPr>
                <a:t>this has </a:t>
              </a:r>
              <a:r>
                <a:rPr lang="en-IN" sz="1600" i="1" dirty="0">
                  <a:solidFill>
                    <a:schemeClr val="tx1"/>
                  </a:solidFill>
                </a:rPr>
                <a:t>enabled the company to carry out its operation more quickly. This has also given a wider spectrum </a:t>
              </a:r>
              <a:r>
                <a:rPr lang="en-IN" sz="1600" i="1" dirty="0" smtClean="0">
                  <a:solidFill>
                    <a:schemeClr val="tx1"/>
                  </a:solidFill>
                </a:rPr>
                <a:t>of </a:t>
              </a:r>
              <a:r>
                <a:rPr lang="en-IN" sz="1600" i="1" dirty="0">
                  <a:solidFill>
                    <a:schemeClr val="tx1"/>
                  </a:solidFill>
                </a:rPr>
                <a:t>communication to the users. Since whatever that has so far been done manually has been changed to </a:t>
              </a:r>
              <a:r>
                <a:rPr lang="en-IN" sz="1600" i="1" dirty="0" smtClean="0">
                  <a:solidFill>
                    <a:schemeClr val="tx1"/>
                  </a:solidFill>
                </a:rPr>
                <a:t>a computerized</a:t>
              </a:r>
              <a:r>
                <a:rPr lang="en-IN" sz="1600" i="1" dirty="0">
                  <a:solidFill>
                    <a:schemeClr val="tx1"/>
                  </a:solidFill>
                </a:rPr>
                <a:t>. It has resulted in more efficient processing of data.</a:t>
              </a:r>
            </a:p>
            <a:p>
              <a:pPr algn="just"/>
              <a:r>
                <a:rPr lang="en-IN" sz="1600" i="1" dirty="0">
                  <a:solidFill>
                    <a:schemeClr val="tx1"/>
                  </a:solidFill>
                </a:rPr>
                <a:t>The new system has resulted in giving numeric advantages to the company in many ways. Some of</a:t>
              </a:r>
            </a:p>
            <a:p>
              <a:pPr algn="just"/>
              <a:r>
                <a:rPr lang="en-IN" sz="1600" i="1" dirty="0">
                  <a:solidFill>
                    <a:schemeClr val="tx1"/>
                  </a:solidFill>
                </a:rPr>
                <a:t>them are given below State of negligible paper work is almost reduced. Accessing and getting data can be </a:t>
              </a:r>
              <a:r>
                <a:rPr lang="en-IN" sz="1600" i="1" dirty="0" smtClean="0">
                  <a:solidFill>
                    <a:schemeClr val="tx1"/>
                  </a:solidFill>
                </a:rPr>
                <a:t>done at </a:t>
              </a:r>
              <a:r>
                <a:rPr lang="en-IN" sz="1600" i="1" dirty="0">
                  <a:solidFill>
                    <a:schemeClr val="tx1"/>
                  </a:solidFill>
                </a:rPr>
                <a:t>a single click. Data manipulation has become simpler and the cost factor has been reduced. It is faster </a:t>
              </a:r>
              <a:r>
                <a:rPr lang="en-IN" sz="1600" i="1" dirty="0" smtClean="0">
                  <a:solidFill>
                    <a:schemeClr val="tx1"/>
                  </a:solidFill>
                </a:rPr>
                <a:t>and more </a:t>
              </a:r>
              <a:r>
                <a:rPr lang="en-IN" sz="1600" i="1" dirty="0">
                  <a:solidFill>
                    <a:schemeClr val="tx1"/>
                  </a:solidFill>
                </a:rPr>
                <a:t>efficient processing of data. It is less time consuming. Operations are more transparency. </a:t>
              </a:r>
              <a:r>
                <a:rPr lang="en-IN" sz="1600" i="1" dirty="0" smtClean="0">
                  <a:solidFill>
                    <a:schemeClr val="tx1"/>
                  </a:solidFill>
                </a:rPr>
                <a:t>Communications between </a:t>
              </a:r>
              <a:r>
                <a:rPr lang="en-IN" sz="1600" i="1" dirty="0">
                  <a:solidFill>
                    <a:schemeClr val="tx1"/>
                  </a:solidFill>
                </a:rPr>
                <a:t>the users is more efficient</a:t>
              </a:r>
              <a:r>
                <a:rPr lang="en-IN" sz="1600" i="1" dirty="0" smtClean="0">
                  <a:solidFill>
                    <a:schemeClr val="tx1"/>
                  </a:solidFill>
                </a:rPr>
                <a:t>.</a:t>
              </a:r>
            </a:p>
            <a:p>
              <a:pPr algn="just"/>
              <a:endParaRPr lang="en-IN" sz="1600" b="1" i="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pPr algn="just"/>
              <a:endParaRPr lang="en-IN" sz="1600" b="1" i="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pPr algn="ctr"/>
              <a:r>
                <a:rPr lang="en-IN" sz="20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Future Work:</a:t>
              </a:r>
            </a:p>
            <a:p>
              <a:endParaRPr lang="en-IN" sz="20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0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0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000" b="1" i="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Conclusion</a:t>
              </a: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p:cNvSpPr/>
          <p:nvPr/>
        </p:nvSpPr>
        <p:spPr>
          <a:xfrm>
            <a:off x="121186" y="3794454"/>
            <a:ext cx="8888805" cy="1107996"/>
          </a:xfrm>
          <a:prstGeom prst="rect">
            <a:avLst/>
          </a:prstGeom>
        </p:spPr>
        <p:txBody>
          <a:bodyPr wrap="square">
            <a:spAutoFit/>
          </a:bodyPr>
          <a:lstStyle/>
          <a:p>
            <a:r>
              <a:rPr lang="en-IN" dirty="0" smtClean="0"/>
              <a:t>	</a:t>
            </a:r>
            <a:r>
              <a:rPr lang="en-IN" sz="1600" i="1" dirty="0" smtClean="0"/>
              <a:t>The </a:t>
            </a:r>
            <a:r>
              <a:rPr lang="en-IN" sz="1600" i="1" dirty="0"/>
              <a:t>last decade brought an avalanche of change to the HR industry and </a:t>
            </a:r>
            <a:r>
              <a:rPr lang="en-IN" sz="1600" i="1" u="sng" dirty="0">
                <a:hlinkClick r:id="rId4"/>
              </a:rPr>
              <a:t>HR software</a:t>
            </a:r>
            <a:r>
              <a:rPr lang="en-IN" sz="1600" i="1" dirty="0"/>
              <a:t> in particular. The rise of artificial intelligence. The growth of the gig economy. The increased push towards greater diversity. And many other headline disruptors. As we turn the page into 2020 and a new decade, it’s only appropriate to look ahead for a glimpse of which HR trends will continue to drive transformation and which new trends will emerge to shape the future of work.</a:t>
            </a:r>
          </a:p>
        </p:txBody>
      </p:sp>
    </p:spTree>
    <p:extLst>
      <p:ext uri="{BB962C8B-B14F-4D97-AF65-F5344CB8AC3E}">
        <p14:creationId xmlns:p14="http://schemas.microsoft.com/office/powerpoint/2010/main" val="27389422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94251" y="-181527"/>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Overview of Human Resource Management Systems</a:t>
              </a:r>
            </a:p>
            <a:p>
              <a:pPr algn="ctr"/>
              <a:r>
                <a:rPr lang="en-US" dirty="0" smtClean="0">
                  <a:solidFill>
                    <a:schemeClr val="tx1"/>
                  </a:solidFill>
                </a:rPr>
                <a:t>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IN" sz="2800" dirty="0">
                  <a:solidFill>
                    <a:srgbClr val="FF0000"/>
                  </a:solidFill>
                </a:rPr>
                <a:t>Overview of Human Resource Management Systems</a:t>
              </a:r>
            </a:p>
            <a:p>
              <a:pPr algn="ctr"/>
              <a:endParaRPr lang="en-US" dirty="0">
                <a:solidFill>
                  <a:schemeClr val="tx1"/>
                </a:solidFill>
              </a:endParaRPr>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4" name="TextBox 83">
            <a:extLst>
              <a:ext uri="{FF2B5EF4-FFF2-40B4-BE49-F238E27FC236}">
                <a16:creationId xmlns="" xmlns:a16="http://schemas.microsoft.com/office/drawing/2014/main" id="{96B61849-8D94-4DB5-8ABF-44F8D14112C4}"/>
              </a:ext>
            </a:extLst>
          </p:cNvPr>
          <p:cNvSpPr txBox="1"/>
          <p:nvPr/>
        </p:nvSpPr>
        <p:spPr>
          <a:xfrm>
            <a:off x="3793488" y="3387428"/>
            <a:ext cx="1632681" cy="338554"/>
          </a:xfrm>
          <a:prstGeom prst="rect">
            <a:avLst/>
          </a:prstGeom>
          <a:noFill/>
        </p:spPr>
        <p:txBody>
          <a:bodyPr wrap="square" rtlCol="0">
            <a:spAutoFit/>
          </a:bodyPr>
          <a:lstStyle/>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grpSp>
        <p:nvGrpSpPr>
          <p:cNvPr id="86" name="Group 85">
            <a:extLst>
              <a:ext uri="{FF2B5EF4-FFF2-40B4-BE49-F238E27FC236}">
                <a16:creationId xmlns="" xmlns:a16="http://schemas.microsoft.com/office/drawing/2014/main" id="{E7044FAB-DB4A-4E59-B111-8CA4168E7FA4}"/>
              </a:ext>
            </a:extLst>
          </p:cNvPr>
          <p:cNvGrpSpPr/>
          <p:nvPr/>
        </p:nvGrpSpPr>
        <p:grpSpPr>
          <a:xfrm>
            <a:off x="-195942" y="-148478"/>
            <a:ext cx="12387943" cy="7215429"/>
            <a:chOff x="-1026451" y="216393"/>
            <a:chExt cx="10523676" cy="6858000"/>
          </a:xfrm>
        </p:grpSpPr>
        <p:sp>
          <p:nvSpPr>
            <p:cNvPr id="87" name="Rectangle 86">
              <a:extLst>
                <a:ext uri="{FF2B5EF4-FFF2-40B4-BE49-F238E27FC236}">
                  <a16:creationId xmlns="" xmlns:a16="http://schemas.microsoft.com/office/drawing/2014/main" id="{824F072A-08CC-4CC6-B5EF-C1833A244FA3}"/>
                </a:ext>
              </a:extLst>
            </p:cNvPr>
            <p:cNvSpPr/>
            <p:nvPr/>
          </p:nvSpPr>
          <p:spPr>
            <a:xfrm>
              <a:off x="-1026451" y="216393"/>
              <a:ext cx="1052367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B050"/>
                  </a:solidFill>
                </a:rPr>
                <a:t>	</a:t>
              </a:r>
              <a:r>
                <a:rPr lang="en-IN" b="1" dirty="0" smtClean="0">
                  <a:solidFill>
                    <a:srgbClr val="00B050"/>
                  </a:solidFill>
                </a:rPr>
                <a:t>	</a:t>
              </a: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r>
                <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Aharoni" pitchFamily="2" charset="-79"/>
                <a:cs typeface="Aharoni" pitchFamily="2" charset="-79"/>
              </a:endParaRPr>
            </a:p>
            <a:p>
              <a:endParaRPr lang="en-IN" sz="2400"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Aharoni" pitchFamily="2" charset="-79"/>
                <a:cs typeface="Aharoni" pitchFamily="2" charset="-79"/>
              </a:endParaRPr>
            </a:p>
            <a:p>
              <a:endParaRPr lang="en-IN" sz="2400"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endParaRPr>
            </a:p>
            <a:p>
              <a:pPr lvl="3"/>
              <a:endParaRPr lang="en-IN"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endParaRPr>
            </a:p>
            <a:p>
              <a:pPr lvl="4" algn="just"/>
              <a:r>
                <a:rPr lang="en-IN"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My sincere and gratitude thanks to our projects supervisor </a:t>
              </a:r>
              <a:r>
                <a:rPr lang="en-IN" i="1" dirty="0" err="1"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Arif</a:t>
              </a:r>
              <a:r>
                <a:rPr lang="en-IN"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sir for his 	guidance. Without his motivational wording we would not be able to set off. His 	guidance gave me a lot of confidence in now a pandemic COVID-19 days.</a:t>
              </a:r>
            </a:p>
            <a:p>
              <a:pPr lvl="1" algn="just"/>
              <a:r>
                <a:rPr lang="en-IN" sz="2400"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a:t>
              </a:r>
              <a:r>
                <a:rPr lang="en-IN" sz="2400"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a:t>
              </a:r>
            </a:p>
            <a:p>
              <a:pPr lvl="1" algn="just"/>
              <a:r>
                <a:rPr lang="en-IN" sz="2400"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a:t>
              </a:r>
              <a:r>
                <a:rPr lang="en-IN" sz="2400"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Century" pitchFamily="18" charset="0"/>
                  <a:cs typeface="Aharoni" pitchFamily="2" charset="-79"/>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r>
                <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r>
                <a:rPr lang="en-IN" sz="80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THANK YOU</a:t>
              </a:r>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p>
            <a:p>
              <a:r>
                <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p>
            <a:p>
              <a:endParaRPr lang="en-IN" sz="2400" b="1" dirty="0" smtClean="0">
                <a:solidFill>
                  <a:srgbClr val="00B050"/>
                </a:solidFill>
              </a:endParaRPr>
            </a:p>
            <a:p>
              <a:r>
                <a:rPr lang="en-IN" sz="2400" b="1" i="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rPr>
                <a:t>	</a:t>
              </a:r>
              <a:endParaRPr lang="en-IN" sz="2400" b="1" i="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IN" sz="24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endParaRPr lang="en-US" sz="28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9" name="TextBox 88">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grpSp>
      <p:pic>
        <p:nvPicPr>
          <p:cNvPr id="10242" name="Picture 2" descr="C:\Users\DELL\Downloads\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88296">
            <a:off x="8918515" y="362679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DELL\Downloads\Screenshot_2020-06-07-22-50-05-096_com.facebook.katana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6109" y="5029200"/>
            <a:ext cx="2369412" cy="18595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74932" y="1613394"/>
            <a:ext cx="9486472" cy="830997"/>
          </a:xfrm>
          <a:prstGeom prst="rect">
            <a:avLst/>
          </a:prstGeom>
        </p:spPr>
        <p:txBody>
          <a:bodyPr wrap="square">
            <a:spAutoFit/>
          </a:bodyPr>
          <a:lstStyle/>
          <a:p>
            <a:pPr lvl="2"/>
            <a:r>
              <a:rPr lang="en-IN" sz="2400" i="1" dirty="0">
                <a:solidFill>
                  <a:srgbClr val="FF0000"/>
                </a:solidFill>
              </a:rPr>
              <a:t>We extend our thanks to other faculty members and non-teaching staff of University Polytechnic for providing all kind of support.</a:t>
            </a:r>
          </a:p>
        </p:txBody>
      </p:sp>
    </p:spTree>
    <p:extLst>
      <p:ext uri="{BB962C8B-B14F-4D97-AF65-F5344CB8AC3E}">
        <p14:creationId xmlns:p14="http://schemas.microsoft.com/office/powerpoint/2010/main" val="810146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78563" y="0"/>
            <a:ext cx="12636808" cy="6858000"/>
            <a:chOff x="-290920" y="0"/>
            <a:chExt cx="12636808"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10505889" y="2337439"/>
            <a:ext cx="1168400" cy="2360918"/>
            <a:chOff x="10492197" y="2337441"/>
            <a:chExt cx="1168400" cy="2360918"/>
          </a:xfrm>
        </p:grpSpPr>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341391" y="3228943"/>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10252539" cy="6858000"/>
            <a:chOff x="491575" y="0"/>
            <a:chExt cx="10252539"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881863" cy="6858000"/>
            <a:chOff x="491575" y="0"/>
            <a:chExt cx="9881863"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73DE47E8-526D-4A96-A671-69E14D20D1EB}"/>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876998" cy="6858000"/>
            <a:chOff x="718505" y="-1"/>
            <a:chExt cx="8876998"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004943"/>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Developed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p:cNvSpPr/>
          <p:nvPr/>
        </p:nvSpPr>
        <p:spPr>
          <a:xfrm>
            <a:off x="2529840" y="365760"/>
            <a:ext cx="8084786" cy="5539978"/>
          </a:xfrm>
          <a:prstGeom prst="rect">
            <a:avLst/>
          </a:prstGeom>
        </p:spPr>
        <p:txBody>
          <a:bodyPr wrap="square">
            <a:spAutoFit/>
          </a:bodyPr>
          <a:lstStyle/>
          <a:p>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INTRODUCTION </a:t>
            </a:r>
          </a:p>
          <a:p>
            <a:r>
              <a:rPr lang="en-US" sz="36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 </a:t>
            </a: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 	</a:t>
            </a:r>
            <a:r>
              <a:rPr lang="en-US" sz="3600" b="1" i="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Black" pitchFamily="34" charset="0"/>
              </a:rPr>
              <a:t>(WHAT OUR PROJECT?)</a:t>
            </a:r>
          </a:p>
          <a:p>
            <a:endParaRPr lang="en-US" sz="3600" dirty="0" smtClean="0"/>
          </a:p>
          <a:p>
            <a:endParaRPr lang="en-US" dirty="0" smtClean="0"/>
          </a:p>
          <a:p>
            <a:pPr marL="342900" indent="-342900" algn="just">
              <a:buFont typeface="Wingdings" pitchFamily="2" charset="2"/>
              <a:buChar char="Ø"/>
            </a:pPr>
            <a:r>
              <a:rPr lang="en-IN" sz="2000" dirty="0">
                <a:solidFill>
                  <a:srgbClr val="0070C0"/>
                </a:solidFill>
              </a:rPr>
              <a:t>The main aim of the Human Resource Management System software is to maintain all the sections of the organization easily. The application should be able to store, monitor, and access huge amount of data with better performance and which should be error free</a:t>
            </a:r>
            <a:r>
              <a:rPr lang="en-IN" sz="2000" dirty="0" smtClean="0">
                <a:solidFill>
                  <a:srgbClr val="0070C0"/>
                </a:solidFill>
              </a:rPr>
              <a:t>.</a:t>
            </a:r>
          </a:p>
          <a:p>
            <a:pPr algn="just"/>
            <a:endParaRPr lang="en-IN" sz="2400" dirty="0" smtClean="0">
              <a:solidFill>
                <a:srgbClr val="0070C0"/>
              </a:solidFill>
            </a:endParaRPr>
          </a:p>
          <a:p>
            <a:pPr marL="342900" indent="-342900" algn="just">
              <a:buFont typeface="Wingdings" pitchFamily="2" charset="2"/>
              <a:buChar char="Ø"/>
            </a:pPr>
            <a:r>
              <a:rPr lang="en-IN" sz="2000" dirty="0">
                <a:solidFill>
                  <a:srgbClr val="FF5969"/>
                </a:solidFill>
              </a:rPr>
              <a:t>This paper deals with the process of identifying the employees, recording their attendance hourly </a:t>
            </a:r>
            <a:r>
              <a:rPr lang="en-IN" sz="2000" dirty="0" smtClean="0">
                <a:solidFill>
                  <a:srgbClr val="FF5969"/>
                </a:solidFill>
              </a:rPr>
              <a:t>and calculating </a:t>
            </a:r>
            <a:r>
              <a:rPr lang="en-IN" sz="2000" dirty="0">
                <a:solidFill>
                  <a:srgbClr val="FF5969"/>
                </a:solidFill>
              </a:rPr>
              <a:t>their effective payable hours or days. This paper should maintain the records of each and </a:t>
            </a:r>
            <a:r>
              <a:rPr lang="en-IN" sz="2000" dirty="0" smtClean="0">
                <a:solidFill>
                  <a:srgbClr val="FF5969"/>
                </a:solidFill>
              </a:rPr>
              <a:t>every employee </a:t>
            </a:r>
            <a:r>
              <a:rPr lang="en-IN" sz="2000" dirty="0">
                <a:solidFill>
                  <a:srgbClr val="FF5969"/>
                </a:solidFill>
              </a:rPr>
              <a:t>and their time spend in to company, which can be used for performance appraisal. Based on </a:t>
            </a:r>
            <a:r>
              <a:rPr lang="en-IN" sz="2000" dirty="0" smtClean="0">
                <a:solidFill>
                  <a:srgbClr val="FF5969"/>
                </a:solidFill>
              </a:rPr>
              <a:t>that transfer</a:t>
            </a:r>
            <a:r>
              <a:rPr lang="en-IN" sz="2000" dirty="0">
                <a:solidFill>
                  <a:srgbClr val="FF5969"/>
                </a:solidFill>
              </a:rPr>
              <a:t>, removal, promotion can be done.</a:t>
            </a:r>
            <a:endParaRPr lang="en-IN" sz="2000" dirty="0" smtClean="0">
              <a:solidFill>
                <a:srgbClr val="FF5969"/>
              </a:solidFill>
            </a:endParaRPr>
          </a:p>
          <a:p>
            <a:pPr algn="just"/>
            <a:endParaRPr lang="en-US" sz="2400" dirty="0" smtClean="0">
              <a:solidFill>
                <a:srgbClr val="0070C0"/>
              </a:solidFill>
            </a:endParaRPr>
          </a:p>
        </p:txBody>
      </p:sp>
    </p:spTree>
    <p:extLst>
      <p:ext uri="{BB962C8B-B14F-4D97-AF65-F5344CB8AC3E}">
        <p14:creationId xmlns:p14="http://schemas.microsoft.com/office/powerpoint/2010/main" val="77633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636808" cy="6858000"/>
            <a:chOff x="-290920" y="0"/>
            <a:chExt cx="12636808"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FD36EBE0-2C84-494E-9C0B-54A6EFA86DA6}"/>
                </a:ext>
              </a:extLst>
            </p:cNvPr>
            <p:cNvSpPr txBox="1"/>
            <p:nvPr/>
          </p:nvSpPr>
          <p:spPr>
            <a:xfrm rot="16200000">
              <a:off x="1087279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632169" cy="6858000"/>
            <a:chOff x="213096" y="0"/>
            <a:chExt cx="11632169"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B40A12D7-9F13-43EC-95DE-B85ADBCAA6B6}"/>
                </a:ext>
              </a:extLst>
            </p:cNvPr>
            <p:cNvSpPr txBox="1"/>
            <p:nvPr/>
          </p:nvSpPr>
          <p:spPr>
            <a:xfrm rot="16200000">
              <a:off x="10341391" y="2921168"/>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INTRODUCTION</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853514" y="689100"/>
            <a:ext cx="9275381" cy="5649915"/>
            <a:chOff x="1160956" y="703164"/>
            <a:chExt cx="9275381" cy="5765219"/>
          </a:xfrm>
        </p:grpSpPr>
        <p:sp>
          <p:nvSpPr>
            <p:cNvPr id="61" name="Rectangle 60">
              <a:extLst>
                <a:ext uri="{FF2B5EF4-FFF2-40B4-BE49-F238E27FC236}">
                  <a16:creationId xmlns="" xmlns:a16="http://schemas.microsoft.com/office/drawing/2014/main" id="{1079FD4E-778D-428A-B08F-1B97893971C7}"/>
                </a:ext>
              </a:extLst>
            </p:cNvPr>
            <p:cNvSpPr/>
            <p:nvPr/>
          </p:nvSpPr>
          <p:spPr>
            <a:xfrm>
              <a:off x="1160956" y="703164"/>
              <a:ext cx="8123311" cy="5765219"/>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pPr marL="285750" indent="-285750" algn="ctr">
                <a:buFont typeface="Wingdings" pitchFamily="2" charset="2"/>
                <a:buChar char="Ø"/>
              </a:pPr>
              <a:endParaRPr lang="en-US" dirty="0">
                <a:solidFill>
                  <a:schemeClr val="tx1"/>
                </a:solidFill>
              </a:endParaRPr>
            </a:p>
          </p:txBody>
        </p:sp>
        <p:sp>
          <p:nvSpPr>
            <p:cNvPr id="63" name="TextBox 62">
              <a:extLst>
                <a:ext uri="{FF2B5EF4-FFF2-40B4-BE49-F238E27FC236}">
                  <a16:creationId xmlns=""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881863" cy="6858000"/>
            <a:chOff x="491575" y="0"/>
            <a:chExt cx="9881863"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CE5F8F51-D3FD-42A1-8372-1B4B1B7C336A}"/>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876998" cy="6858000"/>
            <a:chOff x="718505" y="-1"/>
            <a:chExt cx="8876998"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D3577A8-E9FC-43B7-B3E2-76EDDA51C160}"/>
                </a:ext>
              </a:extLst>
            </p:cNvPr>
            <p:cNvSpPr txBox="1"/>
            <p:nvPr/>
          </p:nvSpPr>
          <p:spPr>
            <a:xfrm rot="16200000">
              <a:off x="8091629" y="3004943"/>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Developed</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10410423" cy="6858000"/>
            <a:chOff x="-9337032" y="-1"/>
            <a:chExt cx="10410423"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37342E0B-2429-4B98-AF6A-1DB087CBDE83}"/>
                </a:ext>
              </a:extLst>
            </p:cNvPr>
            <p:cNvSpPr txBox="1"/>
            <p:nvPr/>
          </p:nvSpPr>
          <p:spPr>
            <a:xfrm rot="16200000">
              <a:off x="-738260" y="2697166"/>
              <a:ext cx="1992086" cy="1631216"/>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a:p>
              <a:pPr algn="ctr"/>
              <a:endParaRPr lang="en-US" sz="2000" b="1" dirty="0" smtClean="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 name="Rectangle 5"/>
          <p:cNvSpPr/>
          <p:nvPr/>
        </p:nvSpPr>
        <p:spPr>
          <a:xfrm>
            <a:off x="2714367" y="1017544"/>
            <a:ext cx="6738552" cy="1200329"/>
          </a:xfrm>
          <a:prstGeom prst="rect">
            <a:avLst/>
          </a:prstGeom>
        </p:spPr>
        <p:txBody>
          <a:bodyPr wrap="square">
            <a:spAutoFit/>
          </a:bodyPr>
          <a:lstStyle/>
          <a:p>
            <a:r>
              <a:rPr lang="en-US" sz="36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INTRODUCTION </a:t>
            </a:r>
          </a:p>
          <a:p>
            <a:r>
              <a:rPr lang="en-US" sz="3600"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  </a:t>
            </a:r>
            <a:r>
              <a:rPr lang="en-US" sz="3600" b="1" i="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Black" pitchFamily="34" charset="0"/>
              </a:rPr>
              <a:t>(</a:t>
            </a:r>
            <a:r>
              <a:rPr lang="en-US" sz="3600" b="1" i="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Black" pitchFamily="34" charset="0"/>
              </a:rPr>
              <a:t>WHAT OUR PROJECT?)</a:t>
            </a:r>
          </a:p>
        </p:txBody>
      </p:sp>
      <p:sp>
        <p:nvSpPr>
          <p:cNvPr id="7" name="Rectangle 6"/>
          <p:cNvSpPr/>
          <p:nvPr/>
        </p:nvSpPr>
        <p:spPr>
          <a:xfrm>
            <a:off x="2187147" y="2217873"/>
            <a:ext cx="7661188" cy="3477875"/>
          </a:xfrm>
          <a:prstGeom prst="rect">
            <a:avLst/>
          </a:prstGeom>
        </p:spPr>
        <p:txBody>
          <a:bodyPr wrap="square">
            <a:spAutoFit/>
          </a:bodyPr>
          <a:lstStyle/>
          <a:p>
            <a:pPr marL="342900" indent="-342900" algn="just">
              <a:buFont typeface="Wingdings" pitchFamily="2" charset="2"/>
              <a:buChar char="Ø"/>
            </a:pPr>
            <a:r>
              <a:rPr lang="en-IN" sz="2000" dirty="0" smtClean="0">
                <a:solidFill>
                  <a:srgbClr val="FEC630"/>
                </a:solidFill>
              </a:rPr>
              <a:t>Human </a:t>
            </a:r>
            <a:r>
              <a:rPr lang="en-IN" sz="2000" dirty="0">
                <a:solidFill>
                  <a:srgbClr val="FEC630"/>
                </a:solidFill>
              </a:rPr>
              <a:t>Resource Management System is a distributed application, developed to maintain the details of employees working in any organization. It maintains the information about the personal details of their employees, also the details about the payroll system which enable to generate the pay slip</a:t>
            </a:r>
            <a:r>
              <a:rPr lang="en-IN" sz="2000" dirty="0" smtClean="0">
                <a:solidFill>
                  <a:srgbClr val="0070C0"/>
                </a:solidFill>
              </a:rPr>
              <a:t>.</a:t>
            </a:r>
          </a:p>
          <a:p>
            <a:pPr algn="just"/>
            <a:endParaRPr lang="en-IN" sz="2000" dirty="0" smtClean="0">
              <a:solidFill>
                <a:srgbClr val="0070C0"/>
              </a:solidFill>
            </a:endParaRPr>
          </a:p>
          <a:p>
            <a:pPr marL="342900" indent="-342900" algn="just">
              <a:buFont typeface="Wingdings" pitchFamily="2" charset="2"/>
              <a:buChar char="Ø"/>
            </a:pPr>
            <a:r>
              <a:rPr lang="en-IN" sz="2000" dirty="0">
                <a:solidFill>
                  <a:srgbClr val="52C9BD"/>
                </a:solidFill>
              </a:rPr>
              <a:t>The main objective of this paper is to reduce the effort of Administrator to keep the daily events such as attendance, projects, works, appointments, etc. </a:t>
            </a:r>
            <a:r>
              <a:rPr lang="en-IN" sz="2000" dirty="0" smtClean="0">
                <a:solidFill>
                  <a:srgbClr val="52C9BD"/>
                </a:solidFill>
              </a:rPr>
              <a:t>This </a:t>
            </a:r>
            <a:r>
              <a:rPr lang="en-IN" sz="2000" dirty="0">
                <a:solidFill>
                  <a:srgbClr val="52C9BD"/>
                </a:solidFill>
              </a:rPr>
              <a:t>paper should maintain the records of each and every employee and their time spend in to company, which can be used for performance appraisal</a:t>
            </a:r>
            <a:r>
              <a:rPr lang="en-IN" sz="2000" dirty="0">
                <a:solidFill>
                  <a:srgbClr val="0070C0"/>
                </a:solidFill>
              </a:rPr>
              <a:t>. </a:t>
            </a:r>
          </a:p>
        </p:txBody>
      </p:sp>
    </p:spTree>
    <p:extLst>
      <p:ext uri="{BB962C8B-B14F-4D97-AF65-F5344CB8AC3E}">
        <p14:creationId xmlns:p14="http://schemas.microsoft.com/office/powerpoint/2010/main" val="262449921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654448" cy="6858000"/>
            <a:chOff x="-290920" y="0"/>
            <a:chExt cx="12654448"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9043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2293268" y="1408669"/>
            <a:ext cx="8315349" cy="5078627"/>
            <a:chOff x="1737672" y="1408669"/>
            <a:chExt cx="8327989" cy="5078627"/>
          </a:xfrm>
        </p:grpSpPr>
        <p:sp>
          <p:nvSpPr>
            <p:cNvPr id="96" name="Rectangle 95">
              <a:extLst>
                <a:ext uri="{FF2B5EF4-FFF2-40B4-BE49-F238E27FC236}">
                  <a16:creationId xmlns="" xmlns:a16="http://schemas.microsoft.com/office/drawing/2014/main" id="{321108FC-08B5-45CC-AB47-1104119B25FD}"/>
                </a:ext>
              </a:extLst>
            </p:cNvPr>
            <p:cNvSpPr/>
            <p:nvPr/>
          </p:nvSpPr>
          <p:spPr>
            <a:xfrm>
              <a:off x="1737672" y="1408669"/>
              <a:ext cx="7796590" cy="5078627"/>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WHY WE CHOOSE THIS PROJECT??</a:t>
              </a:r>
            </a:p>
            <a:p>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9000109" cy="6858000"/>
            <a:chOff x="718505" y="-1"/>
            <a:chExt cx="9000109"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10102646" cy="6858000"/>
            <a:chOff x="-9337032" y="-1"/>
            <a:chExt cx="10102646"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004942"/>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2293268" y="1828801"/>
            <a:ext cx="7511744" cy="4462760"/>
          </a:xfrm>
          <a:prstGeom prst="rect">
            <a:avLst/>
          </a:prstGeom>
        </p:spPr>
        <p:txBody>
          <a:bodyPr wrap="square">
            <a:spAutoFit/>
          </a:bodyPr>
          <a:lstStyle/>
          <a:p>
            <a:endParaRPr lang="en-US" dirty="0" smtClean="0"/>
          </a:p>
          <a:p>
            <a:pPr marL="342900" indent="-342900" algn="just">
              <a:buFont typeface="Wingdings" pitchFamily="2" charset="2"/>
              <a:buChar char="Ø"/>
            </a:pPr>
            <a:r>
              <a:rPr lang="en-US" sz="2000" dirty="0" smtClean="0">
                <a:solidFill>
                  <a:srgbClr val="0070C0"/>
                </a:solidFill>
              </a:rPr>
              <a:t>The </a:t>
            </a:r>
            <a:r>
              <a:rPr lang="en-US" sz="2000" dirty="0">
                <a:solidFill>
                  <a:srgbClr val="0070C0"/>
                </a:solidFill>
              </a:rPr>
              <a:t>existing system is not providing secure registration and profile management of all the users properly. </a:t>
            </a:r>
            <a:r>
              <a:rPr lang="en-US" sz="2000" dirty="0" smtClean="0">
                <a:solidFill>
                  <a:srgbClr val="0070C0"/>
                </a:solidFill>
              </a:rPr>
              <a:t>This </a:t>
            </a:r>
            <a:r>
              <a:rPr lang="en-US" sz="2000" dirty="0">
                <a:solidFill>
                  <a:srgbClr val="0070C0"/>
                </a:solidFill>
              </a:rPr>
              <a:t>manual system gives us very less security for saving data and some data may be lost due to mismanagement. </a:t>
            </a:r>
            <a:endParaRPr lang="en-US" sz="2000" dirty="0" smtClean="0">
              <a:solidFill>
                <a:srgbClr val="0070C0"/>
              </a:solidFill>
            </a:endParaRPr>
          </a:p>
          <a:p>
            <a:pPr algn="just"/>
            <a:endParaRPr lang="en-US" sz="2400" dirty="0">
              <a:solidFill>
                <a:srgbClr val="0070C0"/>
              </a:solidFill>
            </a:endParaRPr>
          </a:p>
          <a:p>
            <a:pPr marL="342900" indent="-342900" algn="just">
              <a:buFont typeface="Wingdings" pitchFamily="2" charset="2"/>
              <a:buChar char="Ø"/>
            </a:pPr>
            <a:r>
              <a:rPr lang="en-IN" sz="2000" dirty="0">
                <a:solidFill>
                  <a:schemeClr val="accent4">
                    <a:lumMod val="75000"/>
                  </a:schemeClr>
                </a:solidFill>
              </a:rPr>
              <a:t>The paper is used to maintain efficiently the HR department schedule of any type of company. In </a:t>
            </a:r>
            <a:r>
              <a:rPr lang="en-IN" sz="2000" dirty="0" smtClean="0">
                <a:solidFill>
                  <a:schemeClr val="accent4">
                    <a:lumMod val="75000"/>
                  </a:schemeClr>
                </a:solidFill>
              </a:rPr>
              <a:t>larger organization</a:t>
            </a:r>
            <a:r>
              <a:rPr lang="en-IN" sz="2000" dirty="0">
                <a:solidFill>
                  <a:schemeClr val="accent4">
                    <a:lumMod val="75000"/>
                  </a:schemeClr>
                </a:solidFill>
              </a:rPr>
              <a:t>, employees are large. At that time this paper is useful and helpful. HR Management system is </a:t>
            </a:r>
            <a:r>
              <a:rPr lang="en-IN" sz="2000" dirty="0" smtClean="0">
                <a:solidFill>
                  <a:schemeClr val="accent4">
                    <a:lumMod val="75000"/>
                  </a:schemeClr>
                </a:solidFill>
              </a:rPr>
              <a:t>not only </a:t>
            </a:r>
            <a:r>
              <a:rPr lang="en-IN" sz="2000" dirty="0">
                <a:solidFill>
                  <a:schemeClr val="accent4">
                    <a:lumMod val="75000"/>
                  </a:schemeClr>
                </a:solidFill>
              </a:rPr>
              <a:t>becomes a desire of the company but it becomes the need of the company. The Administrator gets into </a:t>
            </a:r>
            <a:r>
              <a:rPr lang="en-IN" sz="2000" dirty="0" smtClean="0">
                <a:solidFill>
                  <a:schemeClr val="accent4">
                    <a:lumMod val="75000"/>
                  </a:schemeClr>
                </a:solidFill>
              </a:rPr>
              <a:t>the system </a:t>
            </a:r>
            <a:r>
              <a:rPr lang="en-IN" sz="2000" dirty="0">
                <a:solidFill>
                  <a:schemeClr val="accent4">
                    <a:lumMod val="75000"/>
                  </a:schemeClr>
                </a:solidFill>
              </a:rPr>
              <a:t>using admin name and a password.</a:t>
            </a:r>
            <a:endParaRPr lang="en-US" sz="2000" dirty="0" smtClean="0">
              <a:solidFill>
                <a:schemeClr val="accent4">
                  <a:lumMod val="75000"/>
                </a:schemeClr>
              </a:solidFill>
            </a:endParaRPr>
          </a:p>
          <a:p>
            <a:pPr algn="just"/>
            <a:endParaRPr lang="en-US" sz="2400" dirty="0" smtClean="0">
              <a:solidFill>
                <a:srgbClr val="0070C0"/>
              </a:solidFill>
            </a:endParaRPr>
          </a:p>
          <a:p>
            <a:endParaRPr lang="en-IN" dirty="0"/>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654448" cy="6858000"/>
            <a:chOff x="-290920" y="0"/>
            <a:chExt cx="12654448"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9043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2293268" y="1118318"/>
            <a:ext cx="8712517" cy="5517813"/>
            <a:chOff x="1339900" y="1499930"/>
            <a:chExt cx="8725761" cy="5078627"/>
          </a:xfrm>
        </p:grpSpPr>
        <p:sp>
          <p:nvSpPr>
            <p:cNvPr id="96" name="Rectangle 95">
              <a:extLst>
                <a:ext uri="{FF2B5EF4-FFF2-40B4-BE49-F238E27FC236}">
                  <a16:creationId xmlns="" xmlns:a16="http://schemas.microsoft.com/office/drawing/2014/main" id="{321108FC-08B5-45CC-AB47-1104119B25FD}"/>
                </a:ext>
              </a:extLst>
            </p:cNvPr>
            <p:cNvSpPr/>
            <p:nvPr/>
          </p:nvSpPr>
          <p:spPr>
            <a:xfrm>
              <a:off x="1339900" y="1499930"/>
              <a:ext cx="7796590" cy="5078627"/>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WHY WE CHOOSE THIS PROJECT??</a:t>
              </a:r>
            </a:p>
            <a:p>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9000109" cy="6858000"/>
            <a:chOff x="718505" y="-1"/>
            <a:chExt cx="9000109"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10102646" cy="6858000"/>
            <a:chOff x="-9337032" y="-1"/>
            <a:chExt cx="10102646"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004942"/>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3514381" y="1828801"/>
            <a:ext cx="6147412" cy="5201424"/>
          </a:xfrm>
          <a:prstGeom prst="rect">
            <a:avLst/>
          </a:prstGeom>
        </p:spPr>
        <p:txBody>
          <a:bodyPr wrap="square">
            <a:spAutoFit/>
          </a:bodyPr>
          <a:lstStyle/>
          <a:p>
            <a:endParaRPr lang="en-US" dirty="0" smtClean="0"/>
          </a:p>
          <a:p>
            <a:pPr algn="just"/>
            <a:r>
              <a:rPr lang="en-IN" sz="2400" b="1" dirty="0" smtClean="0">
                <a:solidFill>
                  <a:srgbClr val="00B050"/>
                </a:solidFill>
                <a:latin typeface="Aharoni" pitchFamily="2" charset="-79"/>
                <a:cs typeface="Aharoni" pitchFamily="2" charset="-79"/>
              </a:rPr>
              <a:t>	Limitations </a:t>
            </a:r>
            <a:r>
              <a:rPr lang="en-IN" sz="2400" b="1" dirty="0">
                <a:solidFill>
                  <a:srgbClr val="00B050"/>
                </a:solidFill>
                <a:latin typeface="Aharoni" pitchFamily="2" charset="-79"/>
                <a:cs typeface="Aharoni" pitchFamily="2" charset="-79"/>
              </a:rPr>
              <a:t>of Current </a:t>
            </a:r>
            <a:r>
              <a:rPr lang="en-IN" sz="2400" b="1" dirty="0" smtClean="0">
                <a:solidFill>
                  <a:srgbClr val="00B050"/>
                </a:solidFill>
                <a:latin typeface="Aharoni" pitchFamily="2" charset="-79"/>
                <a:cs typeface="Aharoni" pitchFamily="2" charset="-79"/>
              </a:rPr>
              <a:t>System</a:t>
            </a:r>
          </a:p>
          <a:p>
            <a:pPr marL="1257300" lvl="2" indent="-342900" algn="just">
              <a:buFont typeface="Wingdings" pitchFamily="2" charset="2"/>
              <a:buChar char="v"/>
            </a:pPr>
            <a:r>
              <a:rPr lang="en-IN" sz="2000" b="1" dirty="0" smtClean="0"/>
              <a:t>Cost</a:t>
            </a:r>
            <a:r>
              <a:rPr lang="en-IN" sz="2000" dirty="0" smtClean="0"/>
              <a:t> </a:t>
            </a:r>
          </a:p>
          <a:p>
            <a:pPr marL="1257300" lvl="2" indent="-342900" algn="just">
              <a:buFont typeface="Wingdings" pitchFamily="2" charset="2"/>
              <a:buChar char="v"/>
            </a:pPr>
            <a:r>
              <a:rPr lang="en-IN" sz="2000" b="1" dirty="0"/>
              <a:t>Employee </a:t>
            </a:r>
            <a:r>
              <a:rPr lang="en-IN" sz="2000" b="1" dirty="0" smtClean="0"/>
              <a:t>Privacy</a:t>
            </a:r>
            <a:endParaRPr lang="en-IN" sz="2000" dirty="0" smtClean="0"/>
          </a:p>
          <a:p>
            <a:pPr marL="1257300" lvl="2" indent="-342900" algn="just">
              <a:buFont typeface="Wingdings" pitchFamily="2" charset="2"/>
              <a:buChar char="v"/>
            </a:pPr>
            <a:r>
              <a:rPr lang="en-IN" sz="2000" b="1" dirty="0"/>
              <a:t>Loss of </a:t>
            </a:r>
            <a:r>
              <a:rPr lang="en-IN" sz="2000" b="1" dirty="0" smtClean="0"/>
              <a:t>Subjectivity</a:t>
            </a:r>
            <a:r>
              <a:rPr lang="en-IN" sz="2000" dirty="0" smtClean="0"/>
              <a:t> </a:t>
            </a:r>
          </a:p>
          <a:p>
            <a:pPr marL="1257300" lvl="2" indent="-342900" algn="just">
              <a:buFont typeface="Wingdings" pitchFamily="2" charset="2"/>
              <a:buChar char="v"/>
            </a:pPr>
            <a:r>
              <a:rPr lang="en-IN" sz="2000" b="1" dirty="0"/>
              <a:t>Difficult of </a:t>
            </a:r>
            <a:r>
              <a:rPr lang="en-IN" sz="2000" b="1" dirty="0" smtClean="0"/>
              <a:t>Analysis</a:t>
            </a:r>
          </a:p>
          <a:p>
            <a:pPr marL="1257300" lvl="2" indent="-342900" algn="just">
              <a:buFont typeface="Wingdings" pitchFamily="2" charset="2"/>
              <a:buChar char="v"/>
            </a:pPr>
            <a:endParaRPr lang="en-IN" sz="2000" b="1" dirty="0"/>
          </a:p>
          <a:p>
            <a:pPr lvl="2" algn="just"/>
            <a:r>
              <a:rPr lang="en-IN" sz="2400" b="1" dirty="0">
                <a:solidFill>
                  <a:srgbClr val="00B050"/>
                </a:solidFill>
                <a:latin typeface="Aharoni" pitchFamily="2" charset="-79"/>
                <a:cs typeface="Aharoni" pitchFamily="2" charset="-79"/>
              </a:rPr>
              <a:t>Proposed System and its </a:t>
            </a:r>
            <a:r>
              <a:rPr lang="en-IN" sz="2400" b="1" dirty="0" smtClean="0">
                <a:solidFill>
                  <a:srgbClr val="00B050"/>
                </a:solidFill>
                <a:latin typeface="Aharoni" pitchFamily="2" charset="-79"/>
                <a:cs typeface="Aharoni" pitchFamily="2" charset="-79"/>
              </a:rPr>
              <a:t>Features</a:t>
            </a:r>
          </a:p>
          <a:p>
            <a:pPr marL="1257300" lvl="2" indent="-342900" algn="just">
              <a:buFont typeface="Wingdings" pitchFamily="2" charset="2"/>
              <a:buChar char="v"/>
            </a:pPr>
            <a:r>
              <a:rPr lang="en-IN" sz="2000" b="1" dirty="0"/>
              <a:t>Fast retrieval of </a:t>
            </a:r>
            <a:r>
              <a:rPr lang="en-IN" sz="2000" b="1" dirty="0" smtClean="0"/>
              <a:t>data</a:t>
            </a:r>
          </a:p>
          <a:p>
            <a:pPr marL="1257300" lvl="2" indent="-342900" algn="just">
              <a:buFont typeface="Wingdings" pitchFamily="2" charset="2"/>
              <a:buChar char="v"/>
            </a:pPr>
            <a:r>
              <a:rPr lang="en-IN" sz="2000" b="1" dirty="0"/>
              <a:t>Security: </a:t>
            </a:r>
            <a:endParaRPr lang="en-IN" sz="2000" b="1" dirty="0" smtClean="0"/>
          </a:p>
          <a:p>
            <a:pPr marL="1257300" lvl="2" indent="-342900" algn="just">
              <a:buFont typeface="Wingdings" pitchFamily="2" charset="2"/>
              <a:buChar char="v"/>
            </a:pPr>
            <a:r>
              <a:rPr lang="en-IN" sz="2000" b="1" dirty="0"/>
              <a:t>Payroll:</a:t>
            </a:r>
            <a:r>
              <a:rPr lang="en-IN" sz="2000" dirty="0"/>
              <a:t> </a:t>
            </a:r>
            <a:endParaRPr lang="en-IN" sz="2000" dirty="0" smtClean="0"/>
          </a:p>
          <a:p>
            <a:pPr marL="1257300" lvl="2" indent="-342900" algn="just">
              <a:buFont typeface="Wingdings" pitchFamily="2" charset="2"/>
              <a:buChar char="v"/>
            </a:pPr>
            <a:r>
              <a:rPr lang="en-IN" sz="2000" b="1" dirty="0"/>
              <a:t>Work Time:</a:t>
            </a:r>
            <a:r>
              <a:rPr lang="en-IN" sz="2000" dirty="0"/>
              <a:t> </a:t>
            </a:r>
            <a:endParaRPr lang="en-IN" sz="2000" dirty="0" smtClean="0"/>
          </a:p>
          <a:p>
            <a:pPr marL="1257300" lvl="2" indent="-342900" algn="just">
              <a:buFont typeface="Wingdings" pitchFamily="2" charset="2"/>
              <a:buChar char="v"/>
            </a:pPr>
            <a:r>
              <a:rPr lang="en-IN" sz="2000" b="1" dirty="0"/>
              <a:t>Administration:</a:t>
            </a:r>
            <a:r>
              <a:rPr lang="en-IN" sz="2000" dirty="0"/>
              <a:t> </a:t>
            </a:r>
            <a:endParaRPr lang="en-IN" sz="2000" dirty="0">
              <a:solidFill>
                <a:srgbClr val="00B050"/>
              </a:solidFill>
              <a:latin typeface="Aharoni" pitchFamily="2" charset="-79"/>
              <a:cs typeface="Aharoni" pitchFamily="2" charset="-79"/>
            </a:endParaRPr>
          </a:p>
          <a:p>
            <a:pPr lvl="2" algn="just"/>
            <a:endParaRPr lang="en-IN" sz="2400" dirty="0" smtClean="0"/>
          </a:p>
          <a:p>
            <a:pPr algn="just"/>
            <a:endParaRPr lang="en-US" sz="2400" dirty="0" smtClean="0">
              <a:solidFill>
                <a:srgbClr val="00B050"/>
              </a:solidFill>
            </a:endParaRPr>
          </a:p>
          <a:p>
            <a:endParaRPr lang="en-IN" dirty="0"/>
          </a:p>
        </p:txBody>
      </p:sp>
    </p:spTree>
    <p:extLst>
      <p:ext uri="{BB962C8B-B14F-4D97-AF65-F5344CB8AC3E}">
        <p14:creationId xmlns:p14="http://schemas.microsoft.com/office/powerpoint/2010/main" val="36132868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654448" cy="6858000"/>
            <a:chOff x="-290920" y="0"/>
            <a:chExt cx="12654448"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90432" y="3040846"/>
              <a:ext cx="1992086" cy="954107"/>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Project</a:t>
              </a:r>
              <a:r>
                <a:rPr lang="en-US" sz="36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232531"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Why this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2297476" y="958467"/>
            <a:ext cx="8430107" cy="5517813"/>
            <a:chOff x="1622740" y="1398530"/>
            <a:chExt cx="8442921" cy="5078627"/>
          </a:xfrm>
        </p:grpSpPr>
        <p:sp>
          <p:nvSpPr>
            <p:cNvPr id="96" name="Rectangle 95">
              <a:extLst>
                <a:ext uri="{FF2B5EF4-FFF2-40B4-BE49-F238E27FC236}">
                  <a16:creationId xmlns="" xmlns:a16="http://schemas.microsoft.com/office/drawing/2014/main" id="{321108FC-08B5-45CC-AB47-1104119B25FD}"/>
                </a:ext>
              </a:extLst>
            </p:cNvPr>
            <p:cNvSpPr/>
            <p:nvPr/>
          </p:nvSpPr>
          <p:spPr>
            <a:xfrm>
              <a:off x="1622740" y="1398530"/>
              <a:ext cx="7796590" cy="5078627"/>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WHY WE CHOOSE THIS PROJECT??</a:t>
              </a:r>
            </a:p>
            <a:p>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		</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9000109" cy="6858000"/>
            <a:chOff x="718505" y="-1"/>
            <a:chExt cx="9000109"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10102646" cy="6858000"/>
            <a:chOff x="-9337032" y="-1"/>
            <a:chExt cx="10102646"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004942"/>
              <a:ext cx="1992086" cy="1015663"/>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Picture</a:t>
              </a:r>
              <a:endParaRPr lang="en-US" sz="2000" b="1" dirty="0">
                <a:solidFill>
                  <a:srgbClr val="F0EEF0"/>
                </a:solidFill>
                <a:latin typeface="Tw Cen MT" panose="020B0602020104020603" pitchFamily="34" charset="0"/>
              </a:endParaRPr>
            </a:p>
            <a:p>
              <a:pPr algn="ctr"/>
              <a:endParaRPr lang="en-US" sz="20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2359259" y="1707615"/>
            <a:ext cx="7661189" cy="5139869"/>
          </a:xfrm>
          <a:prstGeom prst="rect">
            <a:avLst/>
          </a:prstGeom>
        </p:spPr>
        <p:txBody>
          <a:bodyPr wrap="square">
            <a:spAutoFit/>
          </a:bodyPr>
          <a:lstStyle/>
          <a:p>
            <a:endParaRPr lang="en-US" dirty="0" smtClean="0"/>
          </a:p>
          <a:p>
            <a:r>
              <a:rPr lang="en-IN" sz="2800" b="1" dirty="0" smtClean="0">
                <a:solidFill>
                  <a:srgbClr val="00B050"/>
                </a:solidFill>
                <a:latin typeface="Aharoni" pitchFamily="2" charset="-79"/>
                <a:cs typeface="Aharoni" pitchFamily="2" charset="-79"/>
              </a:rPr>
              <a:t>			Motivation</a:t>
            </a:r>
            <a:endParaRPr lang="en-IN" sz="2800" dirty="0">
              <a:solidFill>
                <a:srgbClr val="00B050"/>
              </a:solidFill>
              <a:latin typeface="Aharoni" pitchFamily="2" charset="-79"/>
              <a:cs typeface="Aharoni" pitchFamily="2" charset="-79"/>
            </a:endParaRPr>
          </a:p>
          <a:p>
            <a:pPr lvl="1" algn="just"/>
            <a:r>
              <a:rPr lang="en-IN" sz="1400" dirty="0" smtClean="0"/>
              <a:t>The Project is used to maintain efficiently the HR department schedule of any type of company. In larger organization, employees are large. At that time this paper is useful and helpful. As HRM play such an important role in creating a positive workplace culture and engaging in personnel development, gaining the right qualifications and professional accreditation is essential.</a:t>
            </a:r>
          </a:p>
          <a:p>
            <a:pPr lvl="1" algn="just"/>
            <a:r>
              <a:rPr lang="en-IN" sz="1400" dirty="0" smtClean="0"/>
              <a:t>So, these things discussed with our supervisor </a:t>
            </a:r>
            <a:r>
              <a:rPr lang="en-IN" sz="1400" dirty="0" err="1" smtClean="0"/>
              <a:t>Arif</a:t>
            </a:r>
            <a:r>
              <a:rPr lang="en-IN" sz="1400" dirty="0" smtClean="0"/>
              <a:t> sir. So, From that I got motivated to make this project.</a:t>
            </a:r>
          </a:p>
          <a:p>
            <a:pPr algn="just"/>
            <a:endParaRPr lang="en-IN" sz="1400" dirty="0"/>
          </a:p>
          <a:p>
            <a:r>
              <a:rPr lang="en-IN" sz="2800" b="1" dirty="0" smtClean="0">
                <a:solidFill>
                  <a:srgbClr val="00B050"/>
                </a:solidFill>
                <a:latin typeface="Aharoni" pitchFamily="2" charset="-79"/>
                <a:cs typeface="Aharoni" pitchFamily="2" charset="-79"/>
              </a:rPr>
              <a:t>			Contribution</a:t>
            </a:r>
            <a:endParaRPr lang="en-IN" sz="2800" dirty="0">
              <a:solidFill>
                <a:srgbClr val="00B050"/>
              </a:solidFill>
              <a:latin typeface="Aharoni" pitchFamily="2" charset="-79"/>
              <a:cs typeface="Aharoni" pitchFamily="2" charset="-79"/>
            </a:endParaRPr>
          </a:p>
          <a:p>
            <a:pPr lvl="1" algn="just"/>
            <a:r>
              <a:rPr lang="en-IN" sz="1600" dirty="0"/>
              <a:t>In this project first we studies the drawback of existing system and what is the best possible way to handle large organization in computerized manner at this time. Then we have studies the different programming languages, by which we are able to develop a successful Human Resource Management System.</a:t>
            </a:r>
          </a:p>
          <a:p>
            <a:pPr algn="just"/>
            <a:endParaRPr lang="en-IN" dirty="0" smtClean="0"/>
          </a:p>
          <a:p>
            <a:pPr lvl="2" algn="just"/>
            <a:endParaRPr lang="en-IN" sz="2400" dirty="0" smtClean="0"/>
          </a:p>
          <a:p>
            <a:pPr algn="just"/>
            <a:endParaRPr lang="en-US" sz="2400" dirty="0" smtClean="0">
              <a:solidFill>
                <a:srgbClr val="00B050"/>
              </a:solidFill>
            </a:endParaRPr>
          </a:p>
          <a:p>
            <a:endParaRPr lang="en-IN" dirty="0"/>
          </a:p>
        </p:txBody>
      </p:sp>
    </p:spTree>
    <p:extLst>
      <p:ext uri="{BB962C8B-B14F-4D97-AF65-F5344CB8AC3E}">
        <p14:creationId xmlns:p14="http://schemas.microsoft.com/office/powerpoint/2010/main" val="3950048880"/>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1" name="Group 80">
            <a:extLst>
              <a:ext uri="{FF2B5EF4-FFF2-40B4-BE49-F238E27FC236}">
                <a16:creationId xmlns="" xmlns:a16="http://schemas.microsoft.com/office/drawing/2014/main" id="{10781169-B7A4-446E-BD33-B9650367A7F9}"/>
              </a:ext>
            </a:extLst>
          </p:cNvPr>
          <p:cNvGrpSpPr/>
          <p:nvPr/>
        </p:nvGrpSpPr>
        <p:grpSpPr>
          <a:xfrm>
            <a:off x="-290920" y="0"/>
            <a:ext cx="12808337" cy="6858000"/>
            <a:chOff x="-290920" y="0"/>
            <a:chExt cx="12808337" cy="6858000"/>
          </a:xfrm>
        </p:grpSpPr>
        <p:sp>
          <p:nvSpPr>
            <p:cNvPr id="82" name="Rectangle 81">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 xmlns:a16="http://schemas.microsoft.com/office/drawing/2014/main" id="{407E3AA2-679E-4924-AC1B-FE6C3A02C251}"/>
                </a:ext>
              </a:extLst>
            </p:cNvPr>
            <p:cNvSpPr txBox="1"/>
            <p:nvPr/>
          </p:nvSpPr>
          <p:spPr>
            <a:xfrm rot="16200000">
              <a:off x="10890432" y="2870950"/>
              <a:ext cx="1992086" cy="1261884"/>
            </a:xfrm>
            <a:prstGeom prst="rect">
              <a:avLst/>
            </a:prstGeom>
            <a:noFill/>
          </p:spPr>
          <p:txBody>
            <a:bodyPr wrap="square" rtlCol="0">
              <a:spAutoFit/>
            </a:bodyPr>
            <a:lstStyle/>
            <a:p>
              <a:pPr algn="ctr"/>
              <a:endParaRPr lang="en-US" sz="2000" b="1" dirty="0" smtClean="0">
                <a:solidFill>
                  <a:srgbClr val="F0EEF0"/>
                </a:solidFill>
                <a:latin typeface="Tw Cen MT" panose="020B0602020104020603" pitchFamily="34" charset="0"/>
              </a:endParaRPr>
            </a:p>
            <a:p>
              <a:pPr algn="ctr"/>
              <a:r>
                <a:rPr lang="en-US" sz="2000" b="1" dirty="0" smtClean="0">
                  <a:solidFill>
                    <a:srgbClr val="F0EEF0"/>
                  </a:solidFill>
                  <a:latin typeface="Tw Cen MT" panose="020B0602020104020603" pitchFamily="34" charset="0"/>
                </a:rPr>
                <a:t>Project</a:t>
              </a:r>
              <a:r>
                <a:rPr lang="en-US" sz="3600" b="1" dirty="0" smtClean="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details</a:t>
              </a:r>
            </a:p>
            <a:p>
              <a:pPr algn="ctr"/>
              <a:endParaRPr lang="en-US" sz="2000" b="1" dirty="0">
                <a:solidFill>
                  <a:srgbClr val="F0EEF0"/>
                </a:solidFill>
                <a:latin typeface="Tw Cen MT" panose="020B0602020104020603" pitchFamily="34" charset="0"/>
              </a:endParaRPr>
            </a:p>
          </p:txBody>
        </p:sp>
        <p:pic>
          <p:nvPicPr>
            <p:cNvPr id="85" name="Picture 84">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86" name="Group 85">
            <a:extLst>
              <a:ext uri="{FF2B5EF4-FFF2-40B4-BE49-F238E27FC236}">
                <a16:creationId xmlns="" xmlns:a16="http://schemas.microsoft.com/office/drawing/2014/main" id="{F00A67C9-4929-4EFF-9CB6-292640CD2738}"/>
              </a:ext>
            </a:extLst>
          </p:cNvPr>
          <p:cNvGrpSpPr/>
          <p:nvPr/>
        </p:nvGrpSpPr>
        <p:grpSpPr>
          <a:xfrm>
            <a:off x="226788" y="-2"/>
            <a:ext cx="11755280" cy="6858000"/>
            <a:chOff x="213096" y="0"/>
            <a:chExt cx="11755280" cy="6858000"/>
          </a:xfrm>
        </p:grpSpPr>
        <p:sp>
          <p:nvSpPr>
            <p:cNvPr id="87" name="Rectangle 86">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 xmlns:a16="http://schemas.microsoft.com/office/drawing/2014/main" id="{04CBFB1D-37FD-419F-B98C-860BF5217905}"/>
                </a:ext>
              </a:extLst>
            </p:cNvPr>
            <p:cNvSpPr txBox="1"/>
            <p:nvPr/>
          </p:nvSpPr>
          <p:spPr>
            <a:xfrm rot="16200000">
              <a:off x="10341391" y="2798058"/>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INTRODUCTION</a:t>
              </a:r>
            </a:p>
            <a:p>
              <a:pPr algn="ctr"/>
              <a:endParaRPr lang="en-US" sz="2000" b="1" dirty="0">
                <a:solidFill>
                  <a:srgbClr val="F0EEF0"/>
                </a:solidFill>
                <a:latin typeface="Tw Cen MT" panose="020B0602020104020603" pitchFamily="34" charset="0"/>
              </a:endParaRPr>
            </a:p>
          </p:txBody>
        </p:sp>
        <p:pic>
          <p:nvPicPr>
            <p:cNvPr id="90" name="Picture 89">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1" name="Group 90">
            <a:extLst>
              <a:ext uri="{FF2B5EF4-FFF2-40B4-BE49-F238E27FC236}">
                <a16:creationId xmlns="" xmlns:a16="http://schemas.microsoft.com/office/drawing/2014/main" id="{6F7667A6-1C16-4F0A-A162-61BD16E6BE6B}"/>
              </a:ext>
            </a:extLst>
          </p:cNvPr>
          <p:cNvGrpSpPr/>
          <p:nvPr/>
        </p:nvGrpSpPr>
        <p:grpSpPr>
          <a:xfrm>
            <a:off x="1184133" y="0"/>
            <a:ext cx="10252539" cy="6858000"/>
            <a:chOff x="491575" y="0"/>
            <a:chExt cx="10252539" cy="6858000"/>
          </a:xfrm>
        </p:grpSpPr>
        <p:sp>
          <p:nvSpPr>
            <p:cNvPr id="92" name="Rectangle 91">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a:extLst>
                <a:ext uri="{FF2B5EF4-FFF2-40B4-BE49-F238E27FC236}">
                  <a16:creationId xmlns="" xmlns:a16="http://schemas.microsoft.com/office/drawing/2014/main" id="{AFD50D6F-822B-4109-8B0C-BA004A0B7145}"/>
                </a:ext>
              </a:extLst>
            </p:cNvPr>
            <p:cNvSpPr txBox="1"/>
            <p:nvPr/>
          </p:nvSpPr>
          <p:spPr>
            <a:xfrm rot="16200000">
              <a:off x="9117129" y="2881835"/>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Why this</a:t>
              </a:r>
            </a:p>
            <a:p>
              <a:pPr algn="ctr"/>
              <a:endParaRPr lang="en-US" sz="2000" b="1" dirty="0">
                <a:solidFill>
                  <a:srgbClr val="F0EEF0"/>
                </a:solidFill>
                <a:latin typeface="Tw Cen MT" panose="020B0602020104020603" pitchFamily="34" charset="0"/>
              </a:endParaRPr>
            </a:p>
          </p:txBody>
        </p:sp>
        <p:pic>
          <p:nvPicPr>
            <p:cNvPr id="100" name="Picture 99">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01" name="Group 100">
            <a:extLst>
              <a:ext uri="{FF2B5EF4-FFF2-40B4-BE49-F238E27FC236}">
                <a16:creationId xmlns="" xmlns:a16="http://schemas.microsoft.com/office/drawing/2014/main" id="{4E70D3F9-D583-4ACD-8480-0F4A65ED3C83}"/>
              </a:ext>
            </a:extLst>
          </p:cNvPr>
          <p:cNvGrpSpPr/>
          <p:nvPr/>
        </p:nvGrpSpPr>
        <p:grpSpPr>
          <a:xfrm>
            <a:off x="1049062" y="0"/>
            <a:ext cx="9881863" cy="6858000"/>
            <a:chOff x="491575" y="0"/>
            <a:chExt cx="9881863" cy="6858000"/>
          </a:xfrm>
        </p:grpSpPr>
        <p:sp>
          <p:nvSpPr>
            <p:cNvPr id="102" name="Rectangle 101">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 xmlns:a16="http://schemas.microsoft.com/office/drawing/2014/main" id="{E3DB5570-AC77-4396-9748-4183DF7C8396}"/>
                </a:ext>
              </a:extLst>
            </p:cNvPr>
            <p:cNvSpPr txBox="1"/>
            <p:nvPr/>
          </p:nvSpPr>
          <p:spPr>
            <a:xfrm rot="16200000">
              <a:off x="8746453" y="2881834"/>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Objective</a:t>
              </a:r>
            </a:p>
            <a:p>
              <a:pPr algn="ctr"/>
              <a:endParaRPr lang="en-US" sz="2000" b="1" dirty="0">
                <a:solidFill>
                  <a:srgbClr val="F0EEF0"/>
                </a:solidFill>
                <a:latin typeface="Tw Cen MT" panose="020B0602020104020603" pitchFamily="34" charset="0"/>
              </a:endParaRPr>
            </a:p>
          </p:txBody>
        </p:sp>
        <p:pic>
          <p:nvPicPr>
            <p:cNvPr id="105" name="Picture 104">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06" name="Group 105">
            <a:extLst>
              <a:ext uri="{FF2B5EF4-FFF2-40B4-BE49-F238E27FC236}">
                <a16:creationId xmlns="" xmlns:a16="http://schemas.microsoft.com/office/drawing/2014/main" id="{E7044FAB-DB4A-4E59-B111-8CA4168E7FA4}"/>
              </a:ext>
            </a:extLst>
          </p:cNvPr>
          <p:cNvGrpSpPr/>
          <p:nvPr/>
        </p:nvGrpSpPr>
        <p:grpSpPr>
          <a:xfrm>
            <a:off x="-1780364" y="-1"/>
            <a:ext cx="12168497" cy="6858000"/>
            <a:chOff x="-2449883" y="-1"/>
            <a:chExt cx="12168497" cy="6858000"/>
          </a:xfrm>
        </p:grpSpPr>
        <p:sp>
          <p:nvSpPr>
            <p:cNvPr id="107" name="Rectangle 106">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r>
                <a:rPr lang="en-US" dirty="0" smtClean="0">
                  <a:solidFill>
                    <a:srgbClr val="FF0000"/>
                  </a:solidFill>
                </a:rPr>
                <a:t>                	Note: This is not all about. We are also discuss our problem altogether if occurs…</a:t>
              </a:r>
              <a:endParaRPr lang="en-US" dirty="0">
                <a:solidFill>
                  <a:srgbClr val="FF0000"/>
                </a:solidFill>
              </a:endParaRPr>
            </a:p>
          </p:txBody>
        </p:sp>
        <p:sp>
          <p:nvSpPr>
            <p:cNvPr id="108"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 xmlns:a16="http://schemas.microsoft.com/office/drawing/2014/main" id="{858AC381-BFD1-4A89-AE49-8ADC853A6849}"/>
                </a:ext>
              </a:extLst>
            </p:cNvPr>
            <p:cNvSpPr txBox="1"/>
            <p:nvPr/>
          </p:nvSpPr>
          <p:spPr>
            <a:xfrm rot="16200000">
              <a:off x="8091629" y="2881833"/>
              <a:ext cx="1992086" cy="1261884"/>
            </a:xfrm>
            <a:prstGeom prst="rect">
              <a:avLst/>
            </a:prstGeom>
            <a:noFill/>
          </p:spPr>
          <p:txBody>
            <a:bodyPr wrap="square" rtlCol="0">
              <a:spAutoFit/>
            </a:bodyPr>
            <a:lstStyle/>
            <a:p>
              <a:pPr algn="ctr"/>
              <a:endParaRPr lang="en-US" sz="3600" b="1" dirty="0" smtClean="0">
                <a:solidFill>
                  <a:srgbClr val="F0EEF0"/>
                </a:solidFill>
                <a:latin typeface="Tw Cen MT" panose="020B0602020104020603" pitchFamily="34" charset="0"/>
              </a:endParaRPr>
            </a:p>
            <a:p>
              <a:pPr algn="ctr"/>
              <a:r>
                <a:rPr lang="en-US" sz="2000" b="1" dirty="0">
                  <a:solidFill>
                    <a:srgbClr val="F0EEF0"/>
                  </a:solidFill>
                  <a:latin typeface="Tw Cen MT" panose="020B0602020104020603" pitchFamily="34" charset="0"/>
                </a:rPr>
                <a:t>Developed</a:t>
              </a:r>
            </a:p>
            <a:p>
              <a:pPr algn="ctr"/>
              <a:endParaRPr lang="en-US" sz="2000" b="1" dirty="0">
                <a:solidFill>
                  <a:srgbClr val="F0EEF0"/>
                </a:solidFill>
                <a:latin typeface="Tw Cen MT" panose="020B0602020104020603" pitchFamily="34" charset="0"/>
              </a:endParaRPr>
            </a:p>
          </p:txBody>
        </p:sp>
        <p:pic>
          <p:nvPicPr>
            <p:cNvPr id="110" name="Picture 109">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11" name="Group 110">
            <a:extLst>
              <a:ext uri="{FF2B5EF4-FFF2-40B4-BE49-F238E27FC236}">
                <a16:creationId xmlns="" xmlns:a16="http://schemas.microsoft.com/office/drawing/2014/main" id="{60E31D48-090A-4A9C-AF5C-4B0C49C47C7D}"/>
              </a:ext>
            </a:extLst>
          </p:cNvPr>
          <p:cNvGrpSpPr/>
          <p:nvPr/>
        </p:nvGrpSpPr>
        <p:grpSpPr>
          <a:xfrm>
            <a:off x="-1331089" y="393539"/>
            <a:ext cx="10879742" cy="4304818"/>
            <a:chOff x="-10289270" y="393538"/>
            <a:chExt cx="10879742" cy="4304818"/>
          </a:xfrm>
        </p:grpSpPr>
        <p:sp>
          <p:nvSpPr>
            <p:cNvPr id="112" name="Rectangle 111">
              <a:extLst>
                <a:ext uri="{FF2B5EF4-FFF2-40B4-BE49-F238E27FC236}">
                  <a16:creationId xmlns="" xmlns:a16="http://schemas.microsoft.com/office/drawing/2014/main" id="{3A79A714-CB74-4EFD-9BC1-A7F2F993842A}"/>
                </a:ext>
              </a:extLst>
            </p:cNvPr>
            <p:cNvSpPr/>
            <p:nvPr/>
          </p:nvSpPr>
          <p:spPr>
            <a:xfrm>
              <a:off x="-10289270" y="393538"/>
              <a:ext cx="10283755" cy="107644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HOW WE DEVELOP OUR PROJECT:</a:t>
              </a:r>
            </a:p>
            <a:p>
              <a:pPr algn="ctr"/>
              <a:r>
                <a:rPr lang="en-US" sz="2000" dirty="0" smtClean="0">
                  <a:solidFill>
                    <a:srgbClr val="00B0F0"/>
                  </a:solidFill>
                  <a:latin typeface="Cooper Black" pitchFamily="18" charset="0"/>
                </a:rPr>
                <a:t>      		 First of all we divide the whole project into different parts among our group members as shown below:</a:t>
              </a:r>
            </a:p>
            <a:p>
              <a:pPr algn="ctr"/>
              <a:endParaRPr lang="en-US" dirty="0">
                <a:solidFill>
                  <a:schemeClr val="tx1"/>
                </a:solidFill>
              </a:endParaRPr>
            </a:p>
          </p:txBody>
        </p:sp>
        <p:sp>
          <p:nvSpPr>
            <p:cNvPr id="113"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 xmlns:a16="http://schemas.microsoft.com/office/drawing/2014/main" id="{95AECC6C-A520-4756-9163-08D14835D791}"/>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Planning</a:t>
              </a:r>
              <a:endParaRPr lang="en-US" sz="2000" b="1" dirty="0">
                <a:solidFill>
                  <a:srgbClr val="F0EEF0"/>
                </a:solidFill>
                <a:latin typeface="Tw Cen MT" panose="020B0602020104020603" pitchFamily="34" charset="0"/>
              </a:endParaRPr>
            </a:p>
          </p:txBody>
        </p:sp>
        <p:pic>
          <p:nvPicPr>
            <p:cNvPr id="115" name="Picture 114">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6" name="Rectangle 1"/>
          <p:cNvSpPr>
            <a:spLocks noChangeArrowheads="1"/>
          </p:cNvSpPr>
          <p:nvPr/>
        </p:nvSpPr>
        <p:spPr bwMode="auto">
          <a:xfrm>
            <a:off x="-790832" y="3709473"/>
            <a:ext cx="100067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54" name="Group 153">
            <a:extLst>
              <a:ext uri="{FF2B5EF4-FFF2-40B4-BE49-F238E27FC236}">
                <a16:creationId xmlns:a16="http://schemas.microsoft.com/office/drawing/2014/main" xmlns="" id="{8219989C-6534-4081-88F9-01A1845F375C}"/>
              </a:ext>
            </a:extLst>
          </p:cNvPr>
          <p:cNvGrpSpPr/>
          <p:nvPr/>
        </p:nvGrpSpPr>
        <p:grpSpPr>
          <a:xfrm>
            <a:off x="6633567" y="2182684"/>
            <a:ext cx="1332923" cy="1894017"/>
            <a:chOff x="8985148" y="2182683"/>
            <a:chExt cx="1805441" cy="1894017"/>
          </a:xfrm>
        </p:grpSpPr>
        <p:sp>
          <p:nvSpPr>
            <p:cNvPr id="155" name="Rectangle: Top Corners Rounded 22">
              <a:extLst>
                <a:ext uri="{FF2B5EF4-FFF2-40B4-BE49-F238E27FC236}">
                  <a16:creationId xmlns:a16="http://schemas.microsoft.com/office/drawing/2014/main" xmlns=""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xmlns=""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57" name="TextBox 156">
              <a:extLst>
                <a:ext uri="{FF2B5EF4-FFF2-40B4-BE49-F238E27FC236}">
                  <a16:creationId xmlns:a16="http://schemas.microsoft.com/office/drawing/2014/main" xmlns=""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PLAN</a:t>
              </a:r>
            </a:p>
          </p:txBody>
        </p:sp>
      </p:grpSp>
      <p:grpSp>
        <p:nvGrpSpPr>
          <p:cNvPr id="158" name="Group 157">
            <a:extLst>
              <a:ext uri="{FF2B5EF4-FFF2-40B4-BE49-F238E27FC236}">
                <a16:creationId xmlns:a16="http://schemas.microsoft.com/office/drawing/2014/main" xmlns="" id="{A2198942-3878-4909-884B-7CA0E318DFD7}"/>
              </a:ext>
            </a:extLst>
          </p:cNvPr>
          <p:cNvGrpSpPr/>
          <p:nvPr/>
        </p:nvGrpSpPr>
        <p:grpSpPr>
          <a:xfrm>
            <a:off x="4711226" y="2182684"/>
            <a:ext cx="1332923" cy="1894017"/>
            <a:chOff x="6381342" y="2182683"/>
            <a:chExt cx="1805441" cy="1894017"/>
          </a:xfrm>
        </p:grpSpPr>
        <p:sp>
          <p:nvSpPr>
            <p:cNvPr id="159" name="Rectangle: Top Corners Rounded 18">
              <a:extLst>
                <a:ext uri="{FF2B5EF4-FFF2-40B4-BE49-F238E27FC236}">
                  <a16:creationId xmlns:a16="http://schemas.microsoft.com/office/drawing/2014/main" xmlns=""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xmlns=""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PLAN</a:t>
              </a:r>
            </a:p>
          </p:txBody>
        </p:sp>
        <p:sp>
          <p:nvSpPr>
            <p:cNvPr id="161" name="TextBox 160">
              <a:extLst>
                <a:ext uri="{FF2B5EF4-FFF2-40B4-BE49-F238E27FC236}">
                  <a16:creationId xmlns:a16="http://schemas.microsoft.com/office/drawing/2014/main" xmlns=""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62" name="Group 161">
            <a:extLst>
              <a:ext uri="{FF2B5EF4-FFF2-40B4-BE49-F238E27FC236}">
                <a16:creationId xmlns:a16="http://schemas.microsoft.com/office/drawing/2014/main" xmlns="" id="{A430A81F-25E0-4239-B494-46C9D4937700}"/>
              </a:ext>
            </a:extLst>
          </p:cNvPr>
          <p:cNvGrpSpPr/>
          <p:nvPr/>
        </p:nvGrpSpPr>
        <p:grpSpPr>
          <a:xfrm>
            <a:off x="2867828" y="2182684"/>
            <a:ext cx="1332923" cy="1894017"/>
            <a:chOff x="3884465" y="2182683"/>
            <a:chExt cx="1805441" cy="1894017"/>
          </a:xfrm>
        </p:grpSpPr>
        <p:sp>
          <p:nvSpPr>
            <p:cNvPr id="163" name="Rectangle: Top Corners Rounded 14">
              <a:extLst>
                <a:ext uri="{FF2B5EF4-FFF2-40B4-BE49-F238E27FC236}">
                  <a16:creationId xmlns:a16="http://schemas.microsoft.com/office/drawing/2014/main" xmlns=""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xmlns=""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PLAN</a:t>
              </a:r>
            </a:p>
          </p:txBody>
        </p:sp>
        <p:sp>
          <p:nvSpPr>
            <p:cNvPr id="165" name="TextBox 164">
              <a:extLst>
                <a:ext uri="{FF2B5EF4-FFF2-40B4-BE49-F238E27FC236}">
                  <a16:creationId xmlns:a16="http://schemas.microsoft.com/office/drawing/2014/main" xmlns=""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66" name="Group 165">
            <a:extLst>
              <a:ext uri="{FF2B5EF4-FFF2-40B4-BE49-F238E27FC236}">
                <a16:creationId xmlns:a16="http://schemas.microsoft.com/office/drawing/2014/main" xmlns="" id="{71DA1449-9BBE-4FB5-854D-B6D832CCD806}"/>
              </a:ext>
            </a:extLst>
          </p:cNvPr>
          <p:cNvGrpSpPr/>
          <p:nvPr/>
        </p:nvGrpSpPr>
        <p:grpSpPr>
          <a:xfrm>
            <a:off x="1024431" y="2182684"/>
            <a:ext cx="1332923" cy="1894017"/>
            <a:chOff x="1387588" y="2182683"/>
            <a:chExt cx="1805441" cy="1894017"/>
          </a:xfrm>
        </p:grpSpPr>
        <p:sp>
          <p:nvSpPr>
            <p:cNvPr id="167" name="Rectangle: Top Corners Rounded 11">
              <a:extLst>
                <a:ext uri="{FF2B5EF4-FFF2-40B4-BE49-F238E27FC236}">
                  <a16:creationId xmlns:a16="http://schemas.microsoft.com/office/drawing/2014/main" xmlns=""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xmlns=""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PLAN</a:t>
              </a:r>
            </a:p>
          </p:txBody>
        </p:sp>
        <p:sp>
          <p:nvSpPr>
            <p:cNvPr id="169" name="TextBox 168">
              <a:extLst>
                <a:ext uri="{FF2B5EF4-FFF2-40B4-BE49-F238E27FC236}">
                  <a16:creationId xmlns:a16="http://schemas.microsoft.com/office/drawing/2014/main" xmlns=""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70" name="TextBox 169">
            <a:extLst>
              <a:ext uri="{FF2B5EF4-FFF2-40B4-BE49-F238E27FC236}">
                <a16:creationId xmlns:a16="http://schemas.microsoft.com/office/drawing/2014/main" xmlns="" id="{BE8AA9BD-5B28-4BB1-803B-54BB6E1B0DE1}"/>
              </a:ext>
            </a:extLst>
          </p:cNvPr>
          <p:cNvSpPr txBox="1"/>
          <p:nvPr/>
        </p:nvSpPr>
        <p:spPr>
          <a:xfrm>
            <a:off x="1972703" y="1501915"/>
            <a:ext cx="5373886"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PROJECT PLANNING</a:t>
            </a:r>
            <a:endParaRPr lang="en-US" sz="4000" dirty="0">
              <a:solidFill>
                <a:schemeClr val="bg1">
                  <a:lumMod val="65000"/>
                </a:schemeClr>
              </a:solidFill>
              <a:latin typeface="Tw Cen MT" panose="020B0602020104020603" pitchFamily="34" charset="0"/>
            </a:endParaRPr>
          </a:p>
        </p:txBody>
      </p:sp>
      <p:grpSp>
        <p:nvGrpSpPr>
          <p:cNvPr id="171" name="Group 170">
            <a:extLst>
              <a:ext uri="{FF2B5EF4-FFF2-40B4-BE49-F238E27FC236}">
                <a16:creationId xmlns:a16="http://schemas.microsoft.com/office/drawing/2014/main" xmlns="" id="{7D884BCA-1978-49CC-8588-5399D7CABDE7}"/>
              </a:ext>
            </a:extLst>
          </p:cNvPr>
          <p:cNvGrpSpPr/>
          <p:nvPr/>
        </p:nvGrpSpPr>
        <p:grpSpPr>
          <a:xfrm>
            <a:off x="3911130" y="6446179"/>
            <a:ext cx="1059056" cy="190500"/>
            <a:chOff x="4679586" y="878988"/>
            <a:chExt cx="1434489" cy="190500"/>
          </a:xfrm>
        </p:grpSpPr>
        <p:sp>
          <p:nvSpPr>
            <p:cNvPr id="172" name="Oval 171">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7" name="Freeform: Shape 10">
            <a:extLst>
              <a:ext uri="{FF2B5EF4-FFF2-40B4-BE49-F238E27FC236}">
                <a16:creationId xmlns:a16="http://schemas.microsoft.com/office/drawing/2014/main" xmlns="" id="{BA10DECE-FB54-4F98-9472-6CE168F86075}"/>
              </a:ext>
            </a:extLst>
          </p:cNvPr>
          <p:cNvSpPr/>
          <p:nvPr/>
        </p:nvSpPr>
        <p:spPr>
          <a:xfrm flipV="1">
            <a:off x="1103375" y="3143250"/>
            <a:ext cx="117503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5">
            <a:extLst>
              <a:ext uri="{FF2B5EF4-FFF2-40B4-BE49-F238E27FC236}">
                <a16:creationId xmlns:a16="http://schemas.microsoft.com/office/drawing/2014/main" xmlns="" id="{FD33F448-D5EA-4698-93DE-C12876411D16}"/>
              </a:ext>
            </a:extLst>
          </p:cNvPr>
          <p:cNvSpPr/>
          <p:nvPr/>
        </p:nvSpPr>
        <p:spPr>
          <a:xfrm flipV="1">
            <a:off x="2946772" y="3143250"/>
            <a:ext cx="117503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9">
            <a:extLst>
              <a:ext uri="{FF2B5EF4-FFF2-40B4-BE49-F238E27FC236}">
                <a16:creationId xmlns:a16="http://schemas.microsoft.com/office/drawing/2014/main" xmlns="" id="{B2992BDF-F7C4-4374-886A-86270F68E5B1}"/>
              </a:ext>
            </a:extLst>
          </p:cNvPr>
          <p:cNvSpPr/>
          <p:nvPr/>
        </p:nvSpPr>
        <p:spPr>
          <a:xfrm flipV="1">
            <a:off x="4790170" y="3143250"/>
            <a:ext cx="117503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Shape 23">
            <a:extLst>
              <a:ext uri="{FF2B5EF4-FFF2-40B4-BE49-F238E27FC236}">
                <a16:creationId xmlns:a16="http://schemas.microsoft.com/office/drawing/2014/main" xmlns="" id="{C066C7CC-77EF-41CA-B323-66B868940684}"/>
              </a:ext>
            </a:extLst>
          </p:cNvPr>
          <p:cNvSpPr/>
          <p:nvPr/>
        </p:nvSpPr>
        <p:spPr>
          <a:xfrm flipV="1">
            <a:off x="6712511" y="3143250"/>
            <a:ext cx="117503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1" name="Picture 180">
            <a:extLst>
              <a:ext uri="{FF2B5EF4-FFF2-40B4-BE49-F238E27FC236}">
                <a16:creationId xmlns:a16="http://schemas.microsoft.com/office/drawing/2014/main" xmlns="" id="{0149AF21-2235-48F7-BCB5-97AAA5BB76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2351" y="4905623"/>
            <a:ext cx="668712" cy="905768"/>
          </a:xfrm>
          <a:prstGeom prst="rect">
            <a:avLst/>
          </a:prstGeom>
        </p:spPr>
      </p:pic>
      <p:pic>
        <p:nvPicPr>
          <p:cNvPr id="182" name="Picture 181">
            <a:extLst>
              <a:ext uri="{FF2B5EF4-FFF2-40B4-BE49-F238E27FC236}">
                <a16:creationId xmlns:a16="http://schemas.microsoft.com/office/drawing/2014/main" xmlns="" id="{9E50AA9A-FAB8-4A36-BCFC-AE5A9E8105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4118" y="4914675"/>
            <a:ext cx="664573" cy="900162"/>
          </a:xfrm>
          <a:prstGeom prst="rect">
            <a:avLst/>
          </a:prstGeom>
        </p:spPr>
      </p:pic>
      <p:pic>
        <p:nvPicPr>
          <p:cNvPr id="183" name="Picture 182">
            <a:extLst>
              <a:ext uri="{FF2B5EF4-FFF2-40B4-BE49-F238E27FC236}">
                <a16:creationId xmlns:a16="http://schemas.microsoft.com/office/drawing/2014/main" xmlns="" id="{E45F41EB-76B8-4D33-BDB3-4A3E0743A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3330" y="4914675"/>
            <a:ext cx="668713" cy="905768"/>
          </a:xfrm>
          <a:prstGeom prst="rect">
            <a:avLst/>
          </a:prstGeom>
        </p:spPr>
      </p:pic>
      <p:pic>
        <p:nvPicPr>
          <p:cNvPr id="184" name="Picture 183">
            <a:extLst>
              <a:ext uri="{FF2B5EF4-FFF2-40B4-BE49-F238E27FC236}">
                <a16:creationId xmlns:a16="http://schemas.microsoft.com/office/drawing/2014/main" xmlns="" id="{82320AA8-1E5E-496F-9945-24C0399B8D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5944" y="4879271"/>
            <a:ext cx="688167" cy="932120"/>
          </a:xfrm>
          <a:prstGeom prst="rect">
            <a:avLst/>
          </a:prstGeom>
        </p:spPr>
      </p:pic>
      <p:grpSp>
        <p:nvGrpSpPr>
          <p:cNvPr id="185" name="Group 184">
            <a:extLst>
              <a:ext uri="{FF2B5EF4-FFF2-40B4-BE49-F238E27FC236}">
                <a16:creationId xmlns:a16="http://schemas.microsoft.com/office/drawing/2014/main" xmlns="" id="{5BD90705-18BB-473B-A34A-340D3FE7B602}"/>
              </a:ext>
            </a:extLst>
          </p:cNvPr>
          <p:cNvGrpSpPr/>
          <p:nvPr/>
        </p:nvGrpSpPr>
        <p:grpSpPr>
          <a:xfrm>
            <a:off x="1099189" y="3837443"/>
            <a:ext cx="1175035" cy="1048049"/>
            <a:chOff x="1488849" y="3837442"/>
            <a:chExt cx="1591582" cy="1048049"/>
          </a:xfrm>
        </p:grpSpPr>
        <p:sp>
          <p:nvSpPr>
            <p:cNvPr id="186" name="TextBox 185">
              <a:extLst>
                <a:ext uri="{FF2B5EF4-FFF2-40B4-BE49-F238E27FC236}">
                  <a16:creationId xmlns:a16="http://schemas.microsoft.com/office/drawing/2014/main" xmlns="" id="{596EA5B9-609B-41D8-BAEB-1AB2F8B9359E}"/>
                </a:ext>
              </a:extLst>
            </p:cNvPr>
            <p:cNvSpPr txBox="1"/>
            <p:nvPr/>
          </p:nvSpPr>
          <p:spPr>
            <a:xfrm>
              <a:off x="1488849" y="3837442"/>
              <a:ext cx="1591582" cy="430887"/>
            </a:xfrm>
            <a:prstGeom prst="rect">
              <a:avLst/>
            </a:prstGeom>
            <a:noFill/>
          </p:spPr>
          <p:txBody>
            <a:bodyPr wrap="square" rtlCol="0">
              <a:spAutoFit/>
            </a:bodyPr>
            <a:lstStyle/>
            <a:p>
              <a:pPr algn="ctr"/>
              <a:r>
                <a:rPr lang="en-US" sz="1050" b="1" dirty="0" smtClean="0">
                  <a:solidFill>
                    <a:srgbClr val="EF3078"/>
                  </a:solidFill>
                  <a:latin typeface="Tw Cen MT" panose="020B0602020104020603" pitchFamily="34" charset="0"/>
                </a:rPr>
                <a:t>PROJECT</a:t>
              </a:r>
            </a:p>
            <a:p>
              <a:pPr algn="ctr"/>
              <a:r>
                <a:rPr lang="en-US" sz="1050" b="1" dirty="0" smtClean="0">
                  <a:solidFill>
                    <a:srgbClr val="EF3078"/>
                  </a:solidFill>
                  <a:latin typeface="Tw Cen MT" panose="020B0602020104020603" pitchFamily="34" charset="0"/>
                </a:rPr>
                <a:t>MANAGEMENT</a:t>
              </a:r>
              <a:endParaRPr lang="en-US" sz="1050" b="1" dirty="0">
                <a:solidFill>
                  <a:srgbClr val="EF3078"/>
                </a:solidFill>
                <a:latin typeface="Tw Cen MT" panose="020B0602020104020603" pitchFamily="34" charset="0"/>
              </a:endParaRPr>
            </a:p>
          </p:txBody>
        </p:sp>
        <p:sp>
          <p:nvSpPr>
            <p:cNvPr id="187" name="TextBox 186">
              <a:extLst>
                <a:ext uri="{FF2B5EF4-FFF2-40B4-BE49-F238E27FC236}">
                  <a16:creationId xmlns:a16="http://schemas.microsoft.com/office/drawing/2014/main" xmlns="" id="{DAFD7EC4-BD0C-414A-BAC7-6A87FBE0FD33}"/>
                </a:ext>
              </a:extLst>
            </p:cNvPr>
            <p:cNvSpPr txBox="1"/>
            <p:nvPr/>
          </p:nvSpPr>
          <p:spPr>
            <a:xfrm>
              <a:off x="1488849" y="4146827"/>
              <a:ext cx="1591582" cy="738664"/>
            </a:xfrm>
            <a:prstGeom prst="rect">
              <a:avLst/>
            </a:prstGeom>
            <a:noFill/>
          </p:spPr>
          <p:txBody>
            <a:bodyPr wrap="square" rtlCol="0">
              <a:spAutoFit/>
            </a:bodyPr>
            <a:lstStyle/>
            <a:p>
              <a:pPr algn="ctr"/>
              <a:r>
                <a:rPr lang="en-US" sz="1400" b="1" dirty="0" smtClean="0">
                  <a:solidFill>
                    <a:srgbClr val="FF0000"/>
                  </a:solidFill>
                  <a:latin typeface="Tw Cen MT" panose="020B0602020104020603" pitchFamily="34" charset="0"/>
                </a:rPr>
                <a:t>ASIF</a:t>
              </a:r>
            </a:p>
            <a:p>
              <a:pPr algn="ctr"/>
              <a:r>
                <a:rPr lang="en-US" sz="1400" b="1" dirty="0" smtClean="0">
                  <a:solidFill>
                    <a:srgbClr val="FF0000"/>
                  </a:solidFill>
                  <a:latin typeface="Tw Cen MT" panose="020B0602020104020603" pitchFamily="34" charset="0"/>
                </a:rPr>
                <a:t>ATIF</a:t>
              </a:r>
            </a:p>
            <a:p>
              <a:pPr algn="ctr"/>
              <a:r>
                <a:rPr lang="en-US" sz="1400" b="1" dirty="0" smtClean="0">
                  <a:solidFill>
                    <a:srgbClr val="FF0000"/>
                  </a:solidFill>
                  <a:latin typeface="Tw Cen MT" panose="020B0602020104020603" pitchFamily="34" charset="0"/>
                </a:rPr>
                <a:t>TASHHIRUL</a:t>
              </a:r>
              <a:endParaRPr lang="en-US" sz="1400" b="1" dirty="0">
                <a:solidFill>
                  <a:srgbClr val="FF0000"/>
                </a:solidFill>
                <a:latin typeface="Tw Cen MT" panose="020B0602020104020603" pitchFamily="34" charset="0"/>
              </a:endParaRPr>
            </a:p>
          </p:txBody>
        </p:sp>
      </p:grpSp>
      <p:grpSp>
        <p:nvGrpSpPr>
          <p:cNvPr id="188" name="Group 187">
            <a:extLst>
              <a:ext uri="{FF2B5EF4-FFF2-40B4-BE49-F238E27FC236}">
                <a16:creationId xmlns:a16="http://schemas.microsoft.com/office/drawing/2014/main" xmlns="" id="{4AC51385-1E45-4902-BDC3-8DDF59AAC454}"/>
              </a:ext>
            </a:extLst>
          </p:cNvPr>
          <p:cNvGrpSpPr/>
          <p:nvPr/>
        </p:nvGrpSpPr>
        <p:grpSpPr>
          <a:xfrm>
            <a:off x="2876738" y="3837443"/>
            <a:ext cx="1234939" cy="1107996"/>
            <a:chOff x="3896534" y="3837442"/>
            <a:chExt cx="1672722" cy="1107996"/>
          </a:xfrm>
        </p:grpSpPr>
        <p:sp>
          <p:nvSpPr>
            <p:cNvPr id="189" name="TextBox 188">
              <a:extLst>
                <a:ext uri="{FF2B5EF4-FFF2-40B4-BE49-F238E27FC236}">
                  <a16:creationId xmlns:a16="http://schemas.microsoft.com/office/drawing/2014/main" xmlns="" id="{2CF8B1AD-BE20-4D97-80BF-AC12A3B886DB}"/>
                </a:ext>
              </a:extLst>
            </p:cNvPr>
            <p:cNvSpPr txBox="1"/>
            <p:nvPr/>
          </p:nvSpPr>
          <p:spPr>
            <a:xfrm>
              <a:off x="3977674" y="3837442"/>
              <a:ext cx="1591582" cy="646331"/>
            </a:xfrm>
            <a:prstGeom prst="rect">
              <a:avLst/>
            </a:prstGeom>
            <a:noFill/>
          </p:spPr>
          <p:txBody>
            <a:bodyPr wrap="square" rtlCol="0">
              <a:spAutoFit/>
            </a:bodyPr>
            <a:lstStyle/>
            <a:p>
              <a:pPr algn="ctr"/>
              <a:r>
                <a:rPr lang="en-US" sz="1200" b="1" dirty="0" smtClean="0">
                  <a:solidFill>
                    <a:srgbClr val="03A1A4"/>
                  </a:solidFill>
                  <a:latin typeface="Tw Cen MT" panose="020B0602020104020603" pitchFamily="34" charset="0"/>
                </a:rPr>
                <a:t>FRONTEND</a:t>
              </a:r>
            </a:p>
            <a:p>
              <a:pPr algn="ctr"/>
              <a:r>
                <a:rPr lang="en-US" sz="1200" b="1" dirty="0" smtClean="0">
                  <a:solidFill>
                    <a:srgbClr val="03A1A4"/>
                  </a:solidFill>
                  <a:latin typeface="Tw Cen MT" panose="020B0602020104020603" pitchFamily="34" charset="0"/>
                </a:rPr>
                <a:t> &amp;</a:t>
              </a:r>
            </a:p>
            <a:p>
              <a:pPr algn="ctr"/>
              <a:r>
                <a:rPr lang="en-US" sz="1200" b="1" dirty="0" smtClean="0">
                  <a:solidFill>
                    <a:srgbClr val="03A1A4"/>
                  </a:solidFill>
                  <a:latin typeface="Tw Cen MT" panose="020B0602020104020603" pitchFamily="34" charset="0"/>
                </a:rPr>
                <a:t> DESIGNING</a:t>
              </a:r>
              <a:endParaRPr lang="en-US" sz="1200" b="1" dirty="0">
                <a:solidFill>
                  <a:srgbClr val="03A1A4"/>
                </a:solidFill>
                <a:latin typeface="Tw Cen MT" panose="020B0602020104020603" pitchFamily="34" charset="0"/>
              </a:endParaRPr>
            </a:p>
          </p:txBody>
        </p:sp>
        <p:sp>
          <p:nvSpPr>
            <p:cNvPr id="190" name="TextBox 189">
              <a:extLst>
                <a:ext uri="{FF2B5EF4-FFF2-40B4-BE49-F238E27FC236}">
                  <a16:creationId xmlns:a16="http://schemas.microsoft.com/office/drawing/2014/main" xmlns="" id="{1F2BC42F-0899-4CCE-A35A-4E495A05687C}"/>
                </a:ext>
              </a:extLst>
            </p:cNvPr>
            <p:cNvSpPr txBox="1"/>
            <p:nvPr/>
          </p:nvSpPr>
          <p:spPr>
            <a:xfrm>
              <a:off x="3896534" y="4206774"/>
              <a:ext cx="1591582" cy="738664"/>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  </a:t>
              </a:r>
              <a:endParaRPr lang="en-US" sz="1400" b="1" dirty="0">
                <a:solidFill>
                  <a:srgbClr val="A6A6A6"/>
                </a:solidFill>
                <a:latin typeface="Tw Cen MT" panose="020B0602020104020603" pitchFamily="34" charset="0"/>
              </a:endParaRPr>
            </a:p>
            <a:p>
              <a:pPr algn="ctr"/>
              <a:endParaRPr lang="en-US" sz="1400" b="1" dirty="0" smtClean="0">
                <a:solidFill>
                  <a:srgbClr val="A6A6A6"/>
                </a:solidFill>
                <a:latin typeface="Tw Cen MT" panose="020B0602020104020603" pitchFamily="34" charset="0"/>
              </a:endParaRPr>
            </a:p>
            <a:p>
              <a:pPr algn="ctr"/>
              <a:r>
                <a:rPr lang="en-US" sz="1400" b="1" dirty="0" smtClean="0">
                  <a:solidFill>
                    <a:srgbClr val="FF0000"/>
                  </a:solidFill>
                  <a:latin typeface="Tw Cen MT" panose="020B0602020104020603" pitchFamily="34" charset="0"/>
                </a:rPr>
                <a:t>ATIF</a:t>
              </a:r>
              <a:endParaRPr lang="en-US" sz="1400" b="1" dirty="0">
                <a:solidFill>
                  <a:srgbClr val="FF0000"/>
                </a:solidFill>
                <a:latin typeface="Tw Cen MT" panose="020B0602020104020603" pitchFamily="34" charset="0"/>
              </a:endParaRPr>
            </a:p>
          </p:txBody>
        </p:sp>
      </p:grpSp>
      <p:grpSp>
        <p:nvGrpSpPr>
          <p:cNvPr id="191" name="Group 190">
            <a:extLst>
              <a:ext uri="{FF2B5EF4-FFF2-40B4-BE49-F238E27FC236}">
                <a16:creationId xmlns:a16="http://schemas.microsoft.com/office/drawing/2014/main" xmlns="" id="{FC1746BE-76D9-44D6-8ED0-355F952A375E}"/>
              </a:ext>
            </a:extLst>
          </p:cNvPr>
          <p:cNvGrpSpPr/>
          <p:nvPr/>
        </p:nvGrpSpPr>
        <p:grpSpPr>
          <a:xfrm>
            <a:off x="4790170" y="3837443"/>
            <a:ext cx="1175035" cy="1048049"/>
            <a:chOff x="6488272" y="3837442"/>
            <a:chExt cx="1591582" cy="1048049"/>
          </a:xfrm>
        </p:grpSpPr>
        <p:sp>
          <p:nvSpPr>
            <p:cNvPr id="192" name="TextBox 191">
              <a:extLst>
                <a:ext uri="{FF2B5EF4-FFF2-40B4-BE49-F238E27FC236}">
                  <a16:creationId xmlns:a16="http://schemas.microsoft.com/office/drawing/2014/main" xmlns="" id="{3F85E69A-BADF-47FA-97F2-BF77348F278C}"/>
                </a:ext>
              </a:extLst>
            </p:cNvPr>
            <p:cNvSpPr txBox="1"/>
            <p:nvPr/>
          </p:nvSpPr>
          <p:spPr>
            <a:xfrm>
              <a:off x="6488272" y="3837442"/>
              <a:ext cx="1591582" cy="646331"/>
            </a:xfrm>
            <a:prstGeom prst="rect">
              <a:avLst/>
            </a:prstGeom>
            <a:noFill/>
          </p:spPr>
          <p:txBody>
            <a:bodyPr wrap="square" rtlCol="0">
              <a:spAutoFit/>
            </a:bodyPr>
            <a:lstStyle/>
            <a:p>
              <a:pPr algn="ctr"/>
              <a:r>
                <a:rPr lang="en-US" sz="1200" b="1" dirty="0" smtClean="0">
                  <a:solidFill>
                    <a:srgbClr val="EE9524"/>
                  </a:solidFill>
                  <a:latin typeface="Tw Cen MT" panose="020B0602020104020603" pitchFamily="34" charset="0"/>
                </a:rPr>
                <a:t>DATABASE</a:t>
              </a:r>
            </a:p>
            <a:p>
              <a:pPr algn="ctr"/>
              <a:r>
                <a:rPr lang="en-US" sz="1200" b="1" dirty="0" smtClean="0">
                  <a:solidFill>
                    <a:srgbClr val="EE9524"/>
                  </a:solidFill>
                  <a:latin typeface="Tw Cen MT" panose="020B0602020104020603" pitchFamily="34" charset="0"/>
                </a:rPr>
                <a:t>&amp; CONNECTIVITY</a:t>
              </a:r>
              <a:endParaRPr lang="en-US" sz="1200" b="1" dirty="0">
                <a:solidFill>
                  <a:srgbClr val="EE9524"/>
                </a:solidFill>
                <a:latin typeface="Tw Cen MT" panose="020B0602020104020603" pitchFamily="34" charset="0"/>
              </a:endParaRPr>
            </a:p>
          </p:txBody>
        </p:sp>
        <p:sp>
          <p:nvSpPr>
            <p:cNvPr id="193" name="TextBox 192">
              <a:extLst>
                <a:ext uri="{FF2B5EF4-FFF2-40B4-BE49-F238E27FC236}">
                  <a16:creationId xmlns:a16="http://schemas.microsoft.com/office/drawing/2014/main" xmlns="" id="{94CFAA18-F935-43EC-B7D9-4E19F5F37090}"/>
                </a:ext>
              </a:extLst>
            </p:cNvPr>
            <p:cNvSpPr txBox="1"/>
            <p:nvPr/>
          </p:nvSpPr>
          <p:spPr>
            <a:xfrm>
              <a:off x="6488272" y="4146827"/>
              <a:ext cx="1591582" cy="738664"/>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 </a:t>
              </a:r>
            </a:p>
            <a:p>
              <a:pPr algn="ctr"/>
              <a:endParaRPr lang="en-US" sz="1400" b="1" dirty="0">
                <a:solidFill>
                  <a:srgbClr val="A6A6A6"/>
                </a:solidFill>
                <a:latin typeface="Tw Cen MT" panose="020B0602020104020603" pitchFamily="34" charset="0"/>
              </a:endParaRPr>
            </a:p>
            <a:p>
              <a:pPr algn="ctr"/>
              <a:r>
                <a:rPr lang="en-US" sz="1400" b="1" dirty="0" smtClean="0">
                  <a:solidFill>
                    <a:srgbClr val="FF0000"/>
                  </a:solidFill>
                  <a:latin typeface="Tw Cen MT" panose="020B0602020104020603" pitchFamily="34" charset="0"/>
                </a:rPr>
                <a:t>ASIF</a:t>
              </a:r>
              <a:endParaRPr lang="en-US" sz="1400" b="1" dirty="0">
                <a:solidFill>
                  <a:srgbClr val="FF0000"/>
                </a:solidFill>
                <a:latin typeface="Tw Cen MT" panose="020B0602020104020603" pitchFamily="34" charset="0"/>
              </a:endParaRPr>
            </a:p>
          </p:txBody>
        </p:sp>
      </p:grpSp>
      <p:grpSp>
        <p:nvGrpSpPr>
          <p:cNvPr id="194" name="Group 193">
            <a:extLst>
              <a:ext uri="{FF2B5EF4-FFF2-40B4-BE49-F238E27FC236}">
                <a16:creationId xmlns:a16="http://schemas.microsoft.com/office/drawing/2014/main" xmlns="" id="{CEAB50F2-56A8-4020-BA7E-223D0388029E}"/>
              </a:ext>
            </a:extLst>
          </p:cNvPr>
          <p:cNvGrpSpPr/>
          <p:nvPr/>
        </p:nvGrpSpPr>
        <p:grpSpPr>
          <a:xfrm>
            <a:off x="6708940" y="3837443"/>
            <a:ext cx="1175035" cy="1048049"/>
            <a:chOff x="9087242" y="3837442"/>
            <a:chExt cx="1591582" cy="1048049"/>
          </a:xfrm>
        </p:grpSpPr>
        <p:sp>
          <p:nvSpPr>
            <p:cNvPr id="195" name="TextBox 194">
              <a:extLst>
                <a:ext uri="{FF2B5EF4-FFF2-40B4-BE49-F238E27FC236}">
                  <a16:creationId xmlns:a16="http://schemas.microsoft.com/office/drawing/2014/main" xmlns="" id="{8FDFCA09-96C1-48B9-A4BF-FC3BC14E65FF}"/>
                </a:ext>
              </a:extLst>
            </p:cNvPr>
            <p:cNvSpPr txBox="1"/>
            <p:nvPr/>
          </p:nvSpPr>
          <p:spPr>
            <a:xfrm>
              <a:off x="9087242" y="3837442"/>
              <a:ext cx="1591582" cy="646331"/>
            </a:xfrm>
            <a:prstGeom prst="rect">
              <a:avLst/>
            </a:prstGeom>
            <a:noFill/>
          </p:spPr>
          <p:txBody>
            <a:bodyPr wrap="square" rtlCol="0">
              <a:spAutoFit/>
            </a:bodyPr>
            <a:lstStyle/>
            <a:p>
              <a:pPr algn="ctr"/>
              <a:r>
                <a:rPr lang="en-US" sz="1200" b="1" dirty="0" smtClean="0">
                  <a:solidFill>
                    <a:srgbClr val="1C7CBB"/>
                  </a:solidFill>
                  <a:latin typeface="Tw Cen MT" panose="020B0602020104020603" pitchFamily="34" charset="0"/>
                </a:rPr>
                <a:t>BACKEND </a:t>
              </a:r>
            </a:p>
            <a:p>
              <a:pPr algn="ctr"/>
              <a:r>
                <a:rPr lang="en-US" sz="1200" b="1" dirty="0" smtClean="0">
                  <a:solidFill>
                    <a:srgbClr val="1C7CBB"/>
                  </a:solidFill>
                  <a:latin typeface="Tw Cen MT" panose="020B0602020104020603" pitchFamily="34" charset="0"/>
                </a:rPr>
                <a:t>&amp;</a:t>
              </a:r>
            </a:p>
            <a:p>
              <a:pPr algn="ctr"/>
              <a:r>
                <a:rPr lang="en-US" sz="1200" b="1" dirty="0" smtClean="0">
                  <a:solidFill>
                    <a:srgbClr val="1C7CBB"/>
                  </a:solidFill>
                  <a:latin typeface="Tw Cen MT" panose="020B0602020104020603" pitchFamily="34" charset="0"/>
                </a:rPr>
                <a:t>TEST CASES</a:t>
              </a:r>
              <a:endParaRPr lang="en-US" sz="1200" b="1" dirty="0">
                <a:solidFill>
                  <a:srgbClr val="1C7CBB"/>
                </a:solidFill>
                <a:latin typeface="Tw Cen MT" panose="020B0602020104020603" pitchFamily="34" charset="0"/>
              </a:endParaRPr>
            </a:p>
          </p:txBody>
        </p:sp>
        <p:sp>
          <p:nvSpPr>
            <p:cNvPr id="196" name="TextBox 195">
              <a:extLst>
                <a:ext uri="{FF2B5EF4-FFF2-40B4-BE49-F238E27FC236}">
                  <a16:creationId xmlns:a16="http://schemas.microsoft.com/office/drawing/2014/main" xmlns="" id="{390ABEF2-EA94-4E61-B642-F3A2B133F939}"/>
                </a:ext>
              </a:extLst>
            </p:cNvPr>
            <p:cNvSpPr txBox="1"/>
            <p:nvPr/>
          </p:nvSpPr>
          <p:spPr>
            <a:xfrm>
              <a:off x="9087242" y="4146827"/>
              <a:ext cx="1591582" cy="738664"/>
            </a:xfrm>
            <a:prstGeom prst="rect">
              <a:avLst/>
            </a:prstGeom>
            <a:noFill/>
          </p:spPr>
          <p:txBody>
            <a:bodyPr wrap="square" rtlCol="0">
              <a:spAutoFit/>
            </a:bodyPr>
            <a:lstStyle/>
            <a:p>
              <a:pPr algn="ctr"/>
              <a:endParaRPr lang="en-US" sz="1400" b="1" dirty="0" smtClean="0">
                <a:solidFill>
                  <a:srgbClr val="A6A6A6"/>
                </a:solidFill>
                <a:latin typeface="Tw Cen MT" panose="020B0602020104020603" pitchFamily="34" charset="0"/>
              </a:endParaRPr>
            </a:p>
            <a:p>
              <a:pPr algn="ctr"/>
              <a:endParaRPr lang="en-US" sz="1400" b="1" dirty="0">
                <a:solidFill>
                  <a:srgbClr val="A6A6A6"/>
                </a:solidFill>
                <a:latin typeface="Tw Cen MT" panose="020B0602020104020603" pitchFamily="34" charset="0"/>
              </a:endParaRPr>
            </a:p>
            <a:p>
              <a:pPr algn="ctr"/>
              <a:r>
                <a:rPr lang="en-US" sz="1400" b="1" dirty="0" smtClean="0">
                  <a:solidFill>
                    <a:srgbClr val="FF0000"/>
                  </a:solidFill>
                  <a:latin typeface="Tw Cen MT" panose="020B0602020104020603" pitchFamily="34" charset="0"/>
                </a:rPr>
                <a:t>TASHHIRUL</a:t>
              </a:r>
            </a:p>
          </p:txBody>
        </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anim calcmode="lin" valueType="num">
                                      <p:cBhvr>
                                        <p:cTn id="8" dur="500" fill="hold"/>
                                        <p:tgtEl>
                                          <p:spTgt spid="177"/>
                                        </p:tgtEl>
                                        <p:attrNameLst>
                                          <p:attrName>ppt_x</p:attrName>
                                        </p:attrNameLst>
                                      </p:cBhvr>
                                      <p:tavLst>
                                        <p:tav tm="0">
                                          <p:val>
                                            <p:strVal val="#ppt_x"/>
                                          </p:val>
                                        </p:tav>
                                        <p:tav tm="100000">
                                          <p:val>
                                            <p:strVal val="#ppt_x"/>
                                          </p:val>
                                        </p:tav>
                                      </p:tavLst>
                                    </p:anim>
                                    <p:anim calcmode="lin" valueType="num">
                                      <p:cBhvr>
                                        <p:cTn id="9" dur="500" fill="hold"/>
                                        <p:tgtEl>
                                          <p:spTgt spid="17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66"/>
                                        </p:tgtEl>
                                        <p:attrNameLst>
                                          <p:attrName>style.visibility</p:attrName>
                                        </p:attrNameLst>
                                      </p:cBhvr>
                                      <p:to>
                                        <p:strVal val="visible"/>
                                      </p:to>
                                    </p:set>
                                    <p:animEffect transition="in" filter="fade">
                                      <p:cBhvr>
                                        <p:cTn id="13" dur="500"/>
                                        <p:tgtEl>
                                          <p:spTgt spid="166"/>
                                        </p:tgtEl>
                                      </p:cBhvr>
                                    </p:animEffect>
                                    <p:anim calcmode="lin" valueType="num">
                                      <p:cBhvr>
                                        <p:cTn id="14" dur="500" fill="hold"/>
                                        <p:tgtEl>
                                          <p:spTgt spid="166"/>
                                        </p:tgtEl>
                                        <p:attrNameLst>
                                          <p:attrName>ppt_x</p:attrName>
                                        </p:attrNameLst>
                                      </p:cBhvr>
                                      <p:tavLst>
                                        <p:tav tm="0">
                                          <p:val>
                                            <p:strVal val="#ppt_x"/>
                                          </p:val>
                                        </p:tav>
                                        <p:tav tm="100000">
                                          <p:val>
                                            <p:strVal val="#ppt_x"/>
                                          </p:val>
                                        </p:tav>
                                      </p:tavLst>
                                    </p:anim>
                                    <p:anim calcmode="lin" valueType="num">
                                      <p:cBhvr>
                                        <p:cTn id="15" dur="500" fill="hold"/>
                                        <p:tgtEl>
                                          <p:spTgt spid="166"/>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85"/>
                                        </p:tgtEl>
                                        <p:attrNameLst>
                                          <p:attrName>style.visibility</p:attrName>
                                        </p:attrNameLst>
                                      </p:cBhvr>
                                      <p:to>
                                        <p:strVal val="visible"/>
                                      </p:to>
                                    </p:set>
                                    <p:anim calcmode="lin" valueType="num">
                                      <p:cBhvr>
                                        <p:cTn id="19" dur="500" fill="hold"/>
                                        <p:tgtEl>
                                          <p:spTgt spid="185"/>
                                        </p:tgtEl>
                                        <p:attrNameLst>
                                          <p:attrName>ppt_w</p:attrName>
                                        </p:attrNameLst>
                                      </p:cBhvr>
                                      <p:tavLst>
                                        <p:tav tm="0">
                                          <p:val>
                                            <p:fltVal val="0"/>
                                          </p:val>
                                        </p:tav>
                                        <p:tav tm="100000">
                                          <p:val>
                                            <p:strVal val="#ppt_w"/>
                                          </p:val>
                                        </p:tav>
                                      </p:tavLst>
                                    </p:anim>
                                    <p:anim calcmode="lin" valueType="num">
                                      <p:cBhvr>
                                        <p:cTn id="20" dur="500" fill="hold"/>
                                        <p:tgtEl>
                                          <p:spTgt spid="185"/>
                                        </p:tgtEl>
                                        <p:attrNameLst>
                                          <p:attrName>ppt_h</p:attrName>
                                        </p:attrNameLst>
                                      </p:cBhvr>
                                      <p:tavLst>
                                        <p:tav tm="0">
                                          <p:val>
                                            <p:fltVal val="0"/>
                                          </p:val>
                                        </p:tav>
                                        <p:tav tm="100000">
                                          <p:val>
                                            <p:strVal val="#ppt_h"/>
                                          </p:val>
                                        </p:tav>
                                      </p:tavLst>
                                    </p:anim>
                                    <p:animEffect transition="in" filter="fade">
                                      <p:cBhvr>
                                        <p:cTn id="21" dur="500"/>
                                        <p:tgtEl>
                                          <p:spTgt spid="185"/>
                                        </p:tgtEl>
                                      </p:cBhvr>
                                    </p:animEffect>
                                  </p:childTnLst>
                                </p:cTn>
                              </p:par>
                              <p:par>
                                <p:cTn id="22" presetID="53" presetClass="entr" presetSubtype="16" fill="hold" nodeType="withEffect">
                                  <p:stCondLst>
                                    <p:cond delay="0"/>
                                  </p:stCondLst>
                                  <p:childTnLst>
                                    <p:set>
                                      <p:cBhvr>
                                        <p:cTn id="23" dur="1" fill="hold">
                                          <p:stCondLst>
                                            <p:cond delay="0"/>
                                          </p:stCondLst>
                                        </p:cTn>
                                        <p:tgtEl>
                                          <p:spTgt spid="181"/>
                                        </p:tgtEl>
                                        <p:attrNameLst>
                                          <p:attrName>style.visibility</p:attrName>
                                        </p:attrNameLst>
                                      </p:cBhvr>
                                      <p:to>
                                        <p:strVal val="visible"/>
                                      </p:to>
                                    </p:set>
                                    <p:anim calcmode="lin" valueType="num">
                                      <p:cBhvr>
                                        <p:cTn id="24" dur="500" fill="hold"/>
                                        <p:tgtEl>
                                          <p:spTgt spid="181"/>
                                        </p:tgtEl>
                                        <p:attrNameLst>
                                          <p:attrName>ppt_w</p:attrName>
                                        </p:attrNameLst>
                                      </p:cBhvr>
                                      <p:tavLst>
                                        <p:tav tm="0">
                                          <p:val>
                                            <p:fltVal val="0"/>
                                          </p:val>
                                        </p:tav>
                                        <p:tav tm="100000">
                                          <p:val>
                                            <p:strVal val="#ppt_w"/>
                                          </p:val>
                                        </p:tav>
                                      </p:tavLst>
                                    </p:anim>
                                    <p:anim calcmode="lin" valueType="num">
                                      <p:cBhvr>
                                        <p:cTn id="25" dur="500" fill="hold"/>
                                        <p:tgtEl>
                                          <p:spTgt spid="181"/>
                                        </p:tgtEl>
                                        <p:attrNameLst>
                                          <p:attrName>ppt_h</p:attrName>
                                        </p:attrNameLst>
                                      </p:cBhvr>
                                      <p:tavLst>
                                        <p:tav tm="0">
                                          <p:val>
                                            <p:fltVal val="0"/>
                                          </p:val>
                                        </p:tav>
                                        <p:tav tm="100000">
                                          <p:val>
                                            <p:strVal val="#ppt_h"/>
                                          </p:val>
                                        </p:tav>
                                      </p:tavLst>
                                    </p:anim>
                                    <p:animEffect transition="in" filter="fade">
                                      <p:cBhvr>
                                        <p:cTn id="26" dur="500"/>
                                        <p:tgtEl>
                                          <p:spTgt spid="181"/>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500"/>
                                        <p:tgtEl>
                                          <p:spTgt spid="178"/>
                                        </p:tgtEl>
                                      </p:cBhvr>
                                    </p:animEffect>
                                    <p:anim calcmode="lin" valueType="num">
                                      <p:cBhvr>
                                        <p:cTn id="31" dur="500" fill="hold"/>
                                        <p:tgtEl>
                                          <p:spTgt spid="178"/>
                                        </p:tgtEl>
                                        <p:attrNameLst>
                                          <p:attrName>ppt_x</p:attrName>
                                        </p:attrNameLst>
                                      </p:cBhvr>
                                      <p:tavLst>
                                        <p:tav tm="0">
                                          <p:val>
                                            <p:strVal val="#ppt_x"/>
                                          </p:val>
                                        </p:tav>
                                        <p:tav tm="100000">
                                          <p:val>
                                            <p:strVal val="#ppt_x"/>
                                          </p:val>
                                        </p:tav>
                                      </p:tavLst>
                                    </p:anim>
                                    <p:anim calcmode="lin" valueType="num">
                                      <p:cBhvr>
                                        <p:cTn id="32" dur="500" fill="hold"/>
                                        <p:tgtEl>
                                          <p:spTgt spid="178"/>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62"/>
                                        </p:tgtEl>
                                        <p:attrNameLst>
                                          <p:attrName>style.visibility</p:attrName>
                                        </p:attrNameLst>
                                      </p:cBhvr>
                                      <p:to>
                                        <p:strVal val="visible"/>
                                      </p:to>
                                    </p:set>
                                    <p:animEffect transition="in" filter="fade">
                                      <p:cBhvr>
                                        <p:cTn id="36" dur="500"/>
                                        <p:tgtEl>
                                          <p:spTgt spid="162"/>
                                        </p:tgtEl>
                                      </p:cBhvr>
                                    </p:animEffect>
                                    <p:anim calcmode="lin" valueType="num">
                                      <p:cBhvr>
                                        <p:cTn id="37" dur="500" fill="hold"/>
                                        <p:tgtEl>
                                          <p:spTgt spid="162"/>
                                        </p:tgtEl>
                                        <p:attrNameLst>
                                          <p:attrName>ppt_x</p:attrName>
                                        </p:attrNameLst>
                                      </p:cBhvr>
                                      <p:tavLst>
                                        <p:tav tm="0">
                                          <p:val>
                                            <p:strVal val="#ppt_x"/>
                                          </p:val>
                                        </p:tav>
                                        <p:tav tm="100000">
                                          <p:val>
                                            <p:strVal val="#ppt_x"/>
                                          </p:val>
                                        </p:tav>
                                      </p:tavLst>
                                    </p:anim>
                                    <p:anim calcmode="lin" valueType="num">
                                      <p:cBhvr>
                                        <p:cTn id="38" dur="500" fill="hold"/>
                                        <p:tgtEl>
                                          <p:spTgt spid="162"/>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88"/>
                                        </p:tgtEl>
                                        <p:attrNameLst>
                                          <p:attrName>style.visibility</p:attrName>
                                        </p:attrNameLst>
                                      </p:cBhvr>
                                      <p:to>
                                        <p:strVal val="visible"/>
                                      </p:to>
                                    </p:set>
                                    <p:anim calcmode="lin" valueType="num">
                                      <p:cBhvr>
                                        <p:cTn id="42" dur="500" fill="hold"/>
                                        <p:tgtEl>
                                          <p:spTgt spid="188"/>
                                        </p:tgtEl>
                                        <p:attrNameLst>
                                          <p:attrName>ppt_w</p:attrName>
                                        </p:attrNameLst>
                                      </p:cBhvr>
                                      <p:tavLst>
                                        <p:tav tm="0">
                                          <p:val>
                                            <p:fltVal val="0"/>
                                          </p:val>
                                        </p:tav>
                                        <p:tav tm="100000">
                                          <p:val>
                                            <p:strVal val="#ppt_w"/>
                                          </p:val>
                                        </p:tav>
                                      </p:tavLst>
                                    </p:anim>
                                    <p:anim calcmode="lin" valueType="num">
                                      <p:cBhvr>
                                        <p:cTn id="43" dur="500" fill="hold"/>
                                        <p:tgtEl>
                                          <p:spTgt spid="188"/>
                                        </p:tgtEl>
                                        <p:attrNameLst>
                                          <p:attrName>ppt_h</p:attrName>
                                        </p:attrNameLst>
                                      </p:cBhvr>
                                      <p:tavLst>
                                        <p:tav tm="0">
                                          <p:val>
                                            <p:fltVal val="0"/>
                                          </p:val>
                                        </p:tav>
                                        <p:tav tm="100000">
                                          <p:val>
                                            <p:strVal val="#ppt_h"/>
                                          </p:val>
                                        </p:tav>
                                      </p:tavLst>
                                    </p:anim>
                                    <p:animEffect transition="in" filter="fade">
                                      <p:cBhvr>
                                        <p:cTn id="44" dur="500"/>
                                        <p:tgtEl>
                                          <p:spTgt spid="188"/>
                                        </p:tgtEl>
                                      </p:cBhvr>
                                    </p:animEffect>
                                  </p:childTnLst>
                                </p:cTn>
                              </p:par>
                              <p:par>
                                <p:cTn id="45" presetID="53" presetClass="entr" presetSubtype="16" fill="hold" nodeType="withEffect">
                                  <p:stCondLst>
                                    <p:cond delay="0"/>
                                  </p:stCondLst>
                                  <p:childTnLst>
                                    <p:set>
                                      <p:cBhvr>
                                        <p:cTn id="46" dur="1" fill="hold">
                                          <p:stCondLst>
                                            <p:cond delay="0"/>
                                          </p:stCondLst>
                                        </p:cTn>
                                        <p:tgtEl>
                                          <p:spTgt spid="182"/>
                                        </p:tgtEl>
                                        <p:attrNameLst>
                                          <p:attrName>style.visibility</p:attrName>
                                        </p:attrNameLst>
                                      </p:cBhvr>
                                      <p:to>
                                        <p:strVal val="visible"/>
                                      </p:to>
                                    </p:set>
                                    <p:anim calcmode="lin" valueType="num">
                                      <p:cBhvr>
                                        <p:cTn id="47" dur="500" fill="hold"/>
                                        <p:tgtEl>
                                          <p:spTgt spid="182"/>
                                        </p:tgtEl>
                                        <p:attrNameLst>
                                          <p:attrName>ppt_w</p:attrName>
                                        </p:attrNameLst>
                                      </p:cBhvr>
                                      <p:tavLst>
                                        <p:tav tm="0">
                                          <p:val>
                                            <p:fltVal val="0"/>
                                          </p:val>
                                        </p:tav>
                                        <p:tav tm="100000">
                                          <p:val>
                                            <p:strVal val="#ppt_w"/>
                                          </p:val>
                                        </p:tav>
                                      </p:tavLst>
                                    </p:anim>
                                    <p:anim calcmode="lin" valueType="num">
                                      <p:cBhvr>
                                        <p:cTn id="48" dur="500" fill="hold"/>
                                        <p:tgtEl>
                                          <p:spTgt spid="182"/>
                                        </p:tgtEl>
                                        <p:attrNameLst>
                                          <p:attrName>ppt_h</p:attrName>
                                        </p:attrNameLst>
                                      </p:cBhvr>
                                      <p:tavLst>
                                        <p:tav tm="0">
                                          <p:val>
                                            <p:fltVal val="0"/>
                                          </p:val>
                                        </p:tav>
                                        <p:tav tm="100000">
                                          <p:val>
                                            <p:strVal val="#ppt_h"/>
                                          </p:val>
                                        </p:tav>
                                      </p:tavLst>
                                    </p:anim>
                                    <p:animEffect transition="in" filter="fade">
                                      <p:cBhvr>
                                        <p:cTn id="49" dur="500"/>
                                        <p:tgtEl>
                                          <p:spTgt spid="182"/>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79"/>
                                        </p:tgtEl>
                                        <p:attrNameLst>
                                          <p:attrName>style.visibility</p:attrName>
                                        </p:attrNameLst>
                                      </p:cBhvr>
                                      <p:to>
                                        <p:strVal val="visible"/>
                                      </p:to>
                                    </p:set>
                                    <p:animEffect transition="in" filter="fade">
                                      <p:cBhvr>
                                        <p:cTn id="53" dur="500"/>
                                        <p:tgtEl>
                                          <p:spTgt spid="179"/>
                                        </p:tgtEl>
                                      </p:cBhvr>
                                    </p:animEffect>
                                    <p:anim calcmode="lin" valueType="num">
                                      <p:cBhvr>
                                        <p:cTn id="54" dur="500" fill="hold"/>
                                        <p:tgtEl>
                                          <p:spTgt spid="179"/>
                                        </p:tgtEl>
                                        <p:attrNameLst>
                                          <p:attrName>ppt_x</p:attrName>
                                        </p:attrNameLst>
                                      </p:cBhvr>
                                      <p:tavLst>
                                        <p:tav tm="0">
                                          <p:val>
                                            <p:strVal val="#ppt_x"/>
                                          </p:val>
                                        </p:tav>
                                        <p:tav tm="100000">
                                          <p:val>
                                            <p:strVal val="#ppt_x"/>
                                          </p:val>
                                        </p:tav>
                                      </p:tavLst>
                                    </p:anim>
                                    <p:anim calcmode="lin" valueType="num">
                                      <p:cBhvr>
                                        <p:cTn id="55" dur="500" fill="hold"/>
                                        <p:tgtEl>
                                          <p:spTgt spid="179"/>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158"/>
                                        </p:tgtEl>
                                        <p:attrNameLst>
                                          <p:attrName>style.visibility</p:attrName>
                                        </p:attrNameLst>
                                      </p:cBhvr>
                                      <p:to>
                                        <p:strVal val="visible"/>
                                      </p:to>
                                    </p:set>
                                    <p:animEffect transition="in" filter="fade">
                                      <p:cBhvr>
                                        <p:cTn id="59" dur="500"/>
                                        <p:tgtEl>
                                          <p:spTgt spid="158"/>
                                        </p:tgtEl>
                                      </p:cBhvr>
                                    </p:animEffect>
                                    <p:anim calcmode="lin" valueType="num">
                                      <p:cBhvr>
                                        <p:cTn id="60" dur="500" fill="hold"/>
                                        <p:tgtEl>
                                          <p:spTgt spid="158"/>
                                        </p:tgtEl>
                                        <p:attrNameLst>
                                          <p:attrName>ppt_x</p:attrName>
                                        </p:attrNameLst>
                                      </p:cBhvr>
                                      <p:tavLst>
                                        <p:tav tm="0">
                                          <p:val>
                                            <p:strVal val="#ppt_x"/>
                                          </p:val>
                                        </p:tav>
                                        <p:tav tm="100000">
                                          <p:val>
                                            <p:strVal val="#ppt_x"/>
                                          </p:val>
                                        </p:tav>
                                      </p:tavLst>
                                    </p:anim>
                                    <p:anim calcmode="lin" valueType="num">
                                      <p:cBhvr>
                                        <p:cTn id="61" dur="500" fill="hold"/>
                                        <p:tgtEl>
                                          <p:spTgt spid="1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91"/>
                                        </p:tgtEl>
                                        <p:attrNameLst>
                                          <p:attrName>style.visibility</p:attrName>
                                        </p:attrNameLst>
                                      </p:cBhvr>
                                      <p:to>
                                        <p:strVal val="visible"/>
                                      </p:to>
                                    </p:set>
                                    <p:anim calcmode="lin" valueType="num">
                                      <p:cBhvr>
                                        <p:cTn id="65" dur="500" fill="hold"/>
                                        <p:tgtEl>
                                          <p:spTgt spid="191"/>
                                        </p:tgtEl>
                                        <p:attrNameLst>
                                          <p:attrName>ppt_w</p:attrName>
                                        </p:attrNameLst>
                                      </p:cBhvr>
                                      <p:tavLst>
                                        <p:tav tm="0">
                                          <p:val>
                                            <p:fltVal val="0"/>
                                          </p:val>
                                        </p:tav>
                                        <p:tav tm="100000">
                                          <p:val>
                                            <p:strVal val="#ppt_w"/>
                                          </p:val>
                                        </p:tav>
                                      </p:tavLst>
                                    </p:anim>
                                    <p:anim calcmode="lin" valueType="num">
                                      <p:cBhvr>
                                        <p:cTn id="66" dur="500" fill="hold"/>
                                        <p:tgtEl>
                                          <p:spTgt spid="191"/>
                                        </p:tgtEl>
                                        <p:attrNameLst>
                                          <p:attrName>ppt_h</p:attrName>
                                        </p:attrNameLst>
                                      </p:cBhvr>
                                      <p:tavLst>
                                        <p:tav tm="0">
                                          <p:val>
                                            <p:fltVal val="0"/>
                                          </p:val>
                                        </p:tav>
                                        <p:tav tm="100000">
                                          <p:val>
                                            <p:strVal val="#ppt_h"/>
                                          </p:val>
                                        </p:tav>
                                      </p:tavLst>
                                    </p:anim>
                                    <p:animEffect transition="in" filter="fade">
                                      <p:cBhvr>
                                        <p:cTn id="67" dur="500"/>
                                        <p:tgtEl>
                                          <p:spTgt spid="191"/>
                                        </p:tgtEl>
                                      </p:cBhvr>
                                    </p:animEffect>
                                  </p:childTnLst>
                                </p:cTn>
                              </p:par>
                              <p:par>
                                <p:cTn id="68" presetID="53" presetClass="entr" presetSubtype="16" fill="hold" nodeType="withEffect">
                                  <p:stCondLst>
                                    <p:cond delay="0"/>
                                  </p:stCondLst>
                                  <p:childTnLst>
                                    <p:set>
                                      <p:cBhvr>
                                        <p:cTn id="69" dur="1" fill="hold">
                                          <p:stCondLst>
                                            <p:cond delay="0"/>
                                          </p:stCondLst>
                                        </p:cTn>
                                        <p:tgtEl>
                                          <p:spTgt spid="183"/>
                                        </p:tgtEl>
                                        <p:attrNameLst>
                                          <p:attrName>style.visibility</p:attrName>
                                        </p:attrNameLst>
                                      </p:cBhvr>
                                      <p:to>
                                        <p:strVal val="visible"/>
                                      </p:to>
                                    </p:set>
                                    <p:anim calcmode="lin" valueType="num">
                                      <p:cBhvr>
                                        <p:cTn id="70" dur="500" fill="hold"/>
                                        <p:tgtEl>
                                          <p:spTgt spid="183"/>
                                        </p:tgtEl>
                                        <p:attrNameLst>
                                          <p:attrName>ppt_w</p:attrName>
                                        </p:attrNameLst>
                                      </p:cBhvr>
                                      <p:tavLst>
                                        <p:tav tm="0">
                                          <p:val>
                                            <p:fltVal val="0"/>
                                          </p:val>
                                        </p:tav>
                                        <p:tav tm="100000">
                                          <p:val>
                                            <p:strVal val="#ppt_w"/>
                                          </p:val>
                                        </p:tav>
                                      </p:tavLst>
                                    </p:anim>
                                    <p:anim calcmode="lin" valueType="num">
                                      <p:cBhvr>
                                        <p:cTn id="71" dur="500" fill="hold"/>
                                        <p:tgtEl>
                                          <p:spTgt spid="183"/>
                                        </p:tgtEl>
                                        <p:attrNameLst>
                                          <p:attrName>ppt_h</p:attrName>
                                        </p:attrNameLst>
                                      </p:cBhvr>
                                      <p:tavLst>
                                        <p:tav tm="0">
                                          <p:val>
                                            <p:fltVal val="0"/>
                                          </p:val>
                                        </p:tav>
                                        <p:tav tm="100000">
                                          <p:val>
                                            <p:strVal val="#ppt_h"/>
                                          </p:val>
                                        </p:tav>
                                      </p:tavLst>
                                    </p:anim>
                                    <p:animEffect transition="in" filter="fade">
                                      <p:cBhvr>
                                        <p:cTn id="72" dur="500"/>
                                        <p:tgtEl>
                                          <p:spTgt spid="183"/>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180"/>
                                        </p:tgtEl>
                                        <p:attrNameLst>
                                          <p:attrName>style.visibility</p:attrName>
                                        </p:attrNameLst>
                                      </p:cBhvr>
                                      <p:to>
                                        <p:strVal val="visible"/>
                                      </p:to>
                                    </p:set>
                                    <p:animEffect transition="in" filter="fade">
                                      <p:cBhvr>
                                        <p:cTn id="76" dur="500"/>
                                        <p:tgtEl>
                                          <p:spTgt spid="180"/>
                                        </p:tgtEl>
                                      </p:cBhvr>
                                    </p:animEffect>
                                    <p:anim calcmode="lin" valueType="num">
                                      <p:cBhvr>
                                        <p:cTn id="77" dur="500" fill="hold"/>
                                        <p:tgtEl>
                                          <p:spTgt spid="180"/>
                                        </p:tgtEl>
                                        <p:attrNameLst>
                                          <p:attrName>ppt_x</p:attrName>
                                        </p:attrNameLst>
                                      </p:cBhvr>
                                      <p:tavLst>
                                        <p:tav tm="0">
                                          <p:val>
                                            <p:strVal val="#ppt_x"/>
                                          </p:val>
                                        </p:tav>
                                        <p:tav tm="100000">
                                          <p:val>
                                            <p:strVal val="#ppt_x"/>
                                          </p:val>
                                        </p:tav>
                                      </p:tavLst>
                                    </p:anim>
                                    <p:anim calcmode="lin" valueType="num">
                                      <p:cBhvr>
                                        <p:cTn id="78" dur="500" fill="hold"/>
                                        <p:tgtEl>
                                          <p:spTgt spid="180"/>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154"/>
                                        </p:tgtEl>
                                        <p:attrNameLst>
                                          <p:attrName>style.visibility</p:attrName>
                                        </p:attrNameLst>
                                      </p:cBhvr>
                                      <p:to>
                                        <p:strVal val="visible"/>
                                      </p:to>
                                    </p:set>
                                    <p:animEffect transition="in" filter="fade">
                                      <p:cBhvr>
                                        <p:cTn id="82" dur="500"/>
                                        <p:tgtEl>
                                          <p:spTgt spid="154"/>
                                        </p:tgtEl>
                                      </p:cBhvr>
                                    </p:animEffect>
                                    <p:anim calcmode="lin" valueType="num">
                                      <p:cBhvr>
                                        <p:cTn id="83" dur="500" fill="hold"/>
                                        <p:tgtEl>
                                          <p:spTgt spid="154"/>
                                        </p:tgtEl>
                                        <p:attrNameLst>
                                          <p:attrName>ppt_x</p:attrName>
                                        </p:attrNameLst>
                                      </p:cBhvr>
                                      <p:tavLst>
                                        <p:tav tm="0">
                                          <p:val>
                                            <p:strVal val="#ppt_x"/>
                                          </p:val>
                                        </p:tav>
                                        <p:tav tm="100000">
                                          <p:val>
                                            <p:strVal val="#ppt_x"/>
                                          </p:val>
                                        </p:tav>
                                      </p:tavLst>
                                    </p:anim>
                                    <p:anim calcmode="lin" valueType="num">
                                      <p:cBhvr>
                                        <p:cTn id="84" dur="500" fill="hold"/>
                                        <p:tgtEl>
                                          <p:spTgt spid="154"/>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nodeType="afterEffect">
                                  <p:stCondLst>
                                    <p:cond delay="0"/>
                                  </p:stCondLst>
                                  <p:childTnLst>
                                    <p:set>
                                      <p:cBhvr>
                                        <p:cTn id="87" dur="1" fill="hold">
                                          <p:stCondLst>
                                            <p:cond delay="0"/>
                                          </p:stCondLst>
                                        </p:cTn>
                                        <p:tgtEl>
                                          <p:spTgt spid="194"/>
                                        </p:tgtEl>
                                        <p:attrNameLst>
                                          <p:attrName>style.visibility</p:attrName>
                                        </p:attrNameLst>
                                      </p:cBhvr>
                                      <p:to>
                                        <p:strVal val="visible"/>
                                      </p:to>
                                    </p:set>
                                    <p:anim calcmode="lin" valueType="num">
                                      <p:cBhvr>
                                        <p:cTn id="88" dur="500" fill="hold"/>
                                        <p:tgtEl>
                                          <p:spTgt spid="194"/>
                                        </p:tgtEl>
                                        <p:attrNameLst>
                                          <p:attrName>ppt_w</p:attrName>
                                        </p:attrNameLst>
                                      </p:cBhvr>
                                      <p:tavLst>
                                        <p:tav tm="0">
                                          <p:val>
                                            <p:fltVal val="0"/>
                                          </p:val>
                                        </p:tav>
                                        <p:tav tm="100000">
                                          <p:val>
                                            <p:strVal val="#ppt_w"/>
                                          </p:val>
                                        </p:tav>
                                      </p:tavLst>
                                    </p:anim>
                                    <p:anim calcmode="lin" valueType="num">
                                      <p:cBhvr>
                                        <p:cTn id="89" dur="500" fill="hold"/>
                                        <p:tgtEl>
                                          <p:spTgt spid="194"/>
                                        </p:tgtEl>
                                        <p:attrNameLst>
                                          <p:attrName>ppt_h</p:attrName>
                                        </p:attrNameLst>
                                      </p:cBhvr>
                                      <p:tavLst>
                                        <p:tav tm="0">
                                          <p:val>
                                            <p:fltVal val="0"/>
                                          </p:val>
                                        </p:tav>
                                        <p:tav tm="100000">
                                          <p:val>
                                            <p:strVal val="#ppt_h"/>
                                          </p:val>
                                        </p:tav>
                                      </p:tavLst>
                                    </p:anim>
                                    <p:animEffect transition="in" filter="fade">
                                      <p:cBhvr>
                                        <p:cTn id="90" dur="500"/>
                                        <p:tgtEl>
                                          <p:spTgt spid="194"/>
                                        </p:tgtEl>
                                      </p:cBhvr>
                                    </p:animEffect>
                                  </p:childTnLst>
                                </p:cTn>
                              </p:par>
                              <p:par>
                                <p:cTn id="91" presetID="53" presetClass="entr" presetSubtype="16" fill="hold" nodeType="withEffect">
                                  <p:stCondLst>
                                    <p:cond delay="0"/>
                                  </p:stCondLst>
                                  <p:childTnLst>
                                    <p:set>
                                      <p:cBhvr>
                                        <p:cTn id="92" dur="1" fill="hold">
                                          <p:stCondLst>
                                            <p:cond delay="0"/>
                                          </p:stCondLst>
                                        </p:cTn>
                                        <p:tgtEl>
                                          <p:spTgt spid="184"/>
                                        </p:tgtEl>
                                        <p:attrNameLst>
                                          <p:attrName>style.visibility</p:attrName>
                                        </p:attrNameLst>
                                      </p:cBhvr>
                                      <p:to>
                                        <p:strVal val="visible"/>
                                      </p:to>
                                    </p:set>
                                    <p:anim calcmode="lin" valueType="num">
                                      <p:cBhvr>
                                        <p:cTn id="93" dur="500" fill="hold"/>
                                        <p:tgtEl>
                                          <p:spTgt spid="184"/>
                                        </p:tgtEl>
                                        <p:attrNameLst>
                                          <p:attrName>ppt_w</p:attrName>
                                        </p:attrNameLst>
                                      </p:cBhvr>
                                      <p:tavLst>
                                        <p:tav tm="0">
                                          <p:val>
                                            <p:fltVal val="0"/>
                                          </p:val>
                                        </p:tav>
                                        <p:tav tm="100000">
                                          <p:val>
                                            <p:strVal val="#ppt_w"/>
                                          </p:val>
                                        </p:tav>
                                      </p:tavLst>
                                    </p:anim>
                                    <p:anim calcmode="lin" valueType="num">
                                      <p:cBhvr>
                                        <p:cTn id="94" dur="500" fill="hold"/>
                                        <p:tgtEl>
                                          <p:spTgt spid="184"/>
                                        </p:tgtEl>
                                        <p:attrNameLst>
                                          <p:attrName>ppt_h</p:attrName>
                                        </p:attrNameLst>
                                      </p:cBhvr>
                                      <p:tavLst>
                                        <p:tav tm="0">
                                          <p:val>
                                            <p:fltVal val="0"/>
                                          </p:val>
                                        </p:tav>
                                        <p:tav tm="100000">
                                          <p:val>
                                            <p:strVal val="#ppt_h"/>
                                          </p:val>
                                        </p:tav>
                                      </p:tavLst>
                                    </p:anim>
                                    <p:animEffect transition="in" filter="fade">
                                      <p:cBhvr>
                                        <p:cTn id="95" dur="500"/>
                                        <p:tgtEl>
                                          <p:spTgt spid="18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mph" presetSubtype="2" fill="hold" grpId="0" nodeType="clickEffect">
                                  <p:stCondLst>
                                    <p:cond delay="0"/>
                                  </p:stCondLst>
                                  <p:childTnLst>
                                    <p:animClr clrSpc="rgb" dir="cw">
                                      <p:cBhvr override="childStyle">
                                        <p:cTn id="99" dur="10" fill="hold"/>
                                        <p:tgtEl>
                                          <p:spTgt spid="170"/>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7" grpId="0" animBg="1"/>
      <p:bldP spid="178" grpId="0" animBg="1"/>
      <p:bldP spid="179" grpId="0" animBg="1"/>
      <p:bldP spid="18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820</Words>
  <Application>Microsoft Office PowerPoint</Application>
  <PresentationFormat>Custom</PresentationFormat>
  <Paragraphs>1011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Couture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DELL</cp:lastModifiedBy>
  <cp:revision>77</cp:revision>
  <dcterms:created xsi:type="dcterms:W3CDTF">2017-01-05T13:17:27Z</dcterms:created>
  <dcterms:modified xsi:type="dcterms:W3CDTF">2020-06-15T17:39:16Z</dcterms:modified>
</cp:coreProperties>
</file>