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k" initials="T" lastIdx="3" clrIdx="0">
    <p:extLst>
      <p:ext uri="{19B8F6BF-5375-455C-9EA6-DF929625EA0E}">
        <p15:presenceInfo xmlns:p15="http://schemas.microsoft.com/office/powerpoint/2012/main" userId="Tashik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33:17.689" idx="1">
    <p:pos x="3648" y="1908"/>
    <p:text>К сожалению, у нас нет информации о точности, которая у конкурентов, поэтому нет точной цифры, которую надо достичь и перепрыгнуть. Так что просто стремимся  к наилучшему результату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3:05:04.254" idx="2">
    <p:pos x="7302" y="1258"/>
    <p:text>Видно, что стоимость сильно разнится в зависимости от штата. Кроме того, в датасете информация не по всем штатам.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3:33:15.327" idx="3">
    <p:pos x="7051" y="1247"/>
    <p:text>Получается, что если для дома не указана стоимость за квадратный фут, то и предсказание будет не очень точным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7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17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1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7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0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3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1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F19A-1093-4261-9F38-B34266B78ADF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Прогнозирование стоимости дома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Карькова</a:t>
            </a:r>
            <a:r>
              <a:rPr lang="ru-RU" dirty="0" smtClean="0"/>
              <a:t> Наталья, </a:t>
            </a:r>
            <a:r>
              <a:rPr lang="en-US" dirty="0" smtClean="0"/>
              <a:t>DST-3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7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6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Цель: Как можно точнее предсказать стоимость дома на основе его характеристик</a:t>
            </a:r>
          </a:p>
          <a:p>
            <a:endParaRPr lang="ru-RU" sz="2800" dirty="0"/>
          </a:p>
          <a:p>
            <a:r>
              <a:rPr lang="ru-RU" sz="2800" dirty="0" smtClean="0"/>
              <a:t>Задача: Разработать сервис для прогнозирования стоимости дома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43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Для создания модели был предоставлен набор данных</a:t>
            </a:r>
          </a:p>
          <a:p>
            <a:r>
              <a:rPr lang="ru-RU" dirty="0" smtClean="0"/>
              <a:t>Характеристики дома:</a:t>
            </a:r>
          </a:p>
          <a:p>
            <a:pPr lvl="1"/>
            <a:r>
              <a:rPr lang="ru-RU" dirty="0" smtClean="0"/>
              <a:t>Статус продажи дома</a:t>
            </a:r>
          </a:p>
          <a:p>
            <a:pPr lvl="1"/>
            <a:r>
              <a:rPr lang="ru-RU" dirty="0" smtClean="0"/>
              <a:t>Тип дома (дом на одну семью, многоквартирный и т.д.)</a:t>
            </a:r>
          </a:p>
          <a:p>
            <a:pPr lvl="1"/>
            <a:r>
              <a:rPr lang="ru-RU" dirty="0" smtClean="0"/>
              <a:t>Адрес (почтовый индекс, штат, город, улица, номер дома)</a:t>
            </a:r>
          </a:p>
          <a:p>
            <a:pPr lvl="1"/>
            <a:r>
              <a:rPr lang="ru-RU" dirty="0" smtClean="0"/>
              <a:t>Площадь (в кв. футах)</a:t>
            </a:r>
          </a:p>
          <a:p>
            <a:pPr lvl="1"/>
            <a:r>
              <a:rPr lang="ru-RU" dirty="0" smtClean="0"/>
              <a:t>Общие сведения о доме (год постройки, стоимость 1 кв. фута, наличие парковки и т.д.)</a:t>
            </a:r>
          </a:p>
          <a:p>
            <a:pPr lvl="1"/>
            <a:r>
              <a:rPr lang="ru-RU" dirty="0" smtClean="0"/>
              <a:t>Информация о составляющих дома (бассейн, отопление, количество ванных комнат и спален, камин, количество этажей)</a:t>
            </a:r>
          </a:p>
          <a:p>
            <a:pPr lvl="1"/>
            <a:r>
              <a:rPr lang="ru-RU" dirty="0" smtClean="0"/>
              <a:t>Информация о близлежащих школах (рейтинг, дистанция, классы обучения)</a:t>
            </a:r>
          </a:p>
          <a:p>
            <a:pPr lvl="1"/>
            <a:r>
              <a:rPr lang="ru-RU" dirty="0" smtClean="0"/>
              <a:t>Идентификатор дома</a:t>
            </a:r>
          </a:p>
          <a:p>
            <a:pPr lvl="1"/>
            <a:r>
              <a:rPr lang="ru-RU" b="1" dirty="0" smtClean="0"/>
              <a:t>Цена, по которой дом продается или же был продан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83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анализа данных выявлено следующее:</a:t>
            </a:r>
          </a:p>
          <a:p>
            <a:pPr lvl="1"/>
            <a:r>
              <a:rPr lang="ru-RU" dirty="0" smtClean="0"/>
              <a:t>Не для всех домов проставлена стоимость</a:t>
            </a:r>
          </a:p>
          <a:p>
            <a:pPr lvl="1"/>
            <a:r>
              <a:rPr lang="ru-RU" dirty="0" smtClean="0"/>
              <a:t>Для некоторых домов указана стоимость несколько раз (разная)</a:t>
            </a:r>
          </a:p>
          <a:p>
            <a:pPr lvl="1"/>
            <a:r>
              <a:rPr lang="ru-RU" dirty="0" smtClean="0"/>
              <a:t>Характеристики по площади указаны в разных единицах измерения</a:t>
            </a:r>
          </a:p>
          <a:p>
            <a:pPr lvl="1"/>
            <a:r>
              <a:rPr lang="ru-RU" dirty="0" smtClean="0"/>
              <a:t>Один и тот же тип дома может быть написан разными словами (</a:t>
            </a:r>
            <a:r>
              <a:rPr lang="en-US" dirty="0" smtClean="0"/>
              <a:t>Single Family</a:t>
            </a:r>
            <a:r>
              <a:rPr lang="ru-RU" dirty="0" smtClean="0"/>
              <a:t>, </a:t>
            </a:r>
            <a:r>
              <a:rPr lang="en-US" dirty="0" smtClean="0"/>
              <a:t>Single family house </a:t>
            </a:r>
            <a:r>
              <a:rPr lang="ru-RU" dirty="0" smtClean="0"/>
              <a:t>и т.д.)</a:t>
            </a:r>
          </a:p>
          <a:p>
            <a:pPr lvl="1"/>
            <a:r>
              <a:rPr lang="ru-RU" dirty="0" smtClean="0"/>
              <a:t>Для спальных комнат может быть указано как их количество, так и их площадь</a:t>
            </a:r>
          </a:p>
          <a:p>
            <a:r>
              <a:rPr lang="ru-RU" dirty="0" smtClean="0"/>
              <a:t>Все эти и другие недостатки в наборе данных были устранены либо удалением строк с некачественными данными, либо преобразованием в данные, которые можно использовать для модели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95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данных. Зависимость стоимость дома от штата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8100" y="2133600"/>
            <a:ext cx="3846512" cy="377762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0412" y="1997396"/>
            <a:ext cx="9561513" cy="4289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658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модели для прогнозирования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основании обработанных данных были разработаны модели для предсказания стоимости дома</a:t>
            </a:r>
          </a:p>
          <a:p>
            <a:r>
              <a:rPr lang="ru-RU" dirty="0" smtClean="0"/>
              <a:t>Модели сравнивались по точности предсказания </a:t>
            </a:r>
          </a:p>
          <a:p>
            <a:r>
              <a:rPr lang="ru-RU" dirty="0" smtClean="0"/>
              <a:t>Использовалась метрика «средняя сумма абсолютной разницы между фактическим значением и прогнозируемым» (</a:t>
            </a:r>
            <a:r>
              <a:rPr lang="en-US" dirty="0" smtClean="0"/>
              <a:t>MAE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Для прототипа была выбрана модель с наиболее точным предсказанием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Характеристики, наиболее влияющие на стоимость дома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1979298"/>
            <a:ext cx="9071289" cy="39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Прототип реализован в виде сервиса</a:t>
            </a:r>
          </a:p>
          <a:p>
            <a:r>
              <a:rPr lang="ru-RU" dirty="0" smtClean="0"/>
              <a:t>На вход подаются данные в том же виде, в каком они имеются в исходном наборе данных</a:t>
            </a:r>
          </a:p>
          <a:p>
            <a:r>
              <a:rPr lang="ru-RU" dirty="0" smtClean="0"/>
              <a:t>Результат работы прототипа – ориентировочная стоимость дома в долларах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1019" t="64663" r="28061" b="1472"/>
          <a:stretch/>
        </p:blipFill>
        <p:spPr>
          <a:xfrm>
            <a:off x="4943475" y="4324350"/>
            <a:ext cx="536257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0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Прототип уже сейчас можно использовать для прогнозирования</a:t>
            </a:r>
          </a:p>
          <a:p>
            <a:r>
              <a:rPr lang="ru-RU" dirty="0" smtClean="0"/>
              <a:t>При появлении новых данных (в том же составе характеристик) можно переобучить модель, чтобы получить более точный прогноз</a:t>
            </a:r>
          </a:p>
          <a:p>
            <a:r>
              <a:rPr lang="ru-RU" dirty="0" smtClean="0"/>
              <a:t>Можно попробовать подключить другие данные (население городов, спрос на дома в городах и т.д.) для улучшения модели</a:t>
            </a:r>
          </a:p>
          <a:p>
            <a:r>
              <a:rPr lang="ru-RU" dirty="0" smtClean="0"/>
              <a:t>При изменении состава данных (добавлении новых характеристик) модель необходимо будет переобучить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77295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395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Прогнозирование стоимости дома</vt:lpstr>
      <vt:lpstr>Цель и задача</vt:lpstr>
      <vt:lpstr>Исходные данные</vt:lpstr>
      <vt:lpstr>Анализ данных</vt:lpstr>
      <vt:lpstr>Анализ данных. Зависимость стоимость дома от штата</vt:lpstr>
      <vt:lpstr>Выбор модели для прогнозирования</vt:lpstr>
      <vt:lpstr>Характеристики, наиболее влияющие на стоимость дома</vt:lpstr>
      <vt:lpstr>Прототип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стоимости дома</dc:title>
  <dc:creator>Tashikk</dc:creator>
  <cp:lastModifiedBy>Tashikk</cp:lastModifiedBy>
  <cp:revision>10</cp:revision>
  <dcterms:created xsi:type="dcterms:W3CDTF">2020-06-04T08:26:35Z</dcterms:created>
  <dcterms:modified xsi:type="dcterms:W3CDTF">2020-06-04T10:42:22Z</dcterms:modified>
</cp:coreProperties>
</file>