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8" r:id="rId6"/>
    <p:sldId id="302" r:id="rId7"/>
    <p:sldId id="301" r:id="rId8"/>
    <p:sldId id="303" r:id="rId9"/>
    <p:sldId id="306" r:id="rId10"/>
    <p:sldId id="300" r:id="rId11"/>
    <p:sldId id="269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BEDF4"/>
    <a:srgbClr val="EAEAEA"/>
    <a:srgbClr val="404040"/>
    <a:srgbClr val="6785C1"/>
    <a:srgbClr val="C2CEE6"/>
    <a:srgbClr val="E1E7F3"/>
    <a:srgbClr val="A4B6DA"/>
    <a:srgbClr val="859DCD"/>
    <a:srgbClr val="010000"/>
    <a:srgbClr val="DCE9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59" autoAdjust="0"/>
    <p:restoredTop sz="81675" autoAdjust="0"/>
  </p:normalViewPr>
  <p:slideViewPr>
    <p:cSldViewPr snapToGrid="0" showGuides="1">
      <p:cViewPr varScale="1">
        <p:scale>
          <a:sx n="74" d="100"/>
          <a:sy n="74" d="100"/>
        </p:scale>
        <p:origin x="-1422" y="-90"/>
      </p:cViewPr>
      <p:guideLst>
        <p:guide orient="horz" pos="2696"/>
        <p:guide pos="2880"/>
        <p:guide pos="463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4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DAF631-AA20-544A-B160-C78AB44D9396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2011 NTT DATA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2825E8-8F73-8141-9884-9E441E953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153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1AF8D7-E02B-9D42-BF64-B86276DB2AD3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2011 NTT DATA Corporation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2226E8-6E60-C943-AEE2-C58FEC61AE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1325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</a:t>
            </a:r>
            <a:r>
              <a:rPr lang="en-US" baseline="0" dirty="0" smtClean="0"/>
              <a:t>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5ED21-2EE0-4798-A2BD-0B0CF482ABA7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528890" y="4182094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5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MM/DD/YYYY</a:t>
            </a:r>
          </a:p>
          <a:p>
            <a:pPr lvl="0"/>
            <a:r>
              <a:rPr lang="en-US" dirty="0" smtClean="0"/>
              <a:t>NTT DATA Corporation</a:t>
            </a:r>
          </a:p>
          <a:p>
            <a:pPr lvl="0"/>
            <a:r>
              <a:rPr lang="en-US" dirty="0" smtClean="0"/>
              <a:t>XXXXXXXXXXXX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54" y="6751087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28889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Input title in 1 or 2 lines.</a:t>
            </a:r>
            <a:br>
              <a:rPr lang="en-US" dirty="0" smtClean="0"/>
            </a:br>
            <a:r>
              <a:rPr lang="en-US" dirty="0" smtClean="0"/>
              <a:t>(Decrease font size for long titles.)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1"/>
            <a:ext cx="9144000" cy="296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528890" y="4182094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8889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5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MM/DD/YYYY</a:t>
            </a:r>
          </a:p>
          <a:p>
            <a:pPr lvl="0"/>
            <a:r>
              <a:rPr lang="en-US" dirty="0" smtClean="0"/>
              <a:t>NTT DATA Corporation</a:t>
            </a:r>
          </a:p>
          <a:p>
            <a:pPr lvl="0"/>
            <a:r>
              <a:rPr lang="en-US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533650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Input title in 1 or 2 lines.</a:t>
            </a:r>
            <a:br>
              <a:rPr lang="en-US" dirty="0" smtClean="0"/>
            </a:br>
            <a:r>
              <a:rPr lang="en-US" dirty="0" smtClean="0"/>
              <a:t>(Decrease font size for long titles.)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10833" y="1892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4" y="6751087"/>
            <a:ext cx="2362200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 smtClean="0">
              <a:latin typeface="Arial"/>
              <a:cs typeface="Arial"/>
            </a:endParaRPr>
          </a:p>
          <a:p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Information type: XXXXXXX</a:t>
            </a:r>
          </a:p>
          <a:p>
            <a:pPr lvl="0"/>
            <a:r>
              <a:rPr lang="en-US" dirty="0" smtClean="0"/>
              <a:t>Company: XXXXXXXXXXX</a:t>
            </a:r>
          </a:p>
          <a:p>
            <a:pPr lvl="0"/>
            <a:r>
              <a:rPr lang="en-US" dirty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29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(Delete the information classification label for external use.</a:t>
            </a:r>
          </a:p>
          <a:p>
            <a:pPr lvl="0"/>
            <a:r>
              <a:rPr lang="en-US" dirty="0" smtClean="0"/>
              <a:t>Display notations such as “</a:t>
            </a:r>
            <a:r>
              <a:rPr lang="en-US" sz="900" dirty="0" smtClean="0">
                <a:solidFill>
                  <a:srgbClr val="FF0000"/>
                </a:solidFill>
              </a:rPr>
              <a:t>Confidential”,</a:t>
            </a:r>
            <a:r>
              <a:rPr lang="en-US" sz="900" baseline="0" dirty="0" smtClean="0">
                <a:solidFill>
                  <a:srgbClr val="FF0000"/>
                </a:solidFill>
              </a:rPr>
              <a:t> if necessary.)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698" y="217091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Client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NTT_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en-US" dirty="0" smtClean="0"/>
              <a:t>XXXXXXXXXX</a:t>
            </a:r>
          </a:p>
          <a:p>
            <a:pPr lvl="0"/>
            <a:endParaRPr 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68173" y="6751087"/>
            <a:ext cx="2362200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 smtClean="0">
              <a:latin typeface="Arial"/>
              <a:cs typeface="Arial"/>
            </a:endParaRPr>
          </a:p>
          <a:p>
            <a:endParaRPr lang="en-US" sz="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852076" y="6751087"/>
            <a:ext cx="291923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latin typeface="Arial"/>
                <a:cs typeface="Arial"/>
              </a:rPr>
              <a:pPr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NTT_Title_and_Conten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3" y="1402638"/>
            <a:ext cx="8073565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68173" y="6751087"/>
            <a:ext cx="2362200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 smtClean="0">
              <a:latin typeface="Arial"/>
              <a:cs typeface="Arial"/>
            </a:endParaRPr>
          </a:p>
          <a:p>
            <a:endParaRPr lang="en-US" sz="6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52076" y="6751087"/>
            <a:ext cx="291923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latin typeface="Arial"/>
                <a:cs typeface="Arial"/>
              </a:rPr>
              <a:pPr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en-US" dirty="0" smtClean="0"/>
              <a:t>Input Page Title in 1 or 2 lines. </a:t>
            </a:r>
            <a:br>
              <a:rPr lang="en-US" dirty="0" smtClean="0"/>
            </a:br>
            <a:r>
              <a:rPr lang="en-US" dirty="0" smtClean="0"/>
              <a:t>(Decrease font size for long titles)</a:t>
            </a:r>
            <a:endParaRPr lang="en-US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6"/>
          <p:cNvSpPr>
            <a:spLocks noChangeArrowheads="1"/>
          </p:cNvSpPr>
          <p:nvPr userDrawn="1"/>
        </p:nvSpPr>
        <p:spPr bwMode="auto">
          <a:xfrm>
            <a:off x="732719" y="2663825"/>
            <a:ext cx="1212850" cy="279400"/>
          </a:xfrm>
          <a:prstGeom prst="rect">
            <a:avLst/>
          </a:prstGeom>
          <a:solidFill>
            <a:srgbClr val="859D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Rectangle 44"/>
          <p:cNvSpPr>
            <a:spLocks noChangeArrowheads="1"/>
          </p:cNvSpPr>
          <p:nvPr userDrawn="1"/>
        </p:nvSpPr>
        <p:spPr bwMode="auto">
          <a:xfrm>
            <a:off x="732719" y="2994025"/>
            <a:ext cx="1212850" cy="279400"/>
          </a:xfrm>
          <a:prstGeom prst="rect">
            <a:avLst/>
          </a:prstGeom>
          <a:solidFill>
            <a:srgbClr val="A4B6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48"/>
          <p:cNvSpPr>
            <a:spLocks noChangeArrowheads="1"/>
          </p:cNvSpPr>
          <p:nvPr userDrawn="1"/>
        </p:nvSpPr>
        <p:spPr bwMode="auto">
          <a:xfrm>
            <a:off x="732719" y="3321050"/>
            <a:ext cx="1212850" cy="279400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Rectangle 52"/>
          <p:cNvSpPr>
            <a:spLocks noChangeArrowheads="1"/>
          </p:cNvSpPr>
          <p:nvPr userDrawn="1"/>
        </p:nvSpPr>
        <p:spPr bwMode="auto">
          <a:xfrm>
            <a:off x="732719" y="3643313"/>
            <a:ext cx="1212850" cy="279400"/>
          </a:xfrm>
          <a:prstGeom prst="rect">
            <a:avLst/>
          </a:prstGeom>
          <a:solidFill>
            <a:srgbClr val="E1E7F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NTT_Title_and_Conten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sp>
        <p:nvSpPr>
          <p:cNvPr id="91" name="TextBox 90"/>
          <p:cNvSpPr txBox="1"/>
          <p:nvPr userDrawn="1"/>
        </p:nvSpPr>
        <p:spPr>
          <a:xfrm>
            <a:off x="717040" y="2665935"/>
            <a:ext cx="123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 133 G 157 B 205</a:t>
            </a:r>
            <a:endParaRPr lang="en-US" sz="1100" dirty="0"/>
          </a:p>
        </p:txBody>
      </p:sp>
      <p:sp>
        <p:nvSpPr>
          <p:cNvPr id="93" name="TextBox 92"/>
          <p:cNvSpPr txBox="1"/>
          <p:nvPr userDrawn="1"/>
        </p:nvSpPr>
        <p:spPr>
          <a:xfrm>
            <a:off x="717040" y="2994025"/>
            <a:ext cx="123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 164 G 182 B 218</a:t>
            </a:r>
            <a:endParaRPr lang="en-US" sz="1100" dirty="0"/>
          </a:p>
        </p:txBody>
      </p:sp>
      <p:sp>
        <p:nvSpPr>
          <p:cNvPr id="100" name="TextBox 99"/>
          <p:cNvSpPr txBox="1"/>
          <p:nvPr userDrawn="1"/>
        </p:nvSpPr>
        <p:spPr>
          <a:xfrm>
            <a:off x="717040" y="3321538"/>
            <a:ext cx="123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 194 G 206 B 230</a:t>
            </a:r>
            <a:endParaRPr lang="en-US" sz="1100" dirty="0"/>
          </a:p>
        </p:txBody>
      </p:sp>
      <p:sp>
        <p:nvSpPr>
          <p:cNvPr id="101" name="TextBox 100"/>
          <p:cNvSpPr txBox="1"/>
          <p:nvPr userDrawn="1"/>
        </p:nvSpPr>
        <p:spPr>
          <a:xfrm>
            <a:off x="717040" y="3643313"/>
            <a:ext cx="123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 225 G 231 B 243</a:t>
            </a:r>
            <a:endParaRPr lang="en-US" sz="1100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0" y="6731877"/>
            <a:ext cx="9144001" cy="132052"/>
            <a:chOff x="0" y="6731877"/>
            <a:chExt cx="9144001" cy="13205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0"/>
            <a:ext cx="6609080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Color Palette for Presentation Materials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9"/>
          <p:cNvSpPr>
            <a:spLocks noChangeArrowheads="1"/>
          </p:cNvSpPr>
          <p:nvPr userDrawn="1"/>
        </p:nvSpPr>
        <p:spPr bwMode="auto">
          <a:xfrm>
            <a:off x="3418825" y="1628775"/>
            <a:ext cx="1214438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30"/>
          <p:cNvSpPr>
            <a:spLocks noChangeArrowheads="1"/>
          </p:cNvSpPr>
          <p:nvPr userDrawn="1"/>
        </p:nvSpPr>
        <p:spPr bwMode="auto">
          <a:xfrm>
            <a:off x="4776147" y="1628775"/>
            <a:ext cx="1214438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31"/>
          <p:cNvSpPr>
            <a:spLocks noChangeArrowheads="1"/>
          </p:cNvSpPr>
          <p:nvPr userDrawn="1"/>
        </p:nvSpPr>
        <p:spPr bwMode="auto">
          <a:xfrm>
            <a:off x="6152503" y="1628775"/>
            <a:ext cx="1214438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32"/>
          <p:cNvSpPr>
            <a:spLocks noChangeArrowheads="1"/>
          </p:cNvSpPr>
          <p:nvPr userDrawn="1"/>
        </p:nvSpPr>
        <p:spPr bwMode="auto">
          <a:xfrm>
            <a:off x="2082125" y="1628775"/>
            <a:ext cx="1212850" cy="477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3418825" y="2663825"/>
            <a:ext cx="1214438" cy="279400"/>
          </a:xfrm>
          <a:prstGeom prst="rect">
            <a:avLst/>
          </a:prstGeom>
          <a:solidFill>
            <a:srgbClr val="3399C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34"/>
          <p:cNvSpPr>
            <a:spLocks noChangeArrowheads="1"/>
          </p:cNvSpPr>
          <p:nvPr userDrawn="1"/>
        </p:nvSpPr>
        <p:spPr bwMode="auto">
          <a:xfrm>
            <a:off x="4776147" y="2663825"/>
            <a:ext cx="1214438" cy="279400"/>
          </a:xfrm>
          <a:prstGeom prst="rect">
            <a:avLst/>
          </a:prstGeom>
          <a:solidFill>
            <a:srgbClr val="EBC5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35"/>
          <p:cNvSpPr>
            <a:spLocks noChangeArrowheads="1"/>
          </p:cNvSpPr>
          <p:nvPr userDrawn="1"/>
        </p:nvSpPr>
        <p:spPr bwMode="auto">
          <a:xfrm>
            <a:off x="6152503" y="2663825"/>
            <a:ext cx="1214438" cy="279400"/>
          </a:xfrm>
          <a:prstGeom prst="rect">
            <a:avLst/>
          </a:prstGeom>
          <a:solidFill>
            <a:srgbClr val="C969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36"/>
          <p:cNvSpPr>
            <a:spLocks noChangeArrowheads="1"/>
          </p:cNvSpPr>
          <p:nvPr userDrawn="1"/>
        </p:nvSpPr>
        <p:spPr bwMode="auto">
          <a:xfrm>
            <a:off x="2082125" y="2663825"/>
            <a:ext cx="1212850" cy="279400"/>
          </a:xfrm>
          <a:prstGeom prst="rect">
            <a:avLst/>
          </a:prstGeom>
          <a:solidFill>
            <a:srgbClr val="3F49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7"/>
          <p:cNvSpPr>
            <a:spLocks noChangeArrowheads="1"/>
          </p:cNvSpPr>
          <p:nvPr userDrawn="1"/>
        </p:nvSpPr>
        <p:spPr bwMode="auto">
          <a:xfrm>
            <a:off x="3418825" y="2247900"/>
            <a:ext cx="1214438" cy="279400"/>
          </a:xfrm>
          <a:prstGeom prst="rect">
            <a:avLst/>
          </a:prstGeom>
          <a:solidFill>
            <a:srgbClr val="0075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8"/>
          <p:cNvSpPr>
            <a:spLocks noChangeArrowheads="1"/>
          </p:cNvSpPr>
          <p:nvPr userDrawn="1"/>
        </p:nvSpPr>
        <p:spPr bwMode="auto">
          <a:xfrm>
            <a:off x="4776147" y="2247900"/>
            <a:ext cx="1214438" cy="279400"/>
          </a:xfrm>
          <a:prstGeom prst="rect">
            <a:avLst/>
          </a:prstGeom>
          <a:solidFill>
            <a:srgbClr val="CFA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9"/>
          <p:cNvSpPr>
            <a:spLocks noChangeArrowheads="1"/>
          </p:cNvSpPr>
          <p:nvPr userDrawn="1"/>
        </p:nvSpPr>
        <p:spPr bwMode="auto">
          <a:xfrm>
            <a:off x="6152503" y="2247900"/>
            <a:ext cx="1214438" cy="279400"/>
          </a:xfrm>
          <a:prstGeom prst="rect">
            <a:avLst/>
          </a:prstGeom>
          <a:solidFill>
            <a:srgbClr val="9D2D1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40"/>
          <p:cNvSpPr>
            <a:spLocks noChangeArrowheads="1"/>
          </p:cNvSpPr>
          <p:nvPr userDrawn="1"/>
        </p:nvSpPr>
        <p:spPr bwMode="auto">
          <a:xfrm>
            <a:off x="2082125" y="2247900"/>
            <a:ext cx="1212850" cy="279400"/>
          </a:xfrm>
          <a:prstGeom prst="rect">
            <a:avLst/>
          </a:prstGeom>
          <a:solidFill>
            <a:srgbClr val="00002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41"/>
          <p:cNvSpPr>
            <a:spLocks noChangeArrowheads="1"/>
          </p:cNvSpPr>
          <p:nvPr userDrawn="1"/>
        </p:nvSpPr>
        <p:spPr bwMode="auto">
          <a:xfrm>
            <a:off x="3418825" y="2994025"/>
            <a:ext cx="1214438" cy="279400"/>
          </a:xfrm>
          <a:prstGeom prst="rect">
            <a:avLst/>
          </a:prstGeom>
          <a:solidFill>
            <a:srgbClr val="66B3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42"/>
          <p:cNvSpPr>
            <a:spLocks noChangeArrowheads="1"/>
          </p:cNvSpPr>
          <p:nvPr userDrawn="1"/>
        </p:nvSpPr>
        <p:spPr bwMode="auto">
          <a:xfrm>
            <a:off x="4776147" y="2994025"/>
            <a:ext cx="1214438" cy="279400"/>
          </a:xfrm>
          <a:prstGeom prst="rect">
            <a:avLst/>
          </a:prstGeom>
          <a:solidFill>
            <a:srgbClr val="F0D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43"/>
          <p:cNvSpPr>
            <a:spLocks noChangeArrowheads="1"/>
          </p:cNvSpPr>
          <p:nvPr userDrawn="1"/>
        </p:nvSpPr>
        <p:spPr bwMode="auto">
          <a:xfrm>
            <a:off x="6152503" y="2994025"/>
            <a:ext cx="1214438" cy="279400"/>
          </a:xfrm>
          <a:prstGeom prst="rect">
            <a:avLst/>
          </a:prstGeom>
          <a:solidFill>
            <a:srgbClr val="D78E7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44"/>
          <p:cNvSpPr>
            <a:spLocks noChangeArrowheads="1"/>
          </p:cNvSpPr>
          <p:nvPr userDrawn="1"/>
        </p:nvSpPr>
        <p:spPr bwMode="auto">
          <a:xfrm>
            <a:off x="2082125" y="2994025"/>
            <a:ext cx="1212850" cy="279400"/>
          </a:xfrm>
          <a:prstGeom prst="rect">
            <a:avLst/>
          </a:prstGeom>
          <a:solidFill>
            <a:srgbClr val="6F77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45"/>
          <p:cNvSpPr>
            <a:spLocks noChangeArrowheads="1"/>
          </p:cNvSpPr>
          <p:nvPr userDrawn="1"/>
        </p:nvSpPr>
        <p:spPr bwMode="auto">
          <a:xfrm>
            <a:off x="3418825" y="3321050"/>
            <a:ext cx="1214438" cy="279400"/>
          </a:xfrm>
          <a:prstGeom prst="rect">
            <a:avLst/>
          </a:prstGeom>
          <a:solidFill>
            <a:srgbClr val="99CC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46"/>
          <p:cNvSpPr>
            <a:spLocks noChangeArrowheads="1"/>
          </p:cNvSpPr>
          <p:nvPr userDrawn="1"/>
        </p:nvSpPr>
        <p:spPr bwMode="auto">
          <a:xfrm>
            <a:off x="4776147" y="3321050"/>
            <a:ext cx="1214438" cy="279400"/>
          </a:xfrm>
          <a:prstGeom prst="rect">
            <a:avLst/>
          </a:prstGeom>
          <a:solidFill>
            <a:srgbClr val="F5E2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7"/>
          <p:cNvSpPr>
            <a:spLocks noChangeArrowheads="1"/>
          </p:cNvSpPr>
          <p:nvPr userDrawn="1"/>
        </p:nvSpPr>
        <p:spPr bwMode="auto">
          <a:xfrm>
            <a:off x="6152503" y="3321050"/>
            <a:ext cx="1214438" cy="279400"/>
          </a:xfrm>
          <a:prstGeom prst="rect">
            <a:avLst/>
          </a:prstGeom>
          <a:solidFill>
            <a:srgbClr val="E4B4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8"/>
          <p:cNvSpPr>
            <a:spLocks noChangeArrowheads="1"/>
          </p:cNvSpPr>
          <p:nvPr userDrawn="1"/>
        </p:nvSpPr>
        <p:spPr bwMode="auto">
          <a:xfrm>
            <a:off x="2082125" y="3321050"/>
            <a:ext cx="1212850" cy="279400"/>
          </a:xfrm>
          <a:prstGeom prst="rect">
            <a:avLst/>
          </a:prstGeom>
          <a:solidFill>
            <a:srgbClr val="9FA4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9"/>
          <p:cNvSpPr>
            <a:spLocks noChangeArrowheads="1"/>
          </p:cNvSpPr>
          <p:nvPr userDrawn="1"/>
        </p:nvSpPr>
        <p:spPr bwMode="auto">
          <a:xfrm>
            <a:off x="3418825" y="3643313"/>
            <a:ext cx="1214438" cy="279400"/>
          </a:xfrm>
          <a:prstGeom prst="rect">
            <a:avLst/>
          </a:prstGeom>
          <a:solidFill>
            <a:srgbClr val="CCE6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50"/>
          <p:cNvSpPr>
            <a:spLocks noChangeArrowheads="1"/>
          </p:cNvSpPr>
          <p:nvPr userDrawn="1"/>
        </p:nvSpPr>
        <p:spPr bwMode="auto">
          <a:xfrm>
            <a:off x="4776147" y="3643313"/>
            <a:ext cx="1214438" cy="279400"/>
          </a:xfrm>
          <a:prstGeom prst="rect">
            <a:avLst/>
          </a:prstGeom>
          <a:solidFill>
            <a:srgbClr val="FAF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51"/>
          <p:cNvSpPr>
            <a:spLocks noChangeArrowheads="1"/>
          </p:cNvSpPr>
          <p:nvPr userDrawn="1"/>
        </p:nvSpPr>
        <p:spPr bwMode="auto">
          <a:xfrm>
            <a:off x="6152503" y="3643313"/>
            <a:ext cx="1214438" cy="279400"/>
          </a:xfrm>
          <a:prstGeom prst="rect">
            <a:avLst/>
          </a:prstGeom>
          <a:solidFill>
            <a:srgbClr val="F2D9D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52"/>
          <p:cNvSpPr>
            <a:spLocks noChangeArrowheads="1"/>
          </p:cNvSpPr>
          <p:nvPr userDrawn="1"/>
        </p:nvSpPr>
        <p:spPr bwMode="auto">
          <a:xfrm>
            <a:off x="2082125" y="3643313"/>
            <a:ext cx="1212850" cy="279400"/>
          </a:xfrm>
          <a:prstGeom prst="rect">
            <a:avLst/>
          </a:prstGeom>
          <a:solidFill>
            <a:srgbClr val="CFD2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57"/>
          <p:cNvSpPr>
            <a:spLocks noChangeArrowheads="1"/>
          </p:cNvSpPr>
          <p:nvPr userDrawn="1"/>
        </p:nvSpPr>
        <p:spPr bwMode="auto">
          <a:xfrm>
            <a:off x="2082126" y="4437063"/>
            <a:ext cx="1212849" cy="4318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58"/>
          <p:cNvSpPr>
            <a:spLocks noChangeArrowheads="1"/>
          </p:cNvSpPr>
          <p:nvPr userDrawn="1"/>
        </p:nvSpPr>
        <p:spPr bwMode="auto">
          <a:xfrm>
            <a:off x="3418826" y="4437063"/>
            <a:ext cx="1214438" cy="4318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59"/>
          <p:cNvSpPr>
            <a:spLocks noChangeArrowheads="1"/>
          </p:cNvSpPr>
          <p:nvPr userDrawn="1"/>
        </p:nvSpPr>
        <p:spPr bwMode="auto">
          <a:xfrm>
            <a:off x="4776148" y="4437063"/>
            <a:ext cx="1214438" cy="43180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60"/>
          <p:cNvSpPr>
            <a:spLocks noChangeArrowheads="1"/>
          </p:cNvSpPr>
          <p:nvPr userDrawn="1"/>
        </p:nvSpPr>
        <p:spPr bwMode="auto">
          <a:xfrm>
            <a:off x="732718" y="4437063"/>
            <a:ext cx="1212851" cy="4318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61"/>
          <p:cNvSpPr>
            <a:spLocks noChangeArrowheads="1"/>
          </p:cNvSpPr>
          <p:nvPr userDrawn="1"/>
        </p:nvSpPr>
        <p:spPr bwMode="auto">
          <a:xfrm>
            <a:off x="6152504" y="4437063"/>
            <a:ext cx="1214438" cy="431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 Box 62"/>
          <p:cNvSpPr txBox="1">
            <a:spLocks noChangeArrowheads="1"/>
          </p:cNvSpPr>
          <p:nvPr userDrawn="1"/>
        </p:nvSpPr>
        <p:spPr bwMode="auto">
          <a:xfrm>
            <a:off x="2082125" y="1201738"/>
            <a:ext cx="852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Smart Navy</a:t>
            </a:r>
          </a:p>
        </p:txBody>
      </p:sp>
      <p:sp>
        <p:nvSpPr>
          <p:cNvPr id="53" name="Text Box 63"/>
          <p:cNvSpPr txBox="1">
            <a:spLocks noChangeArrowheads="1"/>
          </p:cNvSpPr>
          <p:nvPr userDrawn="1"/>
        </p:nvSpPr>
        <p:spPr bwMode="auto">
          <a:xfrm>
            <a:off x="3420412" y="1201738"/>
            <a:ext cx="773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Smart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Blue</a:t>
            </a:r>
          </a:p>
        </p:txBody>
      </p:sp>
      <p:sp>
        <p:nvSpPr>
          <p:cNvPr id="54" name="Text Box 64"/>
          <p:cNvSpPr txBox="1">
            <a:spLocks noChangeArrowheads="1"/>
          </p:cNvSpPr>
          <p:nvPr userDrawn="1"/>
        </p:nvSpPr>
        <p:spPr bwMode="auto">
          <a:xfrm>
            <a:off x="4766622" y="1196975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Delightful Yellow</a:t>
            </a:r>
          </a:p>
        </p:txBody>
      </p:sp>
      <p:sp>
        <p:nvSpPr>
          <p:cNvPr id="55" name="Text Box 65"/>
          <p:cNvSpPr txBox="1">
            <a:spLocks noChangeArrowheads="1"/>
          </p:cNvSpPr>
          <p:nvPr userDrawn="1"/>
        </p:nvSpPr>
        <p:spPr bwMode="auto">
          <a:xfrm>
            <a:off x="6123928" y="1196975"/>
            <a:ext cx="714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Dynamic Red</a:t>
            </a:r>
          </a:p>
        </p:txBody>
      </p:sp>
      <p:sp>
        <p:nvSpPr>
          <p:cNvPr id="56" name="Text Box 67"/>
          <p:cNvSpPr txBox="1">
            <a:spLocks noChangeArrowheads="1"/>
          </p:cNvSpPr>
          <p:nvPr userDrawn="1"/>
        </p:nvSpPr>
        <p:spPr bwMode="auto">
          <a:xfrm>
            <a:off x="732718" y="4210586"/>
            <a:ext cx="1218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Supportive Colors</a:t>
            </a:r>
          </a:p>
        </p:txBody>
      </p:sp>
      <p:sp>
        <p:nvSpPr>
          <p:cNvPr id="57" name="Text Box 68"/>
          <p:cNvSpPr txBox="1">
            <a:spLocks noChangeArrowheads="1"/>
          </p:cNvSpPr>
          <p:nvPr userDrawn="1"/>
        </p:nvSpPr>
        <p:spPr bwMode="auto">
          <a:xfrm>
            <a:off x="285075" y="2312244"/>
            <a:ext cx="2035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+ K</a:t>
            </a:r>
          </a:p>
        </p:txBody>
      </p:sp>
      <p:sp>
        <p:nvSpPr>
          <p:cNvPr id="58" name="Text Box 69"/>
          <p:cNvSpPr txBox="1">
            <a:spLocks noChangeArrowheads="1"/>
          </p:cNvSpPr>
          <p:nvPr userDrawn="1"/>
        </p:nvSpPr>
        <p:spPr bwMode="auto">
          <a:xfrm>
            <a:off x="267613" y="2707531"/>
            <a:ext cx="2548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80%</a:t>
            </a:r>
          </a:p>
        </p:txBody>
      </p:sp>
      <p:sp>
        <p:nvSpPr>
          <p:cNvPr id="59" name="Text Box 70"/>
          <p:cNvSpPr txBox="1">
            <a:spLocks noChangeArrowheads="1"/>
          </p:cNvSpPr>
          <p:nvPr userDrawn="1"/>
        </p:nvSpPr>
        <p:spPr bwMode="auto">
          <a:xfrm>
            <a:off x="266025" y="3032969"/>
            <a:ext cx="2566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60%</a:t>
            </a:r>
          </a:p>
        </p:txBody>
      </p:sp>
      <p:sp>
        <p:nvSpPr>
          <p:cNvPr id="60" name="Text Box 71"/>
          <p:cNvSpPr txBox="1">
            <a:spLocks noChangeArrowheads="1"/>
          </p:cNvSpPr>
          <p:nvPr userDrawn="1"/>
        </p:nvSpPr>
        <p:spPr bwMode="auto">
          <a:xfrm>
            <a:off x="266025" y="3356819"/>
            <a:ext cx="2566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40%</a:t>
            </a:r>
          </a:p>
        </p:txBody>
      </p:sp>
      <p:sp>
        <p:nvSpPr>
          <p:cNvPr id="61" name="Text Box 72"/>
          <p:cNvSpPr txBox="1">
            <a:spLocks noChangeArrowheads="1"/>
          </p:cNvSpPr>
          <p:nvPr userDrawn="1"/>
        </p:nvSpPr>
        <p:spPr bwMode="auto">
          <a:xfrm>
            <a:off x="264438" y="3682256"/>
            <a:ext cx="2548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20%</a:t>
            </a:r>
          </a:p>
        </p:txBody>
      </p:sp>
      <p:sp>
        <p:nvSpPr>
          <p:cNvPr id="62" name="Text Box 73"/>
          <p:cNvSpPr txBox="1">
            <a:spLocks noChangeArrowheads="1"/>
          </p:cNvSpPr>
          <p:nvPr userDrawn="1"/>
        </p:nvSpPr>
        <p:spPr bwMode="auto">
          <a:xfrm>
            <a:off x="732719" y="4868863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K20</a:t>
            </a:r>
          </a:p>
        </p:txBody>
      </p:sp>
      <p:sp>
        <p:nvSpPr>
          <p:cNvPr id="63" name="Text Box 74"/>
          <p:cNvSpPr txBox="1">
            <a:spLocks noChangeArrowheads="1"/>
          </p:cNvSpPr>
          <p:nvPr userDrawn="1"/>
        </p:nvSpPr>
        <p:spPr bwMode="auto">
          <a:xfrm>
            <a:off x="2082126" y="4868863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K40</a:t>
            </a:r>
          </a:p>
        </p:txBody>
      </p:sp>
      <p:sp>
        <p:nvSpPr>
          <p:cNvPr id="64" name="Text Box 75"/>
          <p:cNvSpPr txBox="1">
            <a:spLocks noChangeArrowheads="1"/>
          </p:cNvSpPr>
          <p:nvPr userDrawn="1"/>
        </p:nvSpPr>
        <p:spPr bwMode="auto">
          <a:xfrm>
            <a:off x="3418825" y="4868863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K60</a:t>
            </a:r>
          </a:p>
        </p:txBody>
      </p:sp>
      <p:sp>
        <p:nvSpPr>
          <p:cNvPr id="65" name="Text Box 76"/>
          <p:cNvSpPr txBox="1">
            <a:spLocks noChangeArrowheads="1"/>
          </p:cNvSpPr>
          <p:nvPr userDrawn="1"/>
        </p:nvSpPr>
        <p:spPr bwMode="auto">
          <a:xfrm>
            <a:off x="4780875" y="4868863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K80</a:t>
            </a:r>
          </a:p>
        </p:txBody>
      </p:sp>
      <p:sp>
        <p:nvSpPr>
          <p:cNvPr id="66" name="Text Box 77"/>
          <p:cNvSpPr txBox="1">
            <a:spLocks noChangeArrowheads="1"/>
          </p:cNvSpPr>
          <p:nvPr userDrawn="1"/>
        </p:nvSpPr>
        <p:spPr bwMode="auto">
          <a:xfrm>
            <a:off x="6152504" y="4868863"/>
            <a:ext cx="3016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K100</a:t>
            </a:r>
          </a:p>
        </p:txBody>
      </p:sp>
      <p:sp>
        <p:nvSpPr>
          <p:cNvPr id="76" name="Rectangle 32"/>
          <p:cNvSpPr>
            <a:spLocks noChangeArrowheads="1"/>
          </p:cNvSpPr>
          <p:nvPr userDrawn="1"/>
        </p:nvSpPr>
        <p:spPr bwMode="auto">
          <a:xfrm>
            <a:off x="732719" y="1628775"/>
            <a:ext cx="1212850" cy="477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Text Box 62"/>
          <p:cNvSpPr txBox="1">
            <a:spLocks noChangeArrowheads="1"/>
          </p:cNvSpPr>
          <p:nvPr userDrawn="1"/>
        </p:nvSpPr>
        <p:spPr bwMode="auto">
          <a:xfrm>
            <a:off x="759707" y="1201738"/>
            <a:ext cx="852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Human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Blue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 hasCustomPrompt="1"/>
          </p:nvPr>
        </p:nvSpPr>
        <p:spPr>
          <a:xfrm>
            <a:off x="732720" y="5549900"/>
            <a:ext cx="6634222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en-US" dirty="0" smtClean="0"/>
              <a:t>Select colors for the presentation materials preferentially from the color palette shown above.</a:t>
            </a:r>
          </a:p>
          <a:p>
            <a:pPr lvl="0"/>
            <a:r>
              <a:rPr lang="en-US" dirty="0" smtClean="0"/>
              <a:t>Key style colors are set by default, as in the red box in the illustration at right.</a:t>
            </a:r>
          </a:p>
          <a:p>
            <a:pPr lvl="0"/>
            <a:r>
              <a:rPr lang="en-US" dirty="0" smtClean="0"/>
              <a:t>Since the basic font is black, use Dynamic Red for the purpose of emphasis.</a:t>
            </a:r>
            <a:endParaRPr lang="en-US" dirty="0"/>
          </a:p>
        </p:txBody>
      </p:sp>
      <p:sp>
        <p:nvSpPr>
          <p:cNvPr id="84" name="TextBox 83"/>
          <p:cNvSpPr txBox="1"/>
          <p:nvPr userDrawn="1"/>
        </p:nvSpPr>
        <p:spPr>
          <a:xfrm>
            <a:off x="7498079" y="1628775"/>
            <a:ext cx="1463040" cy="32316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Theme Color</a:t>
            </a:r>
          </a:p>
          <a:p>
            <a:r>
              <a:rPr lang="en-US" sz="600" dirty="0" smtClean="0">
                <a:latin typeface="Arial"/>
                <a:cs typeface="Arial"/>
              </a:rPr>
              <a:t>   (11)  (6) (11)  (5)  (0)  (1)  (2)  (3)  (4)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92" name="Picture 91" descr="Screen shot 2011-11-22 at 2.50.37 PM.png"/>
          <p:cNvPicPr>
            <a:picLocks noChangeAspect="1"/>
          </p:cNvPicPr>
          <p:nvPr userDrawn="1"/>
        </p:nvPicPr>
        <p:blipFill>
          <a:blip r:embed="rId3"/>
          <a:srcRect t="10532"/>
          <a:stretch>
            <a:fillRect/>
          </a:stretch>
        </p:blipFill>
        <p:spPr>
          <a:xfrm>
            <a:off x="7498079" y="1964640"/>
            <a:ext cx="1463040" cy="1372578"/>
          </a:xfrm>
          <a:prstGeom prst="rect">
            <a:avLst/>
          </a:prstGeom>
        </p:spPr>
      </p:pic>
      <p:sp>
        <p:nvSpPr>
          <p:cNvPr id="95" name="Text Box 94"/>
          <p:cNvSpPr txBox="1">
            <a:spLocks noChangeArrowheads="1"/>
          </p:cNvSpPr>
          <p:nvPr userDrawn="1"/>
        </p:nvSpPr>
        <p:spPr bwMode="auto">
          <a:xfrm>
            <a:off x="7527796" y="3498007"/>
            <a:ext cx="12061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ja-JP" sz="900" b="0" dirty="0" smtClean="0">
                <a:solidFill>
                  <a:srgbClr val="000000"/>
                </a:solidFill>
                <a:latin typeface="Arial" charset="0"/>
              </a:rPr>
              <a:t>Color palette for graphs</a:t>
            </a:r>
            <a:endParaRPr lang="ja-JP" altLang="en-US" sz="900" b="0" dirty="0"/>
          </a:p>
        </p:txBody>
      </p:sp>
      <p:grpSp>
        <p:nvGrpSpPr>
          <p:cNvPr id="107" name="Group 106"/>
          <p:cNvGrpSpPr/>
          <p:nvPr userDrawn="1"/>
        </p:nvGrpSpPr>
        <p:grpSpPr>
          <a:xfrm>
            <a:off x="7454269" y="3636506"/>
            <a:ext cx="1582090" cy="2129737"/>
            <a:chOff x="8772146" y="3909741"/>
            <a:chExt cx="1872208" cy="2520280"/>
          </a:xfrm>
        </p:grpSpPr>
        <p:pic>
          <p:nvPicPr>
            <p:cNvPr id="9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l="49022" t="36224" r="40741" b="41726"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Rectangle 128"/>
            <p:cNvSpPr>
              <a:spLocks noChangeArrowheads="1"/>
            </p:cNvSpPr>
            <p:nvPr/>
          </p:nvSpPr>
          <p:spPr bwMode="auto">
            <a:xfrm>
              <a:off x="9060177" y="4119309"/>
              <a:ext cx="539304" cy="18097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Automatic</a:t>
              </a:r>
            </a:p>
          </p:txBody>
        </p:sp>
        <p:sp>
          <p:nvSpPr>
            <p:cNvPr id="97" name="Rectangle 129"/>
            <p:cNvSpPr>
              <a:spLocks noChangeArrowheads="1"/>
            </p:cNvSpPr>
            <p:nvPr/>
          </p:nvSpPr>
          <p:spPr bwMode="auto">
            <a:xfrm>
              <a:off x="8890948" y="3968093"/>
              <a:ext cx="349250" cy="12223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Area</a:t>
              </a:r>
            </a:p>
          </p:txBody>
        </p:sp>
        <p:sp>
          <p:nvSpPr>
            <p:cNvPr id="98" name="Rectangle 130"/>
            <p:cNvSpPr>
              <a:spLocks noChangeArrowheads="1"/>
            </p:cNvSpPr>
            <p:nvPr/>
          </p:nvSpPr>
          <p:spPr bwMode="auto">
            <a:xfrm>
              <a:off x="9081778" y="4306533"/>
              <a:ext cx="647700" cy="18097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None</a:t>
              </a:r>
            </a:p>
          </p:txBody>
        </p:sp>
        <p:sp>
          <p:nvSpPr>
            <p:cNvPr id="99" name="Rectangle 131"/>
            <p:cNvSpPr>
              <a:spLocks noChangeArrowheads="1"/>
            </p:cNvSpPr>
            <p:nvPr userDrawn="1"/>
          </p:nvSpPr>
          <p:spPr bwMode="auto">
            <a:xfrm>
              <a:off x="9211282" y="5948313"/>
              <a:ext cx="972108" cy="14401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Fill Effects…</a:t>
              </a:r>
            </a:p>
          </p:txBody>
        </p:sp>
      </p:grpSp>
      <p:sp>
        <p:nvSpPr>
          <p:cNvPr id="108" name="TextBox 107"/>
          <p:cNvSpPr txBox="1"/>
          <p:nvPr userDrawn="1"/>
        </p:nvSpPr>
        <p:spPr>
          <a:xfrm>
            <a:off x="7551298" y="4144218"/>
            <a:ext cx="146684" cy="13273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(11)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8887777" y="4131549"/>
            <a:ext cx="146684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600" dirty="0" smtClean="0">
                <a:latin typeface="Arial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</a:pPr>
            <a:r>
              <a:rPr lang="en-US" sz="600" dirty="0" smtClean="0">
                <a:latin typeface="Arial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</a:pPr>
            <a:r>
              <a:rPr lang="en-US" sz="600" dirty="0" smtClean="0">
                <a:latin typeface="Arial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</a:pPr>
            <a:r>
              <a:rPr lang="en-US" sz="600" dirty="0" smtClean="0">
                <a:latin typeface="Arial"/>
                <a:cs typeface="Arial"/>
              </a:rPr>
              <a:t>(7)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7717829" y="4799077"/>
            <a:ext cx="696277" cy="1522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(5)  (1)</a:t>
            </a:r>
            <a:r>
              <a:rPr lang="en-US" sz="600" baseline="0" dirty="0" smtClean="0">
                <a:latin typeface="Arial"/>
                <a:cs typeface="Arial"/>
              </a:rPr>
              <a:t>  (3)  (4)   (6)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768173" y="6751087"/>
            <a:ext cx="2362200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 smtClean="0">
              <a:latin typeface="Arial"/>
              <a:cs typeface="Arial"/>
            </a:endParaRPr>
          </a:p>
          <a:p>
            <a:endParaRPr lang="en-US" sz="600" dirty="0">
              <a:latin typeface="Arial"/>
              <a:cs typeface="Arial"/>
            </a:endParaRP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8852076" y="6751087"/>
            <a:ext cx="291923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latin typeface="Arial"/>
                <a:cs typeface="Arial"/>
              </a:rPr>
              <a:pPr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pic>
        <p:nvPicPr>
          <p:cNvPr id="112" name="Picture 111" descr="NTT_logo_RGB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TT_Brand_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810000" y="6751087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latin typeface="Arial"/>
                <a:cs typeface="Arial"/>
              </a:rPr>
              <a:t>This document contains confidential Company information. Do not disclose</a:t>
            </a:r>
            <a:r>
              <a:rPr lang="en-US" sz="600" baseline="0" dirty="0" smtClean="0">
                <a:latin typeface="Arial"/>
                <a:cs typeface="Arial"/>
              </a:rPr>
              <a:t> it to third parties without permission from the Company.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0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(Please omit notations when unnecessary) 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54" y="6751087"/>
            <a:ext cx="2362200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DATA, Inc.</a:t>
            </a:r>
            <a:endParaRPr lang="en-US" sz="600" dirty="0" smtClean="0">
              <a:latin typeface="Arial"/>
              <a:cs typeface="Arial"/>
            </a:endParaRPr>
          </a:p>
          <a:p>
            <a:endParaRPr lang="en-US" sz="600" dirty="0"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NTT_logo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 userDrawn="1"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DATA, Inc.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852078" y="6751090"/>
            <a:ext cx="291923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en-US" dirty="0" smtClean="0"/>
              <a:t>Horizontal Layout Text Only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28297" y="1373189"/>
            <a:ext cx="7683011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35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71" r:id="rId3"/>
    <p:sldLayoutId id="2147483668" r:id="rId4"/>
    <p:sldLayoutId id="2147483669" r:id="rId5"/>
    <p:sldLayoutId id="2147483670" r:id="rId6"/>
    <p:sldLayoutId id="2147483674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orbel" pitchFamily="34" charset="0"/>
              </a:rPr>
              <a:t>July 2013</a:t>
            </a:r>
          </a:p>
          <a:p>
            <a:pPr lvl="0"/>
            <a:r>
              <a:rPr lang="en-US" dirty="0" smtClean="0">
                <a:latin typeface="Corbel" pitchFamily="34" charset="0"/>
              </a:rPr>
              <a:t>NTT DATA Corporation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Project Plan: “AMO Portal”</a:t>
            </a:r>
            <a:br>
              <a:rPr lang="en-US" dirty="0" smtClean="0">
                <a:latin typeface="Corbel" pitchFamily="34" charset="0"/>
              </a:rPr>
            </a:br>
            <a:endParaRPr lang="en-US" i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fontAlgn="base">
              <a:spcAft>
                <a:spcPct val="0"/>
              </a:spcAft>
              <a:defRPr/>
            </a:pPr>
            <a:r>
              <a:rPr lang="en-US" sz="2400" dirty="0">
                <a:solidFill>
                  <a:srgbClr val="405F9E"/>
                </a:solidFill>
                <a:latin typeface="Corbel"/>
                <a:ea typeface="ＭＳ Ｐゴシック" charset="0"/>
                <a:cs typeface="Corbel"/>
              </a:rPr>
              <a:t>Project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65226" y="848754"/>
            <a:ext cx="4147397" cy="580754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AMO Portal</a:t>
            </a:r>
          </a:p>
          <a:p>
            <a:pPr marL="0" indent="0">
              <a:buNone/>
            </a:pP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1200" b="1" dirty="0">
                <a:latin typeface="Arial" pitchFamily="34" charset="0"/>
                <a:cs typeface="Arial" pitchFamily="34" charset="0"/>
              </a:rPr>
              <a:t>overview</a:t>
            </a:r>
          </a:p>
          <a:p>
            <a:r>
              <a:rPr lang="en-US" altLang="ja-JP" sz="11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Develop  </a:t>
            </a:r>
            <a:r>
              <a:rPr lang="en-US" altLang="ja-JP" sz="11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 platform/tool that will </a:t>
            </a:r>
            <a:r>
              <a:rPr lang="en-US" altLang="ja-JP" sz="11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help AMO engagements capture </a:t>
            </a:r>
            <a:r>
              <a:rPr lang="en-US" altLang="ja-JP" sz="11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and expose operational data and performance  metrics through dashboards and insightful analytics, replacing fragmented tool sets and inconsistencies </a:t>
            </a:r>
            <a:r>
              <a:rPr lang="en-US" altLang="ja-JP" sz="11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across engagements</a:t>
            </a:r>
          </a:p>
          <a:p>
            <a:pPr marL="0" indent="0">
              <a:buNone/>
            </a:pP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1200" b="1" dirty="0">
                <a:latin typeface="Arial" pitchFamily="34" charset="0"/>
                <a:cs typeface="Arial" pitchFamily="34" charset="0"/>
              </a:rPr>
              <a:t>owner/Project manager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TBD</a:t>
            </a:r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Arial" pitchFamily="34" charset="0"/>
                <a:cs typeface="Arial" pitchFamily="34" charset="0"/>
              </a:rPr>
              <a:t>Technology </a:t>
            </a: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Domain</a:t>
            </a:r>
            <a:endParaRPr lang="en-IN" sz="1200" b="1" dirty="0">
              <a:latin typeface="Arial" pitchFamily="34" charset="0"/>
              <a:cs typeface="Arial" pitchFamily="34" charset="0"/>
            </a:endParaRP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Web based, Cloud, Open source leverage m2Cloud, Java, </a:t>
            </a:r>
            <a:r>
              <a:rPr lang="en-IN" sz="1100" dirty="0" err="1" smtClean="0">
                <a:latin typeface="Arial" pitchFamily="34" charset="0"/>
                <a:cs typeface="Arial" pitchFamily="34" charset="0"/>
              </a:rPr>
              <a:t>.Net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buNone/>
            </a:pP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Targeted </a:t>
            </a:r>
            <a:r>
              <a:rPr lang="en-IN" sz="1200" b="1" dirty="0">
                <a:latin typeface="Arial" pitchFamily="34" charset="0"/>
                <a:cs typeface="Arial" pitchFamily="34" charset="0"/>
              </a:rPr>
              <a:t>Industry(e.g. "Manufacturing")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All AMO engagements.</a:t>
            </a:r>
            <a:r>
              <a:rPr lang="en-I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Initial focus on representative top 10 accounts</a:t>
            </a:r>
          </a:p>
          <a:p>
            <a:pPr marL="0" indent="0">
              <a:buNone/>
            </a:pPr>
            <a:r>
              <a:rPr lang="en-IN" sz="1200" b="1" dirty="0">
                <a:latin typeface="Arial" pitchFamily="34" charset="0"/>
                <a:cs typeface="Arial" pitchFamily="34" charset="0"/>
              </a:rPr>
              <a:t>Expected Result/Effect</a:t>
            </a:r>
          </a:p>
          <a:p>
            <a:r>
              <a:rPr lang="en-IN" sz="1100" dirty="0" smtClean="0">
                <a:latin typeface="Arial" pitchFamily="34" charset="0"/>
                <a:cs typeface="Arial" pitchFamily="34" charset="0"/>
              </a:rPr>
              <a:t>A state-of-the-art modern portal that  captures data in a consistent way and allow engagements to customize it to meet specific needs. Also allow integration with a set of optimization applications that leverage and enrich operational data </a:t>
            </a:r>
          </a:p>
          <a:p>
            <a:pPr marL="0" indent="0">
              <a:spcAft>
                <a:spcPts val="0"/>
              </a:spcAft>
              <a:buNone/>
            </a:pPr>
            <a:endParaRPr lang="en-IN" sz="11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Arial" pitchFamily="34" charset="0"/>
                <a:cs typeface="Arial" pitchFamily="34" charset="0"/>
              </a:rPr>
              <a:t>Total Budget (US</a:t>
            </a:r>
            <a:r>
              <a:rPr lang="en-IN" sz="1200" b="1" dirty="0" smtClean="0">
                <a:latin typeface="Arial" pitchFamily="34" charset="0"/>
                <a:cs typeface="Arial" pitchFamily="34" charset="0"/>
              </a:rPr>
              <a:t>$): 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US</a:t>
            </a:r>
            <a:r>
              <a:rPr lang="en-IN" sz="1100" dirty="0">
                <a:latin typeface="Arial" pitchFamily="34" charset="0"/>
                <a:cs typeface="Arial" pitchFamily="34" charset="0"/>
              </a:rPr>
              <a:t>$ </a:t>
            </a:r>
            <a:r>
              <a:rPr lang="en-IN" sz="1100" dirty="0" smtClean="0">
                <a:latin typeface="Arial" pitchFamily="34" charset="0"/>
                <a:cs typeface="Arial" pitchFamily="34" charset="0"/>
              </a:rPr>
              <a:t>188,000</a:t>
            </a:r>
            <a:endParaRPr lang="en-IN" sz="1100" dirty="0">
              <a:latin typeface="Arial" pitchFamily="34" charset="0"/>
              <a:cs typeface="Arial" pitchFamily="34" charset="0"/>
            </a:endParaRPr>
          </a:p>
          <a:p>
            <a:endParaRPr lang="en-IN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6"/>
          <p:cNvSpPr txBox="1">
            <a:spLocks/>
          </p:cNvSpPr>
          <p:nvPr/>
        </p:nvSpPr>
        <p:spPr>
          <a:xfrm>
            <a:off x="4579374" y="1359379"/>
            <a:ext cx="4358149" cy="3165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169863" indent="-16986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200" b="1" dirty="0" smtClean="0">
                <a:latin typeface="Corbel" pitchFamily="34" charset="0"/>
              </a:rPr>
              <a:t>Key Deliverables </a:t>
            </a:r>
          </a:p>
          <a:p>
            <a:pPr marL="0" indent="0">
              <a:buNone/>
            </a:pPr>
            <a:endParaRPr lang="en-IN" sz="1200" dirty="0" smtClean="0">
              <a:latin typeface="Corbel" pitchFamily="34" charset="0"/>
            </a:endParaRPr>
          </a:p>
          <a:p>
            <a:endParaRPr lang="en-IN" sz="1200" dirty="0" smtClean="0">
              <a:latin typeface="Corbel" pitchFamily="34" charset="0"/>
            </a:endParaRPr>
          </a:p>
          <a:p>
            <a:endParaRPr lang="en-IN" sz="1200" dirty="0" smtClean="0">
              <a:latin typeface="Corbel" pitchFamily="34" charset="0"/>
            </a:endParaRPr>
          </a:p>
          <a:p>
            <a:endParaRPr lang="en-IN" sz="1200" dirty="0" smtClean="0">
              <a:latin typeface="Corbel" pitchFamily="34" charset="0"/>
            </a:endParaRPr>
          </a:p>
          <a:p>
            <a:endParaRPr lang="en-IN" sz="1200" dirty="0" smtClean="0">
              <a:latin typeface="Corbe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9682220"/>
              </p:ext>
            </p:extLst>
          </p:nvPr>
        </p:nvGraphicFramePr>
        <p:xfrm>
          <a:off x="4672853" y="1732036"/>
          <a:ext cx="4114800" cy="251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  <a:gridCol w="2121641"/>
                <a:gridCol w="850159"/>
              </a:tblGrid>
              <a:tr h="3163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Deliverables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Details </a:t>
                      </a:r>
                      <a:endParaRPr lang="en-US" sz="110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Type of deliverables</a:t>
                      </a:r>
                      <a:endParaRPr lang="en-US" sz="110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</a:tr>
              <a:tr h="79089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Metrics and SLA Global Reporting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marR="0" indent="-2159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 smtClean="0">
                          <a:effectLst/>
                        </a:rPr>
                        <a:t>a) </a:t>
                      </a:r>
                      <a:r>
                        <a:rPr lang="en-IN" sz="1000" dirty="0">
                          <a:effectLst/>
                        </a:rPr>
                        <a:t>SLA compliance of our service teams</a:t>
                      </a:r>
                      <a:endParaRPr lang="en-US" sz="1100" dirty="0">
                        <a:effectLst/>
                      </a:endParaRPr>
                    </a:p>
                    <a:p>
                      <a:pPr marL="166688" marR="0" indent="-166688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 b) Status of service requests, routine tasks and projects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Software </a:t>
                      </a:r>
                      <a:r>
                        <a:rPr lang="en-IN" sz="1000" dirty="0" smtClean="0">
                          <a:effectLst/>
                        </a:rPr>
                        <a:t>Ready</a:t>
                      </a:r>
                      <a:r>
                        <a:rPr lang="en-IN" sz="1000" baseline="0" dirty="0" smtClean="0">
                          <a:effectLst/>
                        </a:rPr>
                        <a:t> </a:t>
                      </a:r>
                      <a:r>
                        <a:rPr lang="en-IN" sz="1000" dirty="0" smtClean="0">
                          <a:effectLst/>
                        </a:rPr>
                        <a:t>for </a:t>
                      </a:r>
                      <a:r>
                        <a:rPr lang="en-IN" sz="10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</a:tr>
              <a:tr h="87767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Optimization “app store”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7170" marR="0" indent="-21717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 a) Incident trend analysis for efficient incident resolution</a:t>
                      </a:r>
                      <a:endParaRPr lang="en-US" sz="1100" dirty="0">
                        <a:effectLst/>
                      </a:endParaRPr>
                    </a:p>
                    <a:p>
                      <a:pPr marL="217170" marR="0" indent="-21717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 b) Predictive analytics for proactive incident management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Software Ready for Deployment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</a:tr>
              <a:tr h="52726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Portfolio Analytics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60020" marR="0" indent="-16002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 a) Capability mapping for rationalization of clients' application portfolios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1000" dirty="0">
                          <a:effectLst/>
                        </a:rPr>
                        <a:t>Software Ready for Deployment</a:t>
                      </a:r>
                      <a:endParaRPr lang="en-US" sz="1100" dirty="0">
                        <a:effectLst/>
                        <a:latin typeface="Trebuchet MS"/>
                        <a:ea typeface="MS Mincho"/>
                        <a:cs typeface="Trebuchet M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61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47777" y="1561084"/>
            <a:ext cx="5858163" cy="3205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DynAMO</a:t>
            </a:r>
            <a:r>
              <a:rPr lang="en-US" dirty="0" smtClean="0"/>
              <a:t> Services, AMO Portal Landing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0233" y="1630358"/>
            <a:ext cx="2974106" cy="1533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5522" y="1630358"/>
            <a:ext cx="2611584" cy="1533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6286" y="3255956"/>
            <a:ext cx="2611584" cy="1443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0233" y="3269812"/>
            <a:ext cx="2974106" cy="1443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86668" y="1561084"/>
            <a:ext cx="468745" cy="4475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47777" y="5472685"/>
            <a:ext cx="5869708" cy="56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36232" y="4844611"/>
            <a:ext cx="5869709" cy="549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41314" y="2503193"/>
            <a:ext cx="2654301" cy="14223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32707" y="2932761"/>
            <a:ext cx="199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Services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0269" y="1743785"/>
            <a:ext cx="19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Alignment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0742" y="1801506"/>
            <a:ext cx="19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Optimization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4551" y="3925592"/>
            <a:ext cx="199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Adaptability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4740" y="3974081"/>
            <a:ext cx="165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6834" y="4877230"/>
            <a:ext cx="88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0937" y="5523561"/>
            <a:ext cx="199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6051" y="3339162"/>
            <a:ext cx="27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 Programs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9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AMO Portal Client Dashboard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3863" y="676275"/>
            <a:ext cx="8296275" cy="5505450"/>
            <a:chOff x="423863" y="676275"/>
            <a:chExt cx="8296275" cy="5505450"/>
          </a:xfrm>
        </p:grpSpPr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3863" y="676275"/>
              <a:ext cx="8296275" cy="550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1561001" y="1832951"/>
              <a:ext cx="1165761" cy="4393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Adaptability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0472" y="1833322"/>
              <a:ext cx="1165761" cy="4393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Deliver Metrics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96065" y="1848779"/>
              <a:ext cx="1165761" cy="4393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Portfolio Analytics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91716" y="1835796"/>
              <a:ext cx="1165761" cy="4393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Innovation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9974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1" y="858404"/>
            <a:ext cx="7751350" cy="550545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AMO Portal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03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405F9E"/>
                </a:solidFill>
                <a:latin typeface="Corbel"/>
                <a:ea typeface="ＭＳ Ｐゴシック" charset="0"/>
                <a:cs typeface="Corbel"/>
              </a:rPr>
              <a:t>High Level Milestones Summary….. (1/2)</a:t>
            </a:r>
          </a:p>
        </p:txBody>
      </p:sp>
      <p:sp>
        <p:nvSpPr>
          <p:cNvPr id="67" name="Pentagon 66"/>
          <p:cNvSpPr/>
          <p:nvPr/>
        </p:nvSpPr>
        <p:spPr>
          <a:xfrm>
            <a:off x="236092" y="914404"/>
            <a:ext cx="8789158" cy="5569527"/>
          </a:xfrm>
          <a:prstGeom prst="homePlate">
            <a:avLst>
              <a:gd name="adj" fmla="val 1320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7238185"/>
              </p:ext>
            </p:extLst>
          </p:nvPr>
        </p:nvGraphicFramePr>
        <p:xfrm>
          <a:off x="237511" y="906399"/>
          <a:ext cx="8046720" cy="3962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July 16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baseline="0" dirty="0" smtClean="0"/>
                        <a:t> 2013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September 2013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October</a:t>
                      </a:r>
                      <a:r>
                        <a:rPr lang="en-US" sz="1000" baseline="0" dirty="0" smtClean="0"/>
                        <a:t> 2013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November 2013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December</a:t>
                      </a:r>
                      <a:r>
                        <a:rPr lang="en-US" sz="1000" baseline="0" dirty="0" smtClean="0"/>
                        <a:t> 2013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January 2014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February 2014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March 2014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Straight Connector 97"/>
          <p:cNvCxnSpPr/>
          <p:nvPr/>
        </p:nvCxnSpPr>
        <p:spPr>
          <a:xfrm>
            <a:off x="2239308" y="1113182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1241774" y="1101306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4258123" y="1113185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5267542" y="1101309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3248714" y="1089431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6269916" y="1048147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30" name="Straight Connector 129"/>
          <p:cNvCxnSpPr/>
          <p:nvPr/>
        </p:nvCxnSpPr>
        <p:spPr>
          <a:xfrm>
            <a:off x="7277348" y="1059749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132" name="Straight Connector 131"/>
          <p:cNvCxnSpPr/>
          <p:nvPr/>
        </p:nvCxnSpPr>
        <p:spPr>
          <a:xfrm>
            <a:off x="8284771" y="1069645"/>
            <a:ext cx="28894" cy="5418251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</p:spPr>
      </p:cxnSp>
      <p:sp>
        <p:nvSpPr>
          <p:cNvPr id="110" name="Pentagon 109"/>
          <p:cNvSpPr/>
          <p:nvPr/>
        </p:nvSpPr>
        <p:spPr>
          <a:xfrm>
            <a:off x="252545" y="6208201"/>
            <a:ext cx="8142084" cy="223519"/>
          </a:xfrm>
          <a:prstGeom prst="homePlate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Management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Pentagon 134"/>
          <p:cNvSpPr/>
          <p:nvPr/>
        </p:nvSpPr>
        <p:spPr>
          <a:xfrm>
            <a:off x="232124" y="1378887"/>
            <a:ext cx="2047942" cy="663673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1 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– Accelerated Requirements Gathering and Review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Pentagon 135"/>
          <p:cNvSpPr/>
          <p:nvPr/>
        </p:nvSpPr>
        <p:spPr>
          <a:xfrm>
            <a:off x="1251423" y="2065673"/>
            <a:ext cx="2047942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2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Accelerated Design Phase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Pentagon 136"/>
          <p:cNvSpPr/>
          <p:nvPr/>
        </p:nvSpPr>
        <p:spPr>
          <a:xfrm>
            <a:off x="2270722" y="2586213"/>
            <a:ext cx="2047942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3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Foundational Functionality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Pentagon 138"/>
          <p:cNvSpPr/>
          <p:nvPr/>
        </p:nvSpPr>
        <p:spPr>
          <a:xfrm>
            <a:off x="5294971" y="3544160"/>
            <a:ext cx="2047942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5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Incident Functionality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Pentagon 139"/>
          <p:cNvSpPr/>
          <p:nvPr/>
        </p:nvSpPr>
        <p:spPr>
          <a:xfrm>
            <a:off x="6290519" y="4064698"/>
            <a:ext cx="2047942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6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SLA Functionality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Pentagon 140"/>
          <p:cNvSpPr/>
          <p:nvPr/>
        </p:nvSpPr>
        <p:spPr>
          <a:xfrm>
            <a:off x="6288540" y="4573363"/>
            <a:ext cx="2047942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7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Final Dashboard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Pentagon 137"/>
          <p:cNvSpPr/>
          <p:nvPr/>
        </p:nvSpPr>
        <p:spPr>
          <a:xfrm>
            <a:off x="3278145" y="3106750"/>
            <a:ext cx="2042004" cy="485541"/>
          </a:xfrm>
          <a:prstGeom prst="homePlat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chemeClr val="bg1"/>
                </a:solidFill>
                <a:latin typeface="Calibri"/>
              </a:rPr>
              <a:t>Sprint 4</a:t>
            </a:r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 – Functional Data Entry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7374581" y="5165769"/>
            <a:ext cx="368134" cy="36813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Mar 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586356" y="5557656"/>
            <a:ext cx="595743" cy="4631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Mar 10</a:t>
            </a:r>
            <a:r>
              <a:rPr lang="en-US" sz="9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900" b="1" dirty="0" smtClean="0">
                <a:solidFill>
                  <a:schemeClr val="tx1"/>
                </a:solidFill>
              </a:rPr>
              <a:t> -14</a:t>
            </a:r>
            <a:r>
              <a:rPr lang="en-US" sz="9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875138" y="5172504"/>
            <a:ext cx="912606" cy="2188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000" dirty="0" smtClean="0">
                <a:solidFill>
                  <a:schemeClr val="tx1"/>
                </a:solidFill>
              </a:rPr>
              <a:t>Delivery Date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2569" y="3747112"/>
            <a:ext cx="0" cy="1501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020788" y="5652654"/>
            <a:ext cx="1365667" cy="42751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Due Date;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Acceptance Period</a:t>
            </a:r>
          </a:p>
        </p:txBody>
      </p:sp>
      <p:cxnSp>
        <p:nvCxnSpPr>
          <p:cNvPr id="149" name="Straight Connector 148"/>
          <p:cNvCxnSpPr>
            <a:endCxn id="144" idx="2"/>
          </p:cNvCxnSpPr>
          <p:nvPr/>
        </p:nvCxnSpPr>
        <p:spPr>
          <a:xfrm flipV="1">
            <a:off x="7422078" y="5789223"/>
            <a:ext cx="164278" cy="5343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6"/>
            <a:endCxn id="146" idx="1"/>
          </p:cNvCxnSpPr>
          <p:nvPr/>
        </p:nvCxnSpPr>
        <p:spPr>
          <a:xfrm flipV="1">
            <a:off x="7742715" y="5281953"/>
            <a:ext cx="132423" cy="6788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orbel" pitchFamily="34" charset="0"/>
              </a:rPr>
              <a:t>July 2013</a:t>
            </a:r>
          </a:p>
          <a:p>
            <a:pPr lvl="0"/>
            <a:r>
              <a:rPr lang="en-US" dirty="0" smtClean="0">
                <a:latin typeface="Corbel" pitchFamily="34" charset="0"/>
              </a:rPr>
              <a:t>NTT DATA Corporation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Project Plan: AMO Portal</a:t>
            </a:r>
            <a:r>
              <a:rPr lang="en-US" dirty="0">
                <a:latin typeface="Corbel" pitchFamily="34" charset="0"/>
              </a:rPr>
              <a:t/>
            </a:r>
            <a:br>
              <a:rPr lang="en-US" dirty="0">
                <a:latin typeface="Corbel" pitchFamily="34" charset="0"/>
              </a:rPr>
            </a:br>
            <a:r>
              <a:rPr lang="en-US" sz="1800" i="1" dirty="0" smtClean="0">
                <a:latin typeface="Corbel" pitchFamily="34" charset="0"/>
              </a:rPr>
              <a:t>GBS </a:t>
            </a:r>
            <a:r>
              <a:rPr lang="en-US" sz="1800" i="1" dirty="0">
                <a:latin typeface="Corbel" pitchFamily="34" charset="0"/>
              </a:rPr>
              <a:t>Innovation Fund</a:t>
            </a:r>
            <a:endParaRPr lang="en-US" i="1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047" y="6018689"/>
            <a:ext cx="167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V1 July 2 2013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smtClean="0"/>
              <a:t>(Please omit notations when unnecessary)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Plan Template - Project Name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2C42B1A8A4EBE94790528601239" ma:contentTypeVersion="3" ma:contentTypeDescription="Create a new document." ma:contentTypeScope="" ma:versionID="8d65a218ad3d2b96a094044660040203">
  <xsd:schema xmlns:xsd="http://www.w3.org/2001/XMLSchema" xmlns:xs="http://www.w3.org/2001/XMLSchema" xmlns:p="http://schemas.microsoft.com/office/2006/metadata/properties" xmlns:ns1="http://schemas.microsoft.com/sharepoint/v3" xmlns:ns2="6f03b772-a2ac-456b-81a5-979e6502aec9" targetNamespace="http://schemas.microsoft.com/office/2006/metadata/properties" ma:root="true" ma:fieldsID="b42b8d8e0f46134fbbaeaacdf7824961" ns1:_="" ns2:_="">
    <xsd:import namespace="http://schemas.microsoft.com/sharepoint/v3"/>
    <xsd:import namespace="6f03b772-a2ac-456b-81a5-979e6502aec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b772-a2ac-456b-81a5-979e6502aec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Tools" ma:format="Dropdown" ma:internalName="Category">
      <xsd:simpleType>
        <xsd:restriction base="dms:Choice">
          <xsd:enumeration value="Tools"/>
          <xsd:enumeration value="Brand"/>
          <xsd:enumeration value="Guidelines"/>
          <xsd:enumeration value="Launch"/>
          <xsd:enumeration value="Order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Category xmlns="6f03b772-a2ac-456b-81a5-979e6502aec9">Tools</Category>
  </documentManagement>
</p:properties>
</file>

<file path=customXml/itemProps1.xml><?xml version="1.0" encoding="utf-8"?>
<ds:datastoreItem xmlns:ds="http://schemas.openxmlformats.org/officeDocument/2006/customXml" ds:itemID="{9F8FF21A-A2A2-41A3-B9E5-4D36A5575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4152B-7D5F-4F8D-961C-C01002D5E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7AD75-EEE3-44BE-8BA2-F83C69B3BBF2}">
  <ds:schemaRefs>
    <ds:schemaRef ds:uri="6f03b772-a2ac-456b-81a5-979e6502aec9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 Template - Project Name</Template>
  <TotalTime>2421</TotalTime>
  <Words>351</Words>
  <Application>Microsoft Office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Project Plan Template - Project Name</vt:lpstr>
      <vt:lpstr>Project Plan: “AMO Portal” </vt:lpstr>
      <vt:lpstr>Slide 2</vt:lpstr>
      <vt:lpstr>Slide 3</vt:lpstr>
      <vt:lpstr>Slide 4</vt:lpstr>
      <vt:lpstr>Slide 5</vt:lpstr>
      <vt:lpstr>Slide 6</vt:lpstr>
      <vt:lpstr>Project Plan: AMO Portal GBS Innovation Fund</vt:lpstr>
      <vt:lpstr>Slide 8</vt:lpstr>
    </vt:vector>
  </TitlesOfParts>
  <Company>Keane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Plan: “Project Name” GBS Innovation Fund</dc:title>
  <dc:creator>Neeraj Mishra</dc:creator>
  <dc:description>The new NTT DATA Powerpoint Template.  Use this for all presentations moving forward.</dc:description>
  <cp:lastModifiedBy>Todd Topolski</cp:lastModifiedBy>
  <cp:revision>228</cp:revision>
  <cp:lastPrinted>2011-11-22T23:58:23Z</cp:lastPrinted>
  <dcterms:created xsi:type="dcterms:W3CDTF">2013-06-20T17:31:02Z</dcterms:created>
  <dcterms:modified xsi:type="dcterms:W3CDTF">2013-07-09T01:49:32Z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0x010100D074D2C42B1A8A4EBE94790528601239</vt:lpwstr>
  </property>
</Properties>
</file>