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2"/>
  </p:notesMasterIdLst>
  <p:sldIdLst>
    <p:sldId id="256" r:id="rId3"/>
    <p:sldId id="323" r:id="rId4"/>
    <p:sldId id="318" r:id="rId5"/>
    <p:sldId id="325" r:id="rId6"/>
    <p:sldId id="324" r:id="rId7"/>
    <p:sldId id="289" r:id="rId8"/>
    <p:sldId id="327" r:id="rId9"/>
    <p:sldId id="328" r:id="rId10"/>
    <p:sldId id="329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72A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6" autoAdjust="0"/>
  </p:normalViewPr>
  <p:slideViewPr>
    <p:cSldViewPr>
      <p:cViewPr varScale="1">
        <p:scale>
          <a:sx n="70" d="100"/>
          <a:sy n="70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17574-B564-4658-9536-2C4E246BF9F1}" type="datetimeFigureOut">
              <a:rPr kumimoji="1" lang="ja-JP" altLang="en-US" smtClean="0"/>
              <a:t>2013/7/9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E9EBF-29E7-4B5C-84D1-1C98191C3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2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NTT_logo_RGB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003473" y="6114535"/>
            <a:ext cx="1691640" cy="246888"/>
          </a:xfrm>
          <a:prstGeom prst="rect">
            <a:avLst/>
          </a:prstGeom>
        </p:spPr>
      </p:pic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9881" y="4739"/>
            <a:ext cx="6614121" cy="2950333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9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MM/DD/YYYY</a:t>
            </a:r>
          </a:p>
          <a:p>
            <a:pPr lvl="0"/>
            <a:r>
              <a:rPr lang="en-US" dirty="0" smtClean="0"/>
              <a:t>NTT DATA Corporation</a:t>
            </a:r>
          </a:p>
          <a:p>
            <a:pPr lvl="0"/>
            <a:r>
              <a:rPr lang="en-US" dirty="0" smtClean="0"/>
              <a:t>XXXXXXXXXXXX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0" y="217091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Client name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 smtClean="0"/>
              <a:t>Information type: XXXXXXX</a:t>
            </a:r>
          </a:p>
          <a:p>
            <a:pPr lvl="0"/>
            <a:r>
              <a:rPr lang="en-US" dirty="0" smtClean="0"/>
              <a:t>Company: XXXXXXXXXXX</a:t>
            </a:r>
          </a:p>
          <a:p>
            <a:pPr lvl="0"/>
            <a:r>
              <a:rPr lang="en-US" dirty="0" smtClean="0"/>
              <a:t>Information owner: XXXXXX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(Delete the information classification label for external use.</a:t>
            </a:r>
          </a:p>
          <a:p>
            <a:pPr lvl="0"/>
            <a:r>
              <a:rPr lang="en-US" dirty="0" smtClean="0"/>
              <a:t>Display notations such as “</a:t>
            </a:r>
            <a:r>
              <a:rPr lang="en-US" sz="900" dirty="0" smtClean="0">
                <a:solidFill>
                  <a:srgbClr val="FF0000"/>
                </a:solidFill>
              </a:rPr>
              <a:t>Confidential”,</a:t>
            </a:r>
            <a:r>
              <a:rPr lang="en-US" sz="900" baseline="0" dirty="0" smtClean="0">
                <a:solidFill>
                  <a:srgbClr val="FF0000"/>
                </a:solidFill>
              </a:rPr>
              <a:t> if necessary.)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latin typeface="Arial"/>
                <a:cs typeface="Arial"/>
              </a:rPr>
              <a:t> NTT DATA Corporation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8890" y="2921001"/>
            <a:ext cx="6615112" cy="12676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 Black" pitchFamily="34" charset="0"/>
                <a:cs typeface="Arial"/>
              </a:defRPr>
            </a:lvl1pPr>
          </a:lstStyle>
          <a:p>
            <a:r>
              <a:rPr lang="en-US" dirty="0" smtClean="0"/>
              <a:t>Input title in 1 or 2 lines.</a:t>
            </a:r>
            <a:br>
              <a:rPr lang="en-US" dirty="0" smtClean="0"/>
            </a:br>
            <a:r>
              <a:rPr lang="en-US" dirty="0" smtClean="0"/>
              <a:t>(Decrease font size for long titles.)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522" y="0"/>
            <a:ext cx="6609080" cy="731520"/>
          </a:xfrm>
          <a:prstGeom prst="rect">
            <a:avLst/>
          </a:prstGeom>
        </p:spPr>
        <p:txBody>
          <a:bodyPr lIns="182880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4334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/>
          <p:nvPr/>
        </p:nvSpPr>
        <p:spPr>
          <a:xfrm>
            <a:off x="0" y="0"/>
            <a:ext cx="25424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3" name="Picture 7" descr="NTT_Brand_Slid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4"/>
            <a:ext cx="254244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0" y="6751639"/>
            <a:ext cx="236220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60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 © 2012 NTT DATA Corporation</a:t>
            </a: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59" y="2801939"/>
            <a:ext cx="487240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85446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370" y="1771650"/>
            <a:ext cx="6948854" cy="1620838"/>
          </a:xfrm>
        </p:spPr>
        <p:txBody>
          <a:bodyPr/>
          <a:lstStyle>
            <a:lvl1pPr algn="r">
              <a:lnSpc>
                <a:spcPct val="110000"/>
              </a:lnSpc>
              <a:defRPr sz="28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0107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インデック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0" y="6737350"/>
            <a:ext cx="9144000" cy="120650"/>
            <a:chOff x="0" y="6731877"/>
            <a:chExt cx="10688638" cy="132052"/>
          </a:xfrm>
        </p:grpSpPr>
        <p:sp>
          <p:nvSpPr>
            <p:cNvPr id="5" name="Rectangle 52"/>
            <p:cNvSpPr/>
            <p:nvPr userDrawn="1"/>
          </p:nvSpPr>
          <p:spPr>
            <a:xfrm>
              <a:off x="0" y="6731877"/>
              <a:ext cx="10688638" cy="132052"/>
            </a:xfrm>
            <a:prstGeom prst="rect">
              <a:avLst/>
            </a:prstGeom>
            <a:solidFill>
              <a:srgbClr val="E1E7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grpSp>
          <p:nvGrpSpPr>
            <p:cNvPr id="6" name="Group 103"/>
            <p:cNvGrpSpPr>
              <a:grpSpLocks/>
            </p:cNvGrpSpPr>
            <p:nvPr userDrawn="1"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7" name="Rectangle 54"/>
              <p:cNvSpPr/>
              <p:nvPr userDrawn="1"/>
            </p:nvSpPr>
            <p:spPr>
              <a:xfrm>
                <a:off x="613227" y="6296155"/>
                <a:ext cx="121618" cy="132052"/>
              </a:xfrm>
              <a:prstGeom prst="rect">
                <a:avLst/>
              </a:prstGeom>
              <a:solidFill>
                <a:srgbClr val="E6B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55"/>
              <p:cNvSpPr>
                <a:spLocks noChangeArrowheads="1"/>
              </p:cNvSpPr>
              <p:nvPr userDrawn="1"/>
            </p:nvSpPr>
            <p:spPr bwMode="auto">
              <a:xfrm>
                <a:off x="489896" y="6296155"/>
                <a:ext cx="123330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839788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700">
                  <a:solidFill>
                    <a:srgbClr val="000000"/>
                  </a:solidFill>
                  <a:latin typeface="HGP創英角ｺﾞｼｯｸUB" pitchFamily="50" charset="-128"/>
                </a:endParaRPr>
              </a:p>
            </p:txBody>
          </p:sp>
          <p:sp>
            <p:nvSpPr>
              <p:cNvPr id="9" name="Rectangle 56"/>
              <p:cNvSpPr/>
              <p:nvPr userDrawn="1"/>
            </p:nvSpPr>
            <p:spPr>
              <a:xfrm>
                <a:off x="368279" y="6296155"/>
                <a:ext cx="121617" cy="132052"/>
              </a:xfrm>
              <a:prstGeom prst="rect">
                <a:avLst/>
              </a:prstGeom>
              <a:solidFill>
                <a:srgbClr val="6785C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57"/>
              <p:cNvSpPr/>
              <p:nvPr userDrawn="1"/>
            </p:nvSpPr>
            <p:spPr>
              <a:xfrm>
                <a:off x="244949" y="6296155"/>
                <a:ext cx="121617" cy="132052"/>
              </a:xfrm>
              <a:prstGeom prst="rect">
                <a:avLst/>
              </a:prstGeom>
              <a:solidFill>
                <a:srgbClr val="0080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Rectangle 58"/>
              <p:cNvSpPr>
                <a:spLocks noChangeArrowheads="1"/>
              </p:cNvSpPr>
              <p:nvPr userDrawn="1"/>
            </p:nvSpPr>
            <p:spPr bwMode="auto">
              <a:xfrm>
                <a:off x="121618" y="6296155"/>
                <a:ext cx="123330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839788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700">
                  <a:solidFill>
                    <a:srgbClr val="000000"/>
                  </a:solidFill>
                  <a:latin typeface="HGP創英角ｺﾞｼｯｸUB" pitchFamily="50" charset="-128"/>
                </a:endParaRPr>
              </a:p>
            </p:txBody>
          </p:sp>
          <p:sp>
            <p:nvSpPr>
              <p:cNvPr id="12" name="Rectangle 59"/>
              <p:cNvSpPr>
                <a:spLocks noChangeArrowheads="1"/>
              </p:cNvSpPr>
              <p:nvPr userDrawn="1"/>
            </p:nvSpPr>
            <p:spPr bwMode="auto">
              <a:xfrm>
                <a:off x="0" y="6296155"/>
                <a:ext cx="121618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defTabSz="839788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700">
                  <a:solidFill>
                    <a:srgbClr val="000000"/>
                  </a:solidFill>
                  <a:latin typeface="HGP創英角ｺﾞｼｯｸUB" pitchFamily="50" charset="-128"/>
                </a:endParaRPr>
              </a:p>
            </p:txBody>
          </p:sp>
        </p:grpSp>
      </p:grpSp>
      <p:sp>
        <p:nvSpPr>
          <p:cNvPr id="13" name="Rectangle 20"/>
          <p:cNvSpPr/>
          <p:nvPr/>
        </p:nvSpPr>
        <p:spPr>
          <a:xfrm>
            <a:off x="0" y="0"/>
            <a:ext cx="7735766" cy="663575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4" name="Picture 23" descr="NTT_Title_Slide_w_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572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0"/>
          <p:cNvSpPr/>
          <p:nvPr/>
        </p:nvSpPr>
        <p:spPr>
          <a:xfrm>
            <a:off x="7735766" y="0"/>
            <a:ext cx="1408234" cy="663575"/>
          </a:xfrm>
          <a:prstGeom prst="rect">
            <a:avLst/>
          </a:prstGeom>
          <a:solidFill>
            <a:srgbClr val="E1E7F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6" name="Picture 41" descr="NTT_logo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280989"/>
            <a:ext cx="1071196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8694127" y="6742114"/>
            <a:ext cx="449873" cy="123825"/>
          </a:xfrm>
          <a:prstGeom prst="rect">
            <a:avLst/>
          </a:prstGeom>
          <a:noFill/>
          <a:ln>
            <a:noFill/>
          </a:ln>
          <a:extLst/>
        </p:spPr>
        <p:txBody>
          <a:bodyPr lIns="84024" tIns="0" rIns="84024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1C98B934-474E-43B9-B780-FDF931F3F00F}" type="slidenum">
              <a:rPr lang="en-US" altLang="ja-JP" sz="800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TextBox 37"/>
          <p:cNvSpPr txBox="1">
            <a:spLocks noChangeArrowheads="1"/>
          </p:cNvSpPr>
          <p:nvPr/>
        </p:nvSpPr>
        <p:spPr bwMode="auto">
          <a:xfrm>
            <a:off x="656492" y="6756401"/>
            <a:ext cx="2022231" cy="93663"/>
          </a:xfrm>
          <a:prstGeom prst="rect">
            <a:avLst/>
          </a:prstGeom>
          <a:noFill/>
          <a:ln>
            <a:noFill/>
          </a:ln>
          <a:extLst/>
        </p:spPr>
        <p:txBody>
          <a:bodyPr lIns="84024" tIns="0" rIns="84024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60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 © 2012NTT DATA Corporation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22879" y="1273519"/>
            <a:ext cx="8248146" cy="4653361"/>
          </a:xfrm>
          <a:prstGeom prst="rect">
            <a:avLst/>
          </a:prstGeom>
        </p:spPr>
        <p:txBody>
          <a:bodyPr lIns="168048" tIns="42012" rIns="84024" bIns="42012">
            <a:normAutofit/>
          </a:bodyPr>
          <a:lstStyle>
            <a:lvl1pPr marL="420121" marR="0" indent="-420121" algn="l" defTabSz="42012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800">
                <a:latin typeface="+mn-ea"/>
                <a:ea typeface="+mn-ea"/>
              </a:defRPr>
            </a:lvl1pPr>
            <a:lvl2pPr marL="840242" indent="-420121">
              <a:buFont typeface="+mj-lt"/>
              <a:buAutoNum type="arabicPeriod"/>
              <a:defRPr/>
            </a:lvl2pPr>
            <a:lvl3pPr marL="1260363" indent="-420121">
              <a:buFont typeface="+mj-lt"/>
              <a:buAutoNum type="arabicPeriod"/>
              <a:defRPr/>
            </a:lvl3pPr>
            <a:lvl4pPr marL="1575454" indent="-315091">
              <a:buFont typeface="+mj-lt"/>
              <a:buAutoNum type="arabicPeriod"/>
              <a:defRPr/>
            </a:lvl4pPr>
            <a:lvl5pPr marL="1995575" indent="-315091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6270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044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/>
          <p:nvPr/>
        </p:nvSpPr>
        <p:spPr bwMode="auto">
          <a:xfrm>
            <a:off x="0" y="6713538"/>
            <a:ext cx="9144000" cy="150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0" y="6713538"/>
            <a:ext cx="845527" cy="150812"/>
            <a:chOff x="0" y="6296155"/>
            <a:chExt cx="735013" cy="132052"/>
          </a:xfrm>
        </p:grpSpPr>
        <p:sp>
          <p:nvSpPr>
            <p:cNvPr id="7" name="Rectangle 21"/>
            <p:cNvSpPr/>
            <p:nvPr/>
          </p:nvSpPr>
          <p:spPr>
            <a:xfrm>
              <a:off x="612723" y="6296155"/>
              <a:ext cx="122290" cy="1320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22"/>
            <p:cNvSpPr/>
            <p:nvPr/>
          </p:nvSpPr>
          <p:spPr>
            <a:xfrm>
              <a:off x="490433" y="6296155"/>
              <a:ext cx="122290" cy="132052"/>
            </a:xfrm>
            <a:prstGeom prst="rect">
              <a:avLst/>
            </a:prstGeom>
            <a:solidFill>
              <a:srgbClr val="C969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en-US" sz="1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23"/>
            <p:cNvSpPr/>
            <p:nvPr/>
          </p:nvSpPr>
          <p:spPr>
            <a:xfrm>
              <a:off x="368144" y="6296155"/>
              <a:ext cx="122290" cy="13205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24"/>
            <p:cNvSpPr/>
            <p:nvPr/>
          </p:nvSpPr>
          <p:spPr>
            <a:xfrm>
              <a:off x="244580" y="6296155"/>
              <a:ext cx="123564" cy="1320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25"/>
            <p:cNvSpPr/>
            <p:nvPr/>
          </p:nvSpPr>
          <p:spPr>
            <a:xfrm>
              <a:off x="123564" y="6296155"/>
              <a:ext cx="121016" cy="132052"/>
            </a:xfrm>
            <a:prstGeom prst="rect">
              <a:avLst/>
            </a:prstGeom>
            <a:solidFill>
              <a:srgbClr val="6F779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en-US" sz="1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26"/>
            <p:cNvSpPr/>
            <p:nvPr/>
          </p:nvSpPr>
          <p:spPr>
            <a:xfrm>
              <a:off x="0" y="6296155"/>
              <a:ext cx="123564" cy="132052"/>
            </a:xfrm>
            <a:prstGeom prst="rect">
              <a:avLst/>
            </a:prstGeom>
            <a:solidFill>
              <a:srgbClr val="3F497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en-US" sz="1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TextBox 17"/>
          <p:cNvSpPr txBox="1"/>
          <p:nvPr/>
        </p:nvSpPr>
        <p:spPr>
          <a:xfrm>
            <a:off x="845527" y="6751639"/>
            <a:ext cx="2284534" cy="92075"/>
          </a:xfrm>
          <a:prstGeom prst="rect">
            <a:avLst/>
          </a:prstGeom>
          <a:noFill/>
        </p:spPr>
        <p:txBody>
          <a:bodyPr tIns="0" bIns="0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tx1"/>
                </a:solidFill>
                <a:ea typeface="Arial" pitchFamily="-84" charset="0"/>
                <a:cs typeface="Arial" pitchFamily="-84" charset="0"/>
              </a:rPr>
              <a:t>Copyright © 2012 NTT DATA 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8852389" y="6751639"/>
            <a:ext cx="291611" cy="92075"/>
          </a:xfrm>
          <a:prstGeom prst="rect">
            <a:avLst/>
          </a:prstGeom>
          <a:noFill/>
        </p:spPr>
        <p:txBody>
          <a:bodyPr tIns="0" bIns="0">
            <a:prstTxWarp prst="textNoShape">
              <a:avLst/>
            </a:prstTxWarp>
            <a:spAutoFit/>
          </a:bodyPr>
          <a:lstStyle/>
          <a:p>
            <a:fld id="{C1B4E43C-42D9-4B4A-A85F-E35AFE855F05}" type="slidenum">
              <a:rPr lang="en-US" sz="600">
                <a:solidFill>
                  <a:schemeClr val="tx1"/>
                </a:solidFill>
                <a:ea typeface="Arial" pitchFamily="-84" charset="0"/>
                <a:cs typeface="Arial" pitchFamily="-84" charset="0"/>
              </a:rPr>
              <a:pPr/>
              <a:t>‹#›</a:t>
            </a:fld>
            <a:endParaRPr lang="en-US" sz="600">
              <a:solidFill>
                <a:schemeClr val="tx1"/>
              </a:solidFill>
              <a:ea typeface="Arial" pitchFamily="-84" charset="0"/>
              <a:cs typeface="Arial" pitchFamily="-84" charset="0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849069" y="368300"/>
            <a:ext cx="6765925" cy="431800"/>
          </a:xfrm>
          <a:prstGeom prst="rect">
            <a:avLst/>
          </a:prstGeom>
        </p:spPr>
        <p:txBody>
          <a:bodyPr vert="horz" lIns="36000" tIns="36000" rIns="36000" bIns="3600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20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Content Placeholder 30"/>
          <p:cNvSpPr>
            <a:spLocks noGrp="1"/>
          </p:cNvSpPr>
          <p:nvPr>
            <p:ph sz="quarter" idx="11"/>
          </p:nvPr>
        </p:nvSpPr>
        <p:spPr>
          <a:xfrm>
            <a:off x="832338" y="1373188"/>
            <a:ext cx="8006862" cy="4595811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444500" indent="-177800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622300" indent="-1778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-"/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849069" y="0"/>
            <a:ext cx="6765925" cy="167640"/>
          </a:xfrm>
          <a:prstGeom prst="rect">
            <a:avLst/>
          </a:prstGeom>
        </p:spPr>
        <p:txBody>
          <a:bodyPr vert="horz" lIns="36000" tIns="36000" rIns="36000" bIns="36000" anchor="ctr" anchorCtr="0">
            <a:noAutofit/>
          </a:bodyPr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780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7498374" y="0"/>
            <a:ext cx="1645626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309563"/>
            <a:ext cx="1252904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7498374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3122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144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kern="0">
                  <a:solidFill>
                    <a:sysClr val="windowText" lastClr="000000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767862" y="6751639"/>
            <a:ext cx="236220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Copyright © 2012 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8852389" y="6751639"/>
            <a:ext cx="291611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6F43AB8-37CA-405E-B037-DA9C8E718799}" type="slidenum">
              <a:rPr lang="en-US" sz="600">
                <a:latin typeface="Arial"/>
                <a:ea typeface="HGP創英角ｺﾞｼｯｸUB" pitchFamily="50" charset="-128"/>
                <a:cs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28297" y="1373189"/>
            <a:ext cx="7683011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5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96200" y="309982"/>
            <a:ext cx="1252728" cy="1828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latin typeface="Arial Black" pitchFamily="34" charset="0"/>
            </a:endParaRPr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" y="6731877"/>
            <a:ext cx="9144001" cy="1320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595" y="1402638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173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latin typeface="Arial"/>
                <a:cs typeface="Arial"/>
              </a:rPr>
              <a:t>Copyright © 201</a:t>
            </a:r>
            <a:r>
              <a:rPr lang="en-US" altLang="ja-JP" sz="600" dirty="0" smtClean="0">
                <a:latin typeface="Arial"/>
                <a:cs typeface="Arial"/>
              </a:rPr>
              <a:t>2</a:t>
            </a:r>
            <a:r>
              <a:rPr lang="en-US" sz="600" baseline="0" dirty="0" smtClean="0">
                <a:latin typeface="Arial"/>
                <a:cs typeface="Arial"/>
              </a:rPr>
              <a:t> NTT DATA Corporation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7252" y="6751091"/>
            <a:ext cx="666749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fld id="{B81353C4-87EF-784D-9B49-76D7931112DF}" type="slidenum">
              <a:rPr lang="en-US" sz="600" smtClean="0">
                <a:latin typeface="Arial"/>
                <a:cs typeface="Arial"/>
              </a:rPr>
              <a:pPr algn="r"/>
              <a:t>‹#›</a:t>
            </a:fld>
            <a:endParaRPr lang="en-US" sz="600" dirty="0"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Index</a:t>
            </a:r>
            <a:endParaRPr 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-4891" y="6731881"/>
            <a:ext cx="773065" cy="129675"/>
            <a:chOff x="0" y="6738104"/>
            <a:chExt cx="681194" cy="119896"/>
          </a:xfrm>
        </p:grpSpPr>
        <p:sp>
          <p:nvSpPr>
            <p:cNvPr id="42" name="Rectangle 54"/>
            <p:cNvSpPr/>
            <p:nvPr/>
          </p:nvSpPr>
          <p:spPr>
            <a:xfrm>
              <a:off x="567662" y="6738104"/>
              <a:ext cx="113532" cy="119896"/>
            </a:xfrm>
            <a:prstGeom prst="rect">
              <a:avLst/>
            </a:prstGeom>
            <a:solidFill>
              <a:srgbClr val="E6B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5"/>
            <p:cNvSpPr/>
            <p:nvPr/>
          </p:nvSpPr>
          <p:spPr>
            <a:xfrm>
              <a:off x="454130" y="6738104"/>
              <a:ext cx="113532" cy="119896"/>
            </a:xfrm>
            <a:prstGeom prst="rect">
              <a:avLst/>
            </a:prstGeom>
            <a:solidFill>
              <a:srgbClr val="C969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8402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Rectangle 56"/>
            <p:cNvSpPr/>
            <p:nvPr/>
          </p:nvSpPr>
          <p:spPr>
            <a:xfrm>
              <a:off x="340597" y="6738104"/>
              <a:ext cx="113532" cy="119896"/>
            </a:xfrm>
            <a:prstGeom prst="rect">
              <a:avLst/>
            </a:prstGeom>
            <a:solidFill>
              <a:srgbClr val="6785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7"/>
            <p:cNvSpPr/>
            <p:nvPr/>
          </p:nvSpPr>
          <p:spPr>
            <a:xfrm>
              <a:off x="227064" y="6738104"/>
              <a:ext cx="113532" cy="119896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8"/>
            <p:cNvSpPr/>
            <p:nvPr/>
          </p:nvSpPr>
          <p:spPr>
            <a:xfrm>
              <a:off x="113532" y="6738104"/>
              <a:ext cx="113532" cy="119896"/>
            </a:xfrm>
            <a:prstGeom prst="rect">
              <a:avLst/>
            </a:prstGeom>
            <a:solidFill>
              <a:srgbClr val="6F779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8402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Rectangle 59"/>
            <p:cNvSpPr/>
            <p:nvPr/>
          </p:nvSpPr>
          <p:spPr>
            <a:xfrm>
              <a:off x="0" y="6738104"/>
              <a:ext cx="113532" cy="119896"/>
            </a:xfrm>
            <a:prstGeom prst="rect">
              <a:avLst/>
            </a:prstGeom>
            <a:solidFill>
              <a:srgbClr val="3F497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8402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1501" y="944546"/>
            <a:ext cx="8503707" cy="5566786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 smtClean="0"/>
              <a:t>Input Page Title in 1 or 2 lines.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(Decrease font size for long titles)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31522" y="0"/>
            <a:ext cx="6609080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 Black" pitchFamily="34" charset="0"/>
                <a:cs typeface="Arial"/>
              </a:defRPr>
            </a:lvl1pPr>
          </a:lstStyle>
          <a:p>
            <a:r>
              <a:rPr kumimoji="1" lang="en-US" altLang="ja-JP" dirty="0" smtClean="0"/>
              <a:t>Input Page Title in 1 or 2 lines.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(Decrease font size for long titles)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" y="0"/>
            <a:ext cx="254203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TT_Brand_Slide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2157984"/>
            <a:ext cx="2542032" cy="25420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latin typeface="Arial"/>
                <a:cs typeface="Arial"/>
              </a:rPr>
              <a:t>Copyright © 201</a:t>
            </a:r>
            <a:r>
              <a:rPr lang="en-US" altLang="ja-JP" sz="600" dirty="0" smtClean="0">
                <a:latin typeface="Arial"/>
                <a:cs typeface="Arial"/>
              </a:rPr>
              <a:t>2</a:t>
            </a:r>
            <a:r>
              <a:rPr lang="en-US" sz="600" baseline="0" dirty="0" smtClean="0">
                <a:latin typeface="Arial"/>
                <a:cs typeface="Arial"/>
              </a:rPr>
              <a:t> NTT DATA Corporation</a:t>
            </a:r>
            <a:endParaRPr lang="en-US" sz="600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78" y="2802197"/>
            <a:ext cx="4872649" cy="1253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C4DAFD16-79C6-4D62-BF3D-FE32A3AAB3AF}" type="datetimeFigureOut">
              <a:rPr kumimoji="1" lang="ja-JP" altLang="en-US" smtClean="0"/>
              <a:t>2013/7/9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F7004F-142F-4887-9EC2-066B91E70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4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NTT_logo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73" y="6115051"/>
            <a:ext cx="1692519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4"/>
            <a:ext cx="254244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529254" y="4181476"/>
            <a:ext cx="6614746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>
              <a:solidFill>
                <a:srgbClr val="000000"/>
              </a:solidFill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529254" y="4764"/>
            <a:ext cx="6614746" cy="2949575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9"/>
            <a:ext cx="236220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60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 © 2012 NTT DATA Corporation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529254" y="2921001"/>
            <a:ext cx="6614746" cy="12684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743597" y="4379517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41699" y="217092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5824050" y="652231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5553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7498374" y="0"/>
            <a:ext cx="1645626" cy="7318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309563"/>
            <a:ext cx="1252904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7498374" cy="731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3122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/>
          <p:nvPr/>
        </p:nvSpPr>
        <p:spPr>
          <a:xfrm>
            <a:off x="0" y="6732588"/>
            <a:ext cx="9144000" cy="131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67862" y="6751639"/>
            <a:ext cx="236220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60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 © 2012 NTT DATA Corporation</a:t>
            </a: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8477250" y="6751639"/>
            <a:ext cx="6667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75EFE78-B7FC-4899-A410-6E7E3279FDF8}" type="slidenum">
              <a:rPr lang="en-US" altLang="ja-JP" sz="600" smtClean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2" name="グループ化 23"/>
          <p:cNvGrpSpPr>
            <a:grpSpLocks/>
          </p:cNvGrpSpPr>
          <p:nvPr/>
        </p:nvGrpSpPr>
        <p:grpSpPr bwMode="auto">
          <a:xfrm>
            <a:off x="-4396" y="6732589"/>
            <a:ext cx="772258" cy="128587"/>
            <a:chOff x="0" y="6738104"/>
            <a:chExt cx="681194" cy="119896"/>
          </a:xfrm>
        </p:grpSpPr>
        <p:sp>
          <p:nvSpPr>
            <p:cNvPr id="13" name="Rectangle 54"/>
            <p:cNvSpPr/>
            <p:nvPr/>
          </p:nvSpPr>
          <p:spPr>
            <a:xfrm>
              <a:off x="567446" y="6738104"/>
              <a:ext cx="113748" cy="119896"/>
            </a:xfrm>
            <a:prstGeom prst="rect">
              <a:avLst/>
            </a:prstGeom>
            <a:solidFill>
              <a:srgbClr val="E6B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14" name="Rectangle 55"/>
            <p:cNvSpPr>
              <a:spLocks noChangeArrowheads="1"/>
            </p:cNvSpPr>
            <p:nvPr/>
          </p:nvSpPr>
          <p:spPr bwMode="auto">
            <a:xfrm>
              <a:off x="453699" y="6738104"/>
              <a:ext cx="113748" cy="119896"/>
            </a:xfrm>
            <a:prstGeom prst="rect">
              <a:avLst/>
            </a:prstGeom>
            <a:solidFill>
              <a:srgbClr val="C96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839788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700">
                <a:solidFill>
                  <a:srgbClr val="000000"/>
                </a:solidFill>
              </a:endParaRPr>
            </a:p>
          </p:txBody>
        </p:sp>
        <p:sp>
          <p:nvSpPr>
            <p:cNvPr id="15" name="Rectangle 56"/>
            <p:cNvSpPr/>
            <p:nvPr/>
          </p:nvSpPr>
          <p:spPr>
            <a:xfrm>
              <a:off x="341244" y="6738104"/>
              <a:ext cx="112455" cy="119896"/>
            </a:xfrm>
            <a:prstGeom prst="rect">
              <a:avLst/>
            </a:prstGeom>
            <a:solidFill>
              <a:srgbClr val="6785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16" name="Rectangle 57"/>
            <p:cNvSpPr/>
            <p:nvPr/>
          </p:nvSpPr>
          <p:spPr>
            <a:xfrm>
              <a:off x="227496" y="6738104"/>
              <a:ext cx="112455" cy="119896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113749" y="6738104"/>
              <a:ext cx="113748" cy="119896"/>
            </a:xfrm>
            <a:prstGeom prst="rect">
              <a:avLst/>
            </a:prstGeom>
            <a:solidFill>
              <a:srgbClr val="6F7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839788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700">
                <a:solidFill>
                  <a:srgbClr val="000000"/>
                </a:solidFill>
              </a:endParaRPr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0" y="6738104"/>
              <a:ext cx="113749" cy="119896"/>
            </a:xfrm>
            <a:prstGeom prst="rect">
              <a:avLst/>
            </a:prstGeom>
            <a:solidFill>
              <a:srgbClr val="3F4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839788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700">
                <a:solidFill>
                  <a:srgbClr val="000000"/>
                </a:solidFill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594" y="1402639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9185601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11500" y="944546"/>
            <a:ext cx="8503707" cy="5566786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8321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0" y="0"/>
            <a:ext cx="7498079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8" descr="NTT_Title_and_Content.jp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sp>
        <p:nvSpPr>
          <p:cNvPr id="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7" descr="NTT_logo_RGB.png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7696200" y="309982"/>
            <a:ext cx="1252728" cy="182830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31522" y="0"/>
            <a:ext cx="6829007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 smtClean="0"/>
              <a:t>Input Page Title in 1 or 2 lines.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(Decrease font size for long titles)</a:t>
            </a:r>
            <a:endParaRPr kumimoji="1" lang="ja-JP" altLang="en-US" dirty="0"/>
          </a:p>
        </p:txBody>
      </p:sp>
      <p:sp>
        <p:nvSpPr>
          <p:cNvPr id="7" name="Rectangle 17"/>
          <p:cNvSpPr/>
          <p:nvPr/>
        </p:nvSpPr>
        <p:spPr>
          <a:xfrm>
            <a:off x="2" y="6731877"/>
            <a:ext cx="9144001" cy="1320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768173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latin typeface="Arial"/>
                <a:cs typeface="Arial"/>
              </a:rPr>
              <a:t>Copyright © 201</a:t>
            </a:r>
            <a:r>
              <a:rPr lang="en-US" altLang="ja-JP" sz="600" dirty="0" smtClean="0">
                <a:latin typeface="Arial"/>
                <a:cs typeface="Arial"/>
              </a:rPr>
              <a:t>2</a:t>
            </a:r>
            <a:r>
              <a:rPr lang="en-US" sz="600" baseline="0" dirty="0" smtClean="0">
                <a:latin typeface="Arial"/>
                <a:cs typeface="Arial"/>
              </a:rPr>
              <a:t> NTT DATA Corporation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8210550" y="6751091"/>
            <a:ext cx="933449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fld id="{B81353C4-87EF-784D-9B49-76D7931112DF}" type="slidenum">
              <a:rPr lang="en-US" sz="600" smtClean="0">
                <a:latin typeface="Arial"/>
                <a:cs typeface="Arial"/>
              </a:rPr>
              <a:pPr algn="r"/>
              <a:t>‹#›</a:t>
            </a:fld>
            <a:endParaRPr lang="en-US" sz="600" dirty="0">
              <a:latin typeface="Arial"/>
              <a:cs typeface="Arial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-4891" y="6731881"/>
            <a:ext cx="773065" cy="129675"/>
            <a:chOff x="0" y="6738104"/>
            <a:chExt cx="681194" cy="119896"/>
          </a:xfrm>
        </p:grpSpPr>
        <p:sp>
          <p:nvSpPr>
            <p:cNvPr id="11" name="Rectangle 54"/>
            <p:cNvSpPr/>
            <p:nvPr/>
          </p:nvSpPr>
          <p:spPr>
            <a:xfrm>
              <a:off x="567662" y="6738104"/>
              <a:ext cx="113532" cy="119896"/>
            </a:xfrm>
            <a:prstGeom prst="rect">
              <a:avLst/>
            </a:prstGeom>
            <a:solidFill>
              <a:srgbClr val="E6B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55"/>
            <p:cNvSpPr/>
            <p:nvPr/>
          </p:nvSpPr>
          <p:spPr>
            <a:xfrm>
              <a:off x="454130" y="6738104"/>
              <a:ext cx="113532" cy="119896"/>
            </a:xfrm>
            <a:prstGeom prst="rect">
              <a:avLst/>
            </a:prstGeom>
            <a:solidFill>
              <a:srgbClr val="C969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8402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56"/>
            <p:cNvSpPr/>
            <p:nvPr/>
          </p:nvSpPr>
          <p:spPr>
            <a:xfrm>
              <a:off x="340597" y="6738104"/>
              <a:ext cx="113532" cy="119896"/>
            </a:xfrm>
            <a:prstGeom prst="rect">
              <a:avLst/>
            </a:prstGeom>
            <a:solidFill>
              <a:srgbClr val="6785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7"/>
            <p:cNvSpPr/>
            <p:nvPr/>
          </p:nvSpPr>
          <p:spPr>
            <a:xfrm>
              <a:off x="227064" y="6738104"/>
              <a:ext cx="113532" cy="119896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8"/>
            <p:cNvSpPr/>
            <p:nvPr/>
          </p:nvSpPr>
          <p:spPr>
            <a:xfrm>
              <a:off x="113532" y="6738104"/>
              <a:ext cx="113532" cy="119896"/>
            </a:xfrm>
            <a:prstGeom prst="rect">
              <a:avLst/>
            </a:prstGeom>
            <a:solidFill>
              <a:srgbClr val="6F779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8402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59"/>
            <p:cNvSpPr/>
            <p:nvPr/>
          </p:nvSpPr>
          <p:spPr>
            <a:xfrm>
              <a:off x="0" y="6738104"/>
              <a:ext cx="113532" cy="119896"/>
            </a:xfrm>
            <a:prstGeom prst="rect">
              <a:avLst/>
            </a:prstGeom>
            <a:solidFill>
              <a:srgbClr val="3F497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8402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Arial Black" pitchFamily="34" charset="0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ct val="20000"/>
        </a:spcBef>
        <a:buFont typeface="Arial"/>
        <a:buChar char="–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»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0" y="0"/>
            <a:ext cx="7498374" cy="731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2051" name="Picture 28" descr="NTT_Title_and_Content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3122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/>
          <p:nvPr/>
        </p:nvSpPr>
        <p:spPr>
          <a:xfrm>
            <a:off x="7498374" y="0"/>
            <a:ext cx="1645626" cy="7318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2053" name="Picture 27" descr="NTT_logo_RG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309563"/>
            <a:ext cx="1252904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731228" y="0"/>
            <a:ext cx="682869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Input Page Title in 1 or 2 lines. </a:t>
            </a:r>
            <a:br>
              <a:rPr lang="en-US" altLang="ja-JP" smtClean="0"/>
            </a:br>
            <a:r>
              <a:rPr lang="en-US" altLang="ja-JP" smtClean="0"/>
              <a:t>(Decrease font size for long titles)</a:t>
            </a:r>
            <a:endParaRPr lang="ja-JP" altLang="en-US" smtClean="0"/>
          </a:p>
        </p:txBody>
      </p:sp>
      <p:sp>
        <p:nvSpPr>
          <p:cNvPr id="7" name="Rectangle 17"/>
          <p:cNvSpPr/>
          <p:nvPr/>
        </p:nvSpPr>
        <p:spPr>
          <a:xfrm>
            <a:off x="0" y="6732588"/>
            <a:ext cx="9144000" cy="131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767862" y="6751639"/>
            <a:ext cx="236220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60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 © 2012 NTT DATA Corporation</a:t>
            </a:r>
          </a:p>
        </p:txBody>
      </p:sp>
      <p:sp>
        <p:nvSpPr>
          <p:cNvPr id="2057" name="TextBox 16"/>
          <p:cNvSpPr txBox="1">
            <a:spLocks noChangeArrowheads="1"/>
          </p:cNvSpPr>
          <p:nvPr/>
        </p:nvSpPr>
        <p:spPr bwMode="auto">
          <a:xfrm>
            <a:off x="8210551" y="6751639"/>
            <a:ext cx="9334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8F7A20A0-BCD3-44B2-93C6-9352CEFE40EF}" type="slidenum">
              <a:rPr lang="en-US" altLang="ja-JP" sz="600" smtClean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2058" name="グループ化 9"/>
          <p:cNvGrpSpPr>
            <a:grpSpLocks/>
          </p:cNvGrpSpPr>
          <p:nvPr/>
        </p:nvGrpSpPr>
        <p:grpSpPr bwMode="auto">
          <a:xfrm>
            <a:off x="-4396" y="6732589"/>
            <a:ext cx="772258" cy="128587"/>
            <a:chOff x="0" y="6738104"/>
            <a:chExt cx="681194" cy="119896"/>
          </a:xfrm>
        </p:grpSpPr>
        <p:sp>
          <p:nvSpPr>
            <p:cNvPr id="11" name="Rectangle 54"/>
            <p:cNvSpPr/>
            <p:nvPr/>
          </p:nvSpPr>
          <p:spPr>
            <a:xfrm>
              <a:off x="567446" y="6738104"/>
              <a:ext cx="113748" cy="119896"/>
            </a:xfrm>
            <a:prstGeom prst="rect">
              <a:avLst/>
            </a:prstGeom>
            <a:solidFill>
              <a:srgbClr val="E6B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060" name="Rectangle 55"/>
            <p:cNvSpPr>
              <a:spLocks noChangeArrowheads="1"/>
            </p:cNvSpPr>
            <p:nvPr/>
          </p:nvSpPr>
          <p:spPr bwMode="auto">
            <a:xfrm>
              <a:off x="453699" y="6738104"/>
              <a:ext cx="113748" cy="119896"/>
            </a:xfrm>
            <a:prstGeom prst="rect">
              <a:avLst/>
            </a:prstGeom>
            <a:solidFill>
              <a:srgbClr val="C96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839788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700">
                <a:solidFill>
                  <a:srgbClr val="000000"/>
                </a:solidFill>
              </a:endParaRPr>
            </a:p>
          </p:txBody>
        </p:sp>
        <p:sp>
          <p:nvSpPr>
            <p:cNvPr id="13" name="Rectangle 56"/>
            <p:cNvSpPr/>
            <p:nvPr/>
          </p:nvSpPr>
          <p:spPr>
            <a:xfrm>
              <a:off x="341244" y="6738104"/>
              <a:ext cx="112455" cy="119896"/>
            </a:xfrm>
            <a:prstGeom prst="rect">
              <a:avLst/>
            </a:prstGeom>
            <a:solidFill>
              <a:srgbClr val="6785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14" name="Rectangle 57"/>
            <p:cNvSpPr/>
            <p:nvPr/>
          </p:nvSpPr>
          <p:spPr>
            <a:xfrm>
              <a:off x="227496" y="6738104"/>
              <a:ext cx="112455" cy="119896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2063" name="Rectangle 58"/>
            <p:cNvSpPr>
              <a:spLocks noChangeArrowheads="1"/>
            </p:cNvSpPr>
            <p:nvPr/>
          </p:nvSpPr>
          <p:spPr bwMode="auto">
            <a:xfrm>
              <a:off x="113749" y="6738104"/>
              <a:ext cx="113748" cy="119896"/>
            </a:xfrm>
            <a:prstGeom prst="rect">
              <a:avLst/>
            </a:prstGeom>
            <a:solidFill>
              <a:srgbClr val="6F7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839788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700">
                <a:solidFill>
                  <a:srgbClr val="000000"/>
                </a:solidFill>
              </a:endParaRPr>
            </a:p>
          </p:txBody>
        </p:sp>
        <p:sp>
          <p:nvSpPr>
            <p:cNvPr id="2064" name="Rectangle 59"/>
            <p:cNvSpPr>
              <a:spLocks noChangeArrowheads="1"/>
            </p:cNvSpPr>
            <p:nvPr/>
          </p:nvSpPr>
          <p:spPr bwMode="auto">
            <a:xfrm>
              <a:off x="0" y="6738104"/>
              <a:ext cx="113749" cy="119896"/>
            </a:xfrm>
            <a:prstGeom prst="rect">
              <a:avLst/>
            </a:prstGeom>
            <a:solidFill>
              <a:srgbClr val="3F4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839788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7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52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  <p:sldLayoutId id="2147483690" r:id="rId5"/>
    <p:sldLayoutId id="2147483691" r:id="rId6"/>
    <p:sldLayoutId id="2147483694" r:id="rId7"/>
    <p:sldLayoutId id="2147483695" r:id="rId8"/>
    <p:sldLayoutId id="2147483699" r:id="rId9"/>
    <p:sldLayoutId id="214748370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000" kern="1200">
          <a:solidFill>
            <a:schemeClr val="tx1"/>
          </a:solidFill>
          <a:latin typeface="+mn-lt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" charset="0"/>
          <a:ea typeface="HGP創英角ｺﾞｼｯｸUB" pitchFamily="50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" charset="0"/>
          <a:ea typeface="HGP創英角ｺﾞｼｯｸUB" pitchFamily="50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" charset="0"/>
          <a:ea typeface="HGP創英角ｺﾞｼｯｸUB" pitchFamily="50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" charset="0"/>
          <a:ea typeface="HGP創英角ｺﾞｼｯｸUB" pitchFamily="50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" charset="0"/>
          <a:ea typeface="HGP創英角ｺﾞｼｯｸUB" pitchFamily="50" charset="-128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" charset="0"/>
          <a:ea typeface="HGP創英角ｺﾞｼｯｸUB" pitchFamily="50" charset="-128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" charset="0"/>
          <a:ea typeface="HGP創英角ｺﾞｼｯｸUB" pitchFamily="50" charset="-128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" charset="0"/>
          <a:ea typeface="HGP創英角ｺﾞｼｯｸUB" pitchFamily="50" charset="-128"/>
          <a:cs typeface="Arial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sutsuik@nttdata.co.jp" TargetMode="External"/><Relationship Id="rId7" Type="http://schemas.openxmlformats.org/officeDocument/2006/relationships/hyperlink" Target="mailto:patexiruk@nttdata.com" TargetMode="External"/><Relationship Id="rId2" Type="http://schemas.openxmlformats.org/officeDocument/2006/relationships/hyperlink" Target="mailto:nishinouem@nttdata.co.jp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arimurat@nttdata.co.jp" TargetMode="External"/><Relationship Id="rId5" Type="http://schemas.openxmlformats.org/officeDocument/2006/relationships/hyperlink" Target="mailto:Hisashi.Yoshida@nttdata.com" TargetMode="External"/><Relationship Id="rId4" Type="http://schemas.openxmlformats.org/officeDocument/2006/relationships/hyperlink" Target="mailto:Grdi-ml@rd.nttdata.co.j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lvl="0" algn="r"/>
            <a:r>
              <a:rPr lang="en-US" altLang="ja-JP" b="1" dirty="0" smtClean="0">
                <a:ln w="1905"/>
                <a:gradFill>
                  <a:gsLst>
                    <a:gs pos="0">
                      <a:schemeClr val="accent4">
                        <a:lumMod val="50000"/>
                      </a:schemeClr>
                    </a:gs>
                    <a:gs pos="78000">
                      <a:schemeClr val="accent4">
                        <a:lumMod val="7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HGP創英角ｺﾞｼｯｸUB" pitchFamily="50" charset="-128"/>
                <a:cs typeface="Arial" pitchFamily="34" charset="0"/>
              </a:rPr>
              <a:t>R&amp;D </a:t>
            </a:r>
            <a:r>
              <a:rPr lang="en-US" altLang="ja-JP" b="1" dirty="0">
                <a:ln w="1905"/>
                <a:gradFill>
                  <a:gsLst>
                    <a:gs pos="0">
                      <a:schemeClr val="accent4">
                        <a:lumMod val="50000"/>
                      </a:schemeClr>
                    </a:gs>
                    <a:gs pos="78000">
                      <a:schemeClr val="accent4">
                        <a:lumMod val="7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ea typeface="HGP創英角ｺﾞｼｯｸUB" pitchFamily="50" charset="-128"/>
                <a:cs typeface="Arial" pitchFamily="34" charset="0"/>
              </a:rPr>
              <a:t>Headquarters, NTT DATA CORPORATION</a:t>
            </a:r>
          </a:p>
          <a:p>
            <a:pPr algn="r"/>
            <a:endParaRPr kumimoji="1" lang="ja-JP" altLang="en-US" b="1" dirty="0">
              <a:ln w="1905"/>
              <a:gradFill>
                <a:gsLst>
                  <a:gs pos="0">
                    <a:schemeClr val="accent4">
                      <a:lumMod val="50000"/>
                    </a:schemeClr>
                  </a:gs>
                  <a:gs pos="78000">
                    <a:schemeClr val="accent4">
                      <a:lumMod val="75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b="1" dirty="0" smtClean="0">
                <a:ln w="1905"/>
                <a:gradFill>
                  <a:gsLst>
                    <a:gs pos="0">
                      <a:schemeClr val="accent3">
                        <a:lumMod val="25000"/>
                        <a:lumOff val="75000"/>
                      </a:schemeClr>
                    </a:gs>
                    <a:gs pos="78000">
                      <a:schemeClr val="bg1">
                        <a:lumMod val="9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Global R&amp;D initiative 2013</a:t>
            </a:r>
            <a:br>
              <a:rPr kumimoji="1" lang="en-US" altLang="ja-JP" sz="2800" b="1" dirty="0" smtClean="0">
                <a:ln w="1905"/>
                <a:gradFill>
                  <a:gsLst>
                    <a:gs pos="0">
                      <a:schemeClr val="accent3">
                        <a:lumMod val="25000"/>
                        <a:lumOff val="75000"/>
                      </a:schemeClr>
                    </a:gs>
                    <a:gs pos="78000">
                      <a:schemeClr val="bg1">
                        <a:lumMod val="9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kumimoji="1" lang="en-US" altLang="ja-JP" sz="2800" b="1" dirty="0" smtClean="0">
                <a:ln w="1905"/>
                <a:gradFill>
                  <a:gsLst>
                    <a:gs pos="0">
                      <a:schemeClr val="accent3">
                        <a:lumMod val="25000"/>
                        <a:lumOff val="75000"/>
                      </a:schemeClr>
                    </a:gs>
                    <a:gs pos="78000">
                      <a:schemeClr val="bg1">
                        <a:lumMod val="9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Project </a:t>
            </a:r>
            <a:r>
              <a:rPr lang="en-US" altLang="ja-JP" sz="2800" b="1" dirty="0" smtClean="0">
                <a:ln w="1905"/>
                <a:gradFill>
                  <a:gsLst>
                    <a:gs pos="0">
                      <a:schemeClr val="accent3">
                        <a:lumMod val="25000"/>
                        <a:lumOff val="75000"/>
                      </a:schemeClr>
                    </a:gs>
                    <a:gs pos="78000">
                      <a:schemeClr val="bg1">
                        <a:lumMod val="9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Management Process</a:t>
            </a:r>
            <a:endParaRPr kumimoji="1" lang="ja-JP" altLang="en-US" sz="2800" b="1" dirty="0">
              <a:ln w="1905"/>
              <a:gradFill>
                <a:gsLst>
                  <a:gs pos="0">
                    <a:schemeClr val="accent3">
                      <a:lumMod val="25000"/>
                      <a:lumOff val="75000"/>
                    </a:schemeClr>
                  </a:gs>
                  <a:gs pos="78000">
                    <a:schemeClr val="bg1">
                      <a:lumMod val="95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6910" y="130175"/>
            <a:ext cx="2384422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Information Type: Group Restricted</a:t>
            </a:r>
            <a:endParaRPr lang="ja-JP" altLang="en-US" sz="9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ja-JP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Company: NTT DATA</a:t>
            </a:r>
            <a:endParaRPr lang="ja-JP" altLang="en-US" sz="9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ja-JP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Information Owner: R&amp;D</a:t>
            </a:r>
            <a:endParaRPr lang="ja-JP" altLang="en-US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testo 1"/>
          <p:cNvSpPr>
            <a:spLocks noGrp="1"/>
          </p:cNvSpPr>
          <p:nvPr>
            <p:ph type="body" sz="quarter" idx="10"/>
          </p:nvPr>
        </p:nvSpPr>
        <p:spPr bwMode="auto">
          <a:xfrm>
            <a:off x="848459" y="188640"/>
            <a:ext cx="6767146" cy="43180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ja-JP" sz="2400" b="1" dirty="0" smtClean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What will be required after contract</a:t>
            </a:r>
            <a:endParaRPr lang="it-IT" sz="2400" b="1" dirty="0">
              <a:ln w="1905"/>
              <a:gradFill>
                <a:gsLst>
                  <a:gs pos="0">
                    <a:schemeClr val="tx2">
                      <a:lumMod val="50000"/>
                    </a:schemeClr>
                  </a:gs>
                  <a:gs pos="78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Black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6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94706"/>
              </p:ext>
            </p:extLst>
          </p:nvPr>
        </p:nvGraphicFramePr>
        <p:xfrm>
          <a:off x="395536" y="1916832"/>
          <a:ext cx="8280921" cy="4610100"/>
        </p:xfrm>
        <a:graphic>
          <a:graphicData uri="http://schemas.openxmlformats.org/drawingml/2006/table">
            <a:tbl>
              <a:tblPr/>
              <a:tblGrid>
                <a:gridCol w="1681089"/>
                <a:gridCol w="1559271"/>
                <a:gridCol w="5040561"/>
              </a:tblGrid>
              <a:tr h="233138">
                <a:tc>
                  <a:txBody>
                    <a:bodyPr/>
                    <a:lstStyle/>
                    <a:p>
                      <a:pPr marL="58738" indent="0" algn="ctr" defTabSz="457200" rtl="0" eaLnBrk="1" fontAlgn="ctr" latinLnBrk="0" hangingPunct="1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bg1"/>
                              </a:gs>
                              <a:gs pos="78000">
                                <a:schemeClr val="bg1"/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Role</a:t>
                      </a:r>
                      <a:endParaRPr kumimoji="1" lang="en-US" sz="2000" b="1" kern="1200" dirty="0">
                        <a:ln w="1905"/>
                        <a:gradFill>
                          <a:gsLst>
                            <a:gs pos="0">
                              <a:schemeClr val="bg1"/>
                            </a:gs>
                            <a:gs pos="78000">
                              <a:schemeClr val="bg1"/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 algn="ctr" defTabSz="457200" rtl="0" eaLnBrk="1" fontAlgn="ctr" latinLnBrk="0" hangingPunct="1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bg1"/>
                              </a:gs>
                              <a:gs pos="78000">
                                <a:schemeClr val="bg1"/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Timeline</a:t>
                      </a:r>
                      <a:endParaRPr kumimoji="1" lang="en-US" sz="2000" b="1" kern="1200" dirty="0">
                        <a:ln w="1905"/>
                        <a:gradFill>
                          <a:gsLst>
                            <a:gs pos="0">
                              <a:schemeClr val="bg1"/>
                            </a:gs>
                            <a:gs pos="78000">
                              <a:schemeClr val="bg1"/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 algn="ctr" defTabSz="457200" rtl="0" eaLnBrk="1" fontAlgn="ctr" latinLnBrk="0" hangingPunct="1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bg1"/>
                              </a:gs>
                              <a:gs pos="78000">
                                <a:schemeClr val="bg1"/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kumimoji="1" lang="en-US" sz="2000" b="1" kern="1200" dirty="0">
                        <a:ln w="1905"/>
                        <a:gradFill>
                          <a:gsLst>
                            <a:gs pos="0">
                              <a:schemeClr val="bg1"/>
                            </a:gs>
                            <a:gs pos="78000">
                              <a:schemeClr val="bg1"/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82733">
                <a:tc>
                  <a:txBody>
                    <a:bodyPr/>
                    <a:lstStyle/>
                    <a:p>
                      <a:pPr marL="58738" indent="0" algn="l" rtl="0" fontAlgn="ctr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Kick off meeting</a:t>
                      </a: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 algn="l" fontAlgn="t">
                        <a:buFont typeface="Wingdings" pitchFamily="2" charset="2"/>
                        <a:buNone/>
                      </a:pPr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Jun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to </a:t>
                      </a:r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July</a:t>
                      </a: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342900" algn="l" fontAlgn="t">
                        <a:buFont typeface="Wingdings" pitchFamily="2" charset="2"/>
                        <a:buChar char="ü"/>
                      </a:pPr>
                      <a:r>
                        <a:rPr kumimoji="1" lang="en-US" altLang="ja-JP" sz="2000" b="1" kern="120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GRDi</a:t>
                      </a:r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PJ is requested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to set up a call to confirm project plan including final deliverables and timeline</a:t>
                      </a:r>
                      <a:endParaRPr kumimoji="1" lang="en-US" altLang="ja-JP" sz="2000" b="1" kern="120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</a:tr>
              <a:tr h="967216">
                <a:tc>
                  <a:txBody>
                    <a:bodyPr/>
                    <a:lstStyle/>
                    <a:p>
                      <a:pPr marL="58738" indent="0" algn="l" rtl="0" fontAlgn="ctr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Monthly</a:t>
                      </a:r>
                    </a:p>
                    <a:p>
                      <a:pPr marL="58738" indent="0" algn="l" rtl="0" fontAlgn="ctr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meeting</a:t>
                      </a:r>
                      <a:endParaRPr kumimoji="1" lang="en-US" sz="2000" b="1" kern="1200" dirty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 algn="l" fontAlgn="t">
                        <a:buFont typeface="Wingdings" pitchFamily="2" charset="2"/>
                        <a:buNone/>
                      </a:pP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July to Mar</a:t>
                      </a:r>
                    </a:p>
                    <a:p>
                      <a:pPr marL="58738" indent="0" algn="l" fontAlgn="t">
                        <a:buFont typeface="Wingdings" pitchFamily="2" charset="2"/>
                        <a:buNone/>
                      </a:pP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(by the end of each month)</a:t>
                      </a: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342900" algn="l" fontAlgn="t">
                        <a:buFont typeface="Wingdings" pitchFamily="2" charset="2"/>
                        <a:buChar char="ü"/>
                      </a:pPr>
                      <a:r>
                        <a:rPr kumimoji="1" lang="en-US" altLang="ja-JP" sz="2000" b="1" kern="1200" baseline="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GRDi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PJ is requested to submit monthly report by email to the Secretary of </a:t>
                      </a:r>
                      <a:r>
                        <a:rPr kumimoji="1" lang="en-US" altLang="ja-JP" sz="2000" b="1" kern="1200" baseline="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GRDi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along with the </a:t>
                      </a:r>
                      <a:r>
                        <a:rPr kumimoji="1" lang="en-US" altLang="ja-JP" sz="2000" b="1" kern="1200" baseline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template(see appendix)</a:t>
                      </a:r>
                      <a:endParaRPr kumimoji="1" lang="en-US" altLang="ja-JP" sz="2000" b="1" kern="1200" baseline="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401638" indent="-342900" algn="l" fontAlgn="t">
                        <a:buFont typeface="Wingdings" pitchFamily="2" charset="2"/>
                        <a:buChar char="ü"/>
                      </a:pPr>
                      <a:r>
                        <a:rPr kumimoji="1" lang="en-US" altLang="ja-JP" sz="2000" b="1" kern="1200" baseline="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GRDi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PJ is requested to set up a call to share project status</a:t>
                      </a: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</a:tr>
              <a:tr h="967216">
                <a:tc>
                  <a:txBody>
                    <a:bodyPr/>
                    <a:lstStyle/>
                    <a:p>
                      <a:pPr marL="58738" indent="0" algn="l" rtl="0" fontAlgn="ctr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Final Report</a:t>
                      </a:r>
                    </a:p>
                    <a:p>
                      <a:pPr marL="58738" indent="0" algn="l" rtl="0" fontAlgn="ctr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meeting</a:t>
                      </a:r>
                      <a:endParaRPr kumimoji="1" lang="en-US" sz="2000" b="1" kern="1200" dirty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 algn="l" fontAlgn="t">
                        <a:buFont typeface="Wingdings" pitchFamily="2" charset="2"/>
                        <a:buNone/>
                      </a:pP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</a:t>
                      </a: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342900" algn="l" fontAlgn="t">
                        <a:buFont typeface="Wingdings" pitchFamily="2" charset="2"/>
                        <a:buChar char="ü"/>
                      </a:pPr>
                      <a:r>
                        <a:rPr kumimoji="1" lang="en-US" altLang="ja-JP" sz="2000" b="1" kern="1200" baseline="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GRDi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PJ is requested to deliver final deliverables by the date described in SOW</a:t>
                      </a:r>
                    </a:p>
                    <a:p>
                      <a:pPr marL="401638" indent="-342900" algn="l" fontAlgn="t">
                        <a:buFont typeface="Wingdings" pitchFamily="2" charset="2"/>
                        <a:buChar char="ü"/>
                      </a:pPr>
                      <a:r>
                        <a:rPr kumimoji="1" lang="en-US" altLang="ja-JP" sz="2000" b="1" kern="1200" baseline="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GRDi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PJ is requested to make a presentation to a head of R&amp;D.</a:t>
                      </a: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755576" y="112474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R&amp;D in NTT DATA Japan is to </a:t>
            </a:r>
            <a:r>
              <a:rPr lang="en-US" altLang="ja-JP" sz="20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monitor </a:t>
            </a:r>
            <a:r>
              <a:rPr lang="en-US" altLang="ja-JP" sz="2000" b="1" dirty="0" err="1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GRDi</a:t>
            </a:r>
            <a:r>
              <a:rPr lang="en-US" altLang="ja-JP" sz="20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PJ and would like to discuss further opportunities</a:t>
            </a:r>
            <a:endParaRPr lang="ja-JP" altLang="en-US" sz="2000" b="1" dirty="0">
              <a:ln w="1905"/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78000">
                    <a:schemeClr val="tx1">
                      <a:lumMod val="95000"/>
                      <a:lumOff val="5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testo 1"/>
          <p:cNvSpPr>
            <a:spLocks noGrp="1"/>
          </p:cNvSpPr>
          <p:nvPr>
            <p:ph type="body" sz="quarter" idx="10"/>
          </p:nvPr>
        </p:nvSpPr>
        <p:spPr bwMode="auto">
          <a:xfrm>
            <a:off x="848459" y="188640"/>
            <a:ext cx="6767146" cy="43180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ja-JP" sz="2400" b="1" dirty="0" smtClean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Team from R&amp;D for each </a:t>
            </a:r>
            <a:r>
              <a:rPr lang="en-US" altLang="ja-JP" sz="2400" b="1" dirty="0" err="1" smtClean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GRDi</a:t>
            </a:r>
            <a:r>
              <a:rPr lang="en-US" altLang="ja-JP" sz="2400" b="1" dirty="0" smtClean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 PJ</a:t>
            </a:r>
            <a:endParaRPr lang="it-IT" sz="2400" b="1" dirty="0">
              <a:ln w="1905"/>
              <a:gradFill>
                <a:gsLst>
                  <a:gs pos="0">
                    <a:schemeClr val="tx2">
                      <a:lumMod val="50000"/>
                    </a:schemeClr>
                  </a:gs>
                  <a:gs pos="78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Black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6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93773"/>
              </p:ext>
            </p:extLst>
          </p:nvPr>
        </p:nvGraphicFramePr>
        <p:xfrm>
          <a:off x="395536" y="2126102"/>
          <a:ext cx="8352928" cy="2510266"/>
        </p:xfrm>
        <a:graphic>
          <a:graphicData uri="http://schemas.openxmlformats.org/drawingml/2006/table">
            <a:tbl>
              <a:tblPr/>
              <a:tblGrid>
                <a:gridCol w="1944216"/>
                <a:gridCol w="2160240"/>
                <a:gridCol w="4248472"/>
              </a:tblGrid>
              <a:tr h="233138">
                <a:tc>
                  <a:txBody>
                    <a:bodyPr/>
                    <a:lstStyle/>
                    <a:p>
                      <a:pPr marL="58738" indent="0" algn="ctr" defTabSz="457200" rtl="0" eaLnBrk="1" fontAlgn="ctr" latinLnBrk="0" hangingPunct="1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bg1"/>
                              </a:gs>
                              <a:gs pos="78000">
                                <a:schemeClr val="bg1"/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Role</a:t>
                      </a:r>
                      <a:endParaRPr kumimoji="1" lang="en-US" sz="2000" b="1" kern="1200" dirty="0">
                        <a:ln w="1905"/>
                        <a:gradFill>
                          <a:gsLst>
                            <a:gs pos="0">
                              <a:schemeClr val="bg1"/>
                            </a:gs>
                            <a:gs pos="78000">
                              <a:schemeClr val="bg1"/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8738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bg1"/>
                              </a:gs>
                              <a:gs pos="78000">
                                <a:schemeClr val="bg1"/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R&amp;D Team</a:t>
                      </a: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 algn="ctr" defTabSz="457200" rtl="0" eaLnBrk="1" fontAlgn="ctr" latinLnBrk="0" hangingPunct="1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bg1"/>
                              </a:gs>
                              <a:gs pos="78000">
                                <a:schemeClr val="bg1"/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kumimoji="1" lang="en-US" sz="2000" b="1" kern="1200" dirty="0">
                        <a:ln w="1905"/>
                        <a:gradFill>
                          <a:gsLst>
                            <a:gs pos="0">
                              <a:schemeClr val="bg1"/>
                            </a:gs>
                            <a:gs pos="78000">
                              <a:schemeClr val="bg1"/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82733">
                <a:tc>
                  <a:txBody>
                    <a:bodyPr/>
                    <a:lstStyle/>
                    <a:p>
                      <a:pPr marL="58738" indent="0" algn="l" rtl="0" fontAlgn="ctr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Project Advisory</a:t>
                      </a: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/>
                    <a:p>
                      <a:pPr marL="58738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JP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experts in R&amp;D related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to your R&amp;D theme</a:t>
                      </a:r>
                      <a:endParaRPr kumimoji="1" lang="en-US" altLang="ja-JP" sz="2000" b="1" kern="120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342900" algn="l" fontAlgn="t">
                        <a:buFont typeface="Wingdings" pitchFamily="2" charset="2"/>
                        <a:buChar char="ü"/>
                      </a:pP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Monthly report monitoring</a:t>
                      </a:r>
                    </a:p>
                    <a:p>
                      <a:pPr marL="401638" indent="-342900" algn="l" fontAlgn="t">
                        <a:buFont typeface="Wingdings" pitchFamily="2" charset="2"/>
                        <a:buChar char="ü"/>
                      </a:pP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Final deliverables monitoring</a:t>
                      </a:r>
                    </a:p>
                    <a:p>
                      <a:pPr marL="401638" indent="-342900" algn="l" fontAlgn="t">
                        <a:buFont typeface="Wingdings" pitchFamily="2" charset="2"/>
                        <a:buChar char="ü"/>
                      </a:pP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Provide comments and feedback</a:t>
                      </a:r>
                      <a:endParaRPr kumimoji="1" lang="en-US" altLang="ja-JP" sz="2000" b="1" kern="120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</a:tr>
              <a:tr h="967216">
                <a:tc>
                  <a:txBody>
                    <a:bodyPr/>
                    <a:lstStyle/>
                    <a:p>
                      <a:pPr marL="58738" indent="0" algn="l" rtl="0" fontAlgn="ctr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Management</a:t>
                      </a:r>
                      <a:endParaRPr kumimoji="1" lang="en-US" sz="2000" b="1" kern="1200" dirty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 algn="l" fontAlgn="t"/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Secretary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</a:t>
                      </a:r>
                      <a:r>
                        <a:rPr kumimoji="1" lang="en-US" altLang="ja-JP" sz="2000" b="1" kern="1200" baseline="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GRDi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1" lang="en-US" altLang="ja-JP" sz="2000" b="1" kern="120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342900" algn="l" fontAlgn="t">
                        <a:buFont typeface="Wingdings" pitchFamily="2" charset="2"/>
                        <a:buChar char="ü"/>
                      </a:pPr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Contract coordination</a:t>
                      </a:r>
                    </a:p>
                    <a:p>
                      <a:pPr marL="401638" indent="-342900" algn="l" fontAlgn="t">
                        <a:buFont typeface="Wingdings" pitchFamily="2" charset="2"/>
                        <a:buChar char="ü"/>
                      </a:pP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Meeting arrangement</a:t>
                      </a:r>
                    </a:p>
                    <a:p>
                      <a:pPr marL="401638" indent="-342900" algn="l" fontAlgn="t">
                        <a:buFont typeface="Wingdings" pitchFamily="2" charset="2"/>
                        <a:buChar char="ü"/>
                      </a:pP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Report to GRD Committee</a:t>
                      </a: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755576" y="112474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R&amp;D in NTT DATA Japan is to </a:t>
            </a:r>
            <a:r>
              <a:rPr lang="en-US" altLang="ja-JP" sz="20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monitor </a:t>
            </a:r>
            <a:r>
              <a:rPr lang="en-US" altLang="ja-JP" sz="2000" b="1" dirty="0" err="1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GRDi</a:t>
            </a:r>
            <a:r>
              <a:rPr lang="en-US" altLang="ja-JP" sz="20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PJ and would like to explore further global collaboration</a:t>
            </a:r>
            <a:endParaRPr lang="ja-JP" altLang="en-US" sz="2000" b="1" dirty="0">
              <a:ln w="1905"/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78000">
                    <a:schemeClr val="tx1">
                      <a:lumMod val="95000"/>
                      <a:lumOff val="5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5576" y="472514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R&amp;D team in Japan will not have any intents to change the original project scopes we agreed</a:t>
            </a:r>
            <a:endParaRPr lang="en-US" altLang="ja-JP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testo 1"/>
          <p:cNvSpPr>
            <a:spLocks noGrp="1"/>
          </p:cNvSpPr>
          <p:nvPr>
            <p:ph type="body" sz="quarter" idx="10"/>
          </p:nvPr>
        </p:nvSpPr>
        <p:spPr bwMode="auto">
          <a:xfrm>
            <a:off x="848459" y="188640"/>
            <a:ext cx="6767146" cy="43180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ja-JP" sz="2400" b="1" dirty="0" smtClean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Team from R&amp;D for each </a:t>
            </a:r>
            <a:r>
              <a:rPr lang="en-US" altLang="ja-JP" sz="2400" b="1" dirty="0" err="1" smtClean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GRDi</a:t>
            </a:r>
            <a:r>
              <a:rPr lang="en-US" altLang="ja-JP" sz="2400" b="1" dirty="0" smtClean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 PJ</a:t>
            </a:r>
            <a:endParaRPr lang="it-IT" sz="2400" b="1" dirty="0">
              <a:ln w="1905"/>
              <a:gradFill>
                <a:gsLst>
                  <a:gs pos="0">
                    <a:schemeClr val="tx2">
                      <a:lumMod val="50000"/>
                    </a:schemeClr>
                  </a:gs>
                  <a:gs pos="78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Black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6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28557"/>
              </p:ext>
            </p:extLst>
          </p:nvPr>
        </p:nvGraphicFramePr>
        <p:xfrm>
          <a:off x="395536" y="1484784"/>
          <a:ext cx="8352928" cy="4966335"/>
        </p:xfrm>
        <a:graphic>
          <a:graphicData uri="http://schemas.openxmlformats.org/drawingml/2006/table">
            <a:tbl>
              <a:tblPr/>
              <a:tblGrid>
                <a:gridCol w="1944216"/>
                <a:gridCol w="2160240"/>
                <a:gridCol w="4248472"/>
              </a:tblGrid>
              <a:tr h="233138">
                <a:tc>
                  <a:txBody>
                    <a:bodyPr/>
                    <a:lstStyle/>
                    <a:p>
                      <a:pPr marL="58738" indent="0" algn="ctr" defTabSz="457200" rtl="0" eaLnBrk="1" fontAlgn="ctr" latinLnBrk="0" hangingPunct="1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bg1"/>
                              </a:gs>
                              <a:gs pos="78000">
                                <a:schemeClr val="bg1"/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Role</a:t>
                      </a:r>
                      <a:endParaRPr kumimoji="1" lang="en-US" sz="2000" b="1" kern="1200" dirty="0">
                        <a:ln w="1905"/>
                        <a:gradFill>
                          <a:gsLst>
                            <a:gs pos="0">
                              <a:schemeClr val="bg1"/>
                            </a:gs>
                            <a:gs pos="78000">
                              <a:schemeClr val="bg1"/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8738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bg1"/>
                              </a:gs>
                              <a:gs pos="78000">
                                <a:schemeClr val="bg1"/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R&amp;D Team</a:t>
                      </a: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 algn="ctr" defTabSz="457200" rtl="0" eaLnBrk="1" fontAlgn="ctr" latinLnBrk="0" hangingPunct="1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bg1"/>
                              </a:gs>
                              <a:gs pos="78000">
                                <a:schemeClr val="bg1"/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Contact Details</a:t>
                      </a:r>
                      <a:endParaRPr kumimoji="1" lang="en-US" sz="2000" b="1" kern="1200" dirty="0">
                        <a:ln w="1905"/>
                        <a:gradFill>
                          <a:gsLst>
                            <a:gs pos="0">
                              <a:schemeClr val="bg1"/>
                            </a:gs>
                            <a:gs pos="78000">
                              <a:schemeClr val="bg1"/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82733">
                <a:tc>
                  <a:txBody>
                    <a:bodyPr/>
                    <a:lstStyle/>
                    <a:p>
                      <a:pPr marL="58738" indent="0" algn="l" rtl="0" fontAlgn="ctr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Project Advisory</a:t>
                      </a: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/>
                    <a:p>
                      <a:pPr marL="58738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ALM Center</a:t>
                      </a:r>
                      <a:endParaRPr kumimoji="1" lang="en-US" altLang="ja-JP" sz="2000" b="1" kern="120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 algn="l" fontAlgn="t">
                        <a:buFont typeface="Wingdings" pitchFamily="2" charset="2"/>
                        <a:buNone/>
                      </a:pPr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Minoru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en-US" altLang="ja-JP" sz="2000" b="1" kern="1200" baseline="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Nishinoue</a:t>
                      </a:r>
                      <a:endParaRPr kumimoji="1" lang="en-US" altLang="ja-JP" sz="2000" b="1" kern="1200" baseline="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58738" indent="0" algn="l" fontAlgn="t">
                        <a:buFont typeface="Wingdings" pitchFamily="2" charset="2"/>
                        <a:buNone/>
                      </a:pP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  <a:hlinkClick r:id="rId2"/>
                        </a:rPr>
                        <a:t>nishinouem@nttdata.co.jp</a:t>
                      </a:r>
                      <a:endParaRPr kumimoji="1" lang="en-US" altLang="ja-JP" sz="2000" b="1" kern="1200" baseline="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58738" indent="0" algn="l" fontAlgn="t">
                        <a:buFont typeface="Wingdings" pitchFamily="2" charset="2"/>
                        <a:buNone/>
                      </a:pPr>
                      <a:r>
                        <a:rPr kumimoji="1" lang="en-US" altLang="ja-JP" sz="2000" b="1" kern="1200" baseline="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Kunihiro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en-US" altLang="ja-JP" sz="2000" b="1" kern="1200" baseline="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Tsutsui</a:t>
                      </a:r>
                      <a:endParaRPr kumimoji="1" lang="en-US" altLang="ja-JP" sz="2000" b="1" kern="1200" baseline="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58738" indent="0" algn="l" fontAlgn="t">
                        <a:buFont typeface="Wingdings" pitchFamily="2" charset="2"/>
                        <a:buNone/>
                      </a:pP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  <a:hlinkClick r:id="rId3"/>
                        </a:rPr>
                        <a:t>tsutsuik@nttdata.co.jp</a:t>
                      </a:r>
                      <a:endParaRPr kumimoji="1" lang="en-US" altLang="ja-JP" sz="2000" b="1" kern="120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</a:tr>
              <a:tr h="967216">
                <a:tc>
                  <a:txBody>
                    <a:bodyPr/>
                    <a:lstStyle/>
                    <a:p>
                      <a:pPr marL="58738" indent="0" algn="l" rtl="0" fontAlgn="ctr"/>
                      <a:r>
                        <a:rPr kumimoji="1" lang="en-US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Management</a:t>
                      </a:r>
                      <a:endParaRPr kumimoji="1" lang="en-US" sz="2000" b="1" kern="1200" dirty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/>
                    <a:p>
                      <a:pPr marL="58738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Secretary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</a:t>
                      </a:r>
                      <a:r>
                        <a:rPr kumimoji="1" lang="en-US" altLang="ja-JP" sz="2000" b="1" kern="120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GRDi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1" lang="en-US" altLang="ja-JP" sz="2000" b="1" kern="120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58738" indent="0" algn="l" fontAlgn="t"/>
                      <a:endParaRPr kumimoji="1" lang="en-US" altLang="ja-JP" sz="2000" b="1" kern="120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 algn="l" fontAlgn="t"/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Secretary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</a:t>
                      </a:r>
                      <a:r>
                        <a:rPr kumimoji="1" lang="en-US" altLang="ja-JP" sz="2000" b="1" kern="120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GRDi</a:t>
                      </a: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1" lang="en-US" altLang="ja-JP" sz="2000" b="1" kern="120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58738" indent="0" algn="l" fontAlgn="t"/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  <a:hlinkClick r:id="rId4"/>
                        </a:rPr>
                        <a:t>grdi-ml@rd.nttdata.co.jp</a:t>
                      </a:r>
                      <a:endParaRPr kumimoji="1" lang="en-US" altLang="ja-JP" sz="2000" b="1" kern="120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58738" indent="0" algn="l" fontAlgn="t"/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+81 50 5546 2308</a:t>
                      </a:r>
                    </a:p>
                    <a:p>
                      <a:pPr marL="58738" indent="0" algn="l" fontAlgn="t"/>
                      <a:endParaRPr kumimoji="1" lang="en-US" altLang="ja-JP" sz="1800" b="1" kern="120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58738" indent="0" algn="l" fontAlgn="t"/>
                      <a:r>
                        <a:rPr kumimoji="1" lang="en-US" altLang="ja-JP" sz="1800" b="1" kern="120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Hisashi</a:t>
                      </a:r>
                      <a:r>
                        <a:rPr kumimoji="1" lang="en-US" altLang="ja-JP" sz="18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Yoshida, NTT DATA Inc.</a:t>
                      </a:r>
                    </a:p>
                    <a:p>
                      <a:pPr marL="58738" indent="0" algn="l" fontAlgn="t"/>
                      <a:r>
                        <a:rPr kumimoji="1" lang="en-US" altLang="ja-JP" sz="1800" b="1" kern="120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  <a:hlinkClick r:id="rId5"/>
                        </a:rPr>
                        <a:t>Hisashi.Yoshida@nttdata.com</a:t>
                      </a:r>
                      <a:endParaRPr kumimoji="1" lang="en-US" altLang="ja-JP" sz="1800" b="1" kern="120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58738" indent="0" algn="l" fontAlgn="t"/>
                      <a:r>
                        <a:rPr kumimoji="1" lang="en-US" altLang="ja-JP" sz="1800" b="1" kern="120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Tadaaki</a:t>
                      </a:r>
                      <a:r>
                        <a:rPr kumimoji="1" lang="en-US" altLang="ja-JP" sz="18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en-US" altLang="ja-JP" sz="1800" b="1" kern="1200" baseline="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Arimura</a:t>
                      </a:r>
                      <a:r>
                        <a:rPr kumimoji="1" lang="en-US" altLang="ja-JP" sz="18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R&amp;D, NTT DATA</a:t>
                      </a:r>
                    </a:p>
                    <a:p>
                      <a:pPr marL="58738" indent="0" algn="l" fontAlgn="t"/>
                      <a:r>
                        <a:rPr kumimoji="1" lang="en-US" altLang="ja-JP" sz="18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  <a:hlinkClick r:id="rId6"/>
                        </a:rPr>
                        <a:t>arimurat@nttdata.co.jp</a:t>
                      </a:r>
                      <a:endParaRPr kumimoji="1" lang="en-US" altLang="ja-JP" sz="1800" b="1" kern="1200" baseline="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58738" indent="0" algn="l" fontAlgn="t"/>
                      <a:r>
                        <a:rPr kumimoji="1" lang="en-US" altLang="ja-JP" sz="1800" b="1" kern="1200" baseline="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Ketan</a:t>
                      </a:r>
                      <a:r>
                        <a:rPr kumimoji="1" lang="en-US" altLang="ja-JP" sz="18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en-US" altLang="ja-JP" sz="1800" b="1" kern="1200" baseline="0" dirty="0" err="1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Patil</a:t>
                      </a:r>
                      <a:r>
                        <a:rPr kumimoji="1" lang="en-US" altLang="ja-JP" sz="18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R&amp;D, NTT DATA</a:t>
                      </a:r>
                    </a:p>
                    <a:p>
                      <a:pPr marL="58738" indent="0" algn="l" fontAlgn="t"/>
                      <a:r>
                        <a:rPr kumimoji="1" lang="en-US" altLang="ja-JP" sz="18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  <a:hlinkClick r:id="rId7"/>
                        </a:rPr>
                        <a:t>Ketan.patil@nttdata.com</a:t>
                      </a:r>
                      <a:endParaRPr kumimoji="1" lang="en-US" altLang="ja-JP" sz="1800" b="1" kern="1200" baseline="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58738" indent="0" algn="l" fontAlgn="t"/>
                      <a:endParaRPr kumimoji="1" lang="en-US" altLang="ja-JP" sz="1800" b="1" kern="1200" baseline="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58738" indent="0" algn="l" fontAlgn="t">
                        <a:buFont typeface="Wingdings" pitchFamily="2" charset="2"/>
                        <a:buNone/>
                      </a:pPr>
                      <a:endParaRPr kumimoji="1" lang="en-US" altLang="ja-JP" sz="2000" b="1" kern="1200" baseline="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92" marR="8792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5"/>
                    </a:solidFill>
                  </a:tcPr>
                </a:tc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755576" y="98072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R&amp;D members in your project ,“ </a:t>
            </a:r>
            <a:r>
              <a:rPr lang="en-US" altLang="ja-JP" sz="20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AMO Portal </a:t>
            </a:r>
            <a:r>
              <a:rPr lang="en-US" altLang="ja-JP" sz="20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“ will be as follows </a:t>
            </a:r>
            <a:endParaRPr lang="ja-JP" altLang="en-US" sz="2000" b="1" dirty="0">
              <a:ln w="1905"/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78000">
                    <a:schemeClr val="tx1">
                      <a:lumMod val="95000"/>
                      <a:lumOff val="5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9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83568" y="1412776"/>
            <a:ext cx="8073565" cy="123427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altLang="ja-JP" sz="24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 </a:t>
            </a:r>
            <a:r>
              <a:rPr lang="en-US" altLang="ja-JP" sz="2400" b="1" dirty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order to submit documents for withholding tax </a:t>
            </a:r>
            <a:r>
              <a:rPr lang="en-US" altLang="ja-JP" sz="24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</a:t>
            </a:r>
          </a:p>
          <a:p>
            <a:pPr algn="ctr"/>
            <a:r>
              <a:rPr lang="en-US" altLang="ja-JP" sz="24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ja-JP" sz="2400" b="1" dirty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Tax office in Japan, </a:t>
            </a:r>
            <a:r>
              <a:rPr lang="en-US" altLang="ja-JP" sz="24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GRDi office will </a:t>
            </a:r>
            <a:r>
              <a:rPr lang="en-US" altLang="ja-JP" sz="2400" b="1" dirty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ask </a:t>
            </a:r>
            <a:r>
              <a:rPr lang="en-US" altLang="ja-JP" sz="24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PJ to </a:t>
            </a:r>
            <a:r>
              <a:rPr lang="en-US" altLang="ja-JP" sz="2400" b="1" dirty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prepare the </a:t>
            </a:r>
            <a:r>
              <a:rPr lang="en-US" altLang="ja-JP" sz="24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documents as follows;</a:t>
            </a:r>
          </a:p>
          <a:p>
            <a:pPr algn="ctr"/>
            <a:endParaRPr lang="en-US" altLang="ja-JP" sz="2400" b="1" dirty="0">
              <a:ln w="1905"/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altLang="ja-JP" sz="2400" b="1" dirty="0" smtClean="0">
                <a:ln w="1905"/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kumimoji="1" lang="ja-JP" altLang="en-US" sz="2400" b="1" dirty="0">
              <a:ln w="1905"/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2000" b="1" dirty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Other document work: Withholding Tax </a:t>
            </a:r>
            <a:endParaRPr lang="ja-JP" altLang="en-US" sz="2000" b="1" dirty="0">
              <a:ln w="1905"/>
              <a:gradFill>
                <a:gsLst>
                  <a:gs pos="0">
                    <a:schemeClr val="tx2">
                      <a:lumMod val="50000"/>
                    </a:schemeClr>
                  </a:gs>
                  <a:gs pos="78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Black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11040"/>
              </p:ext>
            </p:extLst>
          </p:nvPr>
        </p:nvGraphicFramePr>
        <p:xfrm>
          <a:off x="1331640" y="2780928"/>
          <a:ext cx="60960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422379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b="1" kern="1200" dirty="0">
                        <a:ln w="1905"/>
                        <a:gradFill>
                          <a:gsLst>
                            <a:gs pos="0">
                              <a:schemeClr val="bg1"/>
                            </a:gs>
                            <a:gs pos="78000">
                              <a:schemeClr val="bg1"/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kern="1200" dirty="0" smtClean="0">
                          <a:ln w="1905"/>
                          <a:gradFill>
                            <a:gsLst>
                              <a:gs pos="0">
                                <a:schemeClr val="bg1"/>
                              </a:gs>
                              <a:gs pos="78000">
                                <a:schemeClr val="bg1"/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Documents</a:t>
                      </a:r>
                      <a:endParaRPr kumimoji="1" lang="ja-JP" altLang="en-US" sz="2000" b="1" kern="1200" dirty="0">
                        <a:ln w="1905"/>
                        <a:gradFill>
                          <a:gsLst>
                            <a:gs pos="0">
                              <a:schemeClr val="bg1"/>
                            </a:gs>
                            <a:gs pos="78000">
                              <a:schemeClr val="bg1"/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#1</a:t>
                      </a:r>
                      <a:endParaRPr kumimoji="1" lang="ja-JP" altLang="en-US" sz="1800" b="1" kern="1200" baseline="0" dirty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APPLICATION FORM FOR INCOME TAX CONVENTION</a:t>
                      </a:r>
                      <a:endParaRPr kumimoji="1" lang="ja-JP" altLang="en-US" sz="2000" b="1" kern="1200" baseline="0" dirty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#2</a:t>
                      </a:r>
                    </a:p>
                    <a:p>
                      <a:r>
                        <a:rPr kumimoji="1" lang="en-US" altLang="ja-JP" sz="18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(only US or UK)</a:t>
                      </a:r>
                      <a:endParaRPr kumimoji="1" lang="ja-JP" altLang="en-US" sz="1800" b="1" kern="1200" baseline="0" dirty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ATTACHMENT FORM FOR LIMITATION ON BENEFITS ARTICLE (US)</a:t>
                      </a:r>
                      <a:endParaRPr kumimoji="1" lang="ja-JP" altLang="ja-JP" sz="2000" b="1" kern="1200" baseline="0" dirty="0" smtClean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kumimoji="1" lang="ja-JP" altLang="en-US" sz="2000" b="1" kern="1200" baseline="0" dirty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#3</a:t>
                      </a:r>
                    </a:p>
                    <a:p>
                      <a:r>
                        <a:rPr kumimoji="1" lang="en-US" altLang="ja-JP" sz="18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(only US)</a:t>
                      </a:r>
                      <a:endParaRPr kumimoji="1" lang="ja-JP" altLang="en-US" sz="1800" b="1" kern="1200" baseline="0" dirty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kern="1200" baseline="0" dirty="0" smtClean="0">
                          <a:ln w="1905"/>
                          <a:gradFill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78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RESIDENCY CERTIFICATION issued by Competent Authority of Country of residence</a:t>
                      </a:r>
                      <a:endParaRPr kumimoji="1" lang="ja-JP" altLang="en-US" sz="2000" b="1" kern="1200" baseline="0" dirty="0">
                        <a:ln w="1905"/>
                        <a:gradFill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7800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8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5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it-IT" sz="2000" b="1" dirty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GRDi </a:t>
            </a:r>
            <a:r>
              <a:rPr lang="it-IT" sz="2000" b="1" dirty="0" smtClean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2013 </a:t>
            </a:r>
            <a:r>
              <a:rPr lang="it-IT" sz="2000" b="1" dirty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Project </a:t>
            </a:r>
            <a:r>
              <a:rPr lang="it-IT" sz="2000" b="1" dirty="0" smtClean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:</a:t>
            </a:r>
            <a:endParaRPr lang="it-IT" sz="2000" b="1" dirty="0">
              <a:ln w="1905"/>
              <a:gradFill>
                <a:gsLst>
                  <a:gs pos="0">
                    <a:schemeClr val="tx2">
                      <a:lumMod val="50000"/>
                    </a:schemeClr>
                  </a:gs>
                  <a:gs pos="78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Black" pitchFamily="34" charset="0"/>
              <a:ea typeface="+mj-ea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it-IT" sz="2000" b="1" dirty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Executive Summary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-440882" y="4062024"/>
            <a:ext cx="1584179" cy="332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36000" rIns="36000" bIns="36000" anchor="ctr" anchorCtr="0">
            <a:noAutofit/>
          </a:bodyPr>
          <a:lstStyle>
            <a:lvl1pPr marL="342900" indent="-3429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>
              <a:lnSpc>
                <a:spcPct val="80000"/>
              </a:lnSpc>
              <a:buClr>
                <a:srgbClr val="FF8000"/>
              </a:buClr>
              <a:defRPr/>
            </a:pPr>
            <a:r>
              <a:rPr lang="en-US" sz="900" dirty="0" smtClean="0"/>
              <a:t>Work in Progress &amp; </a:t>
            </a:r>
            <a:br>
              <a:rPr lang="en-US" sz="900" dirty="0" smtClean="0"/>
            </a:br>
            <a:r>
              <a:rPr lang="en-US" sz="900" dirty="0" smtClean="0"/>
              <a:t>Next Steps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 rot="16200000">
            <a:off x="-188853" y="1153418"/>
            <a:ext cx="1080122" cy="332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36000" rIns="36000" bIns="36000" anchor="ctr" anchorCtr="0">
            <a:noAutofit/>
          </a:bodyPr>
          <a:lstStyle>
            <a:lvl1pPr marL="342900" indent="-3429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>
              <a:spcBef>
                <a:spcPct val="20000"/>
              </a:spcBef>
              <a:buClr>
                <a:srgbClr val="FF8000"/>
              </a:buClr>
              <a:defRPr/>
            </a:pPr>
            <a:r>
              <a:rPr lang="en-US" sz="900" dirty="0" smtClean="0"/>
              <a:t>Overall Status</a:t>
            </a:r>
          </a:p>
        </p:txBody>
      </p:sp>
      <p:sp>
        <p:nvSpPr>
          <p:cNvPr id="36" name="Text Box 190"/>
          <p:cNvSpPr txBox="1">
            <a:spLocks noChangeArrowheads="1"/>
          </p:cNvSpPr>
          <p:nvPr/>
        </p:nvSpPr>
        <p:spPr bwMode="auto">
          <a:xfrm rot="-5400000">
            <a:off x="-450604" y="5701394"/>
            <a:ext cx="1603624" cy="332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36000" rIns="36000" bIns="36000" anchor="ctr" anchorCtr="0">
            <a:noAutofit/>
          </a:bodyPr>
          <a:lstStyle>
            <a:lvl1pPr marL="342900" indent="-3429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>
              <a:spcBef>
                <a:spcPct val="20000"/>
              </a:spcBef>
              <a:buClr>
                <a:srgbClr val="FF8000"/>
              </a:buClr>
              <a:defRPr/>
            </a:pPr>
            <a:r>
              <a:rPr lang="en-US" sz="900" dirty="0" smtClean="0"/>
              <a:t>Milestones &amp;</a:t>
            </a:r>
            <a:br>
              <a:rPr lang="en-US" sz="900" dirty="0" smtClean="0"/>
            </a:br>
            <a:r>
              <a:rPr lang="en-US" sz="900" dirty="0" smtClean="0"/>
              <a:t>Progress</a:t>
            </a:r>
          </a:p>
        </p:txBody>
      </p:sp>
      <p:sp>
        <p:nvSpPr>
          <p:cNvPr id="37" name="Line 191"/>
          <p:cNvSpPr>
            <a:spLocks noChangeShapeType="1"/>
          </p:cNvSpPr>
          <p:nvPr/>
        </p:nvSpPr>
        <p:spPr bwMode="auto">
          <a:xfrm>
            <a:off x="213946" y="4948261"/>
            <a:ext cx="889342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2" name="Text Box 198"/>
          <p:cNvSpPr txBox="1">
            <a:spLocks noChangeArrowheads="1"/>
          </p:cNvSpPr>
          <p:nvPr/>
        </p:nvSpPr>
        <p:spPr bwMode="auto">
          <a:xfrm>
            <a:off x="7392111" y="764705"/>
            <a:ext cx="98937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6578600">
              <a:defRPr sz="1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6578600">
              <a:defRPr sz="1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6578600">
              <a:defRPr sz="1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6578600">
              <a:defRPr sz="1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6578600">
              <a:defRPr sz="1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just">
              <a:spcBef>
                <a:spcPct val="20000"/>
              </a:spcBef>
              <a:buClr>
                <a:srgbClr val="FF8000"/>
              </a:buClr>
            </a:pPr>
            <a:r>
              <a:rPr lang="en-US" dirty="0" smtClean="0">
                <a:latin typeface="Arial" pitchFamily="34" charset="0"/>
              </a:rPr>
              <a:t>Report Date </a:t>
            </a:r>
            <a:r>
              <a:rPr lang="en-US" dirty="0">
                <a:latin typeface="Arial" pitchFamily="34" charset="0"/>
              </a:rPr>
              <a:t>:</a:t>
            </a:r>
          </a:p>
        </p:txBody>
      </p:sp>
      <p:sp>
        <p:nvSpPr>
          <p:cNvPr id="44" name="Text Box 240"/>
          <p:cNvSpPr txBox="1">
            <a:spLocks noChangeArrowheads="1"/>
          </p:cNvSpPr>
          <p:nvPr/>
        </p:nvSpPr>
        <p:spPr bwMode="auto">
          <a:xfrm rot="16200000">
            <a:off x="-368792" y="2477771"/>
            <a:ext cx="1440000" cy="332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36000" rIns="36000" bIns="36000" anchor="ctr" anchorCtr="0">
            <a:noAutofit/>
          </a:bodyPr>
          <a:lstStyle>
            <a:lvl1pPr marL="342900" indent="-3429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buClr>
                <a:srgbClr val="FF8000"/>
              </a:buClr>
              <a:defRPr/>
            </a:pPr>
            <a:r>
              <a:rPr lang="en-US" sz="900" dirty="0" smtClean="0"/>
              <a:t>Last Achievements</a:t>
            </a:r>
          </a:p>
        </p:txBody>
      </p:sp>
      <p:sp>
        <p:nvSpPr>
          <p:cNvPr id="60" name="Rectangle 239"/>
          <p:cNvSpPr>
            <a:spLocks noChangeArrowheads="1"/>
          </p:cNvSpPr>
          <p:nvPr/>
        </p:nvSpPr>
        <p:spPr bwMode="auto">
          <a:xfrm>
            <a:off x="503360" y="1923925"/>
            <a:ext cx="6062708" cy="144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2535" tIns="42855" rIns="82535" bIns="42855"/>
          <a:lstStyle/>
          <a:p>
            <a:pPr marL="228600" indent="-228600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defRPr/>
            </a:pPr>
            <a:r>
              <a:rPr lang="en-US" sz="900" dirty="0" smtClean="0"/>
              <a:t>Write planned tasks completed this month. Noting</a:t>
            </a:r>
          </a:p>
          <a:p>
            <a:pPr marL="228600" indent="-228600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+mj-lt"/>
              <a:buAutoNum type="arabicPeriod"/>
              <a:defRPr/>
            </a:pPr>
            <a:r>
              <a:rPr lang="en-US" sz="900" dirty="0" smtClean="0"/>
              <a:t>Task 1 progress description</a:t>
            </a:r>
          </a:p>
          <a:p>
            <a:pPr marL="228600" indent="-228600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+mj-lt"/>
              <a:buAutoNum type="arabicPeriod"/>
              <a:defRPr/>
            </a:pPr>
            <a:r>
              <a:rPr lang="en-US" sz="900" dirty="0" smtClean="0"/>
              <a:t>Task 2  …</a:t>
            </a:r>
          </a:p>
          <a:p>
            <a:pPr marL="228600" indent="-228600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+mj-lt"/>
              <a:buAutoNum type="arabicPeriod"/>
              <a:defRPr/>
            </a:pPr>
            <a:r>
              <a:rPr lang="en-US" sz="900" dirty="0" smtClean="0"/>
              <a:t>Task 3 …,  … , Milestone 1 80% complete. Description of what is left to do etc.</a:t>
            </a:r>
          </a:p>
          <a:p>
            <a:pPr marL="228600" indent="-228600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defRPr/>
            </a:pPr>
            <a:endParaRPr lang="en-US" sz="900" dirty="0"/>
          </a:p>
          <a:p>
            <a:pPr marL="342900" indent="-342900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Also briefly note planned but not completed tasks and recovery plan.</a:t>
            </a:r>
            <a:endParaRPr lang="en-US" sz="9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buFont typeface="Marlett" pitchFamily="2" charset="2"/>
              <a:buAutoNum type="arabicParenR"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buFont typeface="Marlett" pitchFamily="2" charset="2"/>
              <a:buAutoNum type="arabicParenR"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buFont typeface="Marlett" pitchFamily="2" charset="2"/>
              <a:buAutoNum type="arabicParenR"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buFont typeface="Marlett" pitchFamily="2" charset="2"/>
              <a:buAutoNum type="arabicParenR"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buFont typeface="Marlett" pitchFamily="2" charset="2"/>
              <a:buAutoNum type="arabicParenR"/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503360" y="3435943"/>
            <a:ext cx="6062707" cy="1584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2535" tIns="42855" rIns="82535" bIns="42855"/>
          <a:lstStyle/>
          <a:p>
            <a:pPr marL="180975" indent="-180975" algn="l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Marlett" pitchFamily="2" charset="2"/>
              <a:buAutoNum type="arabicParenR"/>
              <a:defRPr/>
            </a:pPr>
            <a:r>
              <a:rPr lang="en-US" sz="900" dirty="0" smtClean="0"/>
              <a:t>Task 4</a:t>
            </a:r>
            <a:br>
              <a:rPr lang="en-US" sz="900" dirty="0" smtClean="0"/>
            </a:br>
            <a:r>
              <a:rPr lang="en-US" sz="900" dirty="0" smtClean="0"/>
              <a:t>Description and/or Subtasks  </a:t>
            </a:r>
          </a:p>
          <a:p>
            <a:pPr marL="638175" lvl="1" indent="-180975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900" dirty="0" smtClean="0"/>
              <a:t>Etc…</a:t>
            </a:r>
          </a:p>
          <a:p>
            <a:pPr marL="180975" indent="-180975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100000"/>
              <a:buFont typeface="Marlett" pitchFamily="2" charset="2"/>
              <a:buAutoNum type="arabicParenR"/>
              <a:defRPr/>
            </a:pPr>
            <a:r>
              <a:rPr lang="en-US" sz="900" dirty="0" smtClean="0"/>
              <a:t>Task 5</a:t>
            </a:r>
          </a:p>
          <a:p>
            <a:pPr marL="638175" lvl="1" indent="-180975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buFont typeface="Arial" pitchFamily="34" charset="0"/>
              <a:buChar char="•"/>
              <a:defRPr/>
            </a:pPr>
            <a:r>
              <a:rPr lang="en-US" sz="900" dirty="0" smtClean="0"/>
              <a:t>…</a:t>
            </a:r>
          </a:p>
          <a:p>
            <a:pPr marL="638175" lvl="1" indent="-180975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buFont typeface="Arial" pitchFamily="34" charset="0"/>
              <a:buChar char="•"/>
              <a:defRPr/>
            </a:pPr>
            <a:r>
              <a:rPr lang="en-US" sz="900" dirty="0" smtClean="0"/>
              <a:t>…</a:t>
            </a:r>
          </a:p>
          <a:p>
            <a:pPr marL="180975" indent="-180975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defRPr/>
            </a:pPr>
            <a:endParaRPr lang="en-US" sz="900" dirty="0" smtClean="0"/>
          </a:p>
          <a:p>
            <a:pPr marL="180975" indent="-180975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SzPct val="80000"/>
              <a:defRPr/>
            </a:pPr>
            <a:r>
              <a:rPr lang="en-US" sz="900" dirty="0" smtClean="0"/>
              <a:t>Also briefly note anticipated risks and mitigation plan if any.</a:t>
            </a:r>
          </a:p>
        </p:txBody>
      </p:sp>
      <p:graphicFrame>
        <p:nvGraphicFramePr>
          <p:cNvPr id="67" name="Tabella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611477"/>
              </p:ext>
            </p:extLst>
          </p:nvPr>
        </p:nvGraphicFramePr>
        <p:xfrm>
          <a:off x="517397" y="5065736"/>
          <a:ext cx="8508021" cy="160444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28488"/>
                <a:gridCol w="332345"/>
                <a:gridCol w="1091198"/>
                <a:gridCol w="1091198"/>
                <a:gridCol w="1091198"/>
                <a:gridCol w="1091198"/>
                <a:gridCol w="1091198"/>
                <a:gridCol w="1091198"/>
              </a:tblGrid>
              <a:tr h="1782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Key</a:t>
                      </a:r>
                      <a:r>
                        <a:rPr lang="it-IT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Milestones</a:t>
                      </a:r>
                      <a:endParaRPr lang="it-IT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Oct</a:t>
                      </a:r>
                      <a:r>
                        <a:rPr lang="it-IT" sz="8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it-IT" sz="8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Nov.2012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Dec.2012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  <a:r>
                        <a:rPr lang="it-IT" sz="8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it-IT" sz="8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2013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Feb</a:t>
                      </a:r>
                      <a:r>
                        <a:rPr lang="it-IT" sz="8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it-IT" sz="8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2013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Mar. </a:t>
                      </a:r>
                      <a:r>
                        <a:rPr lang="it-IT" sz="8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2013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72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Milestone</a:t>
                      </a:r>
                      <a:r>
                        <a:rPr lang="it-IT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72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Milestone</a:t>
                      </a:r>
                      <a:r>
                        <a:rPr lang="it-IT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72"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72"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72"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72"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72"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72">
                <a:tc>
                  <a:txBody>
                    <a:bodyPr/>
                    <a:lstStyle/>
                    <a:p>
                      <a:pPr algn="l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33" marR="9033" marT="902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Tabella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55265"/>
              </p:ext>
            </p:extLst>
          </p:nvPr>
        </p:nvGraphicFramePr>
        <p:xfrm>
          <a:off x="6646984" y="1915413"/>
          <a:ext cx="2382717" cy="2868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1400"/>
                <a:gridCol w="332345"/>
                <a:gridCol w="332345"/>
                <a:gridCol w="336627"/>
              </a:tblGrid>
              <a:tr h="322412">
                <a:tc>
                  <a:txBody>
                    <a:bodyPr/>
                    <a:lstStyle/>
                    <a:p>
                      <a:pPr algn="ctr"/>
                      <a:r>
                        <a:rPr lang="it-IT" sz="900" b="1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Deliverables</a:t>
                      </a:r>
                      <a:endParaRPr lang="it-IT" sz="9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endParaRPr lang="it-IT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AV</a:t>
                      </a:r>
                      <a:endParaRPr lang="it-IT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AP</a:t>
                      </a:r>
                      <a:endParaRPr lang="it-IT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412">
                <a:tc>
                  <a:txBody>
                    <a:bodyPr/>
                    <a:lstStyle/>
                    <a:p>
                      <a:r>
                        <a:rPr lang="it-IT" sz="9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Project</a:t>
                      </a:r>
                      <a:r>
                        <a:rPr lang="it-IT" sz="9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Plan and </a:t>
                      </a:r>
                      <a:r>
                        <a:rPr lang="it-IT" sz="9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deliverables</a:t>
                      </a:r>
                      <a:endParaRPr lang="it-IT" sz="9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42">
                <a:tc>
                  <a:txBody>
                    <a:bodyPr/>
                    <a:lstStyle/>
                    <a:p>
                      <a:r>
                        <a:rPr lang="it-IT" sz="9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……</a:t>
                      </a:r>
                      <a:endParaRPr lang="it-IT" sz="9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42">
                <a:tc>
                  <a:txBody>
                    <a:bodyPr/>
                    <a:lstStyle/>
                    <a:p>
                      <a:r>
                        <a:rPr lang="it-IT" sz="9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Sales Kit </a:t>
                      </a:r>
                      <a:endParaRPr lang="it-IT" sz="9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42">
                <a:tc>
                  <a:txBody>
                    <a:bodyPr/>
                    <a:lstStyle/>
                    <a:p>
                      <a:r>
                        <a:rPr lang="it-IT" sz="9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Functional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Design</a:t>
                      </a:r>
                      <a:endParaRPr lang="it-IT" sz="9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42">
                <a:tc>
                  <a:txBody>
                    <a:bodyPr/>
                    <a:lstStyle/>
                    <a:p>
                      <a:r>
                        <a:rPr lang="it-IT" sz="9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Prototype</a:t>
                      </a:r>
                      <a:endParaRPr lang="it-IT" sz="9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1">
                <a:tc>
                  <a:txBody>
                    <a:bodyPr/>
                    <a:lstStyle/>
                    <a:p>
                      <a:r>
                        <a:rPr lang="it-IT" sz="9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……..</a:t>
                      </a:r>
                      <a:endParaRPr lang="it-IT" sz="9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1">
                <a:tc>
                  <a:txBody>
                    <a:bodyPr/>
                    <a:lstStyle/>
                    <a:p>
                      <a:endParaRPr lang="it-IT" sz="9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41">
                <a:tc>
                  <a:txBody>
                    <a:bodyPr/>
                    <a:lstStyle/>
                    <a:p>
                      <a:endParaRPr lang="it-IT" sz="9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" name="CasellaDiTesto 102"/>
          <p:cNvSpPr txBox="1"/>
          <p:nvPr/>
        </p:nvSpPr>
        <p:spPr>
          <a:xfrm>
            <a:off x="6765475" y="4832694"/>
            <a:ext cx="2297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ON= OnGoing; AV= AVailable; AP= APproved</a:t>
            </a:r>
            <a:endParaRPr lang="it-IT" sz="800" dirty="0"/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2710870" y="779512"/>
            <a:ext cx="1129972" cy="36004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rIns="36000" anchor="ctr"/>
          <a:lstStyle>
            <a:lvl1pPr marL="342900" indent="-3429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FF8000"/>
              </a:buClr>
              <a:defRPr/>
            </a:pPr>
            <a:r>
              <a:rPr lang="en-US" sz="900" dirty="0" smtClean="0">
                <a:solidFill>
                  <a:srgbClr val="4D4D4D"/>
                </a:solidFill>
              </a:rPr>
              <a:t>Completed Tasks %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3840842" y="779512"/>
          <a:ext cx="1329378" cy="35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689"/>
                <a:gridCol w="664689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Plan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3600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Actual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3600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20%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3600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16%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3600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5193369" y="779512"/>
            <a:ext cx="907417" cy="36004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rIns="36000" anchor="ctr"/>
          <a:lstStyle>
            <a:lvl1pPr marL="342900" indent="-3429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FF8000"/>
              </a:buClr>
              <a:defRPr/>
            </a:pPr>
            <a:r>
              <a:rPr lang="en-US" sz="900" dirty="0" smtClean="0">
                <a:solidFill>
                  <a:srgbClr val="4D4D4D"/>
                </a:solidFill>
              </a:rPr>
              <a:t>Risks &amp; Issues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6100785" y="779512"/>
          <a:ext cx="1329378" cy="35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689"/>
                <a:gridCol w="664689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3600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Closed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3600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3600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3231" marR="33231" marT="3600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3360" y="779512"/>
            <a:ext cx="2193474" cy="36004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rIns="36000" anchor="ctr"/>
          <a:lstStyle>
            <a:lvl1pPr marL="342900" indent="-3429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6578600"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defTabSz="657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FF8000"/>
              </a:buClr>
              <a:defRPr/>
            </a:pPr>
            <a:r>
              <a:rPr lang="en-US" sz="900" dirty="0" smtClean="0">
                <a:solidFill>
                  <a:srgbClr val="4D4D4D"/>
                </a:solidFill>
              </a:rPr>
              <a:t>Progress Status: [green]</a:t>
            </a:r>
          </a:p>
        </p:txBody>
      </p:sp>
      <p:sp>
        <p:nvSpPr>
          <p:cNvPr id="34" name="Rectangle 46"/>
          <p:cNvSpPr>
            <a:spLocks noChangeArrowheads="1"/>
          </p:cNvSpPr>
          <p:nvPr/>
        </p:nvSpPr>
        <p:spPr bwMode="auto">
          <a:xfrm>
            <a:off x="503360" y="1139552"/>
            <a:ext cx="8522058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6800" tIns="42855" rIns="10800" bIns="42855" anchor="t" anchorCtr="0"/>
          <a:lstStyle/>
          <a:p>
            <a:pPr algn="l"/>
            <a:r>
              <a:rPr lang="en-US" sz="900" dirty="0" smtClean="0"/>
              <a:t>Summarize overall status of the project. Also note the items for the Global R&amp;D Committee’s attention. Schedule, scope, budget/resources, other communications, issues &amp; risks.</a:t>
            </a:r>
          </a:p>
        </p:txBody>
      </p:sp>
      <p:sp>
        <p:nvSpPr>
          <p:cNvPr id="35" name="Oval 47"/>
          <p:cNvSpPr>
            <a:spLocks noChangeArrowheads="1"/>
          </p:cNvSpPr>
          <p:nvPr/>
        </p:nvSpPr>
        <p:spPr bwMode="auto">
          <a:xfrm>
            <a:off x="2368383" y="877044"/>
            <a:ext cx="209550" cy="190500"/>
          </a:xfrm>
          <a:prstGeom prst="ellipse">
            <a:avLst/>
          </a:prstGeom>
          <a:solidFill>
            <a:srgbClr val="00B050"/>
          </a:solidFill>
          <a:ln w="31750">
            <a:solidFill>
              <a:srgbClr val="008A3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2102507" y="877044"/>
            <a:ext cx="209550" cy="1905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Oval 47"/>
          <p:cNvSpPr>
            <a:spLocks noChangeArrowheads="1"/>
          </p:cNvSpPr>
          <p:nvPr/>
        </p:nvSpPr>
        <p:spPr bwMode="auto">
          <a:xfrm>
            <a:off x="1836631" y="877044"/>
            <a:ext cx="209550" cy="190500"/>
          </a:xfrm>
          <a:prstGeom prst="ellipse">
            <a:avLst/>
          </a:prstGeom>
          <a:solidFill>
            <a:schemeClr val="bg2"/>
          </a:solidFill>
          <a:ln w="3175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2478229" y="5265204"/>
            <a:ext cx="1628489" cy="72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478229" y="5337212"/>
            <a:ext cx="1395847" cy="720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4106718" y="522920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40248" y="6623774"/>
            <a:ext cx="5148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today</a:t>
            </a:r>
            <a:endParaRPr lang="en-US" sz="1050" dirty="0"/>
          </a:p>
        </p:txBody>
      </p:sp>
      <p:sp>
        <p:nvSpPr>
          <p:cNvPr id="73" name="Rectangle 72"/>
          <p:cNvSpPr/>
          <p:nvPr/>
        </p:nvSpPr>
        <p:spPr>
          <a:xfrm>
            <a:off x="4139952" y="5445224"/>
            <a:ext cx="1628489" cy="72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8593370" y="5229200"/>
            <a:ext cx="0" cy="14401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393964" y="6623774"/>
            <a:ext cx="6976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deadline</a:t>
            </a:r>
            <a:endParaRPr lang="en-US" sz="105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544698" y="6057292"/>
            <a:ext cx="1316797" cy="554868"/>
            <a:chOff x="6825208" y="6021288"/>
            <a:chExt cx="1426530" cy="554868"/>
          </a:xfrm>
        </p:grpSpPr>
        <p:sp>
          <p:nvSpPr>
            <p:cNvPr id="38" name="Rectangle 37"/>
            <p:cNvSpPr/>
            <p:nvPr/>
          </p:nvSpPr>
          <p:spPr>
            <a:xfrm>
              <a:off x="6825208" y="6021288"/>
              <a:ext cx="1404156" cy="540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u="sng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8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05228" y="6201308"/>
              <a:ext cx="360000" cy="14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05228" y="6381328"/>
              <a:ext cx="360000" cy="14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29263" y="6165304"/>
              <a:ext cx="922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Planned task</a:t>
              </a:r>
              <a:endParaRPr 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29263" y="6345324"/>
              <a:ext cx="8113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Actual task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2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03332"/>
              </p:ext>
            </p:extLst>
          </p:nvPr>
        </p:nvGraphicFramePr>
        <p:xfrm>
          <a:off x="185052" y="836712"/>
          <a:ext cx="8773899" cy="5752258"/>
        </p:xfrm>
        <a:graphic>
          <a:graphicData uri="http://schemas.openxmlformats.org/drawingml/2006/table">
            <a:tbl>
              <a:tblPr/>
              <a:tblGrid>
                <a:gridCol w="267905"/>
                <a:gridCol w="535810"/>
                <a:gridCol w="2785606"/>
                <a:gridCol w="2791695"/>
                <a:gridCol w="797627"/>
                <a:gridCol w="797628"/>
                <a:gridCol w="79762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ID</a:t>
                      </a:r>
                    </a:p>
                  </a:txBody>
                  <a:tcPr marL="17999" marR="17999" marT="17984" marB="17984" anchor="ctr" horzOverflow="overflow">
                    <a:lnL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Type</a:t>
                      </a: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Action &amp; Status</a:t>
                      </a: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Owner</a:t>
                      </a: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Open</a:t>
                      </a: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Close</a:t>
                      </a: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5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</a:p>
                  </a:txBody>
                  <a:tcPr marL="17999" marR="17999" marT="17984" marB="17984" anchor="ctr" horzOverflow="overflow">
                    <a:lnL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Risk</a:t>
                      </a: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Description of risk.</a:t>
                      </a: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Mitigation plan of the risk. If continues to be open add a brief description of status.</a:t>
                      </a: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Date opened</a:t>
                      </a: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Date closed</a:t>
                      </a: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</a:p>
                  </a:txBody>
                  <a:tcPr marL="17999" marR="17999" marT="17984" marB="17984" anchor="ctr" horzOverflow="overflow">
                    <a:lnL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Issue</a:t>
                      </a: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Description of issue.</a:t>
                      </a: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Action plan for the issue. If continues to be open add a brief description of status of action.</a:t>
                      </a: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</a:p>
                  </a:txBody>
                  <a:tcPr marL="17999" marR="17999" marT="17984" marB="17984" anchor="ctr" horzOverflow="overflow">
                    <a:lnL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…</a:t>
                      </a: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  <a:cs typeface="Arial" pitchFamily="34" charset="0"/>
                        </a:rPr>
                        <a:t>…</a:t>
                      </a: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33231" marR="33231" marT="17984" marB="179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B2B3B5"/>
                        </a:buClr>
                        <a:buSzPct val="50000"/>
                        <a:buFont typeface="Marlett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17999" marR="17999" marT="17984" marB="1798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it-IT" sz="2000" b="1" dirty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GRDi </a:t>
            </a:r>
            <a:r>
              <a:rPr lang="it-IT" sz="2000" b="1" dirty="0" smtClean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2013 </a:t>
            </a:r>
            <a:r>
              <a:rPr lang="it-IT" sz="2000" b="1" dirty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Project </a:t>
            </a:r>
            <a:r>
              <a:rPr lang="it-IT" sz="2000" b="1" dirty="0" smtClean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: </a:t>
            </a:r>
          </a:p>
          <a:p>
            <a:pPr lvl="0">
              <a:spcBef>
                <a:spcPts val="0"/>
              </a:spcBef>
              <a:defRPr/>
            </a:pPr>
            <a:r>
              <a:rPr lang="it-IT" sz="2000" b="1" dirty="0" smtClean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Risks </a:t>
            </a:r>
            <a:r>
              <a:rPr lang="it-IT" sz="2000" b="1" dirty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and Issues</a:t>
            </a:r>
          </a:p>
        </p:txBody>
      </p:sp>
    </p:spTree>
    <p:extLst>
      <p:ext uri="{BB962C8B-B14F-4D97-AF65-F5344CB8AC3E}">
        <p14:creationId xmlns:p14="http://schemas.microsoft.com/office/powerpoint/2010/main" val="37624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it-IT" sz="2000" b="1" dirty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GRDi </a:t>
            </a:r>
            <a:r>
              <a:rPr lang="it-IT" sz="2000" b="1" dirty="0" smtClean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2013 Project :</a:t>
            </a:r>
            <a:endParaRPr lang="it-IT" sz="1600" dirty="0" smtClean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0"/>
              </a:spcBef>
              <a:defRPr/>
            </a:pPr>
            <a:r>
              <a:rPr lang="it-IT" sz="2000" b="1" dirty="0">
                <a:ln w="1905"/>
                <a:gradFill>
                  <a:gsLst>
                    <a:gs pos="0">
                      <a:schemeClr val="tx2">
                        <a:lumMod val="50000"/>
                      </a:schemeClr>
                    </a:gs>
                    <a:gs pos="7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  <a:ea typeface="+mj-ea"/>
                <a:cs typeface="Arial" pitchFamily="34" charset="0"/>
              </a:rPr>
              <a:t>Any 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0927" y="980728"/>
            <a:ext cx="8242146" cy="5353397"/>
          </a:xfrm>
        </p:spPr>
        <p:txBody>
          <a:bodyPr/>
          <a:lstStyle/>
          <a:p>
            <a:r>
              <a:rPr lang="en-US" dirty="0" smtClean="0"/>
              <a:t>Anything you want/need to talk in progress report meeting. Especially the one for the Global R&amp;D Committee’s attention.</a:t>
            </a:r>
          </a:p>
          <a:p>
            <a:r>
              <a:rPr lang="en-US" dirty="0" smtClean="0"/>
              <a:t>We might request additional descriptions of project status. You may add any project document slides to support.</a:t>
            </a:r>
          </a:p>
          <a:p>
            <a:pPr lvl="1"/>
            <a:r>
              <a:rPr lang="en-US" dirty="0" smtClean="0"/>
              <a:t>E.g. description of project/team/deliverables, detailed </a:t>
            </a:r>
            <a:r>
              <a:rPr lang="en-US" dirty="0" err="1" smtClean="0"/>
              <a:t>gantt</a:t>
            </a:r>
            <a:r>
              <a:rPr lang="en-US" dirty="0" smtClean="0"/>
              <a:t>-chart w/ progress, action item lists, etc.</a:t>
            </a:r>
          </a:p>
          <a:p>
            <a:r>
              <a:rPr lang="en-US" dirty="0" smtClean="0"/>
              <a:t>Any additional descriptions of the project, deliverables, and its progress would help understand the project status.</a:t>
            </a:r>
          </a:p>
          <a:p>
            <a:r>
              <a:rPr lang="en-US" dirty="0" smtClean="0"/>
              <a:t>Provide deliverables as soon as they are available, to get the grasp on what is being done in projects’ R&amp;D. It can be a partial deliverables or work-in-progress.</a:t>
            </a:r>
          </a:p>
          <a:p>
            <a:endParaRPr lang="en-US" dirty="0" smtClean="0"/>
          </a:p>
          <a:p>
            <a:r>
              <a:rPr lang="en-US" dirty="0" smtClean="0"/>
              <a:t>This progress report will be shared with Global R&amp;D Committee members and R&amp;D HQ management.</a:t>
            </a:r>
          </a:p>
        </p:txBody>
      </p:sp>
    </p:spTree>
    <p:extLst>
      <p:ext uri="{BB962C8B-B14F-4D97-AF65-F5344CB8AC3E}">
        <p14:creationId xmlns:p14="http://schemas.microsoft.com/office/powerpoint/2010/main" val="27656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OneNTTDATA">
  <a:themeElements>
    <a:clrScheme name="NTTDATA2012">
      <a:dk1>
        <a:srgbClr val="000000"/>
      </a:dk1>
      <a:lt1>
        <a:srgbClr val="FFFFFF"/>
      </a:lt1>
      <a:dk2>
        <a:srgbClr val="333333"/>
      </a:dk2>
      <a:lt2>
        <a:srgbClr val="E1E7F3"/>
      </a:lt2>
      <a:accent1>
        <a:srgbClr val="C2CEE6"/>
      </a:accent1>
      <a:accent2>
        <a:srgbClr val="6785C1"/>
      </a:accent2>
      <a:accent3>
        <a:srgbClr val="0F1C50"/>
      </a:accent3>
      <a:accent4>
        <a:srgbClr val="0080B1"/>
      </a:accent4>
      <a:accent5>
        <a:srgbClr val="E6B600"/>
      </a:accent5>
      <a:accent6>
        <a:srgbClr val="BC4328"/>
      </a:accent6>
      <a:hlink>
        <a:srgbClr val="0000FF"/>
      </a:hlink>
      <a:folHlink>
        <a:srgbClr val="800080"/>
      </a:folHlink>
    </a:clrScheme>
    <a:fontScheme name="NTTDATA　E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NTTDATA">
  <a:themeElements>
    <a:clrScheme name="NTTDATA2012">
      <a:dk1>
        <a:srgbClr val="000000"/>
      </a:dk1>
      <a:lt1>
        <a:srgbClr val="FFFFFF"/>
      </a:lt1>
      <a:dk2>
        <a:srgbClr val="333333"/>
      </a:dk2>
      <a:lt2>
        <a:srgbClr val="E1E7F3"/>
      </a:lt2>
      <a:accent1>
        <a:srgbClr val="C2CEE6"/>
      </a:accent1>
      <a:accent2>
        <a:srgbClr val="6785C1"/>
      </a:accent2>
      <a:accent3>
        <a:srgbClr val="0F1C50"/>
      </a:accent3>
      <a:accent4>
        <a:srgbClr val="0080B1"/>
      </a:accent4>
      <a:accent5>
        <a:srgbClr val="E6B600"/>
      </a:accent5>
      <a:accent6>
        <a:srgbClr val="BC4328"/>
      </a:accent6>
      <a:hlink>
        <a:srgbClr val="0000FF"/>
      </a:hlink>
      <a:folHlink>
        <a:srgbClr val="800080"/>
      </a:folHlink>
    </a:clrScheme>
    <a:fontScheme name="NTTDATA　E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2OneNTTDATA</Template>
  <TotalTime>2320</TotalTime>
  <Words>763</Words>
  <Application>Microsoft Office PowerPoint</Application>
  <PresentationFormat>画面に合わせる (4:3)</PresentationFormat>
  <Paragraphs>175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1" baseType="lpstr">
      <vt:lpstr>2OneNTTDATA</vt:lpstr>
      <vt:lpstr>OneNTTDATA</vt:lpstr>
      <vt:lpstr>Global R&amp;D initiative 2013 Project Management Process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R&amp;D Committee 2013  NTT DATA R&amp;D 2013 plan</dc:title>
  <dc:creator>ARIMURA Tadaaki / 有村 忠朗</dc:creator>
  <cp:lastModifiedBy>ARIMURA Tadaaki / 有村 忠朗</cp:lastModifiedBy>
  <cp:revision>199</cp:revision>
  <dcterms:created xsi:type="dcterms:W3CDTF">2013-02-21T08:14:35Z</dcterms:created>
  <dcterms:modified xsi:type="dcterms:W3CDTF">2013-07-09T01:46:17Z</dcterms:modified>
</cp:coreProperties>
</file>