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hdphoto2.wdp" ContentType="image/vnd.ms-photo"/>
  <Override PartName="/ppt/media/hdphoto1.wdp" ContentType="image/vnd.ms-photo"/>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hdphoto3.wdp" ContentType="image/vnd.ms-photo"/>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hdphoto4.wdp" ContentType="image/vnd.ms-photo"/>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66BD8CF-0E05-4726-9C5C-CAA9201D0F7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E9A6C5B-B0BC-44D6-8D33-A90B56C1F98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B356BD5-7F96-411C-AFD9-0B7491C47FC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4292EB0-CC5B-4E4C-A3AD-2151140876D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EC001B7-D9C3-4B02-BDC9-12F9DD14E1D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4EB2674-A10A-49E9-AB95-7FC6B2500E8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1ACE2C5-EE3D-4512-87E7-1FB917FE79C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7970D5A-8566-4FFF-B70C-50D31F8E6EF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C0E09E3-CFB9-4121-AD63-478461E5427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E375B14-C64C-43FB-A431-F092207EE49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1076857-80BC-4100-9A54-8C656E91499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7FC8956-C9CB-4DFA-9622-ACCDB898FFA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F4C43A3-DAD5-4C74-B976-139CCCC0DDB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6D0D79D-A5B9-4BD3-B89C-C6BF835F412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F5CFCCD-5F6F-42CD-8151-46F3D41A72A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A029750-06D8-4287-9171-FF2223084B42}"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95F1B7A-93C9-473E-B1F7-E4D0F53C20BB}"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6525E67-92B1-4F6B-BF33-449285A8563D}"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2932231-939E-4D13-9178-FFE3E128698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5B39C97-4E56-4163-9EAF-60401C95A4A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0C9E8A4-4D7D-40A3-8AB4-3C10E30709D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507F96F-78E7-4673-B714-3BA2F4FB711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64B070C-F024-4A95-86B8-4212BCB47E0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B214EA1-B369-41BE-AF19-FE69FDE64CC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B7483DF-88CB-477C-BF02-4757DCCF365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E54DD02-14E2-43DB-8184-AEB9AD5F4F4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33F75E7-70A3-4682-B301-EA52070C98F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5C7AE04-62AB-4E3D-9420-BC22D4C4DF7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581EC4D-6FB8-443D-BE7E-6831598D87B3}"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1661E82D-8F27-4FBC-81C7-55C3D5E438F9}"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F084FAF-F011-4FE9-ADEA-4EC488A5C67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49331FB-197D-491A-B58C-F59868095E4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340F65E-A54C-4404-B96F-00F9FA1E689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98CAE0E-7B3F-4C9B-8DE8-6AE1BD0C3FF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948C25-60B5-46E9-B905-1B46C26FAFC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F8548E2-B2B3-4446-A615-0E0B7D434CA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E199DC50-CDD0-4949-A0E1-D1F9D49D6B3D}" type="slidenum">
              <a:rPr b="0" lang="en-IN"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185B1254-73BD-4B75-94D9-ECD2211D9023}" type="slidenum">
              <a:rPr b="0" lang="en-IN"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83" name="PlaceHolder 2"/>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EB863B44-89A6-48DF-962F-E7BF4EEAD849}" type="slidenum">
              <a:rPr b="0" lang="en-IN"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microsoft.com/office/2007/relationships/hdphoto" Target="../media/hdphoto2.wdp"/><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microsoft.com/office/2007/relationships/hdphoto" Target="../media/hdphoto3.wdp"/><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microsoft.com/office/2007/relationships/hdphoto" Target="../media/hdphoto4.wdp"/><Relationship Id="rId1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2"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2520" y="0"/>
            <a:ext cx="12194280" cy="6856200"/>
          </a:xfrm>
          <a:prstGeom prst="rect">
            <a:avLst/>
          </a:prstGeom>
          <a:ln w="0">
            <a:noFill/>
          </a:ln>
        </p:spPr>
      </p:pic>
      <p:sp>
        <p:nvSpPr>
          <p:cNvPr id="124" name="TextBox 15"/>
          <p:cNvSpPr/>
          <p:nvPr/>
        </p:nvSpPr>
        <p:spPr>
          <a:xfrm>
            <a:off x="1880280" y="2268360"/>
            <a:ext cx="8430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000" spc="-1" strike="noStrike">
                <a:solidFill>
                  <a:schemeClr val="accent4">
                    <a:lumMod val="60000"/>
                    <a:lumOff val="40000"/>
                  </a:schemeClr>
                </a:solidFill>
                <a:latin typeface="Bodoni MT"/>
              </a:rPr>
              <a:t>LOAN ELIGIBILITY PREDICTION</a:t>
            </a:r>
            <a:endParaRPr b="0" lang="en-US" sz="4000" spc="-1" strike="noStrike">
              <a:solidFill>
                <a:srgbClr val="000000"/>
              </a:solidFill>
              <a:latin typeface="Arial"/>
            </a:endParaRPr>
          </a:p>
        </p:txBody>
      </p:sp>
      <p:sp>
        <p:nvSpPr>
          <p:cNvPr id="125" name="TextBox 16"/>
          <p:cNvSpPr/>
          <p:nvPr/>
        </p:nvSpPr>
        <p:spPr>
          <a:xfrm>
            <a:off x="439200" y="5244480"/>
            <a:ext cx="34959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ffffff"/>
                </a:solidFill>
                <a:latin typeface="Cascadia Code SemiBold"/>
                <a:ea typeface="Cascadia Code SemiBold"/>
              </a:rPr>
              <a:t>Tashi Sharma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Picture 5"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23" name="TextBox 2"/>
          <p:cNvSpPr/>
          <p:nvPr/>
        </p:nvSpPr>
        <p:spPr>
          <a:xfrm>
            <a:off x="502200" y="624240"/>
            <a:ext cx="34509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Support Vector Classifier </a:t>
            </a:r>
            <a:endParaRPr b="0" lang="en-US" sz="2800" spc="-1" strike="noStrike">
              <a:solidFill>
                <a:srgbClr val="000000"/>
              </a:solidFill>
              <a:latin typeface="Arial"/>
            </a:endParaRPr>
          </a:p>
        </p:txBody>
      </p:sp>
      <p:sp>
        <p:nvSpPr>
          <p:cNvPr id="224" name="TextBox 4"/>
          <p:cNvSpPr/>
          <p:nvPr/>
        </p:nvSpPr>
        <p:spPr>
          <a:xfrm>
            <a:off x="502200" y="1631520"/>
            <a:ext cx="10577880" cy="3107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ececec"/>
              </a:buClr>
              <a:buFont typeface="Arial"/>
              <a:buChar char="•"/>
            </a:pPr>
            <a:r>
              <a:rPr b="0" lang="en-US" sz="1800" spc="-1" strike="noStrike">
                <a:solidFill>
                  <a:srgbClr val="ececec"/>
                </a:solidFill>
                <a:latin typeface="Consolas"/>
              </a:rPr>
              <a:t>Before applying SMOTE, the Support Vector Machine (SVM) model showed relatively low accuracy on both train and test data, with limited precision, recall, and F1-score for the minority class (1).</a:t>
            </a:r>
            <a:endParaRPr b="0" lang="en-US" sz="1800" spc="-1" strike="noStrike">
              <a:solidFill>
                <a:srgbClr val="000000"/>
              </a:solidFill>
              <a:latin typeface="Arial"/>
            </a:endParaRPr>
          </a:p>
          <a:p>
            <a:pPr marL="285840" indent="-285840">
              <a:lnSpc>
                <a:spcPct val="100000"/>
              </a:lnSpc>
              <a:buClr>
                <a:srgbClr val="ececec"/>
              </a:buClr>
              <a:buFont typeface="Arial"/>
              <a:buChar char="•"/>
            </a:pPr>
            <a:r>
              <a:rPr b="0" lang="en-US" sz="1800" spc="-1" strike="noStrike">
                <a:solidFill>
                  <a:srgbClr val="ececec"/>
                </a:solidFill>
                <a:latin typeface="Consolas"/>
              </a:rPr>
              <a:t>After implementing SMOTE to address the data imbalance, the SVM model's accuracy on the test data significantly improved. However, its performance metrics for the minority class remained suboptimal, with zero precision and recall, indicating challenges in correctly identifying instances of the minority class.</a:t>
            </a:r>
            <a:endParaRPr b="0" lang="en-US" sz="1800" spc="-1" strike="noStrike">
              <a:solidFill>
                <a:srgbClr val="000000"/>
              </a:solidFill>
              <a:latin typeface="Arial"/>
            </a:endParaRPr>
          </a:p>
          <a:p>
            <a:pPr marL="285840" indent="-285840">
              <a:lnSpc>
                <a:spcPct val="100000"/>
              </a:lnSpc>
              <a:buClr>
                <a:srgbClr val="ececec"/>
              </a:buClr>
              <a:buFont typeface="Arial"/>
              <a:buChar char="•"/>
            </a:pPr>
            <a:r>
              <a:rPr b="0" lang="en-US" sz="1800" spc="-1" strike="noStrike">
                <a:solidFill>
                  <a:srgbClr val="ececec"/>
                </a:solidFill>
                <a:latin typeface="Consolas"/>
              </a:rPr>
              <a:t>Despite the improvements in overall accuracy post-SMOTE, the SVM model's inability to effectively predict the minority class suggests limitations in its suitability for this classification task. Hence, further consideration of alternative models may be warranted.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5" name="Picture 3"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26" name="TextBox 1"/>
          <p:cNvSpPr/>
          <p:nvPr/>
        </p:nvSpPr>
        <p:spPr>
          <a:xfrm>
            <a:off x="502200" y="624240"/>
            <a:ext cx="43236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Extreme Gradient Boost Classifier </a:t>
            </a:r>
            <a:endParaRPr b="0" lang="en-US" sz="2800" spc="-1" strike="noStrike">
              <a:solidFill>
                <a:srgbClr val="000000"/>
              </a:solidFill>
              <a:latin typeface="Arial"/>
            </a:endParaRPr>
          </a:p>
        </p:txBody>
      </p:sp>
      <p:sp>
        <p:nvSpPr>
          <p:cNvPr id="227" name="TextBox 2"/>
          <p:cNvSpPr/>
          <p:nvPr/>
        </p:nvSpPr>
        <p:spPr>
          <a:xfrm>
            <a:off x="502200" y="1631520"/>
            <a:ext cx="10577880" cy="28328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f2f2f2"/>
              </a:buClr>
              <a:buFont typeface="Arial"/>
              <a:buChar char="•"/>
            </a:pPr>
            <a:r>
              <a:rPr b="0" lang="en-US" sz="1800" spc="-1" strike="noStrike">
                <a:solidFill>
                  <a:srgbClr val="f2f2f2"/>
                </a:solidFill>
                <a:latin typeface="Source Sans Pro"/>
              </a:rPr>
              <a:t>All variations of the XGBoost model demonstrate promising outcomes.</a:t>
            </a:r>
            <a:endParaRPr b="0" lang="en-US" sz="1800" spc="-1" strike="noStrike">
              <a:solidFill>
                <a:srgbClr val="000000"/>
              </a:solidFill>
              <a:latin typeface="Arial"/>
            </a:endParaRPr>
          </a:p>
          <a:p>
            <a:pPr marL="285840" indent="-285840" algn="just">
              <a:lnSpc>
                <a:spcPct val="100000"/>
              </a:lnSpc>
              <a:buClr>
                <a:srgbClr val="f2f2f2"/>
              </a:buClr>
              <a:buFont typeface="Arial"/>
              <a:buChar char="•"/>
            </a:pPr>
            <a:r>
              <a:rPr b="0" lang="en-US" sz="1800" spc="-1" strike="noStrike">
                <a:solidFill>
                  <a:srgbClr val="f2f2f2"/>
                </a:solidFill>
                <a:latin typeface="Source Sans Pro"/>
              </a:rPr>
              <a:t>While some models show signs of overfitting on the training data, others exhibit commendable accuracy, precision, and recall.</a:t>
            </a:r>
            <a:endParaRPr b="0" lang="en-US" sz="1800" spc="-1" strike="noStrike">
              <a:solidFill>
                <a:srgbClr val="000000"/>
              </a:solidFill>
              <a:latin typeface="Arial"/>
            </a:endParaRPr>
          </a:p>
          <a:p>
            <a:pPr marL="285840" indent="-285840" algn="just">
              <a:lnSpc>
                <a:spcPct val="100000"/>
              </a:lnSpc>
              <a:buClr>
                <a:srgbClr val="f2f2f2"/>
              </a:buClr>
              <a:buFont typeface="Arial"/>
              <a:buChar char="•"/>
            </a:pPr>
            <a:r>
              <a:rPr b="0" lang="en-US" sz="1800" spc="-1" strike="noStrike">
                <a:solidFill>
                  <a:srgbClr val="f2f2f2"/>
                </a:solidFill>
                <a:latin typeface="Source Sans Pro"/>
              </a:rPr>
              <a:t>The final model stands out with superior performance, boasting excellent accuracy, precision, recall, and a more favorable confusion matrix compared to its counterparts.</a:t>
            </a:r>
            <a:endParaRPr b="0" lang="en-US" sz="1800" spc="-1" strike="noStrike">
              <a:solidFill>
                <a:srgbClr val="000000"/>
              </a:solidFill>
              <a:latin typeface="Arial"/>
            </a:endParaRPr>
          </a:p>
          <a:p>
            <a:pPr marL="285840" indent="-285840" algn="just">
              <a:lnSpc>
                <a:spcPct val="100000"/>
              </a:lnSpc>
              <a:buClr>
                <a:srgbClr val="f2f2f2"/>
              </a:buClr>
              <a:buFont typeface="Arial"/>
              <a:buChar char="•"/>
            </a:pPr>
            <a:r>
              <a:rPr b="0" lang="en-US" sz="1800" spc="-1" strike="noStrike">
                <a:solidFill>
                  <a:srgbClr val="f2f2f2"/>
                </a:solidFill>
                <a:latin typeface="Source Sans Pro"/>
              </a:rPr>
              <a:t>XGBoost with hyperparameter tuning achieved remarkable results, showcasing high accuracy on both the training (99.99%) and test data (93.69%). It also displayed robust precision, recall, and F1-score for both classes, indicating its efficacy in classification tasks.</a:t>
            </a:r>
            <a:endParaRPr b="0" lang="en-US" sz="1800" spc="-1" strike="noStrike">
              <a:solidFill>
                <a:srgbClr val="000000"/>
              </a:solidFill>
              <a:latin typeface="Arial"/>
            </a:endParaRPr>
          </a:p>
          <a:p>
            <a:pPr marL="285840" indent="-285840" algn="just">
              <a:lnSpc>
                <a:spcPct val="100000"/>
              </a:lnSpc>
              <a:buClr>
                <a:srgbClr val="f2f2f2"/>
              </a:buClr>
              <a:buFont typeface="Arial"/>
              <a:buChar char="•"/>
            </a:pPr>
            <a:r>
              <a:rPr b="0" lang="en-US" sz="1800" spc="-1" strike="noStrike">
                <a:solidFill>
                  <a:srgbClr val="f2f2f2"/>
                </a:solidFill>
                <a:latin typeface="Source Sans Pro"/>
              </a:rPr>
              <a:t>Hence, the final XGBoost model will be chosen as the preferred option for constructing the pipeline and conducting predictions.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Picture 2"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29" name="TextBox 3"/>
          <p:cNvSpPr/>
          <p:nvPr/>
        </p:nvSpPr>
        <p:spPr>
          <a:xfrm>
            <a:off x="259920" y="247680"/>
            <a:ext cx="4392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Results of Support Vector Classifier </a:t>
            </a:r>
            <a:endParaRPr b="0" lang="en-US" sz="2800" spc="-1" strike="noStrike">
              <a:solidFill>
                <a:srgbClr val="000000"/>
              </a:solidFill>
              <a:latin typeface="Arial"/>
            </a:endParaRPr>
          </a:p>
        </p:txBody>
      </p:sp>
      <p:pic>
        <p:nvPicPr>
          <p:cNvPr id="230" name="Picture 5" descr=""/>
          <p:cNvPicPr/>
          <p:nvPr/>
        </p:nvPicPr>
        <p:blipFill>
          <a:blip r:embed="rId2"/>
          <a:stretch/>
        </p:blipFill>
        <p:spPr>
          <a:xfrm>
            <a:off x="6450120" y="1360080"/>
            <a:ext cx="4834800" cy="4655160"/>
          </a:xfrm>
          <a:prstGeom prst="rect">
            <a:avLst/>
          </a:prstGeom>
          <a:ln w="0">
            <a:noFill/>
          </a:ln>
        </p:spPr>
      </p:pic>
      <p:pic>
        <p:nvPicPr>
          <p:cNvPr id="231" name="Picture 7" descr=""/>
          <p:cNvPicPr/>
          <p:nvPr/>
        </p:nvPicPr>
        <p:blipFill>
          <a:blip r:embed="rId3"/>
          <a:stretch/>
        </p:blipFill>
        <p:spPr>
          <a:xfrm>
            <a:off x="741240" y="1360080"/>
            <a:ext cx="4802040" cy="4655160"/>
          </a:xfrm>
          <a:prstGeom prst="rect">
            <a:avLst/>
          </a:prstGeom>
          <a:ln w="0">
            <a:noFill/>
          </a:ln>
        </p:spPr>
      </p:pic>
      <p:sp>
        <p:nvSpPr>
          <p:cNvPr id="232" name="TextBox 8"/>
          <p:cNvSpPr/>
          <p:nvPr/>
        </p:nvSpPr>
        <p:spPr>
          <a:xfrm>
            <a:off x="741240" y="842400"/>
            <a:ext cx="3651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After Smote (without parameter)</a:t>
            </a:r>
            <a:endParaRPr b="0" lang="en-US" sz="2400" spc="-1" strike="noStrike">
              <a:solidFill>
                <a:srgbClr val="000000"/>
              </a:solidFill>
              <a:latin typeface="Arial"/>
            </a:endParaRPr>
          </a:p>
        </p:txBody>
      </p:sp>
      <p:sp>
        <p:nvSpPr>
          <p:cNvPr id="233" name="TextBox 9"/>
          <p:cNvSpPr/>
          <p:nvPr/>
        </p:nvSpPr>
        <p:spPr>
          <a:xfrm>
            <a:off x="6450120" y="842400"/>
            <a:ext cx="38570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After Smote (with some parameter)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2"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pic>
        <p:nvPicPr>
          <p:cNvPr id="235" name="Picture 3" descr=""/>
          <p:cNvPicPr/>
          <p:nvPr/>
        </p:nvPicPr>
        <p:blipFill>
          <a:blip r:embed="rId2"/>
          <a:stretch/>
        </p:blipFill>
        <p:spPr>
          <a:xfrm>
            <a:off x="670680" y="1163160"/>
            <a:ext cx="5021640" cy="5012640"/>
          </a:xfrm>
          <a:prstGeom prst="rect">
            <a:avLst/>
          </a:prstGeom>
          <a:ln w="0">
            <a:noFill/>
          </a:ln>
        </p:spPr>
      </p:pic>
      <p:sp>
        <p:nvSpPr>
          <p:cNvPr id="236" name="TextBox 4"/>
          <p:cNvSpPr/>
          <p:nvPr/>
        </p:nvSpPr>
        <p:spPr>
          <a:xfrm>
            <a:off x="670680" y="682200"/>
            <a:ext cx="38473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After Smote (with hyperparameter)</a:t>
            </a:r>
            <a:endParaRPr b="0" lang="en-US" sz="2400" spc="-1" strike="noStrike">
              <a:solidFill>
                <a:srgbClr val="000000"/>
              </a:solidFill>
              <a:latin typeface="Arial"/>
            </a:endParaRPr>
          </a:p>
        </p:txBody>
      </p:sp>
      <p:sp>
        <p:nvSpPr>
          <p:cNvPr id="237" name="TextBox 5"/>
          <p:cNvSpPr/>
          <p:nvPr/>
        </p:nvSpPr>
        <p:spPr>
          <a:xfrm>
            <a:off x="6793560" y="682920"/>
            <a:ext cx="38473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After Smote (with hyperparameter)</a:t>
            </a:r>
            <a:endParaRPr b="0" lang="en-US" sz="2400" spc="-1" strike="noStrike">
              <a:solidFill>
                <a:srgbClr val="000000"/>
              </a:solidFill>
              <a:latin typeface="Arial"/>
            </a:endParaRPr>
          </a:p>
        </p:txBody>
      </p:sp>
      <p:pic>
        <p:nvPicPr>
          <p:cNvPr id="238" name="Picture 7" descr=""/>
          <p:cNvPicPr/>
          <p:nvPr/>
        </p:nvPicPr>
        <p:blipFill>
          <a:blip r:embed="rId3"/>
          <a:srcRect l="0" t="0" r="8371" b="0"/>
          <a:stretch/>
        </p:blipFill>
        <p:spPr>
          <a:xfrm>
            <a:off x="6686640" y="1163160"/>
            <a:ext cx="4916160" cy="5011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Picture 2"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pic>
        <p:nvPicPr>
          <p:cNvPr id="240" name="Picture 5" descr=""/>
          <p:cNvPicPr/>
          <p:nvPr/>
        </p:nvPicPr>
        <p:blipFill>
          <a:blip r:embed="rId2"/>
          <a:stretch/>
        </p:blipFill>
        <p:spPr>
          <a:xfrm>
            <a:off x="0" y="1389600"/>
            <a:ext cx="12191760" cy="5465160"/>
          </a:xfrm>
          <a:prstGeom prst="rect">
            <a:avLst/>
          </a:prstGeom>
          <a:ln w="0">
            <a:noFill/>
          </a:ln>
        </p:spPr>
      </p:pic>
      <p:sp>
        <p:nvSpPr>
          <p:cNvPr id="241" name="TextBox 6"/>
          <p:cNvSpPr/>
          <p:nvPr/>
        </p:nvSpPr>
        <p:spPr>
          <a:xfrm>
            <a:off x="259920" y="247680"/>
            <a:ext cx="17208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Streamlit App</a:t>
            </a:r>
            <a:endParaRPr b="0" lang="en-US" sz="2800" spc="-1" strike="noStrike">
              <a:solidFill>
                <a:srgbClr val="000000"/>
              </a:solidFill>
              <a:latin typeface="Arial"/>
            </a:endParaRPr>
          </a:p>
        </p:txBody>
      </p:sp>
      <p:sp>
        <p:nvSpPr>
          <p:cNvPr id="242" name="TextBox 7"/>
          <p:cNvSpPr/>
          <p:nvPr/>
        </p:nvSpPr>
        <p:spPr>
          <a:xfrm>
            <a:off x="519840" y="753840"/>
            <a:ext cx="17208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Page 1</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2"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44" name="TextBox 1"/>
          <p:cNvSpPr/>
          <p:nvPr/>
        </p:nvSpPr>
        <p:spPr>
          <a:xfrm>
            <a:off x="304920" y="63720"/>
            <a:ext cx="17208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Page 2</a:t>
            </a:r>
            <a:endParaRPr b="0" lang="en-US" sz="2400" spc="-1" strike="noStrike">
              <a:solidFill>
                <a:srgbClr val="000000"/>
              </a:solidFill>
              <a:latin typeface="Arial"/>
            </a:endParaRPr>
          </a:p>
        </p:txBody>
      </p:sp>
      <p:pic>
        <p:nvPicPr>
          <p:cNvPr id="245" name="Picture 4" descr=""/>
          <p:cNvPicPr/>
          <p:nvPr/>
        </p:nvPicPr>
        <p:blipFill>
          <a:blip r:embed="rId2"/>
          <a:stretch/>
        </p:blipFill>
        <p:spPr>
          <a:xfrm>
            <a:off x="2492280" y="525240"/>
            <a:ext cx="6965280" cy="6251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28"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127" name="TextBox 5"/>
          <p:cNvSpPr/>
          <p:nvPr/>
        </p:nvSpPr>
        <p:spPr>
          <a:xfrm>
            <a:off x="367560" y="781200"/>
            <a:ext cx="341532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800" spc="-1" strike="noStrike">
                <a:solidFill>
                  <a:schemeClr val="accent4">
                    <a:lumMod val="60000"/>
                    <a:lumOff val="40000"/>
                  </a:schemeClr>
                </a:solidFill>
                <a:latin typeface="Agency FB"/>
              </a:rPr>
              <a:t>Introduction</a:t>
            </a:r>
            <a:endParaRPr b="0" lang="en-US" sz="4800" spc="-1" strike="noStrike">
              <a:solidFill>
                <a:srgbClr val="000000"/>
              </a:solidFill>
              <a:latin typeface="Arial"/>
            </a:endParaRPr>
          </a:p>
        </p:txBody>
      </p:sp>
      <p:sp>
        <p:nvSpPr>
          <p:cNvPr id="128" name="TextBox 6"/>
          <p:cNvSpPr/>
          <p:nvPr/>
        </p:nvSpPr>
        <p:spPr>
          <a:xfrm>
            <a:off x="256680" y="1763640"/>
            <a:ext cx="5373000" cy="39301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pc="-1" strike="noStrike">
                <a:solidFill>
                  <a:srgbClr val="f2f2f2"/>
                </a:solidFill>
                <a:latin typeface="Consolas"/>
              </a:rPr>
              <a:t>Loans constitute the fundamental business of banks, with the primary source of profit being the interest accrued on loans. Before granting a loan, financial institutions engage in a thorough process of verification and validation. Despite this, there remains uncertainty regarding whether the applicant possesses the capability to repay the loan without encountering difficulties. In this I construct a predictive model aimed at determining whether an applicant is likely to repay the loan to the lending company.</a:t>
            </a:r>
            <a:endParaRPr b="0" lang="en-US" sz="1800" spc="-1" strike="noStrike">
              <a:solidFill>
                <a:srgbClr val="000000"/>
              </a:solidFill>
              <a:latin typeface="Arial"/>
            </a:endParaRPr>
          </a:p>
        </p:txBody>
      </p:sp>
      <p:grpSp>
        <p:nvGrpSpPr>
          <p:cNvPr id="129" name="Group 7"/>
          <p:cNvGrpSpPr/>
          <p:nvPr/>
        </p:nvGrpSpPr>
        <p:grpSpPr>
          <a:xfrm>
            <a:off x="8991720" y="1497240"/>
            <a:ext cx="2606040" cy="1067760"/>
            <a:chOff x="8991720" y="1497240"/>
            <a:chExt cx="2606040" cy="1067760"/>
          </a:xfrm>
        </p:grpSpPr>
        <p:sp>
          <p:nvSpPr>
            <p:cNvPr id="130" name="Rectangle: Rounded Corners 8"/>
            <p:cNvSpPr/>
            <p:nvPr/>
          </p:nvSpPr>
          <p:spPr>
            <a:xfrm>
              <a:off x="9578520" y="1602720"/>
              <a:ext cx="2019240" cy="867960"/>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Calibri"/>
                </a:rPr>
                <a:t>Loan </a:t>
              </a:r>
              <a:endParaRPr b="0" lang="en-US" sz="1800" spc="-1" strike="noStrike">
                <a:solidFill>
                  <a:srgbClr val="000000"/>
                </a:solidFill>
                <a:latin typeface="Arial"/>
              </a:endParaRPr>
            </a:p>
            <a:p>
              <a:pPr algn="ctr">
                <a:lnSpc>
                  <a:spcPct val="100000"/>
                </a:lnSpc>
              </a:pPr>
              <a:r>
                <a:rPr b="0" lang="en-IN" sz="1800" spc="-1" strike="noStrike">
                  <a:solidFill>
                    <a:schemeClr val="lt1"/>
                  </a:solidFill>
                  <a:latin typeface="Calibri"/>
                </a:rPr>
                <a:t>    </a:t>
              </a:r>
              <a:r>
                <a:rPr b="0" lang="en-IN" sz="1800" spc="-1" strike="noStrike">
                  <a:solidFill>
                    <a:schemeClr val="lt1"/>
                  </a:solidFill>
                  <a:latin typeface="Calibri"/>
                </a:rPr>
                <a:t>Application</a:t>
              </a:r>
              <a:endParaRPr b="0" lang="en-US" sz="1800" spc="-1" strike="noStrike">
                <a:solidFill>
                  <a:srgbClr val="000000"/>
                </a:solidFill>
                <a:latin typeface="Arial"/>
              </a:endParaRPr>
            </a:p>
          </p:txBody>
        </p:sp>
        <p:sp>
          <p:nvSpPr>
            <p:cNvPr id="131" name="Oval 9"/>
            <p:cNvSpPr/>
            <p:nvPr/>
          </p:nvSpPr>
          <p:spPr>
            <a:xfrm>
              <a:off x="8991720" y="1497240"/>
              <a:ext cx="1110960" cy="106776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ndParaRPr>
            </a:p>
          </p:txBody>
        </p:sp>
      </p:grpSp>
      <p:grpSp>
        <p:nvGrpSpPr>
          <p:cNvPr id="132" name="Group 10"/>
          <p:cNvGrpSpPr/>
          <p:nvPr/>
        </p:nvGrpSpPr>
        <p:grpSpPr>
          <a:xfrm>
            <a:off x="8991720" y="2742840"/>
            <a:ext cx="2606040" cy="1067760"/>
            <a:chOff x="8991720" y="2742840"/>
            <a:chExt cx="2606040" cy="1067760"/>
          </a:xfrm>
        </p:grpSpPr>
        <p:sp>
          <p:nvSpPr>
            <p:cNvPr id="133" name="Rectangle: Rounded Corners 11"/>
            <p:cNvSpPr/>
            <p:nvPr/>
          </p:nvSpPr>
          <p:spPr>
            <a:xfrm>
              <a:off x="9578520" y="2848320"/>
              <a:ext cx="2019240" cy="867960"/>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Calibri"/>
                </a:rPr>
                <a:t>   </a:t>
              </a:r>
              <a:r>
                <a:rPr b="0" lang="en-IN" sz="1800" spc="-1" strike="noStrike">
                  <a:solidFill>
                    <a:schemeClr val="lt1"/>
                  </a:solidFill>
                  <a:latin typeface="Calibri"/>
                </a:rPr>
                <a:t>Document </a:t>
              </a:r>
              <a:endParaRPr b="0" lang="en-US" sz="1800" spc="-1" strike="noStrike">
                <a:solidFill>
                  <a:srgbClr val="000000"/>
                </a:solidFill>
                <a:latin typeface="Arial"/>
              </a:endParaRPr>
            </a:p>
            <a:p>
              <a:pPr algn="ctr">
                <a:lnSpc>
                  <a:spcPct val="100000"/>
                </a:lnSpc>
              </a:pPr>
              <a:r>
                <a:rPr b="0" lang="en-IN" sz="1800" spc="-1" strike="noStrike">
                  <a:solidFill>
                    <a:schemeClr val="lt1"/>
                  </a:solidFill>
                  <a:latin typeface="Calibri"/>
                </a:rPr>
                <a:t>     </a:t>
              </a:r>
              <a:r>
                <a:rPr b="0" lang="en-IN" sz="1800" spc="-1" strike="noStrike">
                  <a:solidFill>
                    <a:schemeClr val="lt1"/>
                  </a:solidFill>
                  <a:latin typeface="Calibri"/>
                </a:rPr>
                <a:t>Submission</a:t>
              </a:r>
              <a:endParaRPr b="0" lang="en-US" sz="1800" spc="-1" strike="noStrike">
                <a:solidFill>
                  <a:srgbClr val="000000"/>
                </a:solidFill>
                <a:latin typeface="Arial"/>
              </a:endParaRPr>
            </a:p>
          </p:txBody>
        </p:sp>
        <p:sp>
          <p:nvSpPr>
            <p:cNvPr id="134" name="Oval 12"/>
            <p:cNvSpPr/>
            <p:nvPr/>
          </p:nvSpPr>
          <p:spPr>
            <a:xfrm>
              <a:off x="8991720" y="2742840"/>
              <a:ext cx="1110960" cy="106776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4000" spc="-1" strike="noStrike">
                <a:solidFill>
                  <a:schemeClr val="lt1"/>
                </a:solidFill>
                <a:latin typeface="Calibri"/>
              </a:endParaRPr>
            </a:p>
          </p:txBody>
        </p:sp>
      </p:grpSp>
      <p:grpSp>
        <p:nvGrpSpPr>
          <p:cNvPr id="135" name="Group 13"/>
          <p:cNvGrpSpPr/>
          <p:nvPr/>
        </p:nvGrpSpPr>
        <p:grpSpPr>
          <a:xfrm>
            <a:off x="8991720" y="3988440"/>
            <a:ext cx="2606040" cy="1067760"/>
            <a:chOff x="8991720" y="3988440"/>
            <a:chExt cx="2606040" cy="1067760"/>
          </a:xfrm>
        </p:grpSpPr>
        <p:sp>
          <p:nvSpPr>
            <p:cNvPr id="136" name="Rectangle: Rounded Corners 14"/>
            <p:cNvSpPr/>
            <p:nvPr/>
          </p:nvSpPr>
          <p:spPr>
            <a:xfrm>
              <a:off x="9578520" y="4093920"/>
              <a:ext cx="2019240" cy="867960"/>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Calibri"/>
                </a:rPr>
                <a:t>   </a:t>
              </a:r>
              <a:r>
                <a:rPr b="0" lang="en-IN" sz="1800" spc="-1" strike="noStrike">
                  <a:solidFill>
                    <a:schemeClr val="lt1"/>
                  </a:solidFill>
                  <a:latin typeface="Calibri"/>
                </a:rPr>
                <a:t>Document</a:t>
              </a:r>
              <a:endParaRPr b="0" lang="en-US" sz="1800" spc="-1" strike="noStrike">
                <a:solidFill>
                  <a:srgbClr val="000000"/>
                </a:solidFill>
                <a:latin typeface="Arial"/>
              </a:endParaRPr>
            </a:p>
            <a:p>
              <a:pPr algn="ctr">
                <a:lnSpc>
                  <a:spcPct val="100000"/>
                </a:lnSpc>
              </a:pPr>
              <a:r>
                <a:rPr b="0" lang="en-IN" sz="1800" spc="-1" strike="noStrike">
                  <a:solidFill>
                    <a:schemeClr val="lt1"/>
                  </a:solidFill>
                  <a:latin typeface="Calibri"/>
                </a:rPr>
                <a:t>     </a:t>
              </a:r>
              <a:r>
                <a:rPr b="0" lang="en-IN" sz="1800" spc="-1" strike="noStrike">
                  <a:solidFill>
                    <a:schemeClr val="lt1"/>
                  </a:solidFill>
                  <a:latin typeface="Calibri"/>
                </a:rPr>
                <a:t>Verification</a:t>
              </a:r>
              <a:endParaRPr b="0" lang="en-US" sz="1800" spc="-1" strike="noStrike">
                <a:solidFill>
                  <a:srgbClr val="000000"/>
                </a:solidFill>
                <a:latin typeface="Arial"/>
              </a:endParaRPr>
            </a:p>
          </p:txBody>
        </p:sp>
        <p:sp>
          <p:nvSpPr>
            <p:cNvPr id="137" name="Oval 15"/>
            <p:cNvSpPr/>
            <p:nvPr/>
          </p:nvSpPr>
          <p:spPr>
            <a:xfrm>
              <a:off x="8991720" y="3988440"/>
              <a:ext cx="1110960" cy="106776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ndParaRPr>
            </a:p>
          </p:txBody>
        </p:sp>
      </p:grpSp>
      <p:grpSp>
        <p:nvGrpSpPr>
          <p:cNvPr id="138" name="Group 16"/>
          <p:cNvGrpSpPr/>
          <p:nvPr/>
        </p:nvGrpSpPr>
        <p:grpSpPr>
          <a:xfrm>
            <a:off x="8991720" y="5234040"/>
            <a:ext cx="2606040" cy="1067760"/>
            <a:chOff x="8991720" y="5234040"/>
            <a:chExt cx="2606040" cy="1067760"/>
          </a:xfrm>
        </p:grpSpPr>
        <p:sp>
          <p:nvSpPr>
            <p:cNvPr id="139" name="Rectangle: Rounded Corners 17"/>
            <p:cNvSpPr/>
            <p:nvPr/>
          </p:nvSpPr>
          <p:spPr>
            <a:xfrm>
              <a:off x="9578520" y="5339520"/>
              <a:ext cx="2019240" cy="867960"/>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Calibri"/>
                </a:rPr>
                <a:t>Loan </a:t>
              </a:r>
              <a:endParaRPr b="0" lang="en-US" sz="1800" spc="-1" strike="noStrike">
                <a:solidFill>
                  <a:srgbClr val="000000"/>
                </a:solidFill>
                <a:latin typeface="Arial"/>
              </a:endParaRPr>
            </a:p>
            <a:p>
              <a:pPr algn="ctr">
                <a:lnSpc>
                  <a:spcPct val="100000"/>
                </a:lnSpc>
              </a:pPr>
              <a:r>
                <a:rPr b="0" lang="en-IN" sz="1800" spc="-1" strike="noStrike">
                  <a:solidFill>
                    <a:schemeClr val="lt1"/>
                  </a:solidFill>
                  <a:latin typeface="Calibri"/>
                </a:rPr>
                <a:t>    </a:t>
              </a:r>
              <a:r>
                <a:rPr b="0" lang="en-IN" sz="1800" spc="-1" strike="noStrike">
                  <a:solidFill>
                    <a:schemeClr val="lt1"/>
                  </a:solidFill>
                  <a:latin typeface="Calibri"/>
                </a:rPr>
                <a:t>Approval</a:t>
              </a:r>
              <a:endParaRPr b="0" lang="en-US" sz="1800" spc="-1" strike="noStrike">
                <a:solidFill>
                  <a:srgbClr val="000000"/>
                </a:solidFill>
                <a:latin typeface="Arial"/>
              </a:endParaRPr>
            </a:p>
          </p:txBody>
        </p:sp>
        <p:sp>
          <p:nvSpPr>
            <p:cNvPr id="140" name="Oval 18"/>
            <p:cNvSpPr/>
            <p:nvPr/>
          </p:nvSpPr>
          <p:spPr>
            <a:xfrm>
              <a:off x="8991720" y="5234040"/>
              <a:ext cx="1110960" cy="106776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4000" spc="-1" strike="noStrike">
                <a:solidFill>
                  <a:schemeClr val="lt1"/>
                </a:solidFill>
                <a:latin typeface="Calibri"/>
              </a:endParaRPr>
            </a:p>
          </p:txBody>
        </p:sp>
      </p:grpSp>
      <p:pic>
        <p:nvPicPr>
          <p:cNvPr id="141" name="Picture 19" descr=""/>
          <p:cNvPicPr/>
          <p:nvPr/>
        </p:nvPicPr>
        <p:blipFill>
          <a:blip r:embed="rId3"/>
          <a:stretch/>
        </p:blipFill>
        <p:spPr>
          <a:xfrm>
            <a:off x="9289440" y="4266360"/>
            <a:ext cx="664560" cy="556200"/>
          </a:xfrm>
          <a:prstGeom prst="rect">
            <a:avLst/>
          </a:prstGeom>
          <a:ln w="0">
            <a:noFill/>
          </a:ln>
        </p:spPr>
      </p:pic>
      <p:pic>
        <p:nvPicPr>
          <p:cNvPr id="142" name="Picture 23" descr=""/>
          <p:cNvPicPr/>
          <p:nvPr/>
        </p:nvPicPr>
        <p:blipFill>
          <a:blip r:embed="rId4"/>
          <a:stretch/>
        </p:blipFill>
        <p:spPr>
          <a:xfrm>
            <a:off x="9127080" y="2848320"/>
            <a:ext cx="902520" cy="973800"/>
          </a:xfrm>
          <a:prstGeom prst="rect">
            <a:avLst/>
          </a:prstGeom>
          <a:ln w="0">
            <a:noFill/>
          </a:ln>
        </p:spPr>
      </p:pic>
      <p:pic>
        <p:nvPicPr>
          <p:cNvPr id="143" name="Picture 25" descr=""/>
          <p:cNvPicPr/>
          <p:nvPr/>
        </p:nvPicPr>
        <p:blipFill>
          <a:blip r:embed="rId5"/>
          <a:stretch/>
        </p:blipFill>
        <p:spPr>
          <a:xfrm>
            <a:off x="9236160" y="5456880"/>
            <a:ext cx="621720" cy="621720"/>
          </a:xfrm>
          <a:prstGeom prst="rect">
            <a:avLst/>
          </a:prstGeom>
          <a:ln w="0">
            <a:noFill/>
          </a:ln>
        </p:spPr>
      </p:pic>
      <p:pic>
        <p:nvPicPr>
          <p:cNvPr id="144" name="Picture 27" descr=""/>
          <p:cNvPicPr/>
          <p:nvPr/>
        </p:nvPicPr>
        <p:blipFill>
          <a:blip r:embed="rId6"/>
          <a:stretch/>
        </p:blipFill>
        <p:spPr>
          <a:xfrm>
            <a:off x="9112680" y="1608840"/>
            <a:ext cx="844560" cy="844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9"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146" name="TextBox 3"/>
          <p:cNvSpPr/>
          <p:nvPr/>
        </p:nvSpPr>
        <p:spPr>
          <a:xfrm>
            <a:off x="636480" y="950400"/>
            <a:ext cx="432072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400" spc="-1" strike="noStrike">
                <a:solidFill>
                  <a:schemeClr val="accent4">
                    <a:lumMod val="60000"/>
                    <a:lumOff val="40000"/>
                  </a:schemeClr>
                </a:solidFill>
                <a:latin typeface="Agency FB"/>
              </a:rPr>
              <a:t>Problem Statement</a:t>
            </a:r>
            <a:endParaRPr b="0" lang="en-US" sz="4400" spc="-1" strike="noStrike">
              <a:solidFill>
                <a:srgbClr val="000000"/>
              </a:solidFill>
              <a:latin typeface="Arial"/>
            </a:endParaRPr>
          </a:p>
        </p:txBody>
      </p:sp>
      <p:sp>
        <p:nvSpPr>
          <p:cNvPr id="147" name="TextBox 4"/>
          <p:cNvSpPr/>
          <p:nvPr/>
        </p:nvSpPr>
        <p:spPr>
          <a:xfrm>
            <a:off x="636480" y="1819800"/>
            <a:ext cx="6651360" cy="4478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pc="-1" strike="noStrike">
                <a:solidFill>
                  <a:srgbClr val="f2f2f2"/>
                </a:solidFill>
                <a:latin typeface="Consolas"/>
              </a:rPr>
              <a:t>Dream Housing Finance company specializes in providing all types of loans across urban, semi-urban, and rural areas. Upon receiving a loan application, the company undertakes a validation process to determine the customer's eligibility. This validation process is based on various customer details provided during the online application, including age, house ownership, working experience, intent of loan, income, loan amount, credit history, among others. To streamline and automate this loan eligibility process in real-time, the company aims to identify specific customer segments that qualify for loan amounts. By targeting these eligible customer segments, the company can optimize its loan offerings and better serve its clientele.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48" name="Picture 105"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149" name="TextBox 7"/>
          <p:cNvSpPr/>
          <p:nvPr/>
        </p:nvSpPr>
        <p:spPr>
          <a:xfrm>
            <a:off x="198720" y="532080"/>
            <a:ext cx="468612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800" spc="-1" strike="noStrike">
                <a:solidFill>
                  <a:schemeClr val="accent4">
                    <a:lumMod val="60000"/>
                    <a:lumOff val="40000"/>
                  </a:schemeClr>
                </a:solidFill>
                <a:latin typeface="Agency FB"/>
              </a:rPr>
              <a:t>Way of Solving Problem </a:t>
            </a:r>
            <a:endParaRPr b="0" lang="en-US" sz="4800" spc="-1" strike="noStrike">
              <a:solidFill>
                <a:srgbClr val="ffffff"/>
              </a:solidFill>
              <a:latin typeface="Arial"/>
            </a:endParaRPr>
          </a:p>
        </p:txBody>
      </p:sp>
      <p:pic>
        <p:nvPicPr>
          <p:cNvPr id="150" name="Picture 20" descr=""/>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p:blipFill>
        <p:spPr>
          <a:xfrm>
            <a:off x="772560" y="2012400"/>
            <a:ext cx="1079640" cy="1079640"/>
          </a:xfrm>
          <a:prstGeom prst="rect">
            <a:avLst/>
          </a:prstGeom>
          <a:ln w="0">
            <a:noFill/>
          </a:ln>
        </p:spPr>
      </p:pic>
      <p:sp>
        <p:nvSpPr>
          <p:cNvPr id="151" name="TextBox 21"/>
          <p:cNvSpPr/>
          <p:nvPr/>
        </p:nvSpPr>
        <p:spPr>
          <a:xfrm>
            <a:off x="900000" y="3285360"/>
            <a:ext cx="952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Dataset</a:t>
            </a:r>
            <a:endParaRPr b="0" lang="en-US" sz="1800" spc="-1" strike="noStrike">
              <a:solidFill>
                <a:srgbClr val="ffffff"/>
              </a:solidFill>
              <a:latin typeface="Arial"/>
            </a:endParaRPr>
          </a:p>
        </p:txBody>
      </p:sp>
      <p:sp>
        <p:nvSpPr>
          <p:cNvPr id="152" name="Arrow: Right 33"/>
          <p:cNvSpPr/>
          <p:nvPr/>
        </p:nvSpPr>
        <p:spPr>
          <a:xfrm>
            <a:off x="2310120" y="2449800"/>
            <a:ext cx="132012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accent2">
                  <a:lumMod val="60000"/>
                  <a:lumOff val="40000"/>
                </a:schemeClr>
              </a:solidFill>
              <a:latin typeface="Calibri"/>
            </a:endParaRPr>
          </a:p>
        </p:txBody>
      </p:sp>
      <p:sp>
        <p:nvSpPr>
          <p:cNvPr id="153" name="TextBox 37"/>
          <p:cNvSpPr/>
          <p:nvPr/>
        </p:nvSpPr>
        <p:spPr>
          <a:xfrm>
            <a:off x="3821400" y="3213720"/>
            <a:ext cx="11678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Data Cleaning</a:t>
            </a:r>
            <a:endParaRPr b="0" lang="en-US" sz="1800" spc="-1" strike="noStrike">
              <a:solidFill>
                <a:srgbClr val="ffffff"/>
              </a:solidFill>
              <a:latin typeface="Arial"/>
            </a:endParaRPr>
          </a:p>
        </p:txBody>
      </p:sp>
      <p:pic>
        <p:nvPicPr>
          <p:cNvPr id="154" name="Picture 44" descr=""/>
          <p:cNvPicPr/>
          <p:nvPr/>
        </p:nvPicPr>
        <p:blipFill>
          <a:blip r:embed="rId4">
            <a:lum bright="70000" contrast="-70000"/>
          </a:blip>
          <a:stretch/>
        </p:blipFill>
        <p:spPr>
          <a:xfrm>
            <a:off x="3875760" y="2013480"/>
            <a:ext cx="1079640" cy="1079640"/>
          </a:xfrm>
          <a:prstGeom prst="rect">
            <a:avLst/>
          </a:prstGeom>
          <a:ln w="0">
            <a:noFill/>
          </a:ln>
        </p:spPr>
      </p:pic>
      <p:sp>
        <p:nvSpPr>
          <p:cNvPr id="155" name="TextBox 45"/>
          <p:cNvSpPr/>
          <p:nvPr/>
        </p:nvSpPr>
        <p:spPr>
          <a:xfrm>
            <a:off x="9972360" y="3128040"/>
            <a:ext cx="15620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Data Preprocessing</a:t>
            </a:r>
            <a:endParaRPr b="0" lang="en-US" sz="1800" spc="-1" strike="noStrike">
              <a:solidFill>
                <a:srgbClr val="ffffff"/>
              </a:solidFill>
              <a:latin typeface="Arial"/>
            </a:endParaRPr>
          </a:p>
        </p:txBody>
      </p:sp>
      <p:grpSp>
        <p:nvGrpSpPr>
          <p:cNvPr id="156" name="Group 59"/>
          <p:cNvGrpSpPr/>
          <p:nvPr/>
        </p:nvGrpSpPr>
        <p:grpSpPr>
          <a:xfrm>
            <a:off x="10169280" y="3809160"/>
            <a:ext cx="1168200" cy="737280"/>
            <a:chOff x="10169280" y="3809160"/>
            <a:chExt cx="1168200" cy="737280"/>
          </a:xfrm>
        </p:grpSpPr>
        <p:cxnSp>
          <p:nvCxnSpPr>
            <p:cNvPr id="157" name="Connector: Elbow 52"/>
            <p:cNvCxnSpPr/>
            <p:nvPr/>
          </p:nvCxnSpPr>
          <p:spPr>
            <a:xfrm rot="5400000">
              <a:off x="10082520" y="3895920"/>
              <a:ext cx="737640" cy="564480"/>
            </a:xfrm>
            <a:prstGeom prst="bentConnector3">
              <a:avLst>
                <a:gd name="adj1" fmla="val 50000"/>
              </a:avLst>
            </a:prstGeom>
            <a:ln w="57150">
              <a:solidFill>
                <a:srgbClr val="ffffff"/>
              </a:solidFill>
              <a:tailEnd len="med" type="triangle" w="med"/>
            </a:ln>
          </p:spPr>
        </p:cxnSp>
        <p:cxnSp>
          <p:nvCxnSpPr>
            <p:cNvPr id="158" name="Connector: Elbow 54"/>
            <p:cNvCxnSpPr/>
            <p:nvPr/>
          </p:nvCxnSpPr>
          <p:spPr>
            <a:xfrm flipH="1" rot="16200000">
              <a:off x="10695960" y="3884760"/>
              <a:ext cx="717480" cy="565920"/>
            </a:xfrm>
            <a:prstGeom prst="bentConnector3">
              <a:avLst>
                <a:gd name="adj1" fmla="val 50000"/>
              </a:avLst>
            </a:prstGeom>
            <a:ln w="57150">
              <a:solidFill>
                <a:srgbClr val="ffffff"/>
              </a:solidFill>
              <a:tailEnd len="med" type="triangle" w="med"/>
            </a:ln>
          </p:spPr>
        </p:cxnSp>
      </p:grpSp>
      <p:sp>
        <p:nvSpPr>
          <p:cNvPr id="159" name="TextBox 63"/>
          <p:cNvSpPr/>
          <p:nvPr/>
        </p:nvSpPr>
        <p:spPr>
          <a:xfrm>
            <a:off x="6843960" y="3211200"/>
            <a:ext cx="15620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Data Visualization</a:t>
            </a:r>
            <a:endParaRPr b="0" lang="en-US" sz="1800" spc="-1" strike="noStrike">
              <a:solidFill>
                <a:srgbClr val="ffffff"/>
              </a:solidFill>
              <a:latin typeface="Arial"/>
            </a:endParaRPr>
          </a:p>
        </p:txBody>
      </p:sp>
      <p:pic>
        <p:nvPicPr>
          <p:cNvPr id="160" name="Picture 65" descr=""/>
          <p:cNvPicPr/>
          <p:nvPr/>
        </p:nvPicPr>
        <p:blipFill>
          <a:blip r:embed="rId5">
            <a:lum bright="70000" contrast="-70000"/>
          </a:blip>
          <a:stretch/>
        </p:blipFill>
        <p:spPr>
          <a:xfrm>
            <a:off x="9815760" y="4771440"/>
            <a:ext cx="707040" cy="707040"/>
          </a:xfrm>
          <a:prstGeom prst="rect">
            <a:avLst/>
          </a:prstGeom>
          <a:ln w="0">
            <a:noFill/>
          </a:ln>
        </p:spPr>
      </p:pic>
      <p:pic>
        <p:nvPicPr>
          <p:cNvPr id="161" name="Picture 67" descr=""/>
          <p:cNvPicPr/>
          <p:nvPr/>
        </p:nvPicPr>
        <p:blipFill>
          <a:blip r:embed="rId6">
            <a:lum bright="70000" contrast="-70000"/>
          </a:blip>
          <a:stretch/>
        </p:blipFill>
        <p:spPr>
          <a:xfrm>
            <a:off x="11054880" y="4771440"/>
            <a:ext cx="780480" cy="780480"/>
          </a:xfrm>
          <a:prstGeom prst="rect">
            <a:avLst/>
          </a:prstGeom>
          <a:ln w="0">
            <a:noFill/>
          </a:ln>
        </p:spPr>
      </p:pic>
      <p:sp>
        <p:nvSpPr>
          <p:cNvPr id="162" name="Arrow: Right 68"/>
          <p:cNvSpPr/>
          <p:nvPr/>
        </p:nvSpPr>
        <p:spPr>
          <a:xfrm rot="10800000">
            <a:off x="8978040" y="5032080"/>
            <a:ext cx="70704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lt1"/>
              </a:solidFill>
              <a:latin typeface="Calibri"/>
            </a:endParaRPr>
          </a:p>
        </p:txBody>
      </p:sp>
      <p:sp>
        <p:nvSpPr>
          <p:cNvPr id="163" name="Arrow: Right 69"/>
          <p:cNvSpPr/>
          <p:nvPr/>
        </p:nvSpPr>
        <p:spPr>
          <a:xfrm rot="10800000">
            <a:off x="7020360" y="5086080"/>
            <a:ext cx="70704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lt1"/>
              </a:solidFill>
              <a:latin typeface="Calibri"/>
            </a:endParaRPr>
          </a:p>
        </p:txBody>
      </p:sp>
      <p:sp>
        <p:nvSpPr>
          <p:cNvPr id="164" name="TextBox 70"/>
          <p:cNvSpPr/>
          <p:nvPr/>
        </p:nvSpPr>
        <p:spPr>
          <a:xfrm>
            <a:off x="9500760" y="5565240"/>
            <a:ext cx="12056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Training</a:t>
            </a:r>
            <a:endParaRPr b="0" lang="en-US" sz="1800" spc="-1" strike="noStrike">
              <a:solidFill>
                <a:srgbClr val="ffffff"/>
              </a:solidFill>
              <a:latin typeface="Arial"/>
            </a:endParaRPr>
          </a:p>
          <a:p>
            <a:pPr algn="ctr">
              <a:lnSpc>
                <a:spcPct val="100000"/>
              </a:lnSpc>
            </a:pPr>
            <a:r>
              <a:rPr b="0" lang="en-IN" sz="1800" spc="-1" strike="noStrike">
                <a:solidFill>
                  <a:srgbClr val="f2f2f2"/>
                </a:solidFill>
                <a:latin typeface="Calibri"/>
              </a:rPr>
              <a:t>Data</a:t>
            </a:r>
            <a:endParaRPr b="0" lang="en-US" sz="1800" spc="-1" strike="noStrike">
              <a:solidFill>
                <a:srgbClr val="ffffff"/>
              </a:solidFill>
              <a:latin typeface="Arial"/>
            </a:endParaRPr>
          </a:p>
        </p:txBody>
      </p:sp>
      <p:sp>
        <p:nvSpPr>
          <p:cNvPr id="165" name="TextBox 71"/>
          <p:cNvSpPr/>
          <p:nvPr/>
        </p:nvSpPr>
        <p:spPr>
          <a:xfrm>
            <a:off x="10662480" y="5481000"/>
            <a:ext cx="169452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Test</a:t>
            </a:r>
            <a:endParaRPr b="0" lang="en-US" sz="1800" spc="-1" strike="noStrike">
              <a:solidFill>
                <a:srgbClr val="ffffff"/>
              </a:solidFill>
              <a:latin typeface="Arial"/>
            </a:endParaRPr>
          </a:p>
          <a:p>
            <a:pPr algn="ctr">
              <a:lnSpc>
                <a:spcPct val="100000"/>
              </a:lnSpc>
            </a:pPr>
            <a:r>
              <a:rPr b="0" lang="en-IN" sz="1800" spc="-1" strike="noStrike">
                <a:solidFill>
                  <a:srgbClr val="f2f2f2"/>
                </a:solidFill>
                <a:latin typeface="Calibri"/>
              </a:rPr>
              <a:t>Data</a:t>
            </a:r>
            <a:endParaRPr b="0" lang="en-US" sz="1800" spc="-1" strike="noStrike">
              <a:solidFill>
                <a:srgbClr val="ffffff"/>
              </a:solidFill>
              <a:latin typeface="Arial"/>
            </a:endParaRPr>
          </a:p>
        </p:txBody>
      </p:sp>
      <p:pic>
        <p:nvPicPr>
          <p:cNvPr id="166" name="Picture 73" descr=""/>
          <p:cNvPicPr/>
          <p:nvPr/>
        </p:nvPicPr>
        <p:blipFill>
          <a:blip r:embed="rId7">
            <a:lum bright="70000" contrast="-70000"/>
          </a:blip>
          <a:stretch/>
        </p:blipFill>
        <p:spPr>
          <a:xfrm>
            <a:off x="7808400" y="4612680"/>
            <a:ext cx="1079640" cy="1079640"/>
          </a:xfrm>
          <a:prstGeom prst="rect">
            <a:avLst/>
          </a:prstGeom>
          <a:ln w="0">
            <a:noFill/>
          </a:ln>
        </p:spPr>
      </p:pic>
      <p:sp>
        <p:nvSpPr>
          <p:cNvPr id="167" name="TextBox 74"/>
          <p:cNvSpPr/>
          <p:nvPr/>
        </p:nvSpPr>
        <p:spPr>
          <a:xfrm>
            <a:off x="7630200" y="5791320"/>
            <a:ext cx="15620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Model Training</a:t>
            </a:r>
            <a:endParaRPr b="0" lang="en-US" sz="1800" spc="-1" strike="noStrike">
              <a:solidFill>
                <a:srgbClr val="ffffff"/>
              </a:solidFill>
              <a:latin typeface="Arial"/>
            </a:endParaRPr>
          </a:p>
        </p:txBody>
      </p:sp>
      <p:sp>
        <p:nvSpPr>
          <p:cNvPr id="168" name="Arrow: Right 75"/>
          <p:cNvSpPr/>
          <p:nvPr/>
        </p:nvSpPr>
        <p:spPr>
          <a:xfrm rot="10800000">
            <a:off x="5240880" y="5032080"/>
            <a:ext cx="50868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lt1"/>
              </a:solidFill>
              <a:latin typeface="Calibri"/>
            </a:endParaRPr>
          </a:p>
        </p:txBody>
      </p:sp>
      <p:sp>
        <p:nvSpPr>
          <p:cNvPr id="169" name="TextBox 76"/>
          <p:cNvSpPr/>
          <p:nvPr/>
        </p:nvSpPr>
        <p:spPr>
          <a:xfrm>
            <a:off x="5489280" y="5752440"/>
            <a:ext cx="17481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Hyperparameter Tuning</a:t>
            </a:r>
            <a:endParaRPr b="0" lang="en-US" sz="1800" spc="-1" strike="noStrike">
              <a:solidFill>
                <a:srgbClr val="ffffff"/>
              </a:solidFill>
              <a:latin typeface="Arial"/>
            </a:endParaRPr>
          </a:p>
        </p:txBody>
      </p:sp>
      <p:sp>
        <p:nvSpPr>
          <p:cNvPr id="170" name="Arrow: Right 77"/>
          <p:cNvSpPr/>
          <p:nvPr/>
        </p:nvSpPr>
        <p:spPr>
          <a:xfrm>
            <a:off x="5245200" y="2479680"/>
            <a:ext cx="132012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accent2">
                  <a:lumMod val="60000"/>
                  <a:lumOff val="40000"/>
                </a:schemeClr>
              </a:solidFill>
              <a:latin typeface="Calibri"/>
            </a:endParaRPr>
          </a:p>
        </p:txBody>
      </p:sp>
      <p:sp>
        <p:nvSpPr>
          <p:cNvPr id="171" name="Arrow: Right 78"/>
          <p:cNvSpPr/>
          <p:nvPr/>
        </p:nvSpPr>
        <p:spPr>
          <a:xfrm>
            <a:off x="8595000" y="2479680"/>
            <a:ext cx="132012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lt1"/>
              </a:solidFill>
              <a:latin typeface="Calibri"/>
            </a:endParaRPr>
          </a:p>
        </p:txBody>
      </p:sp>
      <p:pic>
        <p:nvPicPr>
          <p:cNvPr id="172" name="Picture 80" descr=""/>
          <p:cNvPicPr/>
          <p:nvPr/>
        </p:nvPicPr>
        <p:blipFill>
          <a:blip r:embed="rId8">
            <a:lum bright="70000" contrast="-70000"/>
          </a:blip>
          <a:stretch/>
        </p:blipFill>
        <p:spPr>
          <a:xfrm>
            <a:off x="5886360" y="4585320"/>
            <a:ext cx="1079640" cy="1079640"/>
          </a:xfrm>
          <a:prstGeom prst="rect">
            <a:avLst/>
          </a:prstGeom>
          <a:ln w="0">
            <a:noFill/>
          </a:ln>
        </p:spPr>
      </p:pic>
      <p:pic>
        <p:nvPicPr>
          <p:cNvPr id="173" name="Picture 82" descr=""/>
          <p:cNvPicPr/>
          <p:nvPr/>
        </p:nvPicPr>
        <p:blipFill>
          <a:blip r:embed="rId9">
            <a:lum bright="70000" contrast="-70000"/>
          </a:blip>
          <a:stretch/>
        </p:blipFill>
        <p:spPr>
          <a:xfrm>
            <a:off x="2372760" y="4546440"/>
            <a:ext cx="1079640" cy="1079640"/>
          </a:xfrm>
          <a:prstGeom prst="rect">
            <a:avLst/>
          </a:prstGeom>
          <a:ln w="0">
            <a:noFill/>
          </a:ln>
        </p:spPr>
      </p:pic>
      <p:sp>
        <p:nvSpPr>
          <p:cNvPr id="174" name="TextBox 83"/>
          <p:cNvSpPr/>
          <p:nvPr/>
        </p:nvSpPr>
        <p:spPr>
          <a:xfrm>
            <a:off x="2266200" y="5749560"/>
            <a:ext cx="118620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Predicting </a:t>
            </a:r>
            <a:endParaRPr b="0" lang="en-US" sz="1800" spc="-1" strike="noStrike">
              <a:solidFill>
                <a:srgbClr val="ffffff"/>
              </a:solidFill>
              <a:latin typeface="Arial"/>
            </a:endParaRPr>
          </a:p>
          <a:p>
            <a:pPr algn="ctr">
              <a:lnSpc>
                <a:spcPct val="100000"/>
              </a:lnSpc>
            </a:pPr>
            <a:r>
              <a:rPr b="0" lang="en-IN" sz="1800" spc="-1" strike="noStrike">
                <a:solidFill>
                  <a:srgbClr val="f2f2f2"/>
                </a:solidFill>
                <a:latin typeface="Calibri"/>
              </a:rPr>
              <a:t>Test Data</a:t>
            </a:r>
            <a:endParaRPr b="0" lang="en-US" sz="1800" spc="-1" strike="noStrike">
              <a:solidFill>
                <a:srgbClr val="ffffff"/>
              </a:solidFill>
              <a:latin typeface="Arial"/>
            </a:endParaRPr>
          </a:p>
        </p:txBody>
      </p:sp>
      <p:pic>
        <p:nvPicPr>
          <p:cNvPr id="175" name="Picture 85" descr=""/>
          <p:cNvPicPr/>
          <p:nvPr/>
        </p:nvPicPr>
        <p:blipFill>
          <a:blip r:embed="rId10">
            <a:lum bright="70000" contrast="-70000"/>
          </a:blip>
          <a:stretch/>
        </p:blipFill>
        <p:spPr>
          <a:xfrm>
            <a:off x="10131480" y="1967400"/>
            <a:ext cx="1079640" cy="1079640"/>
          </a:xfrm>
          <a:prstGeom prst="rect">
            <a:avLst/>
          </a:prstGeom>
          <a:ln w="0">
            <a:noFill/>
          </a:ln>
        </p:spPr>
      </p:pic>
      <p:pic>
        <p:nvPicPr>
          <p:cNvPr id="176" name="Picture 87" descr=""/>
          <p:cNvPicPr/>
          <p:nvPr/>
        </p:nvPicPr>
        <p:blipFill>
          <a:blip r:embed="rId11">
            <a:lum bright="70000" contrast="-70000"/>
          </a:blip>
          <a:stretch/>
        </p:blipFill>
        <p:spPr>
          <a:xfrm>
            <a:off x="7018920" y="2133000"/>
            <a:ext cx="1079640" cy="1079640"/>
          </a:xfrm>
          <a:prstGeom prst="rect">
            <a:avLst/>
          </a:prstGeom>
          <a:ln w="0">
            <a:noFill/>
          </a:ln>
        </p:spPr>
      </p:pic>
      <p:sp>
        <p:nvSpPr>
          <p:cNvPr id="177" name="Arrow: Right 88"/>
          <p:cNvSpPr/>
          <p:nvPr/>
        </p:nvSpPr>
        <p:spPr>
          <a:xfrm rot="10800000">
            <a:off x="3530880" y="5020200"/>
            <a:ext cx="50868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lt1"/>
              </a:solidFill>
              <a:latin typeface="Calibri"/>
            </a:endParaRPr>
          </a:p>
        </p:txBody>
      </p:sp>
      <p:sp>
        <p:nvSpPr>
          <p:cNvPr id="178" name="TextBox 89"/>
          <p:cNvSpPr/>
          <p:nvPr/>
        </p:nvSpPr>
        <p:spPr>
          <a:xfrm>
            <a:off x="3934800" y="5606640"/>
            <a:ext cx="118620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Best Model</a:t>
            </a:r>
            <a:endParaRPr b="0" lang="en-US" sz="1800" spc="-1" strike="noStrike">
              <a:solidFill>
                <a:srgbClr val="ffffff"/>
              </a:solidFill>
              <a:latin typeface="Arial"/>
            </a:endParaRPr>
          </a:p>
        </p:txBody>
      </p:sp>
      <p:sp>
        <p:nvSpPr>
          <p:cNvPr id="179" name="Arrow: Right 90"/>
          <p:cNvSpPr/>
          <p:nvPr/>
        </p:nvSpPr>
        <p:spPr>
          <a:xfrm rot="10800000">
            <a:off x="1783080" y="5032080"/>
            <a:ext cx="508680" cy="286200"/>
          </a:xfrm>
          <a:prstGeom prst="rightArrow">
            <a:avLst>
              <a:gd name="adj1" fmla="val 22414"/>
              <a:gd name="adj2" fmla="val 50000"/>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IN" sz="1800" spc="-1" strike="noStrike">
              <a:solidFill>
                <a:schemeClr val="lt1"/>
              </a:solidFill>
              <a:latin typeface="Calibri"/>
            </a:endParaRPr>
          </a:p>
        </p:txBody>
      </p:sp>
      <p:sp>
        <p:nvSpPr>
          <p:cNvPr id="180" name="TextBox 103"/>
          <p:cNvSpPr/>
          <p:nvPr/>
        </p:nvSpPr>
        <p:spPr>
          <a:xfrm>
            <a:off x="107640" y="5749560"/>
            <a:ext cx="1992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1800" spc="-1" strike="noStrike">
                <a:solidFill>
                  <a:srgbClr val="f2f2f2"/>
                </a:solidFill>
                <a:latin typeface="Calibri"/>
              </a:rPr>
              <a:t>Streamlit App</a:t>
            </a:r>
            <a:endParaRPr b="0" lang="en-US" sz="1800" spc="-1" strike="noStrike">
              <a:solidFill>
                <a:srgbClr val="ffffff"/>
              </a:solidFill>
              <a:latin typeface="Arial"/>
            </a:endParaRPr>
          </a:p>
        </p:txBody>
      </p:sp>
      <p:pic>
        <p:nvPicPr>
          <p:cNvPr id="181" name="Picture 107" descr=""/>
          <p:cNvPicPr/>
          <p:nvPr/>
        </p:nvPicPr>
        <p:blipFill>
          <a:blip r:embed="rId12"/>
          <a:stretch/>
        </p:blipFill>
        <p:spPr>
          <a:xfrm>
            <a:off x="173880" y="4771440"/>
            <a:ext cx="1734840" cy="785160"/>
          </a:xfrm>
          <a:prstGeom prst="rect">
            <a:avLst/>
          </a:prstGeom>
          <a:ln w="0">
            <a:noFill/>
          </a:ln>
        </p:spPr>
      </p:pic>
      <p:pic>
        <p:nvPicPr>
          <p:cNvPr id="182" name="Picture 2" descr=""/>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Lst>
          </a:blip>
          <a:stretch/>
        </p:blipFill>
        <p:spPr>
          <a:xfrm>
            <a:off x="4228560" y="4642200"/>
            <a:ext cx="972000" cy="972000"/>
          </a:xfrm>
          <a:prstGeom prst="rect">
            <a:avLst/>
          </a:prstGeom>
          <a:ln w="0">
            <a:noFill/>
          </a:ln>
        </p:spPr>
      </p:pic>
      <p:grpSp>
        <p:nvGrpSpPr>
          <p:cNvPr id="183" name="Group 22"/>
          <p:cNvGrpSpPr/>
          <p:nvPr/>
        </p:nvGrpSpPr>
        <p:grpSpPr>
          <a:xfrm>
            <a:off x="4527720" y="6119280"/>
            <a:ext cx="6981840" cy="492120"/>
            <a:chOff x="4527720" y="6119280"/>
            <a:chExt cx="6981840" cy="492120"/>
          </a:xfrm>
        </p:grpSpPr>
        <p:cxnSp>
          <p:nvCxnSpPr>
            <p:cNvPr id="184" name="Connector: Elbow 11"/>
            <p:cNvCxnSpPr>
              <a:stCxn id="165" idx="2"/>
            </p:cNvCxnSpPr>
            <p:nvPr/>
          </p:nvCxnSpPr>
          <p:spPr>
            <a:xfrm rot="5400000">
              <a:off x="7788600" y="2858040"/>
              <a:ext cx="460080" cy="6982200"/>
            </a:xfrm>
            <a:prstGeom prst="bentConnector3">
              <a:avLst>
                <a:gd name="adj1" fmla="val 69537"/>
              </a:avLst>
            </a:prstGeom>
            <a:ln w="57150">
              <a:solidFill>
                <a:srgbClr val="ffffff"/>
              </a:solidFill>
            </a:ln>
          </p:spPr>
        </p:cxnSp>
        <p:cxnSp>
          <p:nvCxnSpPr>
            <p:cNvPr id="185" name="Straight Arrow Connector 18"/>
            <p:cNvCxnSpPr>
              <a:endCxn id="178" idx="2"/>
            </p:cNvCxnSpPr>
            <p:nvPr/>
          </p:nvCxnSpPr>
          <p:spPr>
            <a:xfrm flipV="1">
              <a:off x="4527720" y="6244920"/>
              <a:ext cx="360" cy="366840"/>
            </a:xfrm>
            <a:prstGeom prst="straightConnector1">
              <a:avLst/>
            </a:prstGeom>
            <a:ln w="57150">
              <a:solidFill>
                <a:srgbClr val="ffffff"/>
              </a:solidFill>
              <a:tailEnd len="med" type="triangle" w="med"/>
            </a:ln>
          </p:spPr>
        </p:cxn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pic>
        <p:nvPicPr>
          <p:cNvPr id="186" name="Picture 2"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187" name="TextBox 3"/>
          <p:cNvSpPr/>
          <p:nvPr/>
        </p:nvSpPr>
        <p:spPr>
          <a:xfrm>
            <a:off x="364680" y="605880"/>
            <a:ext cx="524448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4000" spc="-1" strike="noStrike">
                <a:solidFill>
                  <a:schemeClr val="accent4">
                    <a:lumMod val="60000"/>
                    <a:lumOff val="40000"/>
                  </a:schemeClr>
                </a:solidFill>
                <a:latin typeface="Agency FB"/>
              </a:rPr>
              <a:t>About Loan Eligibility Prediction</a:t>
            </a:r>
            <a:endParaRPr b="0" lang="en-US" sz="4000" spc="-1" strike="noStrike">
              <a:solidFill>
                <a:srgbClr val="ffffff"/>
              </a:solidFill>
              <a:latin typeface="Arial"/>
            </a:endParaRPr>
          </a:p>
        </p:txBody>
      </p:sp>
      <p:sp>
        <p:nvSpPr>
          <p:cNvPr id="188" name="TextBox 4"/>
          <p:cNvSpPr/>
          <p:nvPr/>
        </p:nvSpPr>
        <p:spPr>
          <a:xfrm>
            <a:off x="412200" y="1568880"/>
            <a:ext cx="954720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600" spc="-1" strike="noStrike">
                <a:solidFill>
                  <a:srgbClr val="ffffff"/>
                </a:solidFill>
                <a:latin typeface="Consolas"/>
              </a:rPr>
              <a:t>Loan</a:t>
            </a:r>
            <a:r>
              <a:rPr b="0" lang="en-IN" sz="1600" spc="-1" strike="noStrike">
                <a:solidFill>
                  <a:srgbClr val="000000"/>
                </a:solidFill>
                <a:latin typeface="Consolas"/>
              </a:rPr>
              <a:t> </a:t>
            </a:r>
            <a:r>
              <a:rPr b="0" lang="en-IN" sz="1600" spc="-1" strike="noStrike">
                <a:solidFill>
                  <a:srgbClr val="ffffff"/>
                </a:solidFill>
                <a:latin typeface="Consolas"/>
              </a:rPr>
              <a:t>eligibility is defined as a set of criteria basis which a financial institution </a:t>
            </a:r>
            <a:endParaRPr b="0" lang="en-US" sz="1600" spc="-1" strike="noStrike">
              <a:solidFill>
                <a:srgbClr val="ffffff"/>
              </a:solidFill>
              <a:latin typeface="Arial"/>
            </a:endParaRPr>
          </a:p>
          <a:p>
            <a:pPr>
              <a:lnSpc>
                <a:spcPct val="100000"/>
              </a:lnSpc>
            </a:pPr>
            <a:r>
              <a:rPr b="0" lang="en-IN" sz="1600" spc="-1" strike="noStrike">
                <a:solidFill>
                  <a:srgbClr val="ffffff"/>
                </a:solidFill>
                <a:latin typeface="Consolas"/>
              </a:rPr>
              <a:t>Evaluates to decide the eligibility of a customer for a particular loan.</a:t>
            </a:r>
            <a:endParaRPr b="0" lang="en-US" sz="1600" spc="-1" strike="noStrike">
              <a:solidFill>
                <a:srgbClr val="ffffff"/>
              </a:solidFill>
              <a:latin typeface="Arial"/>
            </a:endParaRPr>
          </a:p>
        </p:txBody>
      </p:sp>
      <p:sp>
        <p:nvSpPr>
          <p:cNvPr id="189" name="Rectangle 5"/>
          <p:cNvSpPr/>
          <p:nvPr/>
        </p:nvSpPr>
        <p:spPr>
          <a:xfrm>
            <a:off x="313920" y="3012120"/>
            <a:ext cx="8567640" cy="3352320"/>
          </a:xfrm>
          <a:prstGeom prst="rect">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Agency FB"/>
            </a:endParaRPr>
          </a:p>
        </p:txBody>
      </p:sp>
      <p:sp>
        <p:nvSpPr>
          <p:cNvPr id="190" name="TextBox 6"/>
          <p:cNvSpPr/>
          <p:nvPr/>
        </p:nvSpPr>
        <p:spPr>
          <a:xfrm>
            <a:off x="439200" y="3127680"/>
            <a:ext cx="10216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chemeClr val="accent4">
                    <a:lumMod val="60000"/>
                    <a:lumOff val="40000"/>
                  </a:schemeClr>
                </a:solidFill>
                <a:latin typeface="Agency FB"/>
              </a:rPr>
              <a:t>Criteria</a:t>
            </a:r>
            <a:endParaRPr b="0" lang="en-US" sz="2400" spc="-1" strike="noStrike">
              <a:solidFill>
                <a:srgbClr val="ffffff"/>
              </a:solidFill>
              <a:latin typeface="Arial"/>
            </a:endParaRPr>
          </a:p>
        </p:txBody>
      </p:sp>
      <p:sp>
        <p:nvSpPr>
          <p:cNvPr id="191" name="Rectangle: Rounded Corners 7"/>
          <p:cNvSpPr/>
          <p:nvPr/>
        </p:nvSpPr>
        <p:spPr>
          <a:xfrm>
            <a:off x="439200" y="5751720"/>
            <a:ext cx="1641600" cy="49968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900" spc="-1" strike="noStrike">
                <a:solidFill>
                  <a:schemeClr val="lt1"/>
                </a:solidFill>
                <a:latin typeface="Agency FB"/>
              </a:rPr>
              <a:t>Person Income</a:t>
            </a:r>
            <a:endParaRPr b="0" lang="en-US" sz="1900" spc="-1" strike="noStrike">
              <a:solidFill>
                <a:srgbClr val="000000"/>
              </a:solidFill>
              <a:latin typeface="Arial"/>
            </a:endParaRPr>
          </a:p>
        </p:txBody>
      </p:sp>
      <p:sp>
        <p:nvSpPr>
          <p:cNvPr id="192" name="Rectangle: Rounded Corners 8"/>
          <p:cNvSpPr/>
          <p:nvPr/>
        </p:nvSpPr>
        <p:spPr>
          <a:xfrm>
            <a:off x="2225160" y="5747400"/>
            <a:ext cx="1523520" cy="49968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chemeClr val="lt1"/>
                </a:solidFill>
                <a:latin typeface="Agency FB"/>
              </a:rPr>
              <a:t>Loan Intent</a:t>
            </a:r>
            <a:endParaRPr b="0" lang="en-US" sz="1800" spc="-1" strike="noStrike">
              <a:solidFill>
                <a:srgbClr val="000000"/>
              </a:solidFill>
              <a:latin typeface="Arial"/>
            </a:endParaRPr>
          </a:p>
        </p:txBody>
      </p:sp>
      <p:sp>
        <p:nvSpPr>
          <p:cNvPr id="193" name="Rectangle: Rounded Corners 9"/>
          <p:cNvSpPr/>
          <p:nvPr/>
        </p:nvSpPr>
        <p:spPr>
          <a:xfrm>
            <a:off x="3893040" y="5747400"/>
            <a:ext cx="1523520" cy="49968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chemeClr val="lt1"/>
                </a:solidFill>
                <a:latin typeface="Agency FB"/>
              </a:rPr>
              <a:t>Person Age</a:t>
            </a:r>
            <a:endParaRPr b="0" lang="en-US" sz="1800" spc="-1" strike="noStrike">
              <a:solidFill>
                <a:srgbClr val="000000"/>
              </a:solidFill>
              <a:latin typeface="Arial"/>
            </a:endParaRPr>
          </a:p>
        </p:txBody>
      </p:sp>
      <p:sp>
        <p:nvSpPr>
          <p:cNvPr id="194" name="Rectangle: Rounded Corners 10"/>
          <p:cNvSpPr/>
          <p:nvPr/>
        </p:nvSpPr>
        <p:spPr>
          <a:xfrm>
            <a:off x="5560560" y="5747400"/>
            <a:ext cx="1523520" cy="49968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chemeClr val="lt1"/>
                </a:solidFill>
                <a:latin typeface="Agency FB"/>
              </a:rPr>
              <a:t>Loan Amount</a:t>
            </a:r>
            <a:endParaRPr b="0" lang="en-US" sz="1800" spc="-1" strike="noStrike">
              <a:solidFill>
                <a:srgbClr val="000000"/>
              </a:solidFill>
              <a:latin typeface="Arial"/>
            </a:endParaRPr>
          </a:p>
        </p:txBody>
      </p:sp>
      <p:sp>
        <p:nvSpPr>
          <p:cNvPr id="195" name="Rectangle: Rounded Corners 11"/>
          <p:cNvSpPr/>
          <p:nvPr/>
        </p:nvSpPr>
        <p:spPr>
          <a:xfrm>
            <a:off x="1090440" y="5058360"/>
            <a:ext cx="2268720" cy="57996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Agency FB"/>
              </a:rPr>
              <a:t>Person Home Ownership</a:t>
            </a:r>
            <a:endParaRPr b="0" lang="en-US" sz="1800" spc="-1" strike="noStrike">
              <a:solidFill>
                <a:srgbClr val="000000"/>
              </a:solidFill>
              <a:latin typeface="Arial"/>
            </a:endParaRPr>
          </a:p>
        </p:txBody>
      </p:sp>
      <p:sp>
        <p:nvSpPr>
          <p:cNvPr id="196" name="Rectangle: Rounded Corners 14"/>
          <p:cNvSpPr/>
          <p:nvPr/>
        </p:nvSpPr>
        <p:spPr>
          <a:xfrm>
            <a:off x="7228440" y="5742000"/>
            <a:ext cx="1523520" cy="49968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chemeClr val="lt1"/>
                </a:solidFill>
                <a:latin typeface="Agency FB"/>
              </a:rPr>
              <a:t>Loan Grade</a:t>
            </a:r>
            <a:endParaRPr b="0" lang="en-US" sz="1800" spc="-1" strike="noStrike">
              <a:solidFill>
                <a:srgbClr val="000000"/>
              </a:solidFill>
              <a:latin typeface="Arial"/>
            </a:endParaRPr>
          </a:p>
        </p:txBody>
      </p:sp>
      <p:sp>
        <p:nvSpPr>
          <p:cNvPr id="197" name="Rectangle: Rounded Corners 17"/>
          <p:cNvSpPr/>
          <p:nvPr/>
        </p:nvSpPr>
        <p:spPr>
          <a:xfrm>
            <a:off x="3504600" y="5058360"/>
            <a:ext cx="2268720" cy="57996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ececec"/>
                </a:solidFill>
                <a:latin typeface="Agency FB"/>
              </a:rPr>
              <a:t>CB Person Default on File</a:t>
            </a:r>
            <a:endParaRPr b="0" lang="en-US" sz="1800" spc="-1" strike="noStrike">
              <a:solidFill>
                <a:srgbClr val="000000"/>
              </a:solidFill>
              <a:latin typeface="Arial"/>
            </a:endParaRPr>
          </a:p>
        </p:txBody>
      </p:sp>
      <p:sp>
        <p:nvSpPr>
          <p:cNvPr id="198" name="Rectangle: Rounded Corners 21"/>
          <p:cNvSpPr/>
          <p:nvPr/>
        </p:nvSpPr>
        <p:spPr>
          <a:xfrm>
            <a:off x="5957280" y="5058360"/>
            <a:ext cx="2268720" cy="57996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ececec"/>
                </a:solidFill>
                <a:latin typeface="Agency FB"/>
              </a:rPr>
              <a:t>CB Person Credit History Length</a:t>
            </a:r>
            <a:endParaRPr b="0" lang="en-US" sz="1800" spc="-1" strike="noStrike">
              <a:solidFill>
                <a:srgbClr val="000000"/>
              </a:solidFill>
              <a:latin typeface="Arial"/>
            </a:endParaRPr>
          </a:p>
        </p:txBody>
      </p:sp>
      <p:sp>
        <p:nvSpPr>
          <p:cNvPr id="199" name="Rectangle: Rounded Corners 28"/>
          <p:cNvSpPr/>
          <p:nvPr/>
        </p:nvSpPr>
        <p:spPr>
          <a:xfrm>
            <a:off x="2148480" y="4365000"/>
            <a:ext cx="2268720" cy="57996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Agency FB"/>
              </a:rPr>
              <a:t>Loan Percent Income</a:t>
            </a:r>
            <a:endParaRPr b="0" lang="en-US" sz="1800" spc="-1" strike="noStrike">
              <a:solidFill>
                <a:srgbClr val="000000"/>
              </a:solidFill>
              <a:latin typeface="Arial"/>
            </a:endParaRPr>
          </a:p>
        </p:txBody>
      </p:sp>
      <p:sp>
        <p:nvSpPr>
          <p:cNvPr id="200" name="Rectangle: Rounded Corners 29"/>
          <p:cNvSpPr/>
          <p:nvPr/>
        </p:nvSpPr>
        <p:spPr>
          <a:xfrm>
            <a:off x="4654800" y="4358520"/>
            <a:ext cx="2268720" cy="57996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Agency FB"/>
              </a:rPr>
              <a:t>Loan Interest Rate</a:t>
            </a:r>
            <a:endParaRPr b="0" lang="en-US" sz="1800" spc="-1" strike="noStrike">
              <a:solidFill>
                <a:srgbClr val="000000"/>
              </a:solidFill>
              <a:latin typeface="Arial"/>
            </a:endParaRPr>
          </a:p>
        </p:txBody>
      </p:sp>
      <p:sp>
        <p:nvSpPr>
          <p:cNvPr id="201" name="Rectangle: Rounded Corners 32"/>
          <p:cNvSpPr/>
          <p:nvPr/>
        </p:nvSpPr>
        <p:spPr>
          <a:xfrm>
            <a:off x="3359880" y="3675600"/>
            <a:ext cx="2268720" cy="579960"/>
          </a:xfrm>
          <a:prstGeom prst="roundRect">
            <a:avLst>
              <a:gd name="adj" fmla="val 16667"/>
            </a:avLst>
          </a:prstGeom>
          <a:solidFill>
            <a:schemeClr val="tx1">
              <a:lumMod val="65000"/>
              <a:lumOff val="35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chemeClr val="lt1"/>
                </a:solidFill>
                <a:latin typeface="Agency FB"/>
              </a:rPr>
              <a:t>Person Employment </a:t>
            </a:r>
            <a:endParaRPr b="0" lang="en-US" sz="1800" spc="-1" strike="noStrike">
              <a:solidFill>
                <a:srgbClr val="000000"/>
              </a:solidFill>
              <a:latin typeface="Arial"/>
            </a:endParaRPr>
          </a:p>
          <a:p>
            <a:pPr algn="ctr">
              <a:lnSpc>
                <a:spcPct val="100000"/>
              </a:lnSpc>
            </a:pPr>
            <a:r>
              <a:rPr b="0" lang="en-IN" sz="1800" spc="-1" strike="noStrike">
                <a:solidFill>
                  <a:schemeClr val="lt1"/>
                </a:solidFill>
                <a:latin typeface="Agency FB"/>
              </a:rPr>
              <a:t>Length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Picture 15"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03" name="TextBox 5"/>
          <p:cNvSpPr/>
          <p:nvPr/>
        </p:nvSpPr>
        <p:spPr>
          <a:xfrm>
            <a:off x="636480" y="381240"/>
            <a:ext cx="432072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400" spc="-1" strike="noStrike">
                <a:solidFill>
                  <a:schemeClr val="accent4">
                    <a:lumMod val="60000"/>
                    <a:lumOff val="40000"/>
                  </a:schemeClr>
                </a:solidFill>
                <a:latin typeface="Agency FB"/>
              </a:rPr>
              <a:t>Techniques Used In</a:t>
            </a:r>
            <a:endParaRPr b="0" lang="en-US" sz="4400" spc="-1" strike="noStrike">
              <a:solidFill>
                <a:srgbClr val="000000"/>
              </a:solidFill>
              <a:latin typeface="Arial"/>
            </a:endParaRPr>
          </a:p>
        </p:txBody>
      </p:sp>
      <p:sp>
        <p:nvSpPr>
          <p:cNvPr id="204" name="TextBox 7"/>
          <p:cNvSpPr/>
          <p:nvPr/>
        </p:nvSpPr>
        <p:spPr>
          <a:xfrm>
            <a:off x="555840" y="1394640"/>
            <a:ext cx="3343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Filling Null values</a:t>
            </a:r>
            <a:endParaRPr b="0" lang="en-US" sz="2800" spc="-1" strike="noStrike">
              <a:solidFill>
                <a:srgbClr val="000000"/>
              </a:solidFill>
              <a:latin typeface="Arial"/>
            </a:endParaRPr>
          </a:p>
        </p:txBody>
      </p:sp>
      <p:sp>
        <p:nvSpPr>
          <p:cNvPr id="205" name="TextBox 8"/>
          <p:cNvSpPr/>
          <p:nvPr/>
        </p:nvSpPr>
        <p:spPr>
          <a:xfrm>
            <a:off x="555840" y="1785600"/>
            <a:ext cx="9331920" cy="729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400" spc="-1" strike="noStrike">
                <a:solidFill>
                  <a:srgbClr val="ececec"/>
                </a:solidFill>
                <a:latin typeface="Consolas"/>
              </a:rPr>
              <a:t>We employed the mean imputation technique to fill null values in the 'person_emp_length' and 'loan_int_rate' columns, leveraging the loan intent as a guiding factor. This method ensures the preservation of data integrity while addressing missing values in numerical features.</a:t>
            </a:r>
            <a:endParaRPr b="0" lang="en-US" sz="1400" spc="-1" strike="noStrike">
              <a:solidFill>
                <a:srgbClr val="000000"/>
              </a:solidFill>
              <a:latin typeface="Arial"/>
            </a:endParaRPr>
          </a:p>
        </p:txBody>
      </p:sp>
      <p:sp>
        <p:nvSpPr>
          <p:cNvPr id="206" name="TextBox 9"/>
          <p:cNvSpPr/>
          <p:nvPr/>
        </p:nvSpPr>
        <p:spPr>
          <a:xfrm>
            <a:off x="555840" y="2808720"/>
            <a:ext cx="40338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Handling Imbalanced Data</a:t>
            </a:r>
            <a:endParaRPr b="0" lang="en-US" sz="2800" spc="-1" strike="noStrike">
              <a:solidFill>
                <a:srgbClr val="000000"/>
              </a:solidFill>
              <a:latin typeface="Arial"/>
            </a:endParaRPr>
          </a:p>
        </p:txBody>
      </p:sp>
      <p:sp>
        <p:nvSpPr>
          <p:cNvPr id="207" name="TextBox 10"/>
          <p:cNvSpPr/>
          <p:nvPr/>
        </p:nvSpPr>
        <p:spPr>
          <a:xfrm>
            <a:off x="555840" y="3213360"/>
            <a:ext cx="9331920" cy="9421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400" spc="-1" strike="noStrike">
                <a:solidFill>
                  <a:srgbClr val="ececec"/>
                </a:solidFill>
                <a:latin typeface="Consolas"/>
              </a:rPr>
              <a:t>Given the significant class imbalance in our dataset, we have opted for the Synthetic Minority Over-sampling Technique (SMOTE) to rectify this disparity. With the current ratio standing at 78:22 between majority and minority classes, SMOTE is anticipated to rebalance the distribution to around 66:34, thus enhancing the model's performance and robustness.</a:t>
            </a:r>
            <a:endParaRPr b="0" lang="en-US" sz="1400" spc="-1" strike="noStrike">
              <a:solidFill>
                <a:srgbClr val="000000"/>
              </a:solidFill>
              <a:latin typeface="Arial"/>
            </a:endParaRPr>
          </a:p>
        </p:txBody>
      </p:sp>
      <p:sp>
        <p:nvSpPr>
          <p:cNvPr id="208" name="TextBox 13"/>
          <p:cNvSpPr/>
          <p:nvPr/>
        </p:nvSpPr>
        <p:spPr>
          <a:xfrm>
            <a:off x="555840" y="4982400"/>
            <a:ext cx="9331920" cy="9421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400" spc="-1" strike="noStrike">
                <a:solidFill>
                  <a:srgbClr val="ececec"/>
                </a:solidFill>
                <a:latin typeface="Consolas"/>
              </a:rPr>
              <a:t>Removed several rows from the dataset to mitigate bias. Specifically, we excluded entries where the age exceeded 75 years, as they could potentially introduce bias into the analysis. Additionally, we identified and removed two erroneous rows where individuals aged 22 and 23 reported work experience of 123 years, indicating data entry errors</a:t>
            </a:r>
            <a:endParaRPr b="0" lang="en-US" sz="1400" spc="-1" strike="noStrike">
              <a:solidFill>
                <a:srgbClr val="000000"/>
              </a:solidFill>
              <a:latin typeface="Arial"/>
            </a:endParaRPr>
          </a:p>
        </p:txBody>
      </p:sp>
      <p:sp>
        <p:nvSpPr>
          <p:cNvPr id="209" name="TextBox 14"/>
          <p:cNvSpPr/>
          <p:nvPr/>
        </p:nvSpPr>
        <p:spPr>
          <a:xfrm>
            <a:off x="555840" y="4510440"/>
            <a:ext cx="40338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Dropping Row</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Picture 7"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11" name="TextBox 5"/>
          <p:cNvSpPr/>
          <p:nvPr/>
        </p:nvSpPr>
        <p:spPr>
          <a:xfrm>
            <a:off x="600480" y="781560"/>
            <a:ext cx="223200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400" spc="-1" strike="noStrike">
                <a:solidFill>
                  <a:schemeClr val="accent4">
                    <a:lumMod val="60000"/>
                    <a:lumOff val="40000"/>
                  </a:schemeClr>
                </a:solidFill>
                <a:latin typeface="Agency FB"/>
              </a:rPr>
              <a:t>Top Insight</a:t>
            </a:r>
            <a:endParaRPr b="0" lang="en-US" sz="4400" spc="-1" strike="noStrike">
              <a:solidFill>
                <a:srgbClr val="000000"/>
              </a:solidFill>
              <a:latin typeface="Arial"/>
            </a:endParaRPr>
          </a:p>
        </p:txBody>
      </p:sp>
      <p:sp>
        <p:nvSpPr>
          <p:cNvPr id="212" name="TextBox 6"/>
          <p:cNvSpPr/>
          <p:nvPr/>
        </p:nvSpPr>
        <p:spPr>
          <a:xfrm>
            <a:off x="528840" y="1927440"/>
            <a:ext cx="8713440" cy="3009960"/>
          </a:xfrm>
          <a:prstGeom prst="rect">
            <a:avLst/>
          </a:prstGeom>
          <a:noFill/>
          <a:ln w="0">
            <a:noFill/>
          </a:ln>
        </p:spPr>
        <p:style>
          <a:lnRef idx="0"/>
          <a:fillRef idx="0"/>
          <a:effectRef idx="0"/>
          <a:fontRef idx="minor"/>
        </p:style>
        <p:txBody>
          <a:bodyPr lIns="90000" rIns="90000" tIns="45000" bIns="45000" anchor="t">
            <a:spAutoFit/>
          </a:bodyPr>
          <a:p>
            <a:pPr indent="-216000" algn="just">
              <a:lnSpc>
                <a:spcPct val="100000"/>
              </a:lnSpc>
              <a:buClr>
                <a:srgbClr val="ffd966"/>
              </a:buClr>
              <a:buFont typeface="Arial"/>
              <a:buChar char="•"/>
            </a:pPr>
            <a:r>
              <a:rPr b="0" lang="en-US" sz="1600" spc="-1" strike="noStrike">
                <a:solidFill>
                  <a:schemeClr val="accent4">
                    <a:lumMod val="60000"/>
                    <a:lumOff val="40000"/>
                  </a:schemeClr>
                </a:solidFill>
                <a:latin typeface="Consolas"/>
              </a:rPr>
              <a:t>  </a:t>
            </a:r>
            <a:r>
              <a:rPr b="0" lang="en-US" sz="1600" spc="-1" strike="noStrike">
                <a:solidFill>
                  <a:schemeClr val="accent4">
                    <a:lumMod val="60000"/>
                    <a:lumOff val="40000"/>
                  </a:schemeClr>
                </a:solidFill>
                <a:latin typeface="Consolas"/>
              </a:rPr>
              <a:t>Age Distribution: </a:t>
            </a:r>
            <a:r>
              <a:rPr b="0" lang="en-US" sz="1600" spc="-1" strike="noStrike">
                <a:solidFill>
                  <a:srgbClr val="fafafa"/>
                </a:solidFill>
                <a:latin typeface="Consolas"/>
              </a:rPr>
              <a:t>Majority of borrowers are aged 20-35, indicating youthful loan applicants.</a:t>
            </a:r>
            <a:endParaRPr b="0" lang="en-US" sz="1600" spc="-1" strike="noStrike">
              <a:solidFill>
                <a:srgbClr val="000000"/>
              </a:solidFill>
              <a:latin typeface="Arial"/>
            </a:endParaRPr>
          </a:p>
          <a:p>
            <a:pPr indent="-216000" algn="just">
              <a:lnSpc>
                <a:spcPct val="100000"/>
              </a:lnSpc>
              <a:buClr>
                <a:srgbClr val="ffd966"/>
              </a:buClr>
              <a:buFont typeface="Arial"/>
              <a:buChar char="•"/>
            </a:pPr>
            <a:r>
              <a:rPr b="0" lang="en-US" sz="1600" spc="-1" strike="noStrike">
                <a:solidFill>
                  <a:schemeClr val="accent4">
                    <a:lumMod val="60000"/>
                    <a:lumOff val="40000"/>
                  </a:schemeClr>
                </a:solidFill>
                <a:latin typeface="Consolas"/>
              </a:rPr>
              <a:t>  </a:t>
            </a:r>
            <a:r>
              <a:rPr b="0" lang="en-US" sz="1600" spc="-1" strike="noStrike">
                <a:solidFill>
                  <a:schemeClr val="accent4">
                    <a:lumMod val="60000"/>
                    <a:lumOff val="40000"/>
                  </a:schemeClr>
                </a:solidFill>
                <a:latin typeface="Consolas"/>
              </a:rPr>
              <a:t>Housing Status: </a:t>
            </a:r>
            <a:r>
              <a:rPr b="0" lang="en-US" sz="1600" spc="-1" strike="noStrike">
                <a:solidFill>
                  <a:srgbClr val="fafafa"/>
                </a:solidFill>
                <a:latin typeface="Consolas"/>
              </a:rPr>
              <a:t>Half of our dataset resides in rented accommodations, while 40% have mortgaged        homes.</a:t>
            </a:r>
            <a:endParaRPr b="0" lang="en-US" sz="1600" spc="-1" strike="noStrike">
              <a:solidFill>
                <a:srgbClr val="000000"/>
              </a:solidFill>
              <a:latin typeface="Arial"/>
            </a:endParaRPr>
          </a:p>
          <a:p>
            <a:pPr indent="-216000" algn="just">
              <a:lnSpc>
                <a:spcPct val="100000"/>
              </a:lnSpc>
              <a:buClr>
                <a:srgbClr val="ffd966"/>
              </a:buClr>
              <a:buFont typeface="Arial"/>
              <a:buChar char="•"/>
            </a:pPr>
            <a:r>
              <a:rPr b="0" lang="en-US" sz="1600" spc="-1" strike="noStrike">
                <a:solidFill>
                  <a:schemeClr val="accent4">
                    <a:lumMod val="60000"/>
                    <a:lumOff val="40000"/>
                  </a:schemeClr>
                </a:solidFill>
                <a:latin typeface="Consolas"/>
              </a:rPr>
              <a:t>  </a:t>
            </a:r>
            <a:r>
              <a:rPr b="0" lang="en-US" sz="1600" spc="-1" strike="noStrike">
                <a:solidFill>
                  <a:schemeClr val="accent4">
                    <a:lumMod val="60000"/>
                    <a:lumOff val="40000"/>
                  </a:schemeClr>
                </a:solidFill>
                <a:latin typeface="Consolas"/>
              </a:rPr>
              <a:t>Loan Preference: </a:t>
            </a:r>
            <a:r>
              <a:rPr b="0" lang="en-US" sz="1600" spc="-1" strike="noStrike">
                <a:solidFill>
                  <a:srgbClr val="fafafa"/>
                </a:solidFill>
                <a:latin typeface="Consolas"/>
              </a:rPr>
              <a:t>Educational loans are most popular, closely followed by medical loans. Personal and venture loans show similar demand.</a:t>
            </a:r>
            <a:endParaRPr b="0" lang="en-US" sz="1600" spc="-1" strike="noStrike">
              <a:solidFill>
                <a:srgbClr val="000000"/>
              </a:solidFill>
              <a:latin typeface="Arial"/>
            </a:endParaRPr>
          </a:p>
          <a:p>
            <a:pPr indent="-216000" algn="just">
              <a:lnSpc>
                <a:spcPct val="100000"/>
              </a:lnSpc>
              <a:buClr>
                <a:srgbClr val="ffd966"/>
              </a:buClr>
              <a:buFont typeface="Arial"/>
              <a:buChar char="•"/>
            </a:pPr>
            <a:r>
              <a:rPr b="0" lang="en-US" sz="1600" spc="-1" strike="noStrike">
                <a:solidFill>
                  <a:schemeClr val="accent4">
                    <a:lumMod val="60000"/>
                    <a:lumOff val="40000"/>
                  </a:schemeClr>
                </a:solidFill>
                <a:latin typeface="Consolas"/>
              </a:rPr>
              <a:t>  </a:t>
            </a:r>
            <a:r>
              <a:rPr b="0" lang="en-US" sz="1600" spc="-1" strike="noStrike">
                <a:solidFill>
                  <a:schemeClr val="accent4">
                    <a:lumMod val="60000"/>
                    <a:lumOff val="40000"/>
                  </a:schemeClr>
                </a:solidFill>
                <a:latin typeface="Consolas"/>
              </a:rPr>
              <a:t>Default Rates: </a:t>
            </a:r>
            <a:r>
              <a:rPr b="0" lang="en-US" sz="1600" spc="-1" strike="noStrike">
                <a:solidFill>
                  <a:srgbClr val="fafafa"/>
                </a:solidFill>
                <a:latin typeface="Consolas"/>
              </a:rPr>
              <a:t>While most borrowers have clean records, a small segment defaults 3-5 times.</a:t>
            </a:r>
            <a:endParaRPr b="0" lang="en-US" sz="1600" spc="-1" strike="noStrike">
              <a:solidFill>
                <a:srgbClr val="000000"/>
              </a:solidFill>
              <a:latin typeface="Arial"/>
            </a:endParaRPr>
          </a:p>
          <a:p>
            <a:pPr indent="-216000" algn="just">
              <a:lnSpc>
                <a:spcPct val="100000"/>
              </a:lnSpc>
              <a:buClr>
                <a:srgbClr val="ffd966"/>
              </a:buClr>
              <a:buFont typeface="Arial"/>
              <a:buChar char="•"/>
            </a:pPr>
            <a:r>
              <a:rPr b="0" lang="en-US" sz="1600" spc="-1" strike="noStrike">
                <a:solidFill>
                  <a:schemeClr val="accent4">
                    <a:lumMod val="60000"/>
                    <a:lumOff val="40000"/>
                  </a:schemeClr>
                </a:solidFill>
                <a:latin typeface="Consolas"/>
              </a:rPr>
              <a:t>  </a:t>
            </a:r>
            <a:r>
              <a:rPr b="0" lang="en-US" sz="1600" spc="-1" strike="noStrike">
                <a:solidFill>
                  <a:schemeClr val="accent4">
                    <a:lumMod val="60000"/>
                    <a:lumOff val="40000"/>
                  </a:schemeClr>
                </a:solidFill>
                <a:latin typeface="Consolas"/>
              </a:rPr>
              <a:t>Loan Grades: </a:t>
            </a:r>
            <a:r>
              <a:rPr b="0" lang="en-US" sz="1600" spc="-1" strike="noStrike">
                <a:solidFill>
                  <a:srgbClr val="fafafa"/>
                </a:solidFill>
                <a:latin typeface="Consolas"/>
              </a:rPr>
              <a:t>Grades A and B dominate, reflecting lower risk. Grades C-G signify higher    risk, with fewer instances.</a:t>
            </a:r>
            <a:endParaRPr b="0" lang="en-US" sz="1600" spc="-1" strike="noStrike">
              <a:solidFill>
                <a:srgbClr val="000000"/>
              </a:solidFill>
              <a:latin typeface="Arial"/>
            </a:endParaRPr>
          </a:p>
          <a:p>
            <a:pPr indent="-216000" algn="just">
              <a:lnSpc>
                <a:spcPct val="100000"/>
              </a:lnSpc>
              <a:buClr>
                <a:srgbClr val="ffd966"/>
              </a:buClr>
              <a:buFont typeface="Arial"/>
              <a:buChar char="•"/>
            </a:pPr>
            <a:r>
              <a:rPr b="0" lang="en-US" sz="1600" spc="-1" strike="noStrike">
                <a:solidFill>
                  <a:schemeClr val="accent4">
                    <a:lumMod val="60000"/>
                    <a:lumOff val="40000"/>
                  </a:schemeClr>
                </a:solidFill>
                <a:latin typeface="Consolas"/>
              </a:rPr>
              <a:t>  </a:t>
            </a:r>
            <a:r>
              <a:rPr b="0" lang="en-US" sz="1600" spc="-1" strike="noStrike">
                <a:solidFill>
                  <a:schemeClr val="accent4">
                    <a:lumMod val="60000"/>
                    <a:lumOff val="40000"/>
                  </a:schemeClr>
                </a:solidFill>
                <a:latin typeface="Consolas"/>
              </a:rPr>
              <a:t>Loan Amounts: </a:t>
            </a:r>
            <a:r>
              <a:rPr b="0" lang="en-US" sz="1600" spc="-1" strike="noStrike">
                <a:solidFill>
                  <a:srgbClr val="fafafa"/>
                </a:solidFill>
                <a:latin typeface="Consolas"/>
              </a:rPr>
              <a:t>Loans of 5000−5000−10000 are most common, followed by 300−300−5000 loans. A significant group borrows over $15000.</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Picture 7"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14" name="TextBox 4"/>
          <p:cNvSpPr/>
          <p:nvPr/>
        </p:nvSpPr>
        <p:spPr>
          <a:xfrm>
            <a:off x="457200" y="440640"/>
            <a:ext cx="59432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400" spc="-1" strike="noStrike">
                <a:solidFill>
                  <a:schemeClr val="accent4">
                    <a:lumMod val="60000"/>
                    <a:lumOff val="40000"/>
                  </a:schemeClr>
                </a:solidFill>
                <a:latin typeface="Agency FB"/>
              </a:rPr>
              <a:t>Machine learning Models Used</a:t>
            </a:r>
            <a:endParaRPr b="0" lang="en-US" sz="4400" spc="-1" strike="noStrike">
              <a:solidFill>
                <a:srgbClr val="000000"/>
              </a:solidFill>
              <a:latin typeface="Arial"/>
            </a:endParaRPr>
          </a:p>
        </p:txBody>
      </p:sp>
      <p:sp>
        <p:nvSpPr>
          <p:cNvPr id="215" name="TextBox 5"/>
          <p:cNvSpPr/>
          <p:nvPr/>
        </p:nvSpPr>
        <p:spPr>
          <a:xfrm>
            <a:off x="546840" y="1308960"/>
            <a:ext cx="237528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Logistic Regression</a:t>
            </a:r>
            <a:endParaRPr b="0" lang="en-US" sz="2800" spc="-1" strike="noStrike">
              <a:solidFill>
                <a:srgbClr val="000000"/>
              </a:solidFill>
              <a:latin typeface="Arial"/>
            </a:endParaRPr>
          </a:p>
        </p:txBody>
      </p:sp>
      <p:sp>
        <p:nvSpPr>
          <p:cNvPr id="216" name="TextBox 6"/>
          <p:cNvSpPr/>
          <p:nvPr/>
        </p:nvSpPr>
        <p:spPr>
          <a:xfrm>
            <a:off x="690120" y="2151360"/>
            <a:ext cx="8892720" cy="42044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cccccc"/>
              </a:buClr>
              <a:buFont typeface="Arial"/>
              <a:buChar char="•"/>
            </a:pPr>
            <a:r>
              <a:rPr b="0" lang="en-US" sz="1800" spc="-1" strike="noStrike">
                <a:solidFill>
                  <a:srgbClr val="cccccc"/>
                </a:solidFill>
                <a:latin typeface="Consolas"/>
              </a:rPr>
              <a:t>Before applying SMOTE, the model achieved an accuracy of approximately 79.54% on the test data, with a precision of 0.53 for class 1 and 0.87 for class 0. However, after applying SMOTE, the accuracy increased to around 84.80% on the test data, with a precision of 0.68 for class 1 and 0.89 for class 0.</a:t>
            </a:r>
            <a:endParaRPr b="0" lang="en-US" sz="1800" spc="-1" strike="noStrike">
              <a:solidFill>
                <a:srgbClr val="000000"/>
              </a:solidFill>
              <a:latin typeface="Arial"/>
            </a:endParaRPr>
          </a:p>
          <a:p>
            <a:pPr algn="just">
              <a:lnSpc>
                <a:spcPct val="100000"/>
              </a:lnSpc>
            </a:pPr>
            <a:endParaRPr b="0" lang="en-US" sz="1800" spc="-1" strike="noStrike">
              <a:solidFill>
                <a:srgbClr val="000000"/>
              </a:solidFill>
              <a:latin typeface="Arial"/>
            </a:endParaRPr>
          </a:p>
          <a:p>
            <a:pPr marL="285840" indent="-285840" algn="just">
              <a:lnSpc>
                <a:spcPct val="100000"/>
              </a:lnSpc>
              <a:buClr>
                <a:srgbClr val="cccccc"/>
              </a:buClr>
              <a:buFont typeface="Arial"/>
              <a:buChar char="•"/>
            </a:pPr>
            <a:r>
              <a:rPr b="0" lang="en-US" sz="1800" spc="-1" strike="noStrike">
                <a:solidFill>
                  <a:srgbClr val="cccccc"/>
                </a:solidFill>
                <a:latin typeface="Consolas"/>
              </a:rPr>
              <a:t>Additionally, the recall and F1-score for class 1 also improved after applying SMOTE, indicating better performance in identifying instances of the minority class.</a:t>
            </a:r>
            <a:endParaRPr b="0" lang="en-US" sz="1800" spc="-1" strike="noStrike">
              <a:solidFill>
                <a:srgbClr val="000000"/>
              </a:solidFill>
              <a:latin typeface="Arial"/>
            </a:endParaRPr>
          </a:p>
          <a:p>
            <a:pPr algn="just">
              <a:lnSpc>
                <a:spcPct val="100000"/>
              </a:lnSpc>
            </a:pPr>
            <a:endParaRPr b="0" lang="en-US" sz="1800" spc="-1" strike="noStrike">
              <a:solidFill>
                <a:srgbClr val="000000"/>
              </a:solidFill>
              <a:latin typeface="Arial"/>
            </a:endParaRPr>
          </a:p>
          <a:p>
            <a:pPr marL="285840" indent="-285840" algn="just">
              <a:lnSpc>
                <a:spcPct val="100000"/>
              </a:lnSpc>
              <a:buClr>
                <a:srgbClr val="cccccc"/>
              </a:buClr>
              <a:buFont typeface="Arial"/>
              <a:buChar char="•"/>
            </a:pPr>
            <a:r>
              <a:rPr b="0" lang="en-US" sz="1800" spc="-1" strike="noStrike">
                <a:solidFill>
                  <a:srgbClr val="cccccc"/>
                </a:solidFill>
                <a:latin typeface="Consolas"/>
              </a:rPr>
              <a:t>Furthermore, when comparing the logistic regression model with hyperparameters and the logistic regression model with balanced class weights, we observe that the former achieved a higher accuracy on both the training and test data</a:t>
            </a:r>
            <a:endParaRPr b="0" lang="en-US" sz="1800" spc="-1" strike="noStrike">
              <a:solidFill>
                <a:srgbClr val="000000"/>
              </a:solidFill>
              <a:latin typeface="Arial"/>
            </a:endParaRPr>
          </a:p>
          <a:p>
            <a:pPr algn="just">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Picture 9"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tretch/>
        </p:blipFill>
        <p:spPr>
          <a:xfrm>
            <a:off x="0" y="2880"/>
            <a:ext cx="12191760" cy="6854760"/>
          </a:xfrm>
          <a:prstGeom prst="rect">
            <a:avLst/>
          </a:prstGeom>
          <a:ln w="0">
            <a:noFill/>
          </a:ln>
        </p:spPr>
      </p:pic>
      <p:sp>
        <p:nvSpPr>
          <p:cNvPr id="218" name="TextBox 1"/>
          <p:cNvSpPr/>
          <p:nvPr/>
        </p:nvSpPr>
        <p:spPr>
          <a:xfrm>
            <a:off x="502200" y="292320"/>
            <a:ext cx="237528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Decision tree</a:t>
            </a:r>
            <a:endParaRPr b="0" lang="en-US" sz="2800" spc="-1" strike="noStrike">
              <a:solidFill>
                <a:srgbClr val="000000"/>
              </a:solidFill>
              <a:latin typeface="Arial"/>
            </a:endParaRPr>
          </a:p>
        </p:txBody>
      </p:sp>
      <p:sp>
        <p:nvSpPr>
          <p:cNvPr id="219" name="TextBox 2"/>
          <p:cNvSpPr/>
          <p:nvPr/>
        </p:nvSpPr>
        <p:spPr>
          <a:xfrm>
            <a:off x="502200" y="815760"/>
            <a:ext cx="8892720" cy="20098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cccccc"/>
              </a:buClr>
              <a:buFont typeface="Arial"/>
              <a:buChar char="•"/>
            </a:pPr>
            <a:r>
              <a:rPr b="0" lang="en-US" sz="1800" spc="-1" strike="noStrike">
                <a:solidFill>
                  <a:srgbClr val="cccccc"/>
                </a:solidFill>
                <a:latin typeface="Consolas"/>
              </a:rPr>
              <a:t>The decision tree model shows clear signs of overfitting, as seen in its high accuracy on the training data but lower performance on the test data. </a:t>
            </a:r>
            <a:endParaRPr b="0" lang="en-US" sz="1800" spc="-1" strike="noStrike">
              <a:solidFill>
                <a:srgbClr val="000000"/>
              </a:solidFill>
              <a:latin typeface="Arial"/>
            </a:endParaRPr>
          </a:p>
          <a:p>
            <a:pPr marL="285840" indent="-285840">
              <a:lnSpc>
                <a:spcPct val="100000"/>
              </a:lnSpc>
              <a:buClr>
                <a:srgbClr val="cccccc"/>
              </a:buClr>
              <a:buFont typeface="Arial"/>
              <a:buChar char="•"/>
            </a:pPr>
            <a:r>
              <a:rPr b="0" lang="en-US" sz="1800" spc="-1" strike="noStrike">
                <a:solidFill>
                  <a:srgbClr val="cccccc"/>
                </a:solidFill>
                <a:latin typeface="Consolas"/>
              </a:rPr>
              <a:t>Even after addressing class imbalance with SMOTE, the overfitting issue persists. </a:t>
            </a:r>
            <a:endParaRPr b="0" lang="en-US" sz="1800" spc="-1" strike="noStrike">
              <a:solidFill>
                <a:srgbClr val="000000"/>
              </a:solidFill>
              <a:latin typeface="Arial"/>
            </a:endParaRPr>
          </a:p>
          <a:p>
            <a:pPr marL="285840" indent="-285840">
              <a:lnSpc>
                <a:spcPct val="100000"/>
              </a:lnSpc>
              <a:buClr>
                <a:srgbClr val="cccccc"/>
              </a:buClr>
              <a:buFont typeface="Arial"/>
              <a:buChar char="•"/>
            </a:pPr>
            <a:r>
              <a:rPr b="0" lang="en-US" sz="1800" spc="-1" strike="noStrike">
                <a:solidFill>
                  <a:srgbClr val="cccccc"/>
                </a:solidFill>
                <a:latin typeface="Consolas"/>
              </a:rPr>
              <a:t>Therefore, relying solely on the decision tree model may not be a suitable approach.</a:t>
            </a:r>
            <a:endParaRPr b="0" lang="en-US" sz="1800" spc="-1" strike="noStrike">
              <a:solidFill>
                <a:srgbClr val="000000"/>
              </a:solidFill>
              <a:latin typeface="Arial"/>
            </a:endParaRPr>
          </a:p>
        </p:txBody>
      </p:sp>
      <p:sp>
        <p:nvSpPr>
          <p:cNvPr id="220" name="TextBox 4"/>
          <p:cNvSpPr/>
          <p:nvPr/>
        </p:nvSpPr>
        <p:spPr>
          <a:xfrm>
            <a:off x="502200" y="3531960"/>
            <a:ext cx="8892720" cy="25585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cccccc"/>
              </a:buClr>
              <a:buFont typeface="Arial"/>
              <a:buChar char="•"/>
            </a:pPr>
            <a:r>
              <a:rPr b="0" lang="en-US" sz="1800" spc="-1" strike="noStrike">
                <a:solidFill>
                  <a:srgbClr val="cccccc"/>
                </a:solidFill>
                <a:latin typeface="Consolas"/>
              </a:rPr>
              <a:t>Random forest applied to the data before SMOTE exhibited overfitting on the training data.</a:t>
            </a:r>
            <a:endParaRPr b="0" lang="en-US" sz="1800" spc="-1" strike="noStrike">
              <a:solidFill>
                <a:srgbClr val="000000"/>
              </a:solidFill>
              <a:latin typeface="Arial"/>
            </a:endParaRPr>
          </a:p>
          <a:p>
            <a:pPr marL="285840" indent="-285840">
              <a:lnSpc>
                <a:spcPct val="100000"/>
              </a:lnSpc>
              <a:buClr>
                <a:srgbClr val="cccccc"/>
              </a:buClr>
              <a:buFont typeface="Arial"/>
              <a:buChar char="•"/>
            </a:pPr>
            <a:r>
              <a:rPr b="0" lang="en-US" sz="1800" spc="-1" strike="noStrike">
                <a:solidFill>
                  <a:srgbClr val="cccccc"/>
                </a:solidFill>
                <a:latin typeface="Consolas"/>
              </a:rPr>
              <a:t>After applying SMOTE, the random forest model showed improved performance compared to before SMOTE, with enhanced precision and recall metrics. However, the issue of overfitting persisted.</a:t>
            </a:r>
            <a:endParaRPr b="0" lang="en-US" sz="1800" spc="-1" strike="noStrike">
              <a:solidFill>
                <a:srgbClr val="000000"/>
              </a:solidFill>
              <a:latin typeface="Arial"/>
            </a:endParaRPr>
          </a:p>
          <a:p>
            <a:pPr marL="285840" indent="-285840">
              <a:lnSpc>
                <a:spcPct val="100000"/>
              </a:lnSpc>
              <a:buClr>
                <a:srgbClr val="cccccc"/>
              </a:buClr>
              <a:buFont typeface="Arial"/>
              <a:buChar char="•"/>
            </a:pPr>
            <a:r>
              <a:rPr b="0" lang="en-US" sz="1800" spc="-1" strike="noStrike">
                <a:solidFill>
                  <a:srgbClr val="cccccc"/>
                </a:solidFill>
                <a:latin typeface="Consolas"/>
              </a:rPr>
              <a:t>Utilizing hyperparameters with the random forest model on SMOTE-treated data yielded similar results to the previous scenario, with slightly reduced accuracy on the training data compared to the test data. However, overfitting remained a concern.</a:t>
            </a:r>
            <a:endParaRPr b="0" lang="en-US" sz="1800" spc="-1" strike="noStrike">
              <a:solidFill>
                <a:srgbClr val="000000"/>
              </a:solidFill>
              <a:latin typeface="Arial"/>
            </a:endParaRPr>
          </a:p>
        </p:txBody>
      </p:sp>
      <p:sp>
        <p:nvSpPr>
          <p:cNvPr id="221" name="TextBox 6"/>
          <p:cNvSpPr/>
          <p:nvPr/>
        </p:nvSpPr>
        <p:spPr>
          <a:xfrm>
            <a:off x="502200" y="2927880"/>
            <a:ext cx="237528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chemeClr val="accent4">
                    <a:lumMod val="60000"/>
                    <a:lumOff val="40000"/>
                  </a:schemeClr>
                </a:solidFill>
                <a:latin typeface="Agency FB"/>
              </a:rPr>
              <a:t>Random Forest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792</TotalTime>
  <Application>sFree_Office_for_Docs_and_PDF/7.4.2.3$Windows_X86_64 LibreOffice_project/382eef1f22670f7f4118c8c2dd222ec7ad009daf</Application>
  <AppVersion>15.0000</AppVersion>
  <Words>1206</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2024-03-14T17:09:13Z</dcterms:created>
  <dc:creator>Akshat Sharma</dc:creator>
  <dc:description/>
  <dc:language>en-US</dc:language>
  <cp:lastModifiedBy/>
  <dcterms:modified xsi:type="dcterms:W3CDTF">2024-06-16T19:32:23Z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