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37a1a62a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5437a1a62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37a1a62a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5437a1a62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437a1a62a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5437a1a62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36883f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36883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0d787e0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0d787e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36883f3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36883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0d787e0_9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0d787e0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d0d787e0_9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d0d787e0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d0d787e0_9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d0d787e0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3f60b1a7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3f60b1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37a1a6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5437a1a62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437a1a6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5437a1a62a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37a1a62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5437a1a62a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37a1a62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5437a1a62a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37a1a62a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5437a1a62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37a1a62a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5437a1a62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276600" y="390525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18688" y="6356350"/>
            <a:ext cx="4736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56494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3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9" name="Google Shape;99;p12"/>
          <p:cNvSpPr txBox="1"/>
          <p:nvPr>
            <p:ph idx="3" type="body"/>
          </p:nvPr>
        </p:nvSpPr>
        <p:spPr>
          <a:xfrm>
            <a:off x="45720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00" name="Google Shape;100;p12"/>
          <p:cNvSpPr txBox="1"/>
          <p:nvPr>
            <p:ph idx="4" type="body"/>
          </p:nvPr>
        </p:nvSpPr>
        <p:spPr>
          <a:xfrm>
            <a:off x="45720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762052" y="990600"/>
            <a:ext cx="356616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161365" y="6124014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174812" y="6356350"/>
            <a:ext cx="3863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/>
          <p:nvPr>
            <p:ph idx="2" type="pic"/>
          </p:nvPr>
        </p:nvSpPr>
        <p:spPr>
          <a:xfrm>
            <a:off x="4760258" y="990600"/>
            <a:ext cx="4096512" cy="561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/>
          <p:nvPr>
            <p:ph idx="2" type="pic"/>
          </p:nvPr>
        </p:nvSpPr>
        <p:spPr>
          <a:xfrm>
            <a:off x="269874" y="268288"/>
            <a:ext cx="6858000" cy="363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with Caption">
  <p:cSld name="4 Pictures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/>
          <p:nvPr>
            <p:ph idx="2" type="pic"/>
          </p:nvPr>
        </p:nvSpPr>
        <p:spPr>
          <a:xfrm>
            <a:off x="269874" y="268288"/>
            <a:ext cx="3006726" cy="363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8"/>
          <p:cNvSpPr/>
          <p:nvPr>
            <p:ph idx="3" type="pic"/>
          </p:nvPr>
        </p:nvSpPr>
        <p:spPr>
          <a:xfrm>
            <a:off x="3352800" y="268288"/>
            <a:ext cx="4701988" cy="177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8"/>
          <p:cNvSpPr/>
          <p:nvPr>
            <p:ph idx="4" type="pic"/>
          </p:nvPr>
        </p:nvSpPr>
        <p:spPr>
          <a:xfrm>
            <a:off x="33528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8"/>
          <p:cNvSpPr/>
          <p:nvPr>
            <p:ph idx="5" type="pic"/>
          </p:nvPr>
        </p:nvSpPr>
        <p:spPr>
          <a:xfrm>
            <a:off x="57505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 rot="5400000">
            <a:off x="1753206" y="913793"/>
            <a:ext cx="3916363" cy="65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 rot="5400000">
            <a:off x="5659577" y="2919646"/>
            <a:ext cx="5090739" cy="13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 rot="5400000">
            <a:off x="912206" y="580419"/>
            <a:ext cx="510978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3186953" y="268288"/>
            <a:ext cx="566940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68940" y="268288"/>
            <a:ext cx="1830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2"/>
          <p:cNvSpPr txBox="1"/>
          <p:nvPr>
            <p:ph type="ctrTitle"/>
          </p:nvPr>
        </p:nvSpPr>
        <p:spPr>
          <a:xfrm>
            <a:off x="3200400" y="4208929"/>
            <a:ext cx="54591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3200400" y="5257800"/>
            <a:ext cx="5459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3276600" y="390525"/>
            <a:ext cx="550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1" type="ftr"/>
          </p:nvPr>
        </p:nvSpPr>
        <p:spPr>
          <a:xfrm>
            <a:off x="3218688" y="6356350"/>
            <a:ext cx="473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256494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7212106" y="268288"/>
            <a:ext cx="16458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7212106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3186953" y="268288"/>
            <a:ext cx="56694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/>
          <p:nvPr>
            <p:ph type="ctrTitle"/>
          </p:nvPr>
        </p:nvSpPr>
        <p:spPr>
          <a:xfrm>
            <a:off x="3200399" y="4171950"/>
            <a:ext cx="54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3200401" y="5257799"/>
            <a:ext cx="5457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3276600" y="389965"/>
            <a:ext cx="54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3213847" y="6356350"/>
            <a:ext cx="47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265459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/>
          <p:nvPr>
            <p:ph idx="2" type="pic"/>
          </p:nvPr>
        </p:nvSpPr>
        <p:spPr>
          <a:xfrm>
            <a:off x="3200400" y="2877671"/>
            <a:ext cx="5646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268940" y="268288"/>
            <a:ext cx="1830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Picture">
  <p:cSld name="Title, Content, and Pictu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269875" y="268288"/>
            <a:ext cx="16458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2178423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178423" y="2209800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0" type="dt"/>
          </p:nvPr>
        </p:nvSpPr>
        <p:spPr>
          <a:xfrm>
            <a:off x="7212106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2178423" y="6356350"/>
            <a:ext cx="49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3316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5"/>
          <p:cNvSpPr/>
          <p:nvPr>
            <p:ph idx="2" type="pic"/>
          </p:nvPr>
        </p:nvSpPr>
        <p:spPr>
          <a:xfrm>
            <a:off x="269875" y="1976718"/>
            <a:ext cx="16458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7758952" y="268288"/>
            <a:ext cx="1099200" cy="63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2209801" y="3429000"/>
            <a:ext cx="4966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2209801" y="4824414"/>
            <a:ext cx="4966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10" type="dt"/>
          </p:nvPr>
        </p:nvSpPr>
        <p:spPr>
          <a:xfrm>
            <a:off x="5562600" y="6356350"/>
            <a:ext cx="162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1" type="ftr"/>
          </p:nvPr>
        </p:nvSpPr>
        <p:spPr>
          <a:xfrm>
            <a:off x="174812" y="6356350"/>
            <a:ext cx="5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ith Picture">
  <p:cSld name="Section with Pictur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269875" y="4773706"/>
            <a:ext cx="2971800" cy="18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720354" y="3429001"/>
            <a:ext cx="4966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720354" y="4824414"/>
            <a:ext cx="4966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351212" y="6104965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7"/>
          <p:cNvSpPr/>
          <p:nvPr>
            <p:ph idx="2" type="pic"/>
          </p:nvPr>
        </p:nvSpPr>
        <p:spPr>
          <a:xfrm>
            <a:off x="269874" y="268288"/>
            <a:ext cx="29718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457199" y="9144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7200" y="2214563"/>
            <a:ext cx="35661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16" name="Google Shape;216;p28"/>
          <p:cNvSpPr txBox="1"/>
          <p:nvPr>
            <p:ph idx="2" type="body"/>
          </p:nvPr>
        </p:nvSpPr>
        <p:spPr>
          <a:xfrm>
            <a:off x="4282440" y="2214563"/>
            <a:ext cx="35661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17" name="Google Shape;217;p28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457199" y="914400"/>
            <a:ext cx="738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457200" y="2054132"/>
            <a:ext cx="3566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457200" y="2689411"/>
            <a:ext cx="35661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225" name="Google Shape;225;p29"/>
          <p:cNvSpPr txBox="1"/>
          <p:nvPr>
            <p:ph idx="3" type="body"/>
          </p:nvPr>
        </p:nvSpPr>
        <p:spPr>
          <a:xfrm>
            <a:off x="4279391" y="2054132"/>
            <a:ext cx="3566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29"/>
          <p:cNvSpPr txBox="1"/>
          <p:nvPr>
            <p:ph idx="4" type="body"/>
          </p:nvPr>
        </p:nvSpPr>
        <p:spPr>
          <a:xfrm>
            <a:off x="4279391" y="2689411"/>
            <a:ext cx="35661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199" y="9144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199" y="2214562"/>
            <a:ext cx="7396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34" name="Google Shape;234;p30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0"/>
          <p:cNvSpPr txBox="1"/>
          <p:nvPr>
            <p:ph idx="2" type="body"/>
          </p:nvPr>
        </p:nvSpPr>
        <p:spPr>
          <a:xfrm>
            <a:off x="457199" y="4224973"/>
            <a:ext cx="7396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457199" y="9144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282440" y="2214562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42" name="Google Shape;242;p31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1"/>
          <p:cNvSpPr txBox="1"/>
          <p:nvPr>
            <p:ph idx="2" type="body"/>
          </p:nvPr>
        </p:nvSpPr>
        <p:spPr>
          <a:xfrm>
            <a:off x="4282440" y="4224973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46" name="Google Shape;246;p31"/>
          <p:cNvSpPr txBox="1"/>
          <p:nvPr>
            <p:ph idx="3" type="body"/>
          </p:nvPr>
        </p:nvSpPr>
        <p:spPr>
          <a:xfrm>
            <a:off x="457200" y="2214563"/>
            <a:ext cx="35661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3200399" y="4171950"/>
            <a:ext cx="5457919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200401" y="5257799"/>
            <a:ext cx="5457918" cy="61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276600" y="389965"/>
            <a:ext cx="54998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213847" y="6356350"/>
            <a:ext cx="4734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65459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3200400" y="2877671"/>
            <a:ext cx="5646867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457199" y="9144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4282440" y="2214562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51" name="Google Shape;251;p32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idx="2" type="body"/>
          </p:nvPr>
        </p:nvSpPr>
        <p:spPr>
          <a:xfrm>
            <a:off x="4282440" y="4224973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55" name="Google Shape;255;p32"/>
          <p:cNvSpPr txBox="1"/>
          <p:nvPr>
            <p:ph idx="3" type="body"/>
          </p:nvPr>
        </p:nvSpPr>
        <p:spPr>
          <a:xfrm>
            <a:off x="457200" y="2214562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56" name="Google Shape;256;p32"/>
          <p:cNvSpPr txBox="1"/>
          <p:nvPr>
            <p:ph idx="4" type="body"/>
          </p:nvPr>
        </p:nvSpPr>
        <p:spPr>
          <a:xfrm>
            <a:off x="457200" y="4224973"/>
            <a:ext cx="356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8148918" y="268288"/>
            <a:ext cx="7182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3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3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8148918" y="268288"/>
            <a:ext cx="718200" cy="5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4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/>
          <p:nvPr/>
        </p:nvSpPr>
        <p:spPr>
          <a:xfrm>
            <a:off x="8148918" y="268288"/>
            <a:ext cx="718200" cy="5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5"/>
          <p:cNvSpPr txBox="1"/>
          <p:nvPr>
            <p:ph type="title"/>
          </p:nvPr>
        </p:nvSpPr>
        <p:spPr>
          <a:xfrm>
            <a:off x="457199" y="995082"/>
            <a:ext cx="35661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762052" y="990600"/>
            <a:ext cx="35661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57199" y="2057400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3" name="Google Shape;273;p35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5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4746811" y="268288"/>
            <a:ext cx="4114800" cy="5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57199" y="995082"/>
            <a:ext cx="35661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457199" y="2057400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0" name="Google Shape;280;p36"/>
          <p:cNvSpPr txBox="1"/>
          <p:nvPr>
            <p:ph idx="10" type="dt"/>
          </p:nvPr>
        </p:nvSpPr>
        <p:spPr>
          <a:xfrm>
            <a:off x="161365" y="6124014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1" type="ftr"/>
          </p:nvPr>
        </p:nvSpPr>
        <p:spPr>
          <a:xfrm>
            <a:off x="174812" y="6356350"/>
            <a:ext cx="386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6"/>
          <p:cNvSpPr/>
          <p:nvPr>
            <p:ph idx="2" type="pic"/>
          </p:nvPr>
        </p:nvSpPr>
        <p:spPr>
          <a:xfrm>
            <a:off x="4760258" y="990600"/>
            <a:ext cx="4096500" cy="56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 type="picTx">
  <p:cSld name="PICTURE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7216775" y="268288"/>
            <a:ext cx="1639500" cy="36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7"/>
          <p:cNvSpPr txBox="1"/>
          <p:nvPr>
            <p:ph type="title"/>
          </p:nvPr>
        </p:nvSpPr>
        <p:spPr>
          <a:xfrm>
            <a:off x="458788" y="4267200"/>
            <a:ext cx="6477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7"/>
          <p:cNvSpPr/>
          <p:nvPr>
            <p:ph idx="2" type="pic"/>
          </p:nvPr>
        </p:nvSpPr>
        <p:spPr>
          <a:xfrm>
            <a:off x="269874" y="268288"/>
            <a:ext cx="68580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58788" y="4840941"/>
            <a:ext cx="64755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9" name="Google Shape;289;p37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7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with Caption">
  <p:cSld name="4 Pictures with Caption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/>
          <p:nvPr/>
        </p:nvSpPr>
        <p:spPr>
          <a:xfrm>
            <a:off x="8135471" y="268288"/>
            <a:ext cx="720900" cy="36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458788" y="4267200"/>
            <a:ext cx="6477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8"/>
          <p:cNvSpPr/>
          <p:nvPr>
            <p:ph idx="2" type="pic"/>
          </p:nvPr>
        </p:nvSpPr>
        <p:spPr>
          <a:xfrm>
            <a:off x="269874" y="268288"/>
            <a:ext cx="3006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458788" y="4840941"/>
            <a:ext cx="64755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7" name="Google Shape;297;p38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8"/>
          <p:cNvSpPr/>
          <p:nvPr>
            <p:ph idx="3" type="pic"/>
          </p:nvPr>
        </p:nvSpPr>
        <p:spPr>
          <a:xfrm>
            <a:off x="3352800" y="268288"/>
            <a:ext cx="47019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1" name="Google Shape;301;p38"/>
          <p:cNvSpPr/>
          <p:nvPr>
            <p:ph idx="4" type="pic"/>
          </p:nvPr>
        </p:nvSpPr>
        <p:spPr>
          <a:xfrm>
            <a:off x="3352800" y="2131935"/>
            <a:ext cx="23043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2" name="Google Shape;302;p38"/>
          <p:cNvSpPr/>
          <p:nvPr>
            <p:ph idx="5" type="pic"/>
          </p:nvPr>
        </p:nvSpPr>
        <p:spPr>
          <a:xfrm>
            <a:off x="5750500" y="2131935"/>
            <a:ext cx="23043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7212106" y="268288"/>
            <a:ext cx="1645800" cy="16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 rot="5400000">
            <a:off x="1753076" y="913800"/>
            <a:ext cx="3916500" cy="6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307" name="Google Shape;307;p39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8148918" y="268288"/>
            <a:ext cx="718200" cy="5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0"/>
          <p:cNvSpPr txBox="1"/>
          <p:nvPr>
            <p:ph type="title"/>
          </p:nvPr>
        </p:nvSpPr>
        <p:spPr>
          <a:xfrm rot="5400000">
            <a:off x="5659544" y="2919574"/>
            <a:ext cx="5090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 rot="5400000">
            <a:off x="912150" y="580475"/>
            <a:ext cx="5109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Picture">
  <p:cSld name="Title, Content, and Pictur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178423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178423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178423" y="6356350"/>
            <a:ext cx="49268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316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269875" y="1976718"/>
            <a:ext cx="1645920" cy="462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209801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562600" y="6356350"/>
            <a:ext cx="1622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74812" y="6356350"/>
            <a:ext cx="5311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ith Picture">
  <p:cSld name="Section with Pictu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720354" y="3429001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720354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351212" y="6104965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/>
          <p:nvPr>
            <p:ph idx="2" type="pic"/>
          </p:nvPr>
        </p:nvSpPr>
        <p:spPr>
          <a:xfrm>
            <a:off x="269874" y="268288"/>
            <a:ext cx="2971800" cy="443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28244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457199" y="914400"/>
            <a:ext cx="73883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279391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4279391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57199" y="2214562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457199" y="4224973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7198659" y="6356350"/>
            <a:ext cx="17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174812" y="6356350"/>
            <a:ext cx="600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256494" y="361016"/>
            <a:ext cx="50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ctrTitle"/>
          </p:nvPr>
        </p:nvSpPr>
        <p:spPr>
          <a:xfrm>
            <a:off x="3200400" y="4143436"/>
            <a:ext cx="54591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Century Gothic"/>
              <a:buNone/>
            </a:pPr>
            <a:r>
              <a:rPr b="1" lang="en-US" sz="4140"/>
              <a:t>Data Science</a:t>
            </a:r>
            <a:br>
              <a:rPr b="1" lang="en-US" sz="4140"/>
            </a:br>
            <a:r>
              <a:rPr b="1" lang="en-US" sz="4140"/>
              <a:t>Capstone Project</a:t>
            </a:r>
            <a:endParaRPr b="1" sz="4140"/>
          </a:p>
        </p:txBody>
      </p:sp>
      <p:sp>
        <p:nvSpPr>
          <p:cNvPr id="322" name="Google Shape;322;p41"/>
          <p:cNvSpPr txBox="1"/>
          <p:nvPr>
            <p:ph idx="1" type="subTitle"/>
          </p:nvPr>
        </p:nvSpPr>
        <p:spPr>
          <a:xfrm>
            <a:off x="3200400" y="5525179"/>
            <a:ext cx="5459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lang="en-US" sz="1800"/>
              <a:t>Presentation 3: Results and Findings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lang="en-US" sz="1800"/>
              <a:t>Interventions of Fire Department in Montreal </a:t>
            </a:r>
            <a:endParaRPr b="1" sz="1800"/>
          </a:p>
        </p:txBody>
      </p:sp>
      <p:pic>
        <p:nvPicPr>
          <p:cNvPr id="323" name="Google Shape;3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315" y="3567177"/>
            <a:ext cx="2760218" cy="6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421565" y="307742"/>
            <a:ext cx="27789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Team: Keras the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Obaro Agbanagba</a:t>
            </a:r>
            <a:endParaRPr b="1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Mustafizur Bhuiyan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Razvan Lungu</a:t>
            </a:r>
            <a:endParaRPr b="1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Tashlin Reddy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 Shao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368711" y="924231"/>
            <a:ext cx="6508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Linear Regression and MLP</a:t>
            </a:r>
            <a:endParaRPr b="1"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457199" y="1983659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Neural Network(hourly)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Data set based on hour as for Linear regression.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86" y="3170541"/>
            <a:ext cx="4296697" cy="28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7025" y="3145099"/>
            <a:ext cx="4550930" cy="310396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0"/>
          <p:cNvSpPr/>
          <p:nvPr/>
        </p:nvSpPr>
        <p:spPr>
          <a:xfrm>
            <a:off x="784592" y="6202667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 per hour  MSE:0.4098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5548323" y="6176599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 per hour  MSE: 0.0736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378538" y="786576"/>
            <a:ext cx="65085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Linear Regression and MLP</a:t>
            </a:r>
            <a:endParaRPr b="1"/>
          </a:p>
        </p:txBody>
      </p:sp>
      <p:sp>
        <p:nvSpPr>
          <p:cNvPr id="407" name="Google Shape;407;p51"/>
          <p:cNvSpPr txBox="1"/>
          <p:nvPr>
            <p:ph idx="1" type="body"/>
          </p:nvPr>
        </p:nvSpPr>
        <p:spPr>
          <a:xfrm>
            <a:off x="457199" y="1993490"/>
            <a:ext cx="65085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Linear Regression ( daily)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8" name="Google Shape;408;p51"/>
          <p:cNvSpPr/>
          <p:nvPr/>
        </p:nvSpPr>
        <p:spPr>
          <a:xfrm>
            <a:off x="784592" y="6222332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 per day  MSE:0.111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5548323" y="6196264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 per day  MSE: 0.784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81" y="3067551"/>
            <a:ext cx="4498278" cy="30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055566"/>
            <a:ext cx="4543326" cy="308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368708" y="432619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Linear Regression and MLP</a:t>
            </a:r>
            <a:endParaRPr b="1"/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457200" y="1973825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Neural Network(daily)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Data set based on day as for Linear regression.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784592" y="6232163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 per hour  MSE: 23.236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2"/>
          <p:cNvSpPr/>
          <p:nvPr/>
        </p:nvSpPr>
        <p:spPr>
          <a:xfrm>
            <a:off x="5548323" y="6206095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 per hour  MSE: 394.21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19" y="3147828"/>
            <a:ext cx="4479813" cy="30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67" y="3152352"/>
            <a:ext cx="4549447" cy="3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LSTM in Keras</a:t>
            </a:r>
            <a:endParaRPr b="1"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Multivariate time-series forecasting (hourly)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target values (y) = current # of interventions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predictor values (X) = previous hour X values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included weather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Normalized using MinMaxScaler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Trained on 6 years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cross validated on 2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tested on ~2 years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25" y="4633350"/>
            <a:ext cx="4701224" cy="14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in Keras</a:t>
            </a:r>
            <a:endParaRPr/>
          </a:p>
        </p:txBody>
      </p:sp>
      <p:pic>
        <p:nvPicPr>
          <p:cNvPr id="434" name="Google Shape;4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2271900"/>
            <a:ext cx="4464025" cy="317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950" y="2387250"/>
            <a:ext cx="4585703" cy="30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type="title"/>
          </p:nvPr>
        </p:nvSpPr>
        <p:spPr>
          <a:xfrm>
            <a:off x="457200" y="732450"/>
            <a:ext cx="6508500" cy="67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Facebook Prophet</a:t>
            </a:r>
            <a:endParaRPr b="1"/>
          </a:p>
        </p:txBody>
      </p:sp>
      <p:sp>
        <p:nvSpPr>
          <p:cNvPr id="441" name="Google Shape;441;p55"/>
          <p:cNvSpPr txBox="1"/>
          <p:nvPr/>
        </p:nvSpPr>
        <p:spPr>
          <a:xfrm>
            <a:off x="457200" y="2623375"/>
            <a:ext cx="78921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opensource released by Facebook in 2017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for forecasting time series based on an additive model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trends are fit with yearly, weekly, and daily seasonality,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effects of holidays and changes in trend can be integrated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57200" y="732425"/>
            <a:ext cx="6508500" cy="67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Facebook Prophet</a:t>
            </a:r>
            <a:endParaRPr b="1"/>
          </a:p>
        </p:txBody>
      </p:sp>
      <p:pic>
        <p:nvPicPr>
          <p:cNvPr id="447" name="Google Shape;4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74" y="3302500"/>
            <a:ext cx="6138900" cy="3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50" y="2263800"/>
            <a:ext cx="5308825" cy="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title"/>
          </p:nvPr>
        </p:nvSpPr>
        <p:spPr>
          <a:xfrm>
            <a:off x="457200" y="732425"/>
            <a:ext cx="6508500" cy="67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Facebook Prophet</a:t>
            </a:r>
            <a:endParaRPr b="1"/>
          </a:p>
        </p:txBody>
      </p:sp>
      <p:pic>
        <p:nvPicPr>
          <p:cNvPr id="454" name="Google Shape;4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00" y="2033500"/>
            <a:ext cx="7944051" cy="443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457200" y="279675"/>
            <a:ext cx="6508500" cy="67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Facebook Prophet</a:t>
            </a:r>
            <a:endParaRPr b="1"/>
          </a:p>
        </p:txBody>
      </p:sp>
      <p:pic>
        <p:nvPicPr>
          <p:cNvPr id="460" name="Google Shape;4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150" y="3908400"/>
            <a:ext cx="6360851" cy="283506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8"/>
          <p:cNvSpPr txBox="1"/>
          <p:nvPr/>
        </p:nvSpPr>
        <p:spPr>
          <a:xfrm>
            <a:off x="5106150" y="3855125"/>
            <a:ext cx="1571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6 h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our slots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1482575" y="5916975"/>
            <a:ext cx="1571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MAPE 13%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00" y="1048613"/>
            <a:ext cx="6360850" cy="276345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8"/>
          <p:cNvSpPr txBox="1"/>
          <p:nvPr/>
        </p:nvSpPr>
        <p:spPr>
          <a:xfrm>
            <a:off x="2188350" y="952275"/>
            <a:ext cx="1571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Hourly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title"/>
          </p:nvPr>
        </p:nvSpPr>
        <p:spPr>
          <a:xfrm>
            <a:off x="446704" y="137676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Project Management Tools that were Used</a:t>
            </a:r>
            <a:endParaRPr b="1"/>
          </a:p>
        </p:txBody>
      </p:sp>
      <p:sp>
        <p:nvSpPr>
          <p:cNvPr id="470" name="Google Shape;470;p59"/>
          <p:cNvSpPr txBox="1"/>
          <p:nvPr>
            <p:ph idx="1" type="body"/>
          </p:nvPr>
        </p:nvSpPr>
        <p:spPr>
          <a:xfrm>
            <a:off x="457199" y="1233647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Gantt Chart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Work Breakdown Structure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71" name="Google Shape;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98" y="2431699"/>
            <a:ext cx="8154821" cy="419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375399" y="73086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Initial Business Problem and Assumption</a:t>
            </a:r>
            <a:endParaRPr b="1"/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427" y="1952352"/>
            <a:ext cx="5034573" cy="427193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0" y="1079250"/>
            <a:ext cx="4248900" cy="5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The </a:t>
            </a:r>
            <a:r>
              <a:rPr lang="en-US"/>
              <a:t>emergency</a:t>
            </a:r>
            <a:r>
              <a:rPr lang="en-US"/>
              <a:t> call centre answers various types of incident calls per month, week, day, and hour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Mandate was to analyze correlations between interventions and other merged dataset attributes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End result involved making intervention predictions based on hour of day. So that call centre human resources can properly manage full time and part time employees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75" y="1415576"/>
            <a:ext cx="6300574" cy="53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0"/>
          <p:cNvSpPr txBox="1"/>
          <p:nvPr>
            <p:ph type="title"/>
          </p:nvPr>
        </p:nvSpPr>
        <p:spPr>
          <a:xfrm>
            <a:off x="446704" y="137676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Project Management Tools that were Used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/>
          <p:nvPr>
            <p:ph type="title"/>
          </p:nvPr>
        </p:nvSpPr>
        <p:spPr>
          <a:xfrm>
            <a:off x="239250" y="369375"/>
            <a:ext cx="6508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483" name="Google Shape;483;p61"/>
          <p:cNvSpPr txBox="1"/>
          <p:nvPr>
            <p:ph idx="1" type="body"/>
          </p:nvPr>
        </p:nvSpPr>
        <p:spPr>
          <a:xfrm>
            <a:off x="239250" y="1294125"/>
            <a:ext cx="7062300" cy="5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speaking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our goal is to predict the number of incidents that would happen in over the course of a day in a specific location.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do this, we created several models, using multivariate LSTM time series model, Prophet Model, regression and iterative clustering with a neural network predictor.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Although the mse loss is low for linear regression  and fully- connected NN model, the overlap between predictive result and true value is not that good.  That means features that we chose can’t represent happening of interventions effectively.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>
            <p:ph type="title"/>
          </p:nvPr>
        </p:nvSpPr>
        <p:spPr>
          <a:xfrm>
            <a:off x="249950" y="190750"/>
            <a:ext cx="6508500" cy="89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489" name="Google Shape;489;p62"/>
          <p:cNvSpPr txBox="1"/>
          <p:nvPr>
            <p:ph idx="1" type="body"/>
          </p:nvPr>
        </p:nvSpPr>
        <p:spPr>
          <a:xfrm>
            <a:off x="253375" y="1311450"/>
            <a:ext cx="6910500" cy="44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Currently, our models only take into account time serials and weather data, with more relative features we believe these models can predict better for interventions happened in a special district per hour and units of vehicles needed per day.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We would like to improve on our current model by augmenting more anthropic and environmental indices such as pollution, topography, type of vegetation etc.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While more advanced models are been developed, time-series–based prediction offers the possibility of improving fire department planning in the near term.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/>
              <a:t>Thank You</a:t>
            </a:r>
            <a:br>
              <a:rPr lang="en-US"/>
            </a:br>
            <a:r>
              <a:rPr lang="en-US"/>
              <a:t>Questions?</a:t>
            </a:r>
            <a:endParaRPr/>
          </a:p>
        </p:txBody>
      </p:sp>
      <p:pic>
        <p:nvPicPr>
          <p:cNvPr id="495" name="Google Shape;4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975" y="2385950"/>
            <a:ext cx="7620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446704" y="74698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External Data Used</a:t>
            </a:r>
            <a:endParaRPr b="1"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457200" y="1480105"/>
            <a:ext cx="65085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The datasets: fire department interventions, barracks, census data from the Ville de Montreal, and Montreal weather datasets were loaded and merged together.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The census data of 2016/2011/2006 included significant information such as language, age group, income bracket, and population per Montreal borough.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The weather data from the Government of Canada web portal involved historic temperature, dew point, and humidity data between 2008 and 2018.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SzPts val="1800"/>
              <a:buChar char="◼"/>
            </a:pPr>
            <a:r>
              <a:rPr lang="en-US"/>
              <a:t>Data cleaning measures were taken to merge, filter unnecessary fields, and assign primary keys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Data Analysis Tools and Pipeline</a:t>
            </a:r>
            <a:endParaRPr b="1"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467031" y="2338636"/>
            <a:ext cx="65085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AE3700"/>
                </a:solidFill>
              </a:rPr>
              <a:t>Alteryx/Python</a:t>
            </a:r>
            <a:r>
              <a:rPr lang="en-US">
                <a:solidFill>
                  <a:srgbClr val="AE3700"/>
                </a:solidFill>
              </a:rPr>
              <a:t>  :  </a:t>
            </a:r>
            <a:r>
              <a:rPr lang="en-US"/>
              <a:t>		</a:t>
            </a:r>
            <a:endParaRPr b="1" sz="1200"/>
          </a:p>
        </p:txBody>
      </p:sp>
      <p:sp>
        <p:nvSpPr>
          <p:cNvPr id="344" name="Google Shape;344;p44"/>
          <p:cNvSpPr/>
          <p:nvPr/>
        </p:nvSpPr>
        <p:spPr>
          <a:xfrm>
            <a:off x="575762" y="3566657"/>
            <a:ext cx="2043900" cy="619500"/>
          </a:xfrm>
          <a:prstGeom prst="rect">
            <a:avLst/>
          </a:prstGeom>
          <a:solidFill>
            <a:srgbClr val="FFD8C7"/>
          </a:solidFill>
          <a:ln cap="flat" cmpd="sng" w="25400">
            <a:solidFill>
              <a:srgbClr val="6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Interventions record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4184212" y="5184732"/>
            <a:ext cx="2063100" cy="619500"/>
          </a:xfrm>
          <a:prstGeom prst="rect">
            <a:avLst/>
          </a:prstGeom>
          <a:solidFill>
            <a:srgbClr val="2FC9FF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data merging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565930" y="4476141"/>
            <a:ext cx="2043900" cy="619500"/>
          </a:xfrm>
          <a:prstGeom prst="rect">
            <a:avLst/>
          </a:prstGeom>
          <a:solidFill>
            <a:srgbClr val="FFD8C7"/>
          </a:solidFill>
          <a:ln cap="flat" cmpd="sng" w="25400">
            <a:solidFill>
              <a:srgbClr val="6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stations data</a:t>
            </a:r>
            <a:endParaRPr/>
          </a:p>
        </p:txBody>
      </p:sp>
      <p:cxnSp>
        <p:nvCxnSpPr>
          <p:cNvPr id="347" name="Google Shape;347;p44"/>
          <p:cNvCxnSpPr>
            <a:stCxn id="344" idx="3"/>
            <a:endCxn id="348" idx="1"/>
          </p:cNvCxnSpPr>
          <p:nvPr/>
        </p:nvCxnSpPr>
        <p:spPr>
          <a:xfrm>
            <a:off x="2619662" y="3876407"/>
            <a:ext cx="1569000" cy="471900"/>
          </a:xfrm>
          <a:prstGeom prst="bentConnector3">
            <a:avLst>
              <a:gd fmla="val 31200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44"/>
          <p:cNvCxnSpPr>
            <a:stCxn id="346" idx="3"/>
            <a:endCxn id="348" idx="1"/>
          </p:cNvCxnSpPr>
          <p:nvPr/>
        </p:nvCxnSpPr>
        <p:spPr>
          <a:xfrm flipH="1" rot="10800000">
            <a:off x="2609830" y="4348491"/>
            <a:ext cx="1578600" cy="437400"/>
          </a:xfrm>
          <a:prstGeom prst="bentConnector3">
            <a:avLst>
              <a:gd fmla="val 31939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44"/>
          <p:cNvSpPr/>
          <p:nvPr/>
        </p:nvSpPr>
        <p:spPr>
          <a:xfrm>
            <a:off x="4164543" y="2974936"/>
            <a:ext cx="2043900" cy="6195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 data of 2011 and 2016</a:t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>
            <a:off x="4188537" y="4038605"/>
            <a:ext cx="2043900" cy="619500"/>
          </a:xfrm>
          <a:prstGeom prst="rect">
            <a:avLst/>
          </a:prstGeom>
          <a:solidFill>
            <a:srgbClr val="FFD8C7"/>
          </a:solidFill>
          <a:ln cap="flat" cmpd="sng" w="25400">
            <a:solidFill>
              <a:srgbClr val="6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stations data</a:t>
            </a:r>
            <a:endParaRPr/>
          </a:p>
        </p:txBody>
      </p:sp>
      <p:cxnSp>
        <p:nvCxnSpPr>
          <p:cNvPr id="351" name="Google Shape;351;p44"/>
          <p:cNvCxnSpPr>
            <a:stCxn id="350" idx="3"/>
          </p:cNvCxnSpPr>
          <p:nvPr/>
        </p:nvCxnSpPr>
        <p:spPr>
          <a:xfrm>
            <a:off x="6208443" y="3284686"/>
            <a:ext cx="1283700" cy="1081800"/>
          </a:xfrm>
          <a:prstGeom prst="bentConnector3">
            <a:avLst>
              <a:gd fmla="val 67616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44"/>
          <p:cNvCxnSpPr>
            <a:stCxn id="348" idx="3"/>
          </p:cNvCxnSpPr>
          <p:nvPr/>
        </p:nvCxnSpPr>
        <p:spPr>
          <a:xfrm>
            <a:off x="6232437" y="4348355"/>
            <a:ext cx="1416900" cy="18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44"/>
          <p:cNvCxnSpPr>
            <a:stCxn id="345" idx="3"/>
          </p:cNvCxnSpPr>
          <p:nvPr/>
        </p:nvCxnSpPr>
        <p:spPr>
          <a:xfrm flipH="1" rot="10800000">
            <a:off x="6247312" y="4366482"/>
            <a:ext cx="1245000" cy="1128000"/>
          </a:xfrm>
          <a:prstGeom prst="bentConnector3">
            <a:avLst>
              <a:gd fmla="val 67371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44"/>
          <p:cNvSpPr/>
          <p:nvPr/>
        </p:nvSpPr>
        <p:spPr>
          <a:xfrm>
            <a:off x="7511846" y="4056826"/>
            <a:ext cx="1463400" cy="619500"/>
          </a:xfrm>
          <a:prstGeom prst="rect">
            <a:avLst/>
          </a:prstGeom>
          <a:solidFill>
            <a:srgbClr val="FFD8C7"/>
          </a:solidFill>
          <a:ln cap="flat" cmpd="sng" w="25400">
            <a:solidFill>
              <a:srgbClr val="6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dataset</a:t>
            </a:r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3018499" y="4021404"/>
            <a:ext cx="12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E3700"/>
                </a:solidFill>
                <a:latin typeface="Arial"/>
                <a:ea typeface="Arial"/>
                <a:cs typeface="Arial"/>
                <a:sym typeface="Arial"/>
              </a:rPr>
              <a:t>By CASERNE</a:t>
            </a:r>
            <a:endParaRPr b="0" i="0" sz="1200" u="none" cap="none" strike="noStrike">
              <a:solidFill>
                <a:srgbClr val="AE3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6257106" y="2943416"/>
            <a:ext cx="161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E3700"/>
                </a:solidFill>
                <a:latin typeface="Arial"/>
                <a:ea typeface="Arial"/>
                <a:cs typeface="Arial"/>
                <a:sym typeface="Arial"/>
              </a:rPr>
              <a:t>By NOM_ARROND</a:t>
            </a:r>
            <a:endParaRPr b="0" i="0" sz="1200" u="none" cap="none" strike="noStrike">
              <a:solidFill>
                <a:srgbClr val="AE3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4"/>
          <p:cNvSpPr/>
          <p:nvPr/>
        </p:nvSpPr>
        <p:spPr>
          <a:xfrm>
            <a:off x="6370760" y="5469539"/>
            <a:ext cx="78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E3700"/>
                </a:solidFill>
                <a:latin typeface="Arial"/>
                <a:ea typeface="Arial"/>
                <a:cs typeface="Arial"/>
                <a:sym typeface="Arial"/>
              </a:rPr>
              <a:t>By Date</a:t>
            </a:r>
            <a:endParaRPr b="0" i="0" sz="1200" u="none" cap="none" strike="noStrike">
              <a:solidFill>
                <a:srgbClr val="AE37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Data Analysis Tools and Pipeline</a:t>
            </a:r>
            <a:endParaRPr b="1"/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b="29115" l="14734" r="14086" t="23333"/>
          <a:stretch/>
        </p:blipFill>
        <p:spPr>
          <a:xfrm>
            <a:off x="9825" y="2331449"/>
            <a:ext cx="9144000" cy="42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457074" y="150875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Data Analysis Tools and Pipeline</a:t>
            </a:r>
            <a:endParaRPr b="1"/>
          </a:p>
        </p:txBody>
      </p:sp>
      <p:pic>
        <p:nvPicPr>
          <p:cNvPr id="369" name="Google Shape;369;p46"/>
          <p:cNvPicPr preferRelativeResize="0"/>
          <p:nvPr/>
        </p:nvPicPr>
        <p:blipFill rotWithShape="1">
          <a:blip r:embed="rId3">
            <a:alphaModFix/>
          </a:blip>
          <a:srcRect b="12105" l="14410" r="33976" t="21564"/>
          <a:stretch/>
        </p:blipFill>
        <p:spPr>
          <a:xfrm>
            <a:off x="5" y="1293875"/>
            <a:ext cx="7696771" cy="5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/>
              <a:t>Models, Predictions, &amp; Results</a:t>
            </a:r>
            <a:endParaRPr b="1"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Linear Regression and MLP were used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LSTM and Keras models were used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FB Prophet model was also experimented with, which is an additive regression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Comparisons between the three predictors: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368709" y="609601"/>
            <a:ext cx="65085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Linear Regression and MLP</a:t>
            </a:r>
            <a:endParaRPr b="1"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286325" y="1826974"/>
            <a:ext cx="7047600" cy="4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Linear Regression(hourly)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X features:  district(hard-code),hour(code), temperature, dew point, humidity, area, population, density, income(avg) and income(median).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Targets: vehicle units, interventions.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Data split: test_size=0.3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Normalization features: temperature, dew point, humidity, area, population, density, income(avg) and income(median).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349042" y="983227"/>
            <a:ext cx="6508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Linear Regression and MLP</a:t>
            </a:r>
            <a:endParaRPr b="1"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457199" y="1664044"/>
            <a:ext cx="65085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Linear Regression ( hourly)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" y="2576876"/>
            <a:ext cx="4650675" cy="36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500" y="2699575"/>
            <a:ext cx="4698100" cy="3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9"/>
          <p:cNvSpPr/>
          <p:nvPr/>
        </p:nvSpPr>
        <p:spPr>
          <a:xfrm>
            <a:off x="784592" y="6300990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 per hour  MSE: 0.0353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9"/>
          <p:cNvSpPr/>
          <p:nvPr/>
        </p:nvSpPr>
        <p:spPr>
          <a:xfrm>
            <a:off x="5548323" y="6274922"/>
            <a:ext cx="3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 per hour  MSE: 0.2289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