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8"/>
  </p:notesMasterIdLst>
  <p:sldIdLst>
    <p:sldId id="268" r:id="rId2"/>
    <p:sldId id="269" r:id="rId3"/>
    <p:sldId id="270" r:id="rId4"/>
    <p:sldId id="271" r:id="rId5"/>
    <p:sldId id="273" r:id="rId6"/>
    <p:sldId id="283" r:id="rId7"/>
    <p:sldId id="274" r:id="rId8"/>
    <p:sldId id="285" r:id="rId9"/>
    <p:sldId id="289" r:id="rId10"/>
    <p:sldId id="275" r:id="rId11"/>
    <p:sldId id="276" r:id="rId12"/>
    <p:sldId id="277" r:id="rId13"/>
    <p:sldId id="288" r:id="rId14"/>
    <p:sldId id="279" r:id="rId15"/>
    <p:sldId id="280" r:id="rId16"/>
    <p:sldId id="282" r:id="rId17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268" autoAdjust="0"/>
  </p:normalViewPr>
  <p:slideViewPr>
    <p:cSldViewPr snapToGrid="0"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b29e774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4b29e774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dc7aa92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dc7aa92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edc7aa92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edc7aa92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edc7aa92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edc7aa92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edc7aa92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edc7aa92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85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edc7aa92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edc7aa92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cc00692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cc00692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dc7aa92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4edc7aa92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edc7aa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edc7aa9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edc7aa92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edc7aa92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edc7aa92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edc7aa92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70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edc7aa9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edc7aa9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edc7aa9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edc7aa9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11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edc7aa92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edc7aa92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dc7aa92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dc7aa92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82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f625b736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f625b736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64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3276600" y="390525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218688" y="6356350"/>
            <a:ext cx="4736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256494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3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">
  <p:cSld name="4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2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3"/>
          </p:nvPr>
        </p:nvSpPr>
        <p:spPr>
          <a:xfrm>
            <a:off x="45720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4"/>
          </p:nvPr>
        </p:nvSpPr>
        <p:spPr>
          <a:xfrm>
            <a:off x="45720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4762052" y="990600"/>
            <a:ext cx="356616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2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161365" y="6124014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38637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6"/>
          <p:cNvSpPr>
            <a:spLocks noGrp="1"/>
          </p:cNvSpPr>
          <p:nvPr>
            <p:ph type="pic" idx="2"/>
          </p:nvPr>
        </p:nvSpPr>
        <p:spPr>
          <a:xfrm>
            <a:off x="4760258" y="990600"/>
            <a:ext cx="4096512" cy="561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>
            <a:spLocks noGrp="1"/>
          </p:cNvSpPr>
          <p:nvPr>
            <p:ph type="pic" idx="2"/>
          </p:nvPr>
        </p:nvSpPr>
        <p:spPr>
          <a:xfrm>
            <a:off x="269874" y="268288"/>
            <a:ext cx="6858000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with Caption">
  <p:cSld name="4 Pictures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>
            <a:spLocks noGrp="1"/>
          </p:cNvSpPr>
          <p:nvPr>
            <p:ph type="pic" idx="2"/>
          </p:nvPr>
        </p:nvSpPr>
        <p:spPr>
          <a:xfrm>
            <a:off x="269874" y="268288"/>
            <a:ext cx="3006726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8"/>
          <p:cNvSpPr>
            <a:spLocks noGrp="1"/>
          </p:cNvSpPr>
          <p:nvPr>
            <p:ph type="pic" idx="3"/>
          </p:nvPr>
        </p:nvSpPr>
        <p:spPr>
          <a:xfrm>
            <a:off x="3352800" y="268288"/>
            <a:ext cx="4701988" cy="177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>
            <a:spLocks noGrp="1"/>
          </p:cNvSpPr>
          <p:nvPr>
            <p:ph type="pic" idx="4"/>
          </p:nvPr>
        </p:nvSpPr>
        <p:spPr>
          <a:xfrm>
            <a:off x="3352800" y="2131935"/>
            <a:ext cx="2304288" cy="177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>
            <a:spLocks noGrp="1"/>
          </p:cNvSpPr>
          <p:nvPr>
            <p:ph type="pic" idx="5"/>
          </p:nvPr>
        </p:nvSpPr>
        <p:spPr>
          <a:xfrm>
            <a:off x="5750500" y="2131935"/>
            <a:ext cx="2304288" cy="177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4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 rot="5400000">
            <a:off x="1753206" y="913793"/>
            <a:ext cx="3916363" cy="650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 rot="5400000">
            <a:off x="5659577" y="2919646"/>
            <a:ext cx="5090739" cy="13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 rot="5400000">
            <a:off x="912206" y="580419"/>
            <a:ext cx="5109789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276600" y="389965"/>
            <a:ext cx="5499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213847" y="6356350"/>
            <a:ext cx="4734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265459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100" b="1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3200400" y="2877671"/>
            <a:ext cx="5646867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Picture">
  <p:cSld name="Title, Content, and Pictur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178423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2178423" y="6356350"/>
            <a:ext cx="49268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3316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pic" idx="2"/>
          </p:nvPr>
        </p:nvSpPr>
        <p:spPr>
          <a:xfrm>
            <a:off x="269875" y="1976718"/>
            <a:ext cx="1645920" cy="462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5562600" y="6356350"/>
            <a:ext cx="1622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5311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ith Picture">
  <p:cSld name="Section with Pictur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351212" y="6104965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269874" y="268288"/>
            <a:ext cx="2971800" cy="44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428244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57200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3"/>
          </p:nvPr>
        </p:nvSpPr>
        <p:spPr>
          <a:xfrm>
            <a:off x="4279391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4"/>
          </p:nvPr>
        </p:nvSpPr>
        <p:spPr>
          <a:xfrm>
            <a:off x="4279391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, Top and Bottom">
  <p:cSld name="2 Content, Top and Bot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457199" y="2214562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457199" y="4224973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ctrTitle"/>
          </p:nvPr>
        </p:nvSpPr>
        <p:spPr>
          <a:xfrm>
            <a:off x="3200400" y="4143436"/>
            <a:ext cx="54591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40"/>
              <a:buFont typeface="Century Gothic"/>
              <a:buNone/>
            </a:pPr>
            <a:r>
              <a:rPr lang="en-US" sz="4140" b="1"/>
              <a:t>Data Science</a:t>
            </a:r>
            <a:br>
              <a:rPr lang="en-US" sz="4140" b="1"/>
            </a:br>
            <a:r>
              <a:rPr lang="en-US" sz="4140" b="1"/>
              <a:t>Capstone Project</a:t>
            </a:r>
            <a:endParaRPr sz="4140" b="1"/>
          </a:p>
        </p:txBody>
      </p:sp>
      <p:sp>
        <p:nvSpPr>
          <p:cNvPr id="243" name="Google Shape;243;p33"/>
          <p:cNvSpPr txBox="1">
            <a:spLocks noGrp="1"/>
          </p:cNvSpPr>
          <p:nvPr>
            <p:ph type="subTitle" idx="1"/>
          </p:nvPr>
        </p:nvSpPr>
        <p:spPr>
          <a:xfrm>
            <a:off x="3200400" y="5525179"/>
            <a:ext cx="54591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en-US" sz="1800" b="1"/>
              <a:t>Presentation 2: Initial Findings &amp; Future Directions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en-US" sz="1800" b="1"/>
              <a:t>Interventions of Fire Department in Montreal </a:t>
            </a:r>
            <a:endParaRPr sz="1800" b="1"/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0315" y="3567177"/>
            <a:ext cx="2760218" cy="66779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421565" y="307742"/>
            <a:ext cx="2778900" cy="3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0" u="sng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Team: Keras the Python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Obaro Agbanagba</a:t>
            </a:r>
            <a:endParaRPr sz="18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Mustafizur Bhuiyan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Razvan Lungu</a:t>
            </a:r>
            <a:endParaRPr sz="18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Tashlin Reddy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 Shao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1" i="0" u="sng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223640" y="657946"/>
            <a:ext cx="7041600" cy="158648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US" dirty="0"/>
              <a:t>The graph below displays that </a:t>
            </a:r>
            <a:r>
              <a:rPr lang="en-US" altLang="zh-CN" b="1" dirty="0">
                <a:solidFill>
                  <a:srgbClr val="FF0000"/>
                </a:solidFill>
              </a:rPr>
              <a:t>December and January </a:t>
            </a:r>
            <a:r>
              <a:rPr lang="en-US" altLang="zh-CN" dirty="0"/>
              <a:t>are months for higher frequency of incidents. 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dirty="0"/>
              <a:t> Additionally, </a:t>
            </a:r>
            <a:r>
              <a:rPr lang="en-US" b="1" dirty="0">
                <a:solidFill>
                  <a:srgbClr val="FF0000"/>
                </a:solidFill>
              </a:rPr>
              <a:t>Friday</a:t>
            </a:r>
            <a:r>
              <a:rPr lang="en-US" dirty="0"/>
              <a:t> seems to be the most popular day of the week for firefighter intervention.</a:t>
            </a:r>
            <a:endParaRPr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240812" y="112164"/>
            <a:ext cx="6508500" cy="712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Initial Findings contd.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A9B50-CB3D-449D-B2A4-E06AA995DF35}"/>
              </a:ext>
            </a:extLst>
          </p:cNvPr>
          <p:cNvPicPr/>
          <p:nvPr/>
        </p:nvPicPr>
        <p:blipFill rotWithShape="1">
          <a:blip r:embed="rId3"/>
          <a:srcRect r="23175" b="5983"/>
          <a:stretch/>
        </p:blipFill>
        <p:spPr bwMode="auto">
          <a:xfrm>
            <a:off x="5126202" y="2145076"/>
            <a:ext cx="3201249" cy="4654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BEEAEF-8ED0-4859-BFC5-F2B17D5543CC}"/>
              </a:ext>
            </a:extLst>
          </p:cNvPr>
          <p:cNvPicPr/>
          <p:nvPr/>
        </p:nvPicPr>
        <p:blipFill rotWithShape="1">
          <a:blip r:embed="rId4"/>
          <a:srcRect l="88925" t="-165" r="-389" b="78974"/>
          <a:stretch/>
        </p:blipFill>
        <p:spPr bwMode="auto">
          <a:xfrm>
            <a:off x="7151853" y="156618"/>
            <a:ext cx="1838008" cy="1895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6FEAB-A24A-4A3A-A90C-1BEDAC48CADD}"/>
              </a:ext>
            </a:extLst>
          </p:cNvPr>
          <p:cNvPicPr/>
          <p:nvPr/>
        </p:nvPicPr>
        <p:blipFill rotWithShape="1">
          <a:blip r:embed="rId5"/>
          <a:srcRect r="17039" b="6102"/>
          <a:stretch/>
        </p:blipFill>
        <p:spPr bwMode="auto">
          <a:xfrm>
            <a:off x="378013" y="2130752"/>
            <a:ext cx="4018496" cy="4654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249380" y="481815"/>
            <a:ext cx="6945747" cy="188269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/>
              <a:t>Once we added the census population density data, we can analy</a:t>
            </a:r>
            <a:r>
              <a:rPr lang="en-US" altLang="zh-CN" sz="1800" dirty="0"/>
              <a:t>z</a:t>
            </a:r>
            <a:r>
              <a:rPr lang="en-US" sz="1800" dirty="0"/>
              <a:t>e the interventions/pop. density. The downtown area had the most number of incidents because of its population density</a:t>
            </a:r>
            <a:endParaRPr sz="1800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249178" y="174161"/>
            <a:ext cx="6508500" cy="63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Initial Findings contd.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12E31-1643-42CD-87FC-F1FAE8318922}"/>
              </a:ext>
            </a:extLst>
          </p:cNvPr>
          <p:cNvPicPr/>
          <p:nvPr/>
        </p:nvPicPr>
        <p:blipFill rotWithShape="1">
          <a:blip r:embed="rId3"/>
          <a:srcRect b="8489"/>
          <a:stretch/>
        </p:blipFill>
        <p:spPr bwMode="auto">
          <a:xfrm>
            <a:off x="1763287" y="2356712"/>
            <a:ext cx="5321004" cy="4427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AC094-E02F-4124-8C67-120FFF720E12}"/>
              </a:ext>
            </a:extLst>
          </p:cNvPr>
          <p:cNvCxnSpPr>
            <a:cxnSpLocks/>
          </p:cNvCxnSpPr>
          <p:nvPr/>
        </p:nvCxnSpPr>
        <p:spPr>
          <a:xfrm flipH="1">
            <a:off x="5440217" y="4430924"/>
            <a:ext cx="711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435DE0-2622-48AC-A70B-9D10AC4A2E42}"/>
              </a:ext>
            </a:extLst>
          </p:cNvPr>
          <p:cNvSpPr txBox="1"/>
          <p:nvPr/>
        </p:nvSpPr>
        <p:spPr>
          <a:xfrm>
            <a:off x="6006374" y="4277035"/>
            <a:ext cx="246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Highest incidents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12810C-6C81-4209-8CB0-B5BED62473E8}"/>
              </a:ext>
            </a:extLst>
          </p:cNvPr>
          <p:cNvCxnSpPr>
            <a:cxnSpLocks/>
          </p:cNvCxnSpPr>
          <p:nvPr/>
        </p:nvCxnSpPr>
        <p:spPr>
          <a:xfrm flipH="1" flipV="1">
            <a:off x="5444408" y="3001903"/>
            <a:ext cx="561967" cy="1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C87AD2-5A93-4394-9A66-266686948B5E}"/>
              </a:ext>
            </a:extLst>
          </p:cNvPr>
          <p:cNvSpPr txBox="1"/>
          <p:nvPr/>
        </p:nvSpPr>
        <p:spPr>
          <a:xfrm>
            <a:off x="5975930" y="2859650"/>
            <a:ext cx="246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Highest population density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>
            <a:spLocks noGrp="1"/>
          </p:cNvSpPr>
          <p:nvPr>
            <p:ph type="title"/>
          </p:nvPr>
        </p:nvSpPr>
        <p:spPr>
          <a:xfrm>
            <a:off x="249179" y="183398"/>
            <a:ext cx="6508500" cy="63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Initial Findings contd.</a:t>
            </a:r>
            <a:endParaRPr b="1" dirty="0"/>
          </a:p>
        </p:txBody>
      </p:sp>
      <p:sp>
        <p:nvSpPr>
          <p:cNvPr id="305" name="Google Shape;305;p42"/>
          <p:cNvSpPr txBox="1"/>
          <p:nvPr/>
        </p:nvSpPr>
        <p:spPr>
          <a:xfrm>
            <a:off x="259050" y="694879"/>
            <a:ext cx="6735300" cy="150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The graphs below depict elaborate further on the number of incidents per borough. the top three boroughs that experience the most interventions are Ville-Marie,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Ahuntsic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and Plateau-Mont-Royal. Amongst the three, Ville-Marie has the most square footage of area but Plateau has the most population per square area. 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C9A91-E788-44B3-931D-DDB3B12A76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9452" y="2013527"/>
            <a:ext cx="8199034" cy="48444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>
            <a:spLocks noGrp="1"/>
          </p:cNvSpPr>
          <p:nvPr>
            <p:ph type="title"/>
          </p:nvPr>
        </p:nvSpPr>
        <p:spPr>
          <a:xfrm>
            <a:off x="249179" y="183398"/>
            <a:ext cx="6508500" cy="63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Initial Findings contd.</a:t>
            </a:r>
            <a:endParaRPr b="1" dirty="0"/>
          </a:p>
        </p:txBody>
      </p:sp>
      <p:sp>
        <p:nvSpPr>
          <p:cNvPr id="305" name="Google Shape;305;p42"/>
          <p:cNvSpPr txBox="1"/>
          <p:nvPr/>
        </p:nvSpPr>
        <p:spPr>
          <a:xfrm>
            <a:off x="259050" y="694879"/>
            <a:ext cx="6735300" cy="150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The graphs below depict elaborate further on the number of incidents per borough. the top three boroughs that experience the most interventions are Ville-Marie,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Ahuntsic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and Plateau-Mont-Royal. Amongst the three, Ville-Marie has the most square footage of area but Plateau has the most population per square area. 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C9A91-E788-44B3-931D-DDB3B12A76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9452" y="2013527"/>
            <a:ext cx="8199034" cy="4844473"/>
          </a:xfrm>
          <a:prstGeom prst="rect">
            <a:avLst/>
          </a:prstGeom>
        </p:spPr>
      </p:pic>
      <p:cxnSp>
        <p:nvCxnSpPr>
          <p:cNvPr id="5" name="Google Shape;313;p43">
            <a:extLst>
              <a:ext uri="{FF2B5EF4-FFF2-40B4-BE49-F238E27FC236}">
                <a16:creationId xmlns:a16="http://schemas.microsoft.com/office/drawing/2014/main" id="{B6C76302-1311-43B1-B352-6E02E6AA98FD}"/>
              </a:ext>
            </a:extLst>
          </p:cNvPr>
          <p:cNvCxnSpPr>
            <a:cxnSpLocks/>
          </p:cNvCxnSpPr>
          <p:nvPr/>
        </p:nvCxnSpPr>
        <p:spPr>
          <a:xfrm>
            <a:off x="498764" y="1946594"/>
            <a:ext cx="668627" cy="25165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315;p43">
            <a:extLst>
              <a:ext uri="{FF2B5EF4-FFF2-40B4-BE49-F238E27FC236}">
                <a16:creationId xmlns:a16="http://schemas.microsoft.com/office/drawing/2014/main" id="{8F430D11-9ABC-4951-B43A-D235A3B50A19}"/>
              </a:ext>
            </a:extLst>
          </p:cNvPr>
          <p:cNvCxnSpPr>
            <a:cxnSpLocks/>
          </p:cNvCxnSpPr>
          <p:nvPr/>
        </p:nvCxnSpPr>
        <p:spPr>
          <a:xfrm flipV="1">
            <a:off x="619168" y="3179671"/>
            <a:ext cx="548223" cy="42061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314;p43">
            <a:extLst>
              <a:ext uri="{FF2B5EF4-FFF2-40B4-BE49-F238E27FC236}">
                <a16:creationId xmlns:a16="http://schemas.microsoft.com/office/drawing/2014/main" id="{4A49DAD3-A3D4-48C3-A341-4975B432FC02}"/>
              </a:ext>
            </a:extLst>
          </p:cNvPr>
          <p:cNvCxnSpPr>
            <a:cxnSpLocks/>
          </p:cNvCxnSpPr>
          <p:nvPr/>
        </p:nvCxnSpPr>
        <p:spPr>
          <a:xfrm flipH="1">
            <a:off x="1622087" y="2013527"/>
            <a:ext cx="664744" cy="4649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16;p43">
            <a:extLst>
              <a:ext uri="{FF2B5EF4-FFF2-40B4-BE49-F238E27FC236}">
                <a16:creationId xmlns:a16="http://schemas.microsoft.com/office/drawing/2014/main" id="{74A46CAB-957B-4252-894F-C08B467F47A9}"/>
              </a:ext>
            </a:extLst>
          </p:cNvPr>
          <p:cNvCxnSpPr>
            <a:cxnSpLocks/>
          </p:cNvCxnSpPr>
          <p:nvPr/>
        </p:nvCxnSpPr>
        <p:spPr>
          <a:xfrm flipH="1">
            <a:off x="2813544" y="2246024"/>
            <a:ext cx="577135" cy="28727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316;p43">
            <a:extLst>
              <a:ext uri="{FF2B5EF4-FFF2-40B4-BE49-F238E27FC236}">
                <a16:creationId xmlns:a16="http://schemas.microsoft.com/office/drawing/2014/main" id="{17DD6518-3694-4144-89B5-49947B92F3F8}"/>
              </a:ext>
            </a:extLst>
          </p:cNvPr>
          <p:cNvCxnSpPr>
            <a:cxnSpLocks/>
          </p:cNvCxnSpPr>
          <p:nvPr/>
        </p:nvCxnSpPr>
        <p:spPr>
          <a:xfrm flipH="1" flipV="1">
            <a:off x="2813545" y="3952918"/>
            <a:ext cx="1028782" cy="1387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775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457199" y="150875"/>
            <a:ext cx="65085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Next Steps for the Project</a:t>
            </a:r>
            <a:endParaRPr b="1"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7676700" cy="391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how can we model our data for prediction modelling?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What is the appropriate prediction model we can use?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600" dirty="0"/>
              <a:t>Other research tried to:</a:t>
            </a:r>
            <a:endParaRPr sz="1600" dirty="0"/>
          </a:p>
          <a:p>
            <a:pPr marL="457200" lvl="0" indent="45720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dirty="0"/>
              <a:t>predict the number of incidents</a:t>
            </a:r>
            <a:endParaRPr sz="1600" dirty="0"/>
          </a:p>
          <a:p>
            <a:pPr marL="457200" lvl="0" indent="457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predict where future emergencies might occur, and of what type,</a:t>
            </a:r>
            <a:endParaRPr sz="1600" dirty="0"/>
          </a:p>
          <a:p>
            <a:pPr marL="457200" lvl="0" indent="4572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predict number of incidents that each fire station has to address</a:t>
            </a:r>
            <a:endParaRPr sz="1600" dirty="0"/>
          </a:p>
          <a:p>
            <a:pPr marL="457200" lvl="0" indent="45720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dirty="0"/>
              <a:t>predict number of trucks needed at each incident</a:t>
            </a:r>
            <a:endParaRPr sz="1600" dirty="0"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457199" y="150875"/>
            <a:ext cx="65085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Next Steps for the Project</a:t>
            </a:r>
            <a:endParaRPr b="1"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7304700" cy="391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Our Goal</a:t>
            </a:r>
          </a:p>
          <a:p>
            <a:pPr marL="571500" lvl="1" indent="0">
              <a:buNone/>
            </a:pPr>
            <a:r>
              <a:rPr lang="en-US" dirty="0"/>
              <a:t>Predict change in number of incidents per borough over time </a:t>
            </a:r>
          </a:p>
          <a:p>
            <a:r>
              <a:rPr lang="en-US" dirty="0"/>
              <a:t>What is the appropriate prediction model we can use?</a:t>
            </a:r>
          </a:p>
          <a:p>
            <a:pPr lvl="1"/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Decision Trees</a:t>
            </a:r>
            <a:endParaRPr lang="en-US" sz="2000" dirty="0"/>
          </a:p>
          <a:p>
            <a:pPr lvl="1"/>
            <a:r>
              <a:rPr lang="en-US" sz="1600" dirty="0"/>
              <a:t>k-means clustering</a:t>
            </a:r>
          </a:p>
          <a:p>
            <a:pPr lvl="1"/>
            <a:r>
              <a:rPr lang="en-US" sz="1600" dirty="0"/>
              <a:t>Generalized linear model</a:t>
            </a:r>
            <a:endParaRPr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n-US"/>
              <a:t>Thank You</a:t>
            </a:r>
            <a:br>
              <a:rPr lang="en-US"/>
            </a:br>
            <a:r>
              <a:rPr lang="en-US"/>
              <a:t>Questions?</a:t>
            </a:r>
            <a:endParaRPr/>
          </a:p>
        </p:txBody>
      </p:sp>
      <p:pic>
        <p:nvPicPr>
          <p:cNvPr id="340" name="Google Shape;3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75" y="2385950"/>
            <a:ext cx="76200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Datasets</a:t>
            </a:r>
            <a:endParaRPr b="1" dirty="0"/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6508500" cy="46995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The datasets: fire department interventions, barracks, and census data from the Ville de Montreal were initially loaded and merged.</a:t>
            </a:r>
            <a:endParaRPr dirty="0"/>
          </a:p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The census data of 2016/2011 included significant information such as language, age group, income bracket, and population per Montreal borough.</a:t>
            </a:r>
          </a:p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Theses attributes were assumed to be significant when merging dictionaries with the fire department dataset </a:t>
            </a:r>
            <a:endParaRPr dirty="0"/>
          </a:p>
          <a:p>
            <a:pPr marL="457200" lvl="0" indent="-342900" algn="l" rtl="0">
              <a:spcBef>
                <a:spcPts val="1800"/>
              </a:spcBef>
              <a:spcAft>
                <a:spcPts val="1200"/>
              </a:spcAft>
              <a:buSzPts val="1800"/>
              <a:buChar char="◼"/>
            </a:pPr>
            <a:r>
              <a:rPr lang="en-US" dirty="0"/>
              <a:t>Data cleaning measures were taken to filter unnecessary fields and assign primary keys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457199" y="914400"/>
            <a:ext cx="65085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Cleaning</a:t>
            </a:r>
            <a:endParaRPr b="1"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457199" y="2209800"/>
            <a:ext cx="6508500" cy="391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80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Initially Pandas dataframe was used to merge the datasets. Regarding keys, we used attributes such as {time} to concatenate the present and past interventions dataset, and {boroughs} for the merged dataset and census dataset.</a:t>
            </a:r>
            <a:br>
              <a:rPr lang="en-U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Roughly about 500 NaN values associated to the datasets needed to be removed via python’s panda function:</a:t>
            </a:r>
            <a:endParaRPr/>
          </a:p>
          <a:p>
            <a:pPr marL="45720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(pd.dropna())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/>
          </p:nvPr>
        </p:nvSpPr>
        <p:spPr>
          <a:xfrm>
            <a:off x="457200" y="164525"/>
            <a:ext cx="6508500" cy="766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Correlations</a:t>
            </a:r>
            <a:endParaRPr b="1" dirty="0"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1"/>
          </p:nvPr>
        </p:nvSpPr>
        <p:spPr>
          <a:xfrm>
            <a:off x="457200" y="931025"/>
            <a:ext cx="6755400" cy="109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Both </a:t>
            </a:r>
            <a:r>
              <a:rPr lang="en-US" b="1"/>
              <a:t>Pearson</a:t>
            </a:r>
            <a:r>
              <a:rPr lang="en-US"/>
              <a:t> and </a:t>
            </a:r>
            <a:r>
              <a:rPr lang="en-US" b="1"/>
              <a:t>Spearman </a:t>
            </a:r>
            <a:r>
              <a:rPr lang="en-US"/>
              <a:t>correlations were used to find relationships within the data. 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25" y="1889375"/>
            <a:ext cx="5519876" cy="4968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07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225425" y="0"/>
            <a:ext cx="6508500" cy="83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Initial Findings</a:t>
            </a:r>
            <a:endParaRPr b="1"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225425" y="804671"/>
            <a:ext cx="6914284" cy="230798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Incidents Summary: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/>
                </a:solidFill>
              </a:rPr>
              <a:t>About </a:t>
            </a:r>
            <a:r>
              <a:rPr lang="en-US" b="1" dirty="0">
                <a:solidFill>
                  <a:srgbClr val="FF0000"/>
                </a:solidFill>
              </a:rPr>
              <a:t>1,300,000 </a:t>
            </a:r>
            <a:r>
              <a:rPr lang="en-US" dirty="0"/>
              <a:t>incidents </a:t>
            </a:r>
            <a:r>
              <a:rPr lang="en-US" b="1" dirty="0">
                <a:solidFill>
                  <a:srgbClr val="FF0000"/>
                </a:solidFill>
              </a:rPr>
              <a:t>in 31 districts</a:t>
            </a:r>
            <a:r>
              <a:rPr lang="en-US" dirty="0"/>
              <a:t> of Montreal from 2005 to 2018.3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6 groups </a:t>
            </a:r>
            <a:r>
              <a:rPr lang="en-US" dirty="0"/>
              <a:t>of incidents: First responder, Fire alarm, Building fire, Incident without fire, other fire, false alarm.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A96DB5-E70F-489C-97BE-C2AED2C788D2}"/>
              </a:ext>
            </a:extLst>
          </p:cNvPr>
          <p:cNvPicPr/>
          <p:nvPr/>
        </p:nvPicPr>
        <p:blipFill rotWithShape="1">
          <a:blip r:embed="rId3"/>
          <a:srcRect b="32913"/>
          <a:stretch/>
        </p:blipFill>
        <p:spPr bwMode="auto">
          <a:xfrm>
            <a:off x="6615576" y="3483936"/>
            <a:ext cx="2444491" cy="1778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132500-EF42-43A5-AB3C-1AF3809C5EA1}"/>
              </a:ext>
            </a:extLst>
          </p:cNvPr>
          <p:cNvPicPr/>
          <p:nvPr/>
        </p:nvPicPr>
        <p:blipFill rotWithShape="1">
          <a:blip r:embed="rId4"/>
          <a:srcRect l="27260" t="16508" r="41406" b="24776"/>
          <a:stretch/>
        </p:blipFill>
        <p:spPr bwMode="auto">
          <a:xfrm>
            <a:off x="20727" y="3505822"/>
            <a:ext cx="2739313" cy="2860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4599D3-D1E3-4866-80E3-88481D4082AF}"/>
              </a:ext>
            </a:extLst>
          </p:cNvPr>
          <p:cNvPicPr/>
          <p:nvPr/>
        </p:nvPicPr>
        <p:blipFill rotWithShape="1">
          <a:blip r:embed="rId5"/>
          <a:srcRect l="26997" t="16197" r="37761" b="25862"/>
          <a:stretch/>
        </p:blipFill>
        <p:spPr bwMode="auto">
          <a:xfrm>
            <a:off x="3127215" y="3476840"/>
            <a:ext cx="3121186" cy="2860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EC6AE3-0D57-488B-9F26-929C42A75649}"/>
              </a:ext>
            </a:extLst>
          </p:cNvPr>
          <p:cNvPicPr/>
          <p:nvPr/>
        </p:nvPicPr>
        <p:blipFill rotWithShape="1">
          <a:blip r:embed="rId4"/>
          <a:srcRect l="88925" t="-165" r="-389" b="78974"/>
          <a:stretch/>
        </p:blipFill>
        <p:spPr bwMode="auto">
          <a:xfrm>
            <a:off x="7139709" y="227058"/>
            <a:ext cx="1838008" cy="1895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1DB7FC-3D5D-4902-888F-5B8E118E46E2}"/>
              </a:ext>
            </a:extLst>
          </p:cNvPr>
          <p:cNvSpPr txBox="1"/>
          <p:nvPr/>
        </p:nvSpPr>
        <p:spPr>
          <a:xfrm>
            <a:off x="3198663" y="6436615"/>
            <a:ext cx="34371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Without First responder and False alarm</a:t>
            </a:r>
            <a:r>
              <a:rPr lang="en-US" sz="1300" dirty="0"/>
              <a:t>.</a:t>
            </a:r>
            <a:endParaRPr lang="en-CA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35679C-2861-475C-A5CA-3655EBE5D260}"/>
              </a:ext>
            </a:extLst>
          </p:cNvPr>
          <p:cNvSpPr txBox="1"/>
          <p:nvPr/>
        </p:nvSpPr>
        <p:spPr>
          <a:xfrm>
            <a:off x="-83017" y="6426455"/>
            <a:ext cx="3227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Percentage of each group of incidents</a:t>
            </a:r>
            <a:endParaRPr lang="en-CA" sz="13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225425" y="0"/>
            <a:ext cx="6508500" cy="83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Initial Findings</a:t>
            </a:r>
            <a:endParaRPr b="1"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194945" y="798025"/>
            <a:ext cx="7041600" cy="129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Rank incidents number for each fire station.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# 65, #30,#18,#9,#19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top five </a:t>
            </a:r>
            <a:r>
              <a:rPr lang="en-US" dirty="0"/>
              <a:t>fire stations with highest count of incidents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37460-1804-4401-B76B-DE2A295345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7804"/>
            <a:ext cx="8879840" cy="49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0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body" idx="1"/>
          </p:nvPr>
        </p:nvSpPr>
        <p:spPr>
          <a:xfrm>
            <a:off x="213292" y="688753"/>
            <a:ext cx="7014300" cy="174040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CA" dirty="0"/>
              <a:t>The level of without fire, fire alarm, other fire, building fire is </a:t>
            </a:r>
            <a:r>
              <a:rPr lang="en-US" altLang="zh-CN" dirty="0"/>
              <a:t>stable </a:t>
            </a:r>
            <a:r>
              <a:rPr lang="en-CA" dirty="0"/>
              <a:t>during this period.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CA" dirty="0"/>
              <a:t> There is a </a:t>
            </a:r>
            <a:r>
              <a:rPr lang="en-CA" b="1" dirty="0">
                <a:solidFill>
                  <a:srgbClr val="FF0000"/>
                </a:solidFill>
              </a:rPr>
              <a:t>dramatic rise </a:t>
            </a:r>
            <a:r>
              <a:rPr lang="en-US" altLang="zh-CN" dirty="0"/>
              <a:t>for</a:t>
            </a:r>
            <a:r>
              <a:rPr lang="en-CA" dirty="0"/>
              <a:t> first responder from 2007 to 2009.</a:t>
            </a:r>
            <a:endParaRPr dirty="0"/>
          </a:p>
        </p:txBody>
      </p:sp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231576" y="120070"/>
            <a:ext cx="6508500" cy="712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Initial Findings contd.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428C9-A7BD-47CB-8C7F-F20E556A7435}"/>
              </a:ext>
            </a:extLst>
          </p:cNvPr>
          <p:cNvPicPr/>
          <p:nvPr/>
        </p:nvPicPr>
        <p:blipFill rotWithShape="1">
          <a:blip r:embed="rId3"/>
          <a:srcRect l="88925" t="-165" r="-389" b="78974"/>
          <a:stretch/>
        </p:blipFill>
        <p:spPr bwMode="auto">
          <a:xfrm>
            <a:off x="7151853" y="207418"/>
            <a:ext cx="1838008" cy="1895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B42CD-B496-4889-AF32-E806F59E5023}"/>
              </a:ext>
            </a:extLst>
          </p:cNvPr>
          <p:cNvPicPr/>
          <p:nvPr/>
        </p:nvPicPr>
        <p:blipFill rotWithShape="1">
          <a:blip r:embed="rId4"/>
          <a:srcRect r="10457" b="7807"/>
          <a:stretch/>
        </p:blipFill>
        <p:spPr bwMode="auto">
          <a:xfrm>
            <a:off x="314704" y="2135808"/>
            <a:ext cx="8210457" cy="4712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C76545-DB5E-4644-B680-BB5F1B10D841}"/>
              </a:ext>
            </a:extLst>
          </p:cNvPr>
          <p:cNvCxnSpPr/>
          <p:nvPr/>
        </p:nvCxnSpPr>
        <p:spPr>
          <a:xfrm>
            <a:off x="2964872" y="2817089"/>
            <a:ext cx="397163" cy="4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15BF93-6DC2-4FD1-B7F1-E5508D0AAE2E}"/>
              </a:ext>
            </a:extLst>
          </p:cNvPr>
          <p:cNvCxnSpPr>
            <a:cxnSpLocks/>
          </p:cNvCxnSpPr>
          <p:nvPr/>
        </p:nvCxnSpPr>
        <p:spPr>
          <a:xfrm>
            <a:off x="1778424" y="4987636"/>
            <a:ext cx="512194" cy="61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6924800" y="2117438"/>
            <a:ext cx="2219200" cy="44773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1800" dirty="0"/>
              <a:t>Left graphs display that the time</a:t>
            </a:r>
            <a:r>
              <a:rPr lang="en-US" altLang="zh-CN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10:00 </a:t>
            </a:r>
            <a:r>
              <a:rPr lang="en-US" altLang="zh-CN" sz="1800" b="1" dirty="0">
                <a:solidFill>
                  <a:srgbClr val="FF0000"/>
                </a:solidFill>
              </a:rPr>
              <a:t>~</a:t>
            </a:r>
            <a:r>
              <a:rPr lang="en-US" sz="1800" b="1" dirty="0">
                <a:solidFill>
                  <a:srgbClr val="FF0000"/>
                </a:solidFill>
              </a:rPr>
              <a:t> 22:00 </a:t>
            </a:r>
            <a:r>
              <a:rPr lang="en-US" sz="1800" dirty="0"/>
              <a:t>is the high frequent period for total incidents, Building fire, first responder and without fire.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10:00-20:00 </a:t>
            </a:r>
            <a:r>
              <a:rPr lang="en-US" sz="1800" dirty="0"/>
              <a:t>fire alarm.</a:t>
            </a:r>
            <a:r>
              <a:rPr lang="en-US" sz="1800" b="1" dirty="0">
                <a:solidFill>
                  <a:srgbClr val="FF0000"/>
                </a:solidFill>
              </a:rPr>
              <a:t>15:00~22:00</a:t>
            </a:r>
            <a:r>
              <a:rPr lang="en-US" sz="1800" dirty="0"/>
              <a:t> other fire.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17:00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is the bust hour for fire fighters.</a:t>
            </a:r>
            <a:endParaRPr sz="1800"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203865" y="112160"/>
            <a:ext cx="6508500" cy="712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Initial Findings contd.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9F4A6-619A-4146-9541-45F64F0B2628}"/>
              </a:ext>
            </a:extLst>
          </p:cNvPr>
          <p:cNvPicPr/>
          <p:nvPr/>
        </p:nvPicPr>
        <p:blipFill rotWithShape="1">
          <a:blip r:embed="rId3"/>
          <a:srcRect t="6645" b="14840"/>
          <a:stretch/>
        </p:blipFill>
        <p:spPr bwMode="auto">
          <a:xfrm>
            <a:off x="137978" y="1097283"/>
            <a:ext cx="6672068" cy="5697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F0EE0-747A-42AE-BCC1-D97212E0E495}"/>
              </a:ext>
            </a:extLst>
          </p:cNvPr>
          <p:cNvPicPr/>
          <p:nvPr/>
        </p:nvPicPr>
        <p:blipFill rotWithShape="1">
          <a:blip r:embed="rId4"/>
          <a:srcRect t="5255" b="14462"/>
          <a:stretch/>
        </p:blipFill>
        <p:spPr bwMode="auto">
          <a:xfrm>
            <a:off x="146514" y="1008796"/>
            <a:ext cx="6690118" cy="56964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C0C9DC-1A82-4842-B52A-3C21A8C6CFB7}"/>
              </a:ext>
            </a:extLst>
          </p:cNvPr>
          <p:cNvPicPr/>
          <p:nvPr/>
        </p:nvPicPr>
        <p:blipFill rotWithShape="1">
          <a:blip r:embed="rId5"/>
          <a:srcRect t="6210" b="15016"/>
          <a:stretch/>
        </p:blipFill>
        <p:spPr bwMode="auto">
          <a:xfrm>
            <a:off x="137436" y="1067784"/>
            <a:ext cx="6690118" cy="56964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C0667-E5E8-4D38-9CB5-F6C49A146D57}"/>
              </a:ext>
            </a:extLst>
          </p:cNvPr>
          <p:cNvPicPr/>
          <p:nvPr/>
        </p:nvPicPr>
        <p:blipFill rotWithShape="1">
          <a:blip r:embed="rId6"/>
          <a:srcRect t="7040" b="14885"/>
          <a:stretch/>
        </p:blipFill>
        <p:spPr bwMode="auto">
          <a:xfrm>
            <a:off x="137475" y="1116944"/>
            <a:ext cx="6690118" cy="56964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7083AC-47F9-4BAC-AA64-7B6E885E0FC0}"/>
              </a:ext>
            </a:extLst>
          </p:cNvPr>
          <p:cNvPicPr/>
          <p:nvPr/>
        </p:nvPicPr>
        <p:blipFill rotWithShape="1">
          <a:blip r:embed="rId7"/>
          <a:srcRect t="6632" b="14703"/>
          <a:stretch/>
        </p:blipFill>
        <p:spPr bwMode="auto">
          <a:xfrm>
            <a:off x="148925" y="1097280"/>
            <a:ext cx="6690118" cy="56964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F353D-0D45-4E53-810D-C47B6B62A7A8}"/>
              </a:ext>
            </a:extLst>
          </p:cNvPr>
          <p:cNvPicPr/>
          <p:nvPr/>
        </p:nvPicPr>
        <p:blipFill rotWithShape="1">
          <a:blip r:embed="rId8"/>
          <a:srcRect t="6186" b="14242"/>
          <a:stretch/>
        </p:blipFill>
        <p:spPr bwMode="auto">
          <a:xfrm>
            <a:off x="142771" y="1067784"/>
            <a:ext cx="6690118" cy="56964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111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6508500" cy="582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Initial Findings contd.</a:t>
            </a:r>
            <a:endParaRPr dirty="0"/>
          </a:p>
        </p:txBody>
      </p:sp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457199" y="2209800"/>
            <a:ext cx="6508500" cy="391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43550"/>
            <a:ext cx="6676875" cy="4722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483916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597</Words>
  <Application>Microsoft Macintosh PowerPoint</Application>
  <PresentationFormat>On-screen Show (4:3)</PresentationFormat>
  <Paragraphs>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Noto Sans Symbols</vt:lpstr>
      <vt:lpstr>Century Gothic</vt:lpstr>
      <vt:lpstr>Plaza</vt:lpstr>
      <vt:lpstr>Data Science Capstone Project</vt:lpstr>
      <vt:lpstr>Datasets</vt:lpstr>
      <vt:lpstr>Data Cleaning</vt:lpstr>
      <vt:lpstr>Correlations</vt:lpstr>
      <vt:lpstr>Initial Findings</vt:lpstr>
      <vt:lpstr>Initial Findings</vt:lpstr>
      <vt:lpstr>Initial Findings contd.</vt:lpstr>
      <vt:lpstr>Initial Findings contd.</vt:lpstr>
      <vt:lpstr>Initial Findings contd.</vt:lpstr>
      <vt:lpstr>Initial Findings contd.</vt:lpstr>
      <vt:lpstr>Initial Findings contd.</vt:lpstr>
      <vt:lpstr>Initial Findings contd.</vt:lpstr>
      <vt:lpstr>Initial Findings contd.</vt:lpstr>
      <vt:lpstr>Next Steps for the Project</vt:lpstr>
      <vt:lpstr>Next Steps for the Project</vt:lpstr>
      <vt:lpstr>Thank You 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</dc:title>
  <cp:lastModifiedBy>Microsoft Office User</cp:lastModifiedBy>
  <cp:revision>48</cp:revision>
  <dcterms:modified xsi:type="dcterms:W3CDTF">2019-02-11T21:39:43Z</dcterms:modified>
</cp:coreProperties>
</file>