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Market Segmentation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Capstone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Science Intensive - Springboard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Tashlin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5" y="1064577"/>
            <a:ext cx="6119049" cy="30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Shops Used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Unique Products Purchased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Major factor in customer’s choices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Distance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Minor factor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Willing to choose farther store over closer depending on variety offered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Market Segmentation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K-means Clustering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Segment first into Shops Used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Cluster based on unique products purchased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Market Segmentation 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1017799"/>
            <a:ext cx="5061600" cy="3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Market Segmentation 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75" y="1017800"/>
            <a:ext cx="5006999" cy="32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Market Segmentation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25" y="1176400"/>
            <a:ext cx="3605025" cy="24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900" y="1107225"/>
            <a:ext cx="37001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Understanding the Market Segments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942647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900" y="1197612"/>
            <a:ext cx="3944824" cy="274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Understanding the Market Segments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43000"/>
            <a:ext cx="4665100" cy="30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999" y="1226086"/>
            <a:ext cx="4137001" cy="26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Understanding the Market Segments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623624" cy="28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799" y="1139149"/>
            <a:ext cx="3949424" cy="2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Understanding the Market Segments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49" y="1213326"/>
            <a:ext cx="4531525" cy="30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518" y="1213324"/>
            <a:ext cx="3867780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189950"/>
            <a:ext cx="5618700" cy="44271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“in both developed and emerging markets, there is a wider variety among consumers now than at any time in the recent past.”</a:t>
            </a:r>
            <a:r>
              <a:rPr lang="en" sz="3000">
                <a:solidFill>
                  <a:srgbClr val="000000"/>
                </a:solidFill>
              </a:rPr>
              <a:t> </a:t>
            </a:r>
          </a:p>
          <a:p>
            <a:pPr indent="-304800" lvl="0" marL="45720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200"/>
              <a:t>PwC’ research </a:t>
            </a:r>
            <a:r>
              <a:rPr i="1" lang="en" sz="1200"/>
              <a:t>Fragmentation and Simplification</a:t>
            </a:r>
            <a:r>
              <a:rPr lang="en" sz="12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Target Markets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 Markets are segments that bring in the most revenue.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Trend to looks for that correlate to high revenue segments.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Segments with: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Large # of unique products purchased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Primarily purchases at store 1, secondarily store 2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Fewer shops used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Even in the segments with 3 or more shops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Purchasing concentrated on one store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7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Problem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How can the consumer base be targeted in the most efficient possible manner?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 Step Solution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Actual and potential buyers of the product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Market Segmentation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Divide the market into subgroups of customers with similarities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Understanding the Market Segments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Learning about the similarities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Why do the customers value those?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Target Markets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Decide which of the market segments to target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COOP Italia’s customers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85.8% of customers purchased at 1-3 stores instead of all 5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Accounts for 79.2% of total revenue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40% of use 2 stores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70% of the customer transactions occur at either shop 1 or shop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COOP Italia’s Stores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47" y="1862425"/>
            <a:ext cx="3278424" cy="276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490" y="1862425"/>
            <a:ext cx="3828659" cy="27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24" y="1017800"/>
            <a:ext cx="5165748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99" y="930750"/>
            <a:ext cx="5911799" cy="35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64" y="1017799"/>
            <a:ext cx="6030609" cy="33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