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3" r:id="rId5"/>
    <p:sldId id="274" r:id="rId6"/>
    <p:sldId id="275" r:id="rId7"/>
    <p:sldId id="266" r:id="rId8"/>
    <p:sldId id="270" r:id="rId9"/>
    <p:sldId id="268" r:id="rId10"/>
    <p:sldId id="258" r:id="rId11"/>
    <p:sldId id="259" r:id="rId12"/>
    <p:sldId id="260" r:id="rId13"/>
    <p:sldId id="26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0793-173B-4658-8043-7F15A4EF911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tackoverflow.com/research/developer-survey-2016#technolog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cluster-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bricks/reference-ap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research/developer-survey-2016#technolog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Databricks Reference Applications</a:t>
            </a:r>
            <a:br>
              <a:rPr lang="en-US" dirty="0" smtClean="0"/>
            </a:br>
            <a:r>
              <a:rPr lang="en-US" dirty="0" smtClean="0"/>
              <a:t>for Apache Spark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Arseniy Tashoyan</a:t>
            </a:r>
          </a:p>
          <a:p>
            <a:r>
              <a:rPr lang="en-US" dirty="0" smtClean="0"/>
              <a:t>February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from Log Analyzer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on HTTP requests</a:t>
            </a:r>
          </a:p>
          <a:p>
            <a:pPr lvl="1"/>
            <a:r>
              <a:rPr lang="en-US" dirty="0" smtClean="0"/>
              <a:t>content size: min / max / average</a:t>
            </a:r>
          </a:p>
          <a:p>
            <a:pPr lvl="1"/>
            <a:r>
              <a:rPr lang="en-US" dirty="0" smtClean="0"/>
              <a:t>response code counts</a:t>
            </a:r>
          </a:p>
          <a:p>
            <a:pPr lvl="1"/>
            <a:r>
              <a:rPr lang="en-US" dirty="0" smtClean="0"/>
              <a:t>clients accessed the server more than 10 times</a:t>
            </a:r>
          </a:p>
          <a:p>
            <a:pPr lvl="1"/>
            <a:r>
              <a:rPr lang="en-US" dirty="0" smtClean="0"/>
              <a:t>top 10 accessed endpoints</a:t>
            </a:r>
          </a:p>
          <a:p>
            <a:r>
              <a:rPr lang="en-US" dirty="0" smtClean="0"/>
              <a:t>Sliding </a:t>
            </a:r>
            <a:r>
              <a:rPr lang="en-US" dirty="0"/>
              <a:t>window and </a:t>
            </a:r>
            <a:r>
              <a:rPr lang="en-US" dirty="0" smtClean="0"/>
              <a:t>total</a:t>
            </a:r>
          </a:p>
          <a:p>
            <a:r>
              <a:rPr lang="en-US" dirty="0"/>
              <a:t>Real-time input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5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features in Log Analyzer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</a:p>
          <a:p>
            <a:r>
              <a:rPr lang="en-US" dirty="0" smtClean="0"/>
              <a:t>Directory polling: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textFileStream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/>
              <a:t>Sliding window calculations: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window()</a:t>
            </a:r>
          </a:p>
          <a:p>
            <a:r>
              <a:rPr lang="en-US" dirty="0" smtClean="0"/>
              <a:t>Cumulative state update: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updateStateByKey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/>
              <a:t>Transformations: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map()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maptToPair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filter()</a:t>
            </a:r>
          </a:p>
          <a:p>
            <a:r>
              <a:rPr lang="en-US" dirty="0" smtClean="0"/>
              <a:t>Calculations: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reduce()</a:t>
            </a:r>
            <a:r>
              <a:rPr lang="en-US" dirty="0" smtClean="0"/>
              <a:t> 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reduceByKey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max()</a:t>
            </a:r>
          </a:p>
        </p:txBody>
      </p:sp>
    </p:spTree>
    <p:extLst>
      <p:ext uri="{BB962C8B-B14F-4D97-AF65-F5344CB8AC3E}">
        <p14:creationId xmlns:p14="http://schemas.microsoft.com/office/powerpoint/2010/main" val="4711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Spark features in Chapters 1-3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SQL API</a:t>
            </a:r>
          </a:p>
          <a:p>
            <a:pPr lvl="1"/>
            <a:r>
              <a:rPr lang="en-US" dirty="0" smtClean="0"/>
              <a:t>Dataset concept</a:t>
            </a:r>
          </a:p>
          <a:p>
            <a:pPr lvl="1"/>
            <a:r>
              <a:rPr lang="en-US" dirty="0" smtClean="0"/>
              <a:t>SQL queries</a:t>
            </a:r>
          </a:p>
          <a:p>
            <a:r>
              <a:rPr lang="en-US" dirty="0" smtClean="0"/>
              <a:t>Spark Streaming API</a:t>
            </a:r>
          </a:p>
          <a:p>
            <a:pPr lvl="1"/>
            <a:r>
              <a:rPr lang="en-US" dirty="0" smtClean="0"/>
              <a:t>DRY with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foreachRDD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 and Java 8 lambdas</a:t>
            </a:r>
          </a:p>
          <a:p>
            <a:r>
              <a:rPr lang="en-US" dirty="0" smtClean="0"/>
              <a:t>Data output to file system</a:t>
            </a:r>
          </a:p>
          <a:p>
            <a:pPr lvl="1"/>
            <a:r>
              <a:rPr lang="en-US" dirty="0" smtClean="0"/>
              <a:t>Small data</a:t>
            </a:r>
          </a:p>
          <a:p>
            <a:pPr lvl="1"/>
            <a:r>
              <a:rPr lang="en-US" dirty="0" smtClean="0"/>
              <a:t>Large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7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 Apps: For Java folks’ wealth and joy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loved technologies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7" y="2505075"/>
            <a:ext cx="4762643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Top paying technologies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70" y="2507775"/>
            <a:ext cx="5931932" cy="3681888"/>
          </a:xfrm>
        </p:spPr>
      </p:pic>
      <p:sp>
        <p:nvSpPr>
          <p:cNvPr id="8" name="TextBox 7"/>
          <p:cNvSpPr txBox="1"/>
          <p:nvPr/>
        </p:nvSpPr>
        <p:spPr>
          <a:xfrm>
            <a:off x="4858042" y="5286539"/>
            <a:ext cx="232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is Java?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3411" y="6166508"/>
            <a:ext cx="7930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stackoverflow.com/research/developer-survey-2016#technology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6862920" y="3546045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61440" y="4514154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0303" y="3590293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99" y="1825625"/>
            <a:ext cx="655040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2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/>
              <a:t>Arseniy </a:t>
            </a:r>
            <a:r>
              <a:rPr lang="en-US" dirty="0" smtClean="0"/>
              <a:t>Tashoyan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 at Hewlett Packard Enterprise</a:t>
            </a:r>
          </a:p>
          <a:p>
            <a:r>
              <a:rPr lang="en-US" dirty="0" smtClean="0"/>
              <a:t>Leader of </a:t>
            </a:r>
            <a:r>
              <a:rPr lang="en-US" dirty="0"/>
              <a:t>Integration and </a:t>
            </a:r>
            <a:r>
              <a:rPr lang="en-US" dirty="0" smtClean="0"/>
              <a:t>Validation Team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Operation Support Systems for Telco operators</a:t>
            </a:r>
          </a:p>
          <a:p>
            <a:pPr lvl="1"/>
            <a:r>
              <a:rPr lang="en-US" dirty="0" smtClean="0"/>
              <a:t>Fault Management solutions</a:t>
            </a:r>
          </a:p>
          <a:p>
            <a:r>
              <a:rPr lang="en-US" dirty="0" smtClean="0"/>
              <a:t>Interested in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pPr lvl="1"/>
            <a:r>
              <a:rPr lang="en-US" dirty="0" smtClean="0"/>
              <a:t>Cloud technologies</a:t>
            </a:r>
          </a:p>
          <a:p>
            <a:pPr lvl="1"/>
            <a:r>
              <a:rPr lang="en-US" dirty="0" smtClean="0"/>
              <a:t>Open source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Spark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parallel computation engine</a:t>
            </a:r>
          </a:p>
          <a:p>
            <a:r>
              <a:rPr lang="en-US" dirty="0" smtClean="0"/>
              <a:t>Runs in a cluster of commodity machines</a:t>
            </a:r>
          </a:p>
          <a:p>
            <a:pPr lvl="1"/>
            <a:r>
              <a:rPr lang="en-US" dirty="0" smtClean="0"/>
              <a:t>Hadoop YARN</a:t>
            </a:r>
          </a:p>
          <a:p>
            <a:pPr lvl="1"/>
            <a:r>
              <a:rPr lang="en-US" dirty="0" smtClean="0"/>
              <a:t>Apache Mesos</a:t>
            </a:r>
          </a:p>
          <a:p>
            <a:pPr lvl="1"/>
            <a:r>
              <a:rPr lang="en-US" dirty="0" smtClean="0"/>
              <a:t>Standalone cluster manager (included in Spark)</a:t>
            </a:r>
          </a:p>
          <a:p>
            <a:r>
              <a:rPr lang="en-US" dirty="0" smtClean="0"/>
              <a:t>Fault tolerant</a:t>
            </a:r>
          </a:p>
          <a:p>
            <a:r>
              <a:rPr lang="en-US" dirty="0" smtClean="0"/>
              <a:t>Streaming operations, SQL operations, machine learning, graphs</a:t>
            </a:r>
          </a:p>
          <a:p>
            <a:r>
              <a:rPr lang="en-US" dirty="0" smtClean="0"/>
              <a:t>Supports applications written in Scala, Java, Python,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Apache Spark 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8058"/>
            <a:ext cx="5181600" cy="248647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Driver Program</a:t>
            </a:r>
          </a:p>
          <a:p>
            <a:pPr lvl="1"/>
            <a:r>
              <a:rPr lang="en-US" dirty="0" smtClean="0"/>
              <a:t>main(): business logic</a:t>
            </a:r>
          </a:p>
          <a:p>
            <a:r>
              <a:rPr lang="en-US" dirty="0" smtClean="0"/>
              <a:t>Cluster Manager</a:t>
            </a:r>
          </a:p>
          <a:p>
            <a:pPr lvl="1"/>
            <a:r>
              <a:rPr lang="en-US" dirty="0" smtClean="0"/>
              <a:t>Provides computation resources</a:t>
            </a:r>
          </a:p>
          <a:p>
            <a:r>
              <a:rPr lang="en-US" dirty="0" smtClean="0"/>
              <a:t>Worker Node</a:t>
            </a:r>
          </a:p>
          <a:p>
            <a:pPr lvl="1"/>
            <a:r>
              <a:rPr lang="en-US" dirty="0" smtClean="0"/>
              <a:t>A machine in the cluster</a:t>
            </a:r>
          </a:p>
          <a:p>
            <a:r>
              <a:rPr lang="en-US" dirty="0" smtClean="0"/>
              <a:t>Executor</a:t>
            </a:r>
          </a:p>
          <a:p>
            <a:pPr lvl="1"/>
            <a:r>
              <a:rPr lang="en-US" dirty="0" smtClean="0"/>
              <a:t>Runs tasks</a:t>
            </a:r>
          </a:p>
          <a:p>
            <a:pPr lvl="1"/>
            <a:r>
              <a:rPr lang="en-US" dirty="0" smtClean="0"/>
              <a:t>Holds data</a:t>
            </a:r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455" y="6010102"/>
            <a:ext cx="567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spark.apache.org/docs/latest/cluster-overview.html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5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Resilient Distributed Dataset (RDD)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In-memory</a:t>
            </a:r>
          </a:p>
          <a:p>
            <a:r>
              <a:rPr lang="en-US" dirty="0" smtClean="0"/>
              <a:t>Distributed across worker nodes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partition</a:t>
            </a:r>
            <a:r>
              <a:rPr lang="en-US" dirty="0" smtClean="0"/>
              <a:t> on its node</a:t>
            </a:r>
          </a:p>
          <a:p>
            <a:r>
              <a:rPr lang="en-US" dirty="0" smtClean="0"/>
              <a:t>Fault tolerant</a:t>
            </a:r>
          </a:p>
          <a:p>
            <a:r>
              <a:rPr lang="en-US" dirty="0"/>
              <a:t>Can be recomputed to restore lost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Can be replicated</a:t>
            </a:r>
          </a:p>
          <a:p>
            <a:pPr lvl="1"/>
            <a:r>
              <a:rPr lang="en-US" dirty="0" smtClean="0"/>
              <a:t>Each partition has a replica on another node</a:t>
            </a:r>
          </a:p>
          <a:p>
            <a:r>
              <a:rPr lang="en-US" dirty="0" smtClean="0"/>
              <a:t>Can be saved to disk</a:t>
            </a:r>
          </a:p>
          <a:p>
            <a:pPr lvl="1"/>
            <a:r>
              <a:rPr lang="en-US" dirty="0" smtClean="0"/>
              <a:t>To a distributed file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RDD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intersection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</a:p>
          <a:p>
            <a:r>
              <a:rPr lang="en-US" dirty="0" smtClean="0"/>
              <a:t>collect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5964" y="5499783"/>
            <a:ext cx="6509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whatsWrong = logLines.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r>
              <a:rPr lang="en-US" sz="2400" dirty="0" smtClean="0"/>
              <a:t>(line -&gt; line.isError())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.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map</a:t>
            </a:r>
            <a:r>
              <a:rPr lang="en-US" sz="2400" dirty="0" smtClean="0"/>
              <a:t>(line -&gt; line.getErrorExplanation())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.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collect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16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Databricks Reference </a:t>
            </a:r>
            <a:r>
              <a:rPr lang="en-US" dirty="0" smtClean="0"/>
              <a:t>Applications for Spark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 Analyzer</a:t>
            </a:r>
          </a:p>
          <a:p>
            <a:pPr lvl="1"/>
            <a:r>
              <a:rPr lang="en-US" dirty="0" smtClean="0"/>
              <a:t>Basic Spark operations, Spark Streaming</a:t>
            </a:r>
          </a:p>
          <a:p>
            <a:pPr lvl="1"/>
            <a:r>
              <a:rPr lang="en-US" dirty="0" smtClean="0"/>
              <a:t>Scala, Java 8</a:t>
            </a:r>
            <a:endParaRPr lang="en-US" dirty="0" smtClean="0"/>
          </a:p>
          <a:p>
            <a:r>
              <a:rPr lang="en-US" dirty="0" smtClean="0"/>
              <a:t>Twitter Language Classifier</a:t>
            </a:r>
          </a:p>
          <a:p>
            <a:pPr lvl="1"/>
            <a:r>
              <a:rPr lang="en-US" dirty="0" err="1" smtClean="0"/>
              <a:t>MLlib</a:t>
            </a:r>
            <a:r>
              <a:rPr lang="en-US" dirty="0" smtClean="0"/>
              <a:t> – Spark machine learning</a:t>
            </a:r>
          </a:p>
          <a:p>
            <a:pPr lvl="1"/>
            <a:r>
              <a:rPr lang="en-US" dirty="0" smtClean="0"/>
              <a:t>Scala</a:t>
            </a:r>
          </a:p>
          <a:p>
            <a:r>
              <a:rPr lang="en-US" dirty="0" smtClean="0"/>
              <a:t>Weather Time Series</a:t>
            </a:r>
          </a:p>
          <a:p>
            <a:pPr lvl="1"/>
            <a:r>
              <a:rPr lang="en-US" dirty="0" smtClean="0"/>
              <a:t>Spark Streaming</a:t>
            </a:r>
          </a:p>
          <a:p>
            <a:pPr lvl="1"/>
            <a:r>
              <a:rPr lang="en-US" dirty="0" smtClean="0"/>
              <a:t>Kafka integration, </a:t>
            </a:r>
            <a:r>
              <a:rPr lang="en-US" dirty="0" err="1" smtClean="0"/>
              <a:t>Akka</a:t>
            </a:r>
            <a:r>
              <a:rPr lang="en-US" dirty="0" smtClean="0"/>
              <a:t> Actors, Cassandra DB</a:t>
            </a:r>
          </a:p>
          <a:p>
            <a:pPr lvl="1"/>
            <a:r>
              <a:rPr lang="en-US" dirty="0" smtClean="0"/>
              <a:t>Scala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github.com/databricks/reference-apps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4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Reference Applications in Java?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16" y="1690688"/>
            <a:ext cx="5649105" cy="4351338"/>
          </a:xfrm>
        </p:spPr>
      </p:pic>
      <p:sp>
        <p:nvSpPr>
          <p:cNvPr id="7" name="Rectangle 6"/>
          <p:cNvSpPr/>
          <p:nvPr/>
        </p:nvSpPr>
        <p:spPr>
          <a:xfrm>
            <a:off x="2036618" y="2660074"/>
            <a:ext cx="4297680" cy="356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0713" y="3481449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is Scala?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411" y="1620982"/>
            <a:ext cx="546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Overflow survey 2016: Most popular technologies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3411" y="6019024"/>
            <a:ext cx="7930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stackoverflow.com/research/developer-survey-2016#technology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874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Analyzer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Chapters 1-3: Learn basic Spark features</a:t>
            </a:r>
          </a:p>
          <a:p>
            <a:r>
              <a:rPr lang="en-US" dirty="0" smtClean="0"/>
              <a:t>Chapter 4: Apply new knowledge in Log Analyzer Application</a:t>
            </a:r>
          </a:p>
          <a:p>
            <a:pPr lvl="1"/>
            <a:r>
              <a:rPr lang="en-US" dirty="0" smtClean="0"/>
              <a:t>Apache web server access statistics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7677" y="1690688"/>
            <a:ext cx="4701242" cy="448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7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1694</TotalTime>
  <Words>436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Databricks Reference Applications for Apache Spark</vt:lpstr>
      <vt:lpstr>About Arseniy Tashoyan</vt:lpstr>
      <vt:lpstr>What is Apache Spark </vt:lpstr>
      <vt:lpstr>How Apache Spark works</vt:lpstr>
      <vt:lpstr>What is Resilient Distributed Dataset (RDD)</vt:lpstr>
      <vt:lpstr>Operations on RDD</vt:lpstr>
      <vt:lpstr>Databricks Reference Applications for Spark</vt:lpstr>
      <vt:lpstr>Why Reference Applications in Java?</vt:lpstr>
      <vt:lpstr>Log Analyzer Structure</vt:lpstr>
      <vt:lpstr>Statistics from Log Analyzer</vt:lpstr>
      <vt:lpstr>Spark features in Log Analyzer</vt:lpstr>
      <vt:lpstr>Other Spark features in Chapters 1-3</vt:lpstr>
      <vt:lpstr>Java Ref Apps: For Java folks’ wealth and joy</vt:lpstr>
      <vt:lpstr>Your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Reference Applications on Java</dc:title>
  <dc:creator>Tashoyan, Arseniy</dc:creator>
  <cp:lastModifiedBy>Tashoyan, Arseniy</cp:lastModifiedBy>
  <cp:revision>74</cp:revision>
  <dcterms:created xsi:type="dcterms:W3CDTF">2017-01-28T11:51:34Z</dcterms:created>
  <dcterms:modified xsi:type="dcterms:W3CDTF">2017-02-04T11:34:10Z</dcterms:modified>
</cp:coreProperties>
</file>