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4" r:id="rId4"/>
    <p:sldId id="263" r:id="rId5"/>
    <p:sldId id="272" r:id="rId6"/>
    <p:sldId id="273" r:id="rId7"/>
    <p:sldId id="259" r:id="rId8"/>
    <p:sldId id="258" r:id="rId9"/>
    <p:sldId id="260" r:id="rId10"/>
    <p:sldId id="275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>
        <p:scale>
          <a:sx n="69" d="100"/>
          <a:sy n="69" d="100"/>
        </p:scale>
        <p:origin x="780" y="216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seef Ashrafi" userId="0c58bc21-a010-408b-b014-e0023502afd7" providerId="ADAL" clId="{74AF85AB-12C2-4472-AAD5-C659AE389A0F}"/>
    <pc:docChg chg="modSld">
      <pc:chgData name="Touseef Ashrafi" userId="0c58bc21-a010-408b-b014-e0023502afd7" providerId="ADAL" clId="{74AF85AB-12C2-4472-AAD5-C659AE389A0F}" dt="2023-11-07T07:31:28.166" v="0" actId="1076"/>
      <pc:docMkLst>
        <pc:docMk/>
      </pc:docMkLst>
      <pc:sldChg chg="modSp mod">
        <pc:chgData name="Touseef Ashrafi" userId="0c58bc21-a010-408b-b014-e0023502afd7" providerId="ADAL" clId="{74AF85AB-12C2-4472-AAD5-C659AE389A0F}" dt="2023-11-07T07:31:28.166" v="0" actId="1076"/>
        <pc:sldMkLst>
          <pc:docMk/>
          <pc:sldMk cId="268675344" sldId="265"/>
        </pc:sldMkLst>
        <pc:picChg chg="mod">
          <ac:chgData name="Touseef Ashrafi" userId="0c58bc21-a010-408b-b014-e0023502afd7" providerId="ADAL" clId="{74AF85AB-12C2-4472-AAD5-C659AE389A0F}" dt="2023-11-07T07:31:28.166" v="0" actId="1076"/>
          <ac:picMkLst>
            <pc:docMk/>
            <pc:sldMk cId="268675344" sldId="265"/>
            <ac:picMk id="8" creationId="{A8A29F18-9B4E-4798-8043-A88568C47F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11/7/2023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1114" y="2013744"/>
            <a:ext cx="4290886" cy="1547812"/>
          </a:xfrm>
        </p:spPr>
        <p:txBody>
          <a:bodyPr/>
          <a:lstStyle/>
          <a:p>
            <a:r>
              <a:rPr lang="en-IN" sz="4800" b="1" i="0" dirty="0">
                <a:effectLst/>
                <a:latin typeface="Centaur" panose="02030504050205020304" pitchFamily="18" charset="0"/>
              </a:rPr>
              <a:t>Storytelling Case Study: Airbnb, NYC</a:t>
            </a:r>
            <a:br>
              <a:rPr lang="en-IN" sz="4800" b="1" i="0" dirty="0">
                <a:effectLst/>
                <a:latin typeface="Centaur" panose="02030504050205020304" pitchFamily="18" charset="0"/>
              </a:rPr>
            </a:br>
            <a:endParaRPr lang="en-US" dirty="0">
              <a:latin typeface="Centaur" panose="020305040502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3210"/>
            <a:ext cx="7815636" cy="66770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B68BA2-7BE6-C7C9-6770-B25E9DAB1A02}"/>
              </a:ext>
            </a:extLst>
          </p:cNvPr>
          <p:cNvSpPr/>
          <p:nvPr/>
        </p:nvSpPr>
        <p:spPr>
          <a:xfrm>
            <a:off x="897839" y="4691835"/>
            <a:ext cx="393920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askerville Old Face" panose="02020602080505020303" pitchFamily="18" charset="0"/>
              </a:rPr>
              <a:t>Touseef Ashrafi</a:t>
            </a:r>
          </a:p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askerville Old Face" panose="02020602080505020303" pitchFamily="18" charset="0"/>
              </a:rPr>
              <a:t>Erwin James</a:t>
            </a:r>
          </a:p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askerville Old Face" panose="02020602080505020303" pitchFamily="18" charset="0"/>
              </a:rPr>
              <a:t>Shaik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00" y="1030622"/>
            <a:ext cx="11473200" cy="540000"/>
          </a:xfrm>
        </p:spPr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Popular Neighborhoods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766" y="1910281"/>
            <a:ext cx="5322418" cy="364709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see that Bedford-Stuyvesant from Brooklyn is the highest popular with 1,10,352 no of reviews in total followed by Williamsburg.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Harlem from Manhattan got the highest no of reviews followed by Hell’s kitchen.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higher number of customer reviews imply higher satisfaction in these localities.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b="1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sz="1800" b="1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81" y="1159625"/>
            <a:ext cx="5561207" cy="5148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2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6873"/>
            <a:ext cx="11473200" cy="540000"/>
          </a:xfrm>
        </p:spPr>
        <p:txBody>
          <a:bodyPr/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Neighbourhood vs Availability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70447"/>
              </p:ext>
            </p:extLst>
          </p:nvPr>
        </p:nvGraphicFramePr>
        <p:xfrm>
          <a:off x="102900" y="1135150"/>
          <a:ext cx="8944119" cy="475381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568699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68771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68771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2501347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q"/>
                      </a:pPr>
                      <a:r>
                        <a:rPr lang="en-IN" sz="16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Bedford is highest, and its price is on the lower side. It is a good choice for customers.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q"/>
                      </a:pPr>
                      <a:endParaRPr lang="en-IN" sz="1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q"/>
                      </a:pPr>
                      <a:r>
                        <a:rPr lang="en-IN" sz="16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 Bedford, Harlem follows the same trend.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q"/>
                      </a:pPr>
                      <a:r>
                        <a:rPr lang="en-IN" sz="16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Chelsea’s availability low but it is costly.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q"/>
                      </a:pPr>
                      <a:r>
                        <a:rPr lang="en-IN" sz="16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other hand, William’s price is high and has average availability.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q"/>
                      </a:pPr>
                      <a:endParaRPr lang="en-US" sz="16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r" fontAlgn="b">
                        <a:buFont typeface="Wingdings" panose="05000000000000000000" pitchFamily="2" charset="2"/>
                        <a:buChar char="q"/>
                      </a:pPr>
                      <a:endParaRPr lang="en-US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r" fontAlgn="b">
                        <a:buFont typeface="Wingdings" panose="05000000000000000000" pitchFamily="2" charset="2"/>
                        <a:buChar char="q"/>
                      </a:pPr>
                      <a:endParaRPr lang="en-US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202703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q"/>
                      </a:pPr>
                      <a:endParaRPr lang="da-DK" sz="1600" b="0" i="0" u="none" strike="noStrike" noProof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r" fontAlgn="b">
                        <a:buFont typeface="Wingdings" panose="05000000000000000000" pitchFamily="2" charset="2"/>
                        <a:buChar char="q"/>
                      </a:pPr>
                      <a:endParaRPr lang="en-US" sz="16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r" fontAlgn="b">
                        <a:buFont typeface="Wingdings" panose="05000000000000000000" pitchFamily="2" charset="2"/>
                        <a:buChar char="q"/>
                      </a:pPr>
                      <a:endParaRPr lang="en-US" sz="16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202703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q"/>
                      </a:pPr>
                      <a:endParaRPr lang="en-ZA" sz="1600" b="0" i="0" u="none" strike="noStrike" noProof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r" fontAlgn="b">
                        <a:buFont typeface="Wingdings" panose="05000000000000000000" pitchFamily="2" charset="2"/>
                        <a:buChar char="q"/>
                      </a:pPr>
                      <a:endParaRPr lang="en-US" sz="16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r" fontAlgn="b">
                        <a:buFont typeface="Wingdings" panose="05000000000000000000" pitchFamily="2" charset="2"/>
                        <a:buChar char="q"/>
                      </a:pPr>
                      <a:endParaRPr lang="en-US" sz="16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202703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q"/>
                      </a:pPr>
                      <a:endParaRPr lang="en-ZA" sz="1600" b="0" i="0" u="none" strike="noStrike" noProof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r" fontAlgn="b">
                        <a:buFont typeface="Wingdings" panose="05000000000000000000" pitchFamily="2" charset="2"/>
                        <a:buChar char="q"/>
                      </a:pPr>
                      <a:endParaRPr lang="en-US" sz="16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r" fontAlgn="b">
                        <a:buFont typeface="Wingdings" panose="05000000000000000000" pitchFamily="2" charset="2"/>
                        <a:buChar char="q"/>
                      </a:pPr>
                      <a:endParaRPr lang="en-US" sz="16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202703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q"/>
                      </a:pPr>
                      <a:endParaRPr lang="en-US" sz="16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r" fontAlgn="b">
                        <a:buFont typeface="Wingdings" panose="05000000000000000000" pitchFamily="2" charset="2"/>
                        <a:buChar char="q"/>
                      </a:pPr>
                      <a:endParaRPr lang="en-US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r" fontAlgn="b">
                        <a:buFont typeface="Wingdings" panose="05000000000000000000" pitchFamily="2" charset="2"/>
                        <a:buChar char="q"/>
                      </a:pPr>
                      <a:endParaRPr lang="en-US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62" y="685970"/>
            <a:ext cx="7287493" cy="475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4861" y="4741677"/>
            <a:ext cx="5301139" cy="347824"/>
          </a:xfrm>
        </p:spPr>
        <p:txBody>
          <a:bodyPr/>
          <a:lstStyle/>
          <a:p>
            <a:r>
              <a:rPr lang="en-US" noProof="1"/>
              <a:t>TOUSEEF ASHRAFI – ERWIN - SHAIK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-193963"/>
            <a:ext cx="4389475" cy="667764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675136-E9EE-C72C-B7F0-1FFEED9EE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Touseef.ashrafi07@gmail.com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3127A-09EF-3B3D-A9B1-BB6D095F88EF}"/>
              </a:ext>
            </a:extLst>
          </p:cNvPr>
          <p:cNvSpPr txBox="1"/>
          <p:nvPr/>
        </p:nvSpPr>
        <p:spPr>
          <a:xfrm>
            <a:off x="1684915" y="2602743"/>
            <a:ext cx="765235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Airbnb is an online platform using which people can rent their unused accommodations.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During the covid time, Airbnb incurred a huge loss in revenue.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People have now started travelling again and Airbnb is aiming to bring up the business again and e ready to provide services to customers.</a:t>
            </a:r>
            <a:endParaRPr lang="en-IN" sz="2000" b="1" i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F5FF38-77D3-D351-D5F9-52A34AC02F57}"/>
              </a:ext>
            </a:extLst>
          </p:cNvPr>
          <p:cNvSpPr/>
          <p:nvPr/>
        </p:nvSpPr>
        <p:spPr>
          <a:xfrm>
            <a:off x="693642" y="1182933"/>
            <a:ext cx="3935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BJECTIVE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295BEB-B10A-52FC-4AC7-2C3E4D70501E}"/>
              </a:ext>
            </a:extLst>
          </p:cNvPr>
          <p:cNvSpPr/>
          <p:nvPr/>
        </p:nvSpPr>
        <p:spPr>
          <a:xfrm>
            <a:off x="264289" y="1690062"/>
            <a:ext cx="7328452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 the past few months, Airbnb has seen a major decline in revenue.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br>
              <a:rPr lang="en-IN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IN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that the restrictions have started lifting and people have started to travel more, Airbnb wants to make sure that it is fully prepared for this change.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br>
              <a:rPr lang="en-IN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IN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So, analysis has been done on a dataset consisting of various Airbnb listings in New York.</a:t>
            </a:r>
            <a:endParaRPr lang="en-US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759D42-A93E-8FEE-D25C-5631C9F35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-132813"/>
            <a:ext cx="12191999" cy="667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2AC159-C4CD-196A-B184-9A8B53A5FF5F}"/>
              </a:ext>
            </a:extLst>
          </p:cNvPr>
          <p:cNvSpPr/>
          <p:nvPr/>
        </p:nvSpPr>
        <p:spPr>
          <a:xfrm>
            <a:off x="4581626" y="1907430"/>
            <a:ext cx="6853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9E8CB-9EFB-D9EA-90BE-B030629DCA65}"/>
              </a:ext>
            </a:extLst>
          </p:cNvPr>
          <p:cNvSpPr txBox="1"/>
          <p:nvPr/>
        </p:nvSpPr>
        <p:spPr>
          <a:xfrm>
            <a:off x="37648" y="4123455"/>
            <a:ext cx="7970557" cy="2554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Cleaned data to remove any missing values and duplicates.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Dropped insignificant columns.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Identified outliers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i="0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story within the data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i="0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your audience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i="0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what data matters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i="0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data and find insights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520" y="1815783"/>
            <a:ext cx="5221359" cy="363037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Host Sonder (id 219517861), has been booked the greatest number of times i.e. 327.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Host Blue ground is the second popular host.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Then there are other hosts like Kara, Ken, Pranjal, Jeremy and Mike that fall under top 10 hosts.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425" y="1382333"/>
            <a:ext cx="6414055" cy="467848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245706-DF14-1498-EE2F-A2F06534EAB1}"/>
              </a:ext>
            </a:extLst>
          </p:cNvPr>
          <p:cNvSpPr/>
          <p:nvPr/>
        </p:nvSpPr>
        <p:spPr>
          <a:xfrm>
            <a:off x="1326746" y="335522"/>
            <a:ext cx="47692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lt"/>
              </a:rPr>
              <a:t>Top 10 Host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3020" y="196077"/>
            <a:ext cx="8223562" cy="796083"/>
          </a:xfrm>
        </p:spPr>
        <p:txBody>
          <a:bodyPr/>
          <a:lstStyle/>
          <a:p>
            <a:r>
              <a:rPr lang="en-IN" sz="2000" b="1" u="sng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n-lt"/>
              </a:rPr>
              <a:t>Room type with respect to Neighbourhood group</a:t>
            </a:r>
            <a:endParaRPr lang="en-US" sz="2000" b="1" u="sng" noProof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454" y="594118"/>
            <a:ext cx="7365134" cy="45124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There are three types of rooms - Entire home/Apartment, Private room &amp; shared room.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Overall, customers appear to prefer private rooms (45%) or entire homes (52%) in comparison to shared rooms (2.4%).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Airbnb can concentrate on promoting shared rooms with discounts to increase bookings and also acquire more private listings.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Queens &amp; Bronx contribute 60% each to private rooms, more than the combined ratio of 45% Whereas, Manhattan has a higher contribution in entire home (61%), compared to the combined ratio of 52%.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19" y="3667584"/>
            <a:ext cx="6682405" cy="3010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987" y="3693968"/>
            <a:ext cx="5279923" cy="29840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259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7" y="157402"/>
            <a:ext cx="6993300" cy="540000"/>
          </a:xfrm>
        </p:spPr>
        <p:txBody>
          <a:bodyPr/>
          <a:lstStyle/>
          <a:p>
            <a:r>
              <a:rPr lang="en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Price Analysis Neighbourhood wise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87" y="3199524"/>
            <a:ext cx="7653257" cy="347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78F996-11BC-D231-70CC-50ED1CDBE480}"/>
              </a:ext>
            </a:extLst>
          </p:cNvPr>
          <p:cNvSpPr/>
          <p:nvPr/>
        </p:nvSpPr>
        <p:spPr>
          <a:xfrm>
            <a:off x="29839" y="697402"/>
            <a:ext cx="7968628" cy="27084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Average price of Neighbourhood groups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190" y="1001200"/>
            <a:ext cx="6992936" cy="45000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b="1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price of listed properties in Manhattan is around 196.9, which is highest among all neighbourhoods.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1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price for Brooklyn is second highest i.e. 124.4.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1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Bronx appears to be an affordable neighbourhood as the average price is almost half than Manhattan’s average price.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" y="2994991"/>
            <a:ext cx="7622020" cy="3755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Customer Booking with respect to minimum nights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778" y="1439999"/>
            <a:ext cx="5322418" cy="364709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8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listings with Minimum nights 1-5 have the most number of bookings. We can see a prominent spike in 30 days, this would be because customers would rent out on a monthly basis.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30 days, we can also see small spikes, this can also be explained by the monthly rent taking trend.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917501"/>
            <a:ext cx="5539403" cy="512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60</TotalTime>
  <Words>712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Baskerville Old Face</vt:lpstr>
      <vt:lpstr>Calibri</vt:lpstr>
      <vt:lpstr>Centaur</vt:lpstr>
      <vt:lpstr>Lucida Sans Typewriter</vt:lpstr>
      <vt:lpstr>Times New Roman</vt:lpstr>
      <vt:lpstr>Tw Cen MT</vt:lpstr>
      <vt:lpstr>Wingdings</vt:lpstr>
      <vt:lpstr>Office Theme</vt:lpstr>
      <vt:lpstr>Storytelling Case Study: Airbnb, NYC </vt:lpstr>
      <vt:lpstr>PowerPoint Presentation</vt:lpstr>
      <vt:lpstr>BACKGROUND</vt:lpstr>
      <vt:lpstr>Large Image slide</vt:lpstr>
      <vt:lpstr>PowerPoint Presentation</vt:lpstr>
      <vt:lpstr>PowerPoint Presentation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Case Study: Airbnb, NYC </dc:title>
  <dc:creator>Touseef Ashrafi</dc:creator>
  <cp:lastModifiedBy>Touseef Ashrafi</cp:lastModifiedBy>
  <cp:revision>1</cp:revision>
  <dcterms:created xsi:type="dcterms:W3CDTF">2023-11-07T06:31:06Z</dcterms:created>
  <dcterms:modified xsi:type="dcterms:W3CDTF">2023-11-07T07:31:37Z</dcterms:modified>
</cp:coreProperties>
</file>