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58" r:id="rId3"/>
    <p:sldId id="262" r:id="rId4"/>
    <p:sldId id="268" r:id="rId5"/>
    <p:sldId id="269" r:id="rId6"/>
    <p:sldId id="270" r:id="rId7"/>
    <p:sldId id="261" r:id="rId8"/>
    <p:sldId id="260" r:id="rId9"/>
    <p:sldId id="27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5" autoAdjust="0"/>
    <p:restoredTop sz="96357" autoAdjust="0"/>
  </p:normalViewPr>
  <p:slideViewPr>
    <p:cSldViewPr snapToGrid="0">
      <p:cViewPr varScale="1">
        <p:scale>
          <a:sx n="72" d="100"/>
          <a:sy n="72" d="100"/>
        </p:scale>
        <p:origin x="510" y="54"/>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11/7/2023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11/7/2023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3309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 id="214748366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49453" y="1901918"/>
            <a:ext cx="7512423" cy="1962024"/>
          </a:xfrm>
        </p:spPr>
        <p:txBody>
          <a:bodyPr/>
          <a:lstStyle/>
          <a:p>
            <a:r>
              <a:rPr lang="en-US" sz="4000" i="0"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rlin Sans FB Demi" panose="020E0802020502020306" pitchFamily="34" charset="0"/>
              </a:rPr>
              <a:t>STORY TELLING CASESTUDY      DATA ANALYST AT AIRBNB NYC</a:t>
            </a:r>
            <a:endParaRPr lang="en-US" sz="4000"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rlin Sans FB Demi" panose="020E0802020502020306" pitchFamily="34" charset="0"/>
            </a:endParaRP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1</a:t>
            </a:fld>
            <a:endParaRPr lang="en-US" dirty="0"/>
          </a:p>
        </p:txBody>
      </p:sp>
      <p:sp>
        <p:nvSpPr>
          <p:cNvPr id="21" name="Rectangle 20">
            <a:extLst>
              <a:ext uri="{FF2B5EF4-FFF2-40B4-BE49-F238E27FC236}">
                <a16:creationId xmlns:a16="http://schemas.microsoft.com/office/drawing/2014/main" id="{510EF1EF-46D1-B850-8163-9C4614A71A6E}"/>
              </a:ext>
            </a:extLst>
          </p:cNvPr>
          <p:cNvSpPr/>
          <p:nvPr/>
        </p:nvSpPr>
        <p:spPr>
          <a:xfrm>
            <a:off x="3414878" y="4021846"/>
            <a:ext cx="4110742" cy="1938992"/>
          </a:xfrm>
          <a:prstGeom prst="rect">
            <a:avLst/>
          </a:prstGeom>
          <a:noFill/>
        </p:spPr>
        <p:txBody>
          <a:bodyPr wrap="square" lIns="91440" tIns="45720" rIns="91440" bIns="45720">
            <a:spAutoFit/>
          </a:bodyPr>
          <a:lstStyle/>
          <a:p>
            <a:pPr algn="ctr"/>
            <a:r>
              <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rPr>
              <a:t>G</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rPr>
              <a:t>roup case study by</a:t>
            </a:r>
          </a:p>
          <a:p>
            <a:pPr algn="r"/>
            <a:r>
              <a:rPr lang="en-US" sz="2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Touseef Ashrafi</a:t>
            </a:r>
          </a:p>
          <a:p>
            <a:pPr algn="r"/>
            <a:r>
              <a:rPr lang="en-US" sz="2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Erwin James</a:t>
            </a:r>
          </a:p>
          <a:p>
            <a:pPr algn="r"/>
            <a:r>
              <a:rPr lang="en-US" sz="2400"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Shaik Ghouse</a:t>
            </a:r>
          </a:p>
          <a:p>
            <a:pPr algn="ctr"/>
            <a:endPar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01304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IN" noProof="1"/>
              <a:t>Touseef Ashrafi-Erwin-Shaik</a:t>
            </a:r>
            <a:endParaRPr lang="en-US" noProof="1"/>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097" y="5158124"/>
            <a:ext cx="218900" cy="218900"/>
          </a:xfrm>
          <a:prstGeom prst="rect">
            <a:avLst/>
          </a:prstGeom>
        </p:spPr>
      </p:pic>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153423" y="160453"/>
            <a:ext cx="6993300" cy="540000"/>
          </a:xfrm>
        </p:spPr>
        <p:txBody>
          <a:bodyPr/>
          <a:lstStyle/>
          <a:p>
            <a:br>
              <a:rPr lang="en-IN" sz="1800" b="1" u="sng" dirty="0">
                <a:solidFill>
                  <a:schemeClr val="tx1"/>
                </a:solidFill>
                <a:latin typeface="+mn-lt"/>
                <a:ea typeface="+mn-ea"/>
                <a:cs typeface="+mn-cs"/>
              </a:rPr>
            </a:br>
            <a:r>
              <a:rPr lang="en-IN" sz="1800" b="1" u="sng" dirty="0">
                <a:solidFill>
                  <a:schemeClr val="tx1"/>
                </a:solidFill>
                <a:latin typeface="+mn-lt"/>
                <a:ea typeface="+mn-ea"/>
                <a:cs typeface="+mn-cs"/>
              </a:rPr>
              <a:t>Objective</a:t>
            </a:r>
            <a:r>
              <a:rPr lang="en-IN" sz="1800" b="1" dirty="0">
                <a:solidFill>
                  <a:schemeClr val="tx1"/>
                </a:solidFill>
                <a:latin typeface="+mn-lt"/>
                <a:ea typeface="+mn-ea"/>
                <a:cs typeface="+mn-cs"/>
              </a:rPr>
              <a:t>:</a:t>
            </a:r>
            <a:endParaRPr lang="en-US" sz="1800" b="1" dirty="0">
              <a:solidFill>
                <a:schemeClr val="tx1"/>
              </a:solidFill>
              <a:latin typeface="+mn-lt"/>
              <a:ea typeface="+mn-ea"/>
              <a:cs typeface="+mn-cs"/>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153787" y="973394"/>
            <a:ext cx="6992936" cy="5884606"/>
          </a:xfrm>
        </p:spPr>
        <p:txBody>
          <a:bodyPr/>
          <a:lstStyle/>
          <a:p>
            <a:pPr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Airbnb is an online platform using which people can rent their unused accommodations. </a:t>
            </a:r>
          </a:p>
          <a:p>
            <a:pPr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During the covid time, Airbnb incurred a huge loss in revenue. </a:t>
            </a:r>
          </a:p>
          <a:p>
            <a:pPr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People have now started travelling again and Airbnb is aiming to bring up the business again and are ready to provide services to customers.</a:t>
            </a:r>
          </a:p>
          <a:p>
            <a:pPr algn="just">
              <a:buFont typeface="Wingdings" panose="05000000000000000000" pitchFamily="2" charset="2"/>
              <a:buChar char="q"/>
            </a:pPr>
            <a:endParaRPr lang="en-IN"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IN" dirty="0">
                <a:latin typeface="Arial" panose="020B0604020202020204" pitchFamily="34" charset="0"/>
                <a:cs typeface="Arial" panose="020B0604020202020204" pitchFamily="34" charset="0"/>
              </a:rPr>
              <a:t>For the past few months, Airbnb has seen a major decline in revenue. </a:t>
            </a:r>
          </a:p>
          <a:p>
            <a:pPr algn="just">
              <a:buFont typeface="Wingdings" panose="05000000000000000000" pitchFamily="2" charset="2"/>
              <a:buChar char="q"/>
            </a:pPr>
            <a:r>
              <a:rPr lang="en-IN" dirty="0">
                <a:latin typeface="Arial" panose="020B0604020202020204" pitchFamily="34" charset="0"/>
                <a:cs typeface="Arial" panose="020B0604020202020204" pitchFamily="34" charset="0"/>
              </a:rPr>
              <a:t>Now that the restrictions have started lifting and people have started to travel more, Airbnb wants to make sure that it is fully prepared for this change.</a:t>
            </a:r>
          </a:p>
          <a:p>
            <a:pPr algn="just">
              <a:buFont typeface="Wingdings" panose="05000000000000000000" pitchFamily="2" charset="2"/>
              <a:buChar char="q"/>
            </a:pPr>
            <a:r>
              <a:rPr lang="en-IN" dirty="0">
                <a:latin typeface="Arial" panose="020B0604020202020204" pitchFamily="34" charset="0"/>
                <a:cs typeface="Arial" panose="020B0604020202020204" pitchFamily="34" charset="0"/>
              </a:rPr>
              <a:t>So, analysis has been done on a dataset consisting of various Airbnb listings in New York.</a:t>
            </a:r>
          </a:p>
          <a:p>
            <a:pPr marL="0" indent="0">
              <a:buNone/>
            </a:pPr>
            <a:r>
              <a:rPr lang="en-US" b="1" u="sng" dirty="0">
                <a:solidFill>
                  <a:schemeClr val="tx1"/>
                </a:solidFill>
                <a:latin typeface="+mn-lt"/>
              </a:rPr>
              <a:t>DATA PREPARATION:</a:t>
            </a:r>
          </a:p>
          <a:p>
            <a:pPr algn="just">
              <a:buFont typeface="Wingdings" panose="05000000000000000000" pitchFamily="2" charset="2"/>
              <a:buChar char="q"/>
            </a:pPr>
            <a:r>
              <a:rPr lang="en-IN" dirty="0">
                <a:latin typeface="Arial" panose="020B0604020202020204" pitchFamily="34" charset="0"/>
                <a:cs typeface="Arial" panose="020B0604020202020204" pitchFamily="34" charset="0"/>
              </a:rPr>
              <a:t>Cleaned data to remove any missing values and duplicates. </a:t>
            </a:r>
          </a:p>
          <a:p>
            <a:pPr algn="just">
              <a:buFont typeface="Wingdings" panose="05000000000000000000" pitchFamily="2" charset="2"/>
              <a:buChar char="q"/>
            </a:pPr>
            <a:r>
              <a:rPr lang="en-IN" dirty="0">
                <a:latin typeface="Arial" panose="020B0604020202020204" pitchFamily="34" charset="0"/>
                <a:cs typeface="Arial" panose="020B0604020202020204" pitchFamily="34" charset="0"/>
              </a:rPr>
              <a:t>Dropped insignificant columns. </a:t>
            </a:r>
          </a:p>
          <a:p>
            <a:pPr algn="just">
              <a:buFont typeface="Wingdings" panose="05000000000000000000" pitchFamily="2" charset="2"/>
              <a:buChar char="q"/>
            </a:pPr>
            <a:r>
              <a:rPr lang="en-IN" dirty="0">
                <a:latin typeface="Arial" panose="020B0604020202020204" pitchFamily="34" charset="0"/>
                <a:cs typeface="Arial" panose="020B0604020202020204" pitchFamily="34" charset="0"/>
              </a:rPr>
              <a:t>Identified outliers</a:t>
            </a:r>
          </a:p>
          <a:p>
            <a:pPr marL="0" indent="0">
              <a:buNone/>
            </a:pPr>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48396" y="-250721"/>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2</a:t>
            </a:fld>
            <a:endParaRPr lang="en-US" dirty="0"/>
          </a:p>
        </p:txBody>
      </p:sp>
      <p:sp>
        <p:nvSpPr>
          <p:cNvPr id="8" name="TextBox 7">
            <a:extLst>
              <a:ext uri="{FF2B5EF4-FFF2-40B4-BE49-F238E27FC236}">
                <a16:creationId xmlns:a16="http://schemas.microsoft.com/office/drawing/2014/main" id="{0891016B-616A-D41C-6789-DE366FE02C17}"/>
              </a:ext>
            </a:extLst>
          </p:cNvPr>
          <p:cNvSpPr txBox="1"/>
          <p:nvPr/>
        </p:nvSpPr>
        <p:spPr>
          <a:xfrm>
            <a:off x="0" y="2319715"/>
            <a:ext cx="6266629" cy="369332"/>
          </a:xfrm>
          <a:prstGeom prst="rect">
            <a:avLst/>
          </a:prstGeom>
          <a:noFill/>
        </p:spPr>
        <p:txBody>
          <a:bodyPr wrap="square">
            <a:spAutoFit/>
          </a:bodyPr>
          <a:lstStyle/>
          <a:p>
            <a:r>
              <a:rPr lang="en-US" b="1" u="sng" dirty="0"/>
              <a:t> Background</a:t>
            </a:r>
            <a:endParaRPr lang="en-US" u="sng" dirty="0"/>
          </a:p>
        </p:txBody>
      </p:sp>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1563756" y="456258"/>
            <a:ext cx="9567078" cy="540000"/>
          </a:xfrm>
        </p:spPr>
        <p:txBody>
          <a:bodyPr anchor="t">
            <a:normAutofit/>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Room type with respect to Neighbourhood group</a:t>
            </a:r>
          </a:p>
        </p:txBody>
      </p:sp>
      <p:sp>
        <p:nvSpPr>
          <p:cNvPr id="4" name="Text Placeholder 3">
            <a:extLst>
              <a:ext uri="{FF2B5EF4-FFF2-40B4-BE49-F238E27FC236}">
                <a16:creationId xmlns:a16="http://schemas.microsoft.com/office/drawing/2014/main" id="{017DA561-4E97-4A13-ACE7-1EFDE3650B11}"/>
              </a:ext>
            </a:extLst>
          </p:cNvPr>
          <p:cNvSpPr>
            <a:spLocks noGrp="1"/>
          </p:cNvSpPr>
          <p:nvPr>
            <p:ph sz="half" idx="1"/>
          </p:nvPr>
        </p:nvSpPr>
        <p:spPr>
          <a:xfrm>
            <a:off x="358800" y="2102764"/>
            <a:ext cx="5580000" cy="2928730"/>
          </a:xfrm>
        </p:spPr>
        <p:txBody>
          <a:bodyPr>
            <a:normAutofit/>
            <a:scene3d>
              <a:camera prst="orthographicFront"/>
              <a:lightRig rig="soft" dir="t">
                <a:rot lat="0" lon="0" rev="15600000"/>
              </a:lightRig>
            </a:scene3d>
            <a:sp3d extrusionH="57150" prstMaterial="softEdge">
              <a:bevelT w="25400" h="38100"/>
            </a:sp3d>
          </a:bodyPr>
          <a:lstStyle/>
          <a:p>
            <a:pPr marL="285750" indent="-285750">
              <a:buFont typeface="Wingdings" panose="05000000000000000000" pitchFamily="2" charset="2"/>
              <a:buChar char="q"/>
            </a:pPr>
            <a:r>
              <a:rPr lang="en-IN" b="1" dirty="0">
                <a:ln/>
                <a:solidFill>
                  <a:schemeClr val="accent4"/>
                </a:solidFill>
              </a:rPr>
              <a:t>Manhattan and Brooklyn are top neighbourhood groups and mostly people prefer to book the entire home or private room. </a:t>
            </a:r>
          </a:p>
          <a:p>
            <a:pPr marL="285750" indent="-285750">
              <a:buFont typeface="Wingdings" panose="05000000000000000000" pitchFamily="2" charset="2"/>
              <a:buChar char="q"/>
            </a:pPr>
            <a:r>
              <a:rPr lang="en-IN" b="1" dirty="0">
                <a:ln/>
                <a:solidFill>
                  <a:schemeClr val="accent4"/>
                </a:solidFill>
              </a:rPr>
              <a:t>Manhattan has highest number of home/apt properties, i.e., 60.93% of total listed properties. </a:t>
            </a:r>
          </a:p>
          <a:p>
            <a:pPr marL="285750" indent="-285750">
              <a:buFont typeface="Wingdings" panose="05000000000000000000" pitchFamily="2" charset="2"/>
              <a:buChar char="q"/>
            </a:pPr>
            <a:r>
              <a:rPr lang="en-IN" b="1" dirty="0">
                <a:ln/>
                <a:solidFill>
                  <a:schemeClr val="accent4"/>
                </a:solidFill>
              </a:rPr>
              <a:t>Maximum number of private rooms  are available in Bronx i.e., around 59.76% of total listed properties. </a:t>
            </a:r>
          </a:p>
          <a:p>
            <a:pPr marL="285750" indent="-285750">
              <a:buFont typeface="Wingdings" panose="05000000000000000000" pitchFamily="2" charset="2"/>
              <a:buChar char="q"/>
            </a:pPr>
            <a:r>
              <a:rPr lang="en-IN" b="1" dirty="0">
                <a:ln/>
                <a:solidFill>
                  <a:schemeClr val="accent4"/>
                </a:solidFill>
              </a:rPr>
              <a:t>A smaller number of shared rooms are available in each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sz="half" idx="2"/>
          </p:nvPr>
        </p:nvPicPr>
        <p:blipFill>
          <a:blip r:embed="rId2"/>
          <a:stretch>
            <a:fillRect/>
          </a:stretch>
        </p:blipFill>
        <p:spPr>
          <a:xfrm>
            <a:off x="6253200" y="1722783"/>
            <a:ext cx="5580000" cy="3688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Slide Number Placeholder 5">
            <a:extLst>
              <a:ext uri="{FF2B5EF4-FFF2-40B4-BE49-F238E27FC236}">
                <a16:creationId xmlns:a16="http://schemas.microsoft.com/office/drawing/2014/main" id="{E8E72F82-B42B-BEDF-007E-379499AE6FC2}"/>
              </a:ext>
            </a:extLst>
          </p:cNvPr>
          <p:cNvSpPr>
            <a:spLocks noGrp="1"/>
          </p:cNvSpPr>
          <p:nvPr>
            <p:ph type="sldNum" sz="quarter" idx="14"/>
          </p:nvPr>
        </p:nvSpPr>
        <p:spPr>
          <a:xfrm>
            <a:off x="11594400" y="6678000"/>
            <a:ext cx="597600" cy="144000"/>
          </a:xfrm>
        </p:spPr>
        <p:txBody>
          <a:bodyPr/>
          <a:lstStyle/>
          <a:p>
            <a:pPr>
              <a:spcAft>
                <a:spcPts val="600"/>
              </a:spcAft>
            </a:pPr>
            <a:fld id="{058DB212-BFA2-403F-85EF-DFD3FF6D973A}" type="slidenum">
              <a:rPr lang="en-US" noProof="0" smtClean="0"/>
              <a:pPr>
                <a:spcAft>
                  <a:spcPts val="600"/>
                </a:spcAft>
              </a:pPr>
              <a:t>3</a:t>
            </a:fld>
            <a:endParaRPr lang="en-US" noProof="0"/>
          </a:p>
        </p:txBody>
      </p:sp>
    </p:spTree>
    <p:extLst>
      <p:ext uri="{BB962C8B-B14F-4D97-AF65-F5344CB8AC3E}">
        <p14:creationId xmlns:p14="http://schemas.microsoft.com/office/powerpoint/2010/main" val="123203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775755" y="36000"/>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
        <p:nvSpPr>
          <p:cNvPr id="8" name="TextBox 7">
            <a:extLst>
              <a:ext uri="{FF2B5EF4-FFF2-40B4-BE49-F238E27FC236}">
                <a16:creationId xmlns:a16="http://schemas.microsoft.com/office/drawing/2014/main" id="{0891016B-616A-D41C-6789-DE366FE02C17}"/>
              </a:ext>
            </a:extLst>
          </p:cNvPr>
          <p:cNvSpPr txBox="1"/>
          <p:nvPr/>
        </p:nvSpPr>
        <p:spPr>
          <a:xfrm>
            <a:off x="-14749" y="2319715"/>
            <a:ext cx="6266629" cy="369332"/>
          </a:xfrm>
          <a:prstGeom prst="rect">
            <a:avLst/>
          </a:prstGeom>
          <a:noFill/>
        </p:spPr>
        <p:txBody>
          <a:bodyPr wrap="square">
            <a:spAutoFit/>
          </a:bodyPr>
          <a:lstStyle/>
          <a:p>
            <a:r>
              <a:rPr lang="en-US" b="1" u="sng" dirty="0"/>
              <a:t> </a:t>
            </a:r>
            <a:endParaRPr lang="en-US" u="sng" dirty="0"/>
          </a:p>
        </p:txBody>
      </p:sp>
      <p:pic>
        <p:nvPicPr>
          <p:cNvPr id="12" name="Content Placeholder 11">
            <a:extLst>
              <a:ext uri="{FF2B5EF4-FFF2-40B4-BE49-F238E27FC236}">
                <a16:creationId xmlns:a16="http://schemas.microsoft.com/office/drawing/2014/main" id="{CBBCC3CA-CD23-1CB1-68FC-B6AECC397714}"/>
              </a:ext>
            </a:extLst>
          </p:cNvPr>
          <p:cNvPicPr>
            <a:picLocks noGrp="1" noChangeAspect="1"/>
          </p:cNvPicPr>
          <p:nvPr>
            <p:ph sz="half" idx="1"/>
          </p:nvPr>
        </p:nvPicPr>
        <p:blipFill>
          <a:blip r:embed="rId3"/>
          <a:stretch>
            <a:fillRect/>
          </a:stretch>
        </p:blipFill>
        <p:spPr>
          <a:xfrm>
            <a:off x="121342" y="589935"/>
            <a:ext cx="6992937" cy="3757773"/>
          </a:xfrm>
          <a:prstGeom prst="rect">
            <a:avLst/>
          </a:prstGeom>
        </p:spPr>
      </p:pic>
      <p:sp>
        <p:nvSpPr>
          <p:cNvPr id="14" name="TextBox 13">
            <a:extLst>
              <a:ext uri="{FF2B5EF4-FFF2-40B4-BE49-F238E27FC236}">
                <a16:creationId xmlns:a16="http://schemas.microsoft.com/office/drawing/2014/main" id="{BD28918D-E1D3-E270-6982-654125D1977B}"/>
              </a:ext>
            </a:extLst>
          </p:cNvPr>
          <p:cNvSpPr txBox="1"/>
          <p:nvPr/>
        </p:nvSpPr>
        <p:spPr>
          <a:xfrm>
            <a:off x="-14749" y="4480443"/>
            <a:ext cx="7654413" cy="1938992"/>
          </a:xfrm>
          <a:prstGeom prst="rect">
            <a:avLst/>
          </a:prstGeom>
          <a:noFill/>
        </p:spPr>
        <p:txBody>
          <a:bodyPr wrap="square">
            <a:spAutoFit/>
          </a:bodyPr>
          <a:lstStyle/>
          <a:p>
            <a:pPr marL="285750" indent="-285750" algn="just">
              <a:buFont typeface="Wingdings" panose="05000000000000000000" pitchFamily="2" charset="2"/>
              <a:buChar char="q"/>
            </a:pPr>
            <a:r>
              <a:rPr lang="en-IN" sz="1500" dirty="0">
                <a:latin typeface="Arial" panose="020B0604020202020204" pitchFamily="34" charset="0"/>
                <a:cs typeface="Arial" panose="020B0604020202020204" pitchFamily="34" charset="0"/>
              </a:rPr>
              <a:t>The listings with Minimum nights 1-5 have the most number of bookings. We can see a prominent spike in 30 days, this would be because customers would rent out monthly. </a:t>
            </a:r>
          </a:p>
          <a:p>
            <a:pPr marL="285750" indent="-285750" algn="just">
              <a:buFont typeface="Wingdings" panose="05000000000000000000" pitchFamily="2" charset="2"/>
              <a:buChar char="q"/>
            </a:pPr>
            <a:r>
              <a:rPr lang="en-IN" sz="1500" dirty="0">
                <a:latin typeface="Arial" panose="020B0604020202020204" pitchFamily="34" charset="0"/>
                <a:cs typeface="Arial" panose="020B0604020202020204" pitchFamily="34" charset="0"/>
              </a:rPr>
              <a:t>After 30 days, we can also see small spikes, this can also be explained by the monthly rent taking trend.</a:t>
            </a:r>
          </a:p>
          <a:p>
            <a:pPr marL="285750" indent="-285750" algn="just">
              <a:buFont typeface="Wingdings" panose="05000000000000000000" pitchFamily="2" charset="2"/>
              <a:buChar char="q"/>
            </a:pPr>
            <a:r>
              <a:rPr lang="en-IN" sz="1500" dirty="0">
                <a:latin typeface="Arial" panose="020B0604020202020204" pitchFamily="34" charset="0"/>
                <a:cs typeface="Arial" panose="020B0604020202020204" pitchFamily="34" charset="0"/>
              </a:rPr>
              <a:t>Manhattan &amp;Queens have higher number of 30-day bookings compared to the others. The reason could be either tourists booking long stays or mid-level employees who opt for budget bookings due company visits</a:t>
            </a:r>
          </a:p>
        </p:txBody>
      </p:sp>
      <p:sp>
        <p:nvSpPr>
          <p:cNvPr id="16" name="TextBox 15">
            <a:extLst>
              <a:ext uri="{FF2B5EF4-FFF2-40B4-BE49-F238E27FC236}">
                <a16:creationId xmlns:a16="http://schemas.microsoft.com/office/drawing/2014/main" id="{3F032FD7-F7D2-E656-F06C-D1F97D2D4F76}"/>
              </a:ext>
            </a:extLst>
          </p:cNvPr>
          <p:cNvSpPr txBox="1"/>
          <p:nvPr/>
        </p:nvSpPr>
        <p:spPr>
          <a:xfrm>
            <a:off x="359999" y="69233"/>
            <a:ext cx="6992937" cy="369332"/>
          </a:xfrm>
          <a:prstGeom prst="rect">
            <a:avLst/>
          </a:prstGeom>
          <a:noFill/>
        </p:spPr>
        <p:txBody>
          <a:bodyPr wrap="square">
            <a:spAutoFit/>
          </a:bodyPr>
          <a:lstStyle/>
          <a:p>
            <a:r>
              <a:rPr lang="en-US" b="1" u="sng" dirty="0"/>
              <a:t>Customer Booking with respect to Minimum Nights</a:t>
            </a:r>
          </a:p>
        </p:txBody>
      </p:sp>
    </p:spTree>
    <p:extLst>
      <p:ext uri="{BB962C8B-B14F-4D97-AF65-F5344CB8AC3E}">
        <p14:creationId xmlns:p14="http://schemas.microsoft.com/office/powerpoint/2010/main" val="420424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34749" y="-170477"/>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5</a:t>
            </a:fld>
            <a:endParaRPr lang="en-US" dirty="0"/>
          </a:p>
        </p:txBody>
      </p:sp>
      <p:sp>
        <p:nvSpPr>
          <p:cNvPr id="8" name="TextBox 7">
            <a:extLst>
              <a:ext uri="{FF2B5EF4-FFF2-40B4-BE49-F238E27FC236}">
                <a16:creationId xmlns:a16="http://schemas.microsoft.com/office/drawing/2014/main" id="{0891016B-616A-D41C-6789-DE366FE02C17}"/>
              </a:ext>
            </a:extLst>
          </p:cNvPr>
          <p:cNvSpPr txBox="1"/>
          <p:nvPr/>
        </p:nvSpPr>
        <p:spPr>
          <a:xfrm>
            <a:off x="-14749" y="2319715"/>
            <a:ext cx="6266629" cy="369332"/>
          </a:xfrm>
          <a:prstGeom prst="rect">
            <a:avLst/>
          </a:prstGeom>
          <a:noFill/>
        </p:spPr>
        <p:txBody>
          <a:bodyPr wrap="square">
            <a:spAutoFit/>
          </a:bodyPr>
          <a:lstStyle/>
          <a:p>
            <a:r>
              <a:rPr lang="en-US" b="1" u="sng" dirty="0"/>
              <a:t> </a:t>
            </a:r>
            <a:endParaRPr lang="en-US" u="sng" dirty="0"/>
          </a:p>
        </p:txBody>
      </p:sp>
      <p:sp>
        <p:nvSpPr>
          <p:cNvPr id="14" name="TextBox 13">
            <a:extLst>
              <a:ext uri="{FF2B5EF4-FFF2-40B4-BE49-F238E27FC236}">
                <a16:creationId xmlns:a16="http://schemas.microsoft.com/office/drawing/2014/main" id="{BD28918D-E1D3-E270-6982-654125D1977B}"/>
              </a:ext>
            </a:extLst>
          </p:cNvPr>
          <p:cNvSpPr txBox="1"/>
          <p:nvPr/>
        </p:nvSpPr>
        <p:spPr>
          <a:xfrm>
            <a:off x="0" y="4823964"/>
            <a:ext cx="7444348"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Availability of Bedford is highest, and its price is on the lower side. It is a good choice for customers. </a:t>
            </a:r>
          </a:p>
          <a:p>
            <a:pPr marL="285750" indent="-285750"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After Bedford, Harlem follows the same trend. </a:t>
            </a:r>
          </a:p>
          <a:p>
            <a:pPr marL="285750" indent="-285750"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Chelsea’s availability low but it is costly. </a:t>
            </a:r>
          </a:p>
          <a:p>
            <a:pPr marL="285750" indent="-285750"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On the other hand, William’s price is high and has average availability. </a:t>
            </a:r>
          </a:p>
        </p:txBody>
      </p:sp>
      <p:sp>
        <p:nvSpPr>
          <p:cNvPr id="16" name="TextBox 15">
            <a:extLst>
              <a:ext uri="{FF2B5EF4-FFF2-40B4-BE49-F238E27FC236}">
                <a16:creationId xmlns:a16="http://schemas.microsoft.com/office/drawing/2014/main" id="{3F032FD7-F7D2-E656-F06C-D1F97D2D4F76}"/>
              </a:ext>
            </a:extLst>
          </p:cNvPr>
          <p:cNvSpPr txBox="1"/>
          <p:nvPr/>
        </p:nvSpPr>
        <p:spPr>
          <a:xfrm>
            <a:off x="359999" y="69233"/>
            <a:ext cx="6992937" cy="369332"/>
          </a:xfrm>
          <a:prstGeom prst="rect">
            <a:avLst/>
          </a:prstGeom>
          <a:noFill/>
        </p:spPr>
        <p:txBody>
          <a:bodyPr wrap="square">
            <a:spAutoFit/>
          </a:bodyPr>
          <a:lstStyle/>
          <a:p>
            <a:r>
              <a:rPr lang="en-US" u="sng" dirty="0">
                <a:ln w="0"/>
                <a:solidFill>
                  <a:schemeClr val="accent1"/>
                </a:solidFill>
                <a:effectLst>
                  <a:outerShdw blurRad="38100" dist="25400" dir="5400000" algn="ctr" rotWithShape="0">
                    <a:srgbClr val="6E747A">
                      <a:alpha val="43000"/>
                    </a:srgbClr>
                  </a:outerShdw>
                </a:effectLst>
              </a:rPr>
              <a:t>Neighborhood vs Availability</a:t>
            </a:r>
            <a:r>
              <a:rPr lang="en-US" dirty="0">
                <a:ln w="0"/>
                <a:solidFill>
                  <a:schemeClr val="accent1"/>
                </a:solidFill>
                <a:effectLst>
                  <a:outerShdw blurRad="38100" dist="25400" dir="5400000" algn="ctr" rotWithShape="0">
                    <a:srgbClr val="6E747A">
                      <a:alpha val="43000"/>
                    </a:srgbClr>
                  </a:outerShdw>
                </a:effectLst>
              </a:rPr>
              <a:t>	 </a:t>
            </a:r>
          </a:p>
        </p:txBody>
      </p:sp>
      <p:pic>
        <p:nvPicPr>
          <p:cNvPr id="4" name="Content Placeholder 7">
            <a:extLst>
              <a:ext uri="{FF2B5EF4-FFF2-40B4-BE49-F238E27FC236}">
                <a16:creationId xmlns:a16="http://schemas.microsoft.com/office/drawing/2014/main" id="{40D42C4D-B703-B552-6B87-C3CC70EE0FEC}"/>
              </a:ext>
            </a:extLst>
          </p:cNvPr>
          <p:cNvPicPr>
            <a:picLocks noChangeAspect="1"/>
          </p:cNvPicPr>
          <p:nvPr/>
        </p:nvPicPr>
        <p:blipFill>
          <a:blip r:embed="rId3"/>
          <a:stretch>
            <a:fillRect/>
          </a:stretch>
        </p:blipFill>
        <p:spPr>
          <a:xfrm>
            <a:off x="195312" y="657211"/>
            <a:ext cx="7444352" cy="3893087"/>
          </a:xfrm>
          <a:prstGeom prst="rect">
            <a:avLst/>
          </a:prstGeom>
        </p:spPr>
      </p:pic>
    </p:spTree>
    <p:extLst>
      <p:ext uri="{BB962C8B-B14F-4D97-AF65-F5344CB8AC3E}">
        <p14:creationId xmlns:p14="http://schemas.microsoft.com/office/powerpoint/2010/main" val="238155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34749" y="-170477"/>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6</a:t>
            </a:fld>
            <a:endParaRPr lang="en-US" dirty="0"/>
          </a:p>
        </p:txBody>
      </p:sp>
      <p:sp>
        <p:nvSpPr>
          <p:cNvPr id="8" name="TextBox 7">
            <a:extLst>
              <a:ext uri="{FF2B5EF4-FFF2-40B4-BE49-F238E27FC236}">
                <a16:creationId xmlns:a16="http://schemas.microsoft.com/office/drawing/2014/main" id="{0891016B-616A-D41C-6789-DE366FE02C17}"/>
              </a:ext>
            </a:extLst>
          </p:cNvPr>
          <p:cNvSpPr txBox="1"/>
          <p:nvPr/>
        </p:nvSpPr>
        <p:spPr>
          <a:xfrm>
            <a:off x="-14749" y="2319715"/>
            <a:ext cx="6266629" cy="369332"/>
          </a:xfrm>
          <a:prstGeom prst="rect">
            <a:avLst/>
          </a:prstGeom>
          <a:noFill/>
        </p:spPr>
        <p:txBody>
          <a:bodyPr wrap="square">
            <a:spAutoFit/>
          </a:bodyPr>
          <a:lstStyle/>
          <a:p>
            <a:r>
              <a:rPr lang="en-US" b="1" u="sng" dirty="0"/>
              <a:t> </a:t>
            </a:r>
            <a:endParaRPr lang="en-US" u="sng" dirty="0"/>
          </a:p>
        </p:txBody>
      </p:sp>
      <p:sp>
        <p:nvSpPr>
          <p:cNvPr id="14" name="TextBox 13">
            <a:extLst>
              <a:ext uri="{FF2B5EF4-FFF2-40B4-BE49-F238E27FC236}">
                <a16:creationId xmlns:a16="http://schemas.microsoft.com/office/drawing/2014/main" id="{BD28918D-E1D3-E270-6982-654125D1977B}"/>
              </a:ext>
            </a:extLst>
          </p:cNvPr>
          <p:cNvSpPr txBox="1"/>
          <p:nvPr/>
        </p:nvSpPr>
        <p:spPr>
          <a:xfrm>
            <a:off x="71452" y="4941862"/>
            <a:ext cx="7444348" cy="1323439"/>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a:spAutoFit/>
          </a:bodyPr>
          <a:lstStyle/>
          <a:p>
            <a:pPr marL="285750" indent="-285750"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We have taken pricing preference based on volume of bookings done in a price range.</a:t>
            </a:r>
          </a:p>
          <a:p>
            <a:pPr marL="285750" indent="-285750" algn="just">
              <a:buFont typeface="Wingdings" panose="05000000000000000000" pitchFamily="2" charset="2"/>
              <a:buChar char="q"/>
            </a:pPr>
            <a:r>
              <a:rPr lang="en-IN" sz="1600" dirty="0">
                <a:latin typeface="Arial" panose="020B0604020202020204" pitchFamily="34" charset="0"/>
                <a:cs typeface="Arial" panose="020B0604020202020204" pitchFamily="34" charset="0"/>
              </a:rPr>
              <a:t>From both the graphs, the favourable price range is $60 - $200. This is the price range most preferred by most customers. </a:t>
            </a:r>
          </a:p>
          <a:p>
            <a:pPr marL="285750" indent="-285750" algn="just">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F032FD7-F7D2-E656-F06C-D1F97D2D4F76}"/>
              </a:ext>
            </a:extLst>
          </p:cNvPr>
          <p:cNvSpPr txBox="1"/>
          <p:nvPr/>
        </p:nvSpPr>
        <p:spPr>
          <a:xfrm>
            <a:off x="377500" y="66900"/>
            <a:ext cx="6992937" cy="369332"/>
          </a:xfrm>
          <a:prstGeom prst="rect">
            <a:avLst/>
          </a:prstGeom>
          <a:noFill/>
        </p:spPr>
        <p:txBody>
          <a:bodyPr wrap="square">
            <a:spAutoFit/>
          </a:bodyPr>
          <a:lstStyle/>
          <a:p>
            <a:r>
              <a:rPr lang="en-US" u="sng" dirty="0">
                <a:ln w="0"/>
                <a:solidFill>
                  <a:schemeClr val="accent1"/>
                </a:solidFill>
                <a:effectLst>
                  <a:outerShdw blurRad="50800" dist="38100" dir="5400000" algn="t" rotWithShape="0">
                    <a:prstClr val="black">
                      <a:alpha val="40000"/>
                    </a:prstClr>
                  </a:outerShdw>
                </a:effectLst>
              </a:rPr>
              <a:t>Price Range Preferred by Customers</a:t>
            </a:r>
            <a:r>
              <a:rPr lang="en-US" dirty="0">
                <a:ln w="0"/>
                <a:solidFill>
                  <a:schemeClr val="accent1"/>
                </a:solidFill>
                <a:effectLst>
                  <a:outerShdw blurRad="50800" dist="38100" dir="5400000" algn="t" rotWithShape="0">
                    <a:prstClr val="black">
                      <a:alpha val="40000"/>
                    </a:prstClr>
                  </a:outerShdw>
                </a:effectLst>
              </a:rPr>
              <a:t>	</a:t>
            </a:r>
            <a:r>
              <a:rPr lang="en-US" u="sng" dirty="0">
                <a:ln w="0"/>
                <a:solidFill>
                  <a:schemeClr val="accent1"/>
                </a:solidFill>
                <a:effectLst>
                  <a:outerShdw blurRad="50800" dist="38100" dir="5400000" algn="t" rotWithShape="0">
                    <a:prstClr val="black">
                      <a:alpha val="40000"/>
                    </a:prstClr>
                  </a:outerShdw>
                </a:effectLst>
              </a:rPr>
              <a:t> </a:t>
            </a:r>
          </a:p>
        </p:txBody>
      </p:sp>
      <p:pic>
        <p:nvPicPr>
          <p:cNvPr id="2" name="Content Placeholder 5">
            <a:extLst>
              <a:ext uri="{FF2B5EF4-FFF2-40B4-BE49-F238E27FC236}">
                <a16:creationId xmlns:a16="http://schemas.microsoft.com/office/drawing/2014/main" id="{B8AE7DB1-4E04-018C-6480-32ED5FFACD2E}"/>
              </a:ext>
            </a:extLst>
          </p:cNvPr>
          <p:cNvPicPr>
            <a:picLocks noGrp="1" noChangeAspect="1"/>
          </p:cNvPicPr>
          <p:nvPr>
            <p:ph idx="1"/>
          </p:nvPr>
        </p:nvPicPr>
        <p:blipFill>
          <a:blip r:embed="rId3"/>
          <a:stretch>
            <a:fillRect/>
          </a:stretch>
        </p:blipFill>
        <p:spPr>
          <a:xfrm>
            <a:off x="71452" y="700156"/>
            <a:ext cx="7605035" cy="3945586"/>
          </a:xfrm>
        </p:spPr>
      </p:pic>
    </p:spTree>
    <p:extLst>
      <p:ext uri="{BB962C8B-B14F-4D97-AF65-F5344CB8AC3E}">
        <p14:creationId xmlns:p14="http://schemas.microsoft.com/office/powerpoint/2010/main" val="231704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566" y="270069"/>
            <a:ext cx="11567250" cy="696659"/>
          </a:xfrm>
        </p:spPr>
        <p:txBody>
          <a:bodyPr/>
          <a:lstStyle/>
          <a:p>
            <a:r>
              <a:rPr lang="en-IN" sz="2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Understanding Price variation w.r.t Room Type &amp; Neighbourhood </a:t>
            </a:r>
            <a:endParaRPr lang="en-US" sz="2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endParaRPr>
          </a:p>
        </p:txBody>
      </p:sp>
      <p:sp>
        <p:nvSpPr>
          <p:cNvPr id="3" name="Rectangle 2" descr="legend">
            <a:extLst>
              <a:ext uri="{FF2B5EF4-FFF2-40B4-BE49-F238E27FC236}">
                <a16:creationId xmlns:a16="http://schemas.microsoft.com/office/drawing/2014/main" id="{7D64EECE-959D-459E-BAFC-4E6C13A0DE32}"/>
              </a:ext>
              <a:ext uri="{C183D7F6-B498-43B3-948B-1728B52AA6E4}">
                <adec:decorative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descr="Legend">
            <a:extLst>
              <a:ext uri="{FF2B5EF4-FFF2-40B4-BE49-F238E27FC236}">
                <a16:creationId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a:latin typeface="+mj-lt"/>
                </a:rPr>
                <a:t>Data A</a:t>
              </a:r>
            </a:p>
          </p:txBody>
        </p:sp>
        <p:sp>
          <p:nvSpPr>
            <p:cNvPr id="29" name="TextBox 28">
              <a:extLst>
                <a:ext uri="{FF2B5EF4-FFF2-40B4-BE49-F238E27FC236}">
                  <a16:creationId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a:latin typeface="+mj-lt"/>
                </a:rPr>
                <a:t>Data B</a:t>
              </a:r>
            </a:p>
          </p:txBody>
        </p:sp>
        <p:sp>
          <p:nvSpPr>
            <p:cNvPr id="30" name="Rectangle 29">
              <a:extLst>
                <a:ext uri="{FF2B5EF4-FFF2-40B4-BE49-F238E27FC236}">
                  <a16:creationId xmlns:a16="http://schemas.microsoft.com/office/drawing/2014/main" id="{ACD1BF27-2213-45CE-A667-788F7924C22E}"/>
                </a:ext>
                <a:ext uri="{C183D7F6-B498-43B3-948B-1728B52AA6E4}">
                  <adec:decorative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1" name="Rectangle 30">
              <a:extLst>
                <a:ext uri="{FF2B5EF4-FFF2-40B4-BE49-F238E27FC236}">
                  <a16:creationId xmlns:a16="http://schemas.microsoft.com/office/drawing/2014/main" id="{54F87B6B-A885-4EEB-8E55-6E1DA1BD0EA8}"/>
                </a:ext>
                <a:ext uri="{C183D7F6-B498-43B3-948B-1728B52AA6E4}">
                  <adec:decorative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2" name="Rectangle 31">
              <a:extLst>
                <a:ext uri="{FF2B5EF4-FFF2-40B4-BE49-F238E27FC236}">
                  <a16:creationId xmlns:a16="http://schemas.microsoft.com/office/drawing/2014/main" id="{EB4B2BC6-FC0E-4408-9491-47D196A52DE9}"/>
                </a:ext>
                <a:ext uri="{C183D7F6-B498-43B3-948B-1728B52AA6E4}">
                  <adec:decorative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3" name="TextBox 32">
              <a:extLst>
                <a:ext uri="{FF2B5EF4-FFF2-40B4-BE49-F238E27FC236}">
                  <a16:creationId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a:latin typeface="+mj-lt"/>
                </a:rPr>
                <a:t>Data C</a:t>
              </a:r>
            </a:p>
          </p:txBody>
        </p:sp>
      </p:gr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7</a:t>
            </a:fld>
            <a:endParaRPr lang="en-US"/>
          </a:p>
        </p:txBody>
      </p:sp>
      <p:pic>
        <p:nvPicPr>
          <p:cNvPr id="5" name="Content Placeholder 5">
            <a:extLst>
              <a:ext uri="{FF2B5EF4-FFF2-40B4-BE49-F238E27FC236}">
                <a16:creationId xmlns:a16="http://schemas.microsoft.com/office/drawing/2014/main" id="{16A6B725-8E8B-C15D-0DE0-40D096063E45}"/>
              </a:ext>
            </a:extLst>
          </p:cNvPr>
          <p:cNvPicPr>
            <a:picLocks noChangeAspect="1"/>
          </p:cNvPicPr>
          <p:nvPr/>
        </p:nvPicPr>
        <p:blipFill>
          <a:blip r:embed="rId2"/>
          <a:stretch>
            <a:fillRect/>
          </a:stretch>
        </p:blipFill>
        <p:spPr>
          <a:xfrm>
            <a:off x="227185" y="1056796"/>
            <a:ext cx="5787256" cy="5004791"/>
          </a:xfrm>
          <a:prstGeom prst="rect">
            <a:avLst/>
          </a:prstGeom>
        </p:spPr>
      </p:pic>
      <p:sp>
        <p:nvSpPr>
          <p:cNvPr id="7" name="TextBox 6">
            <a:extLst>
              <a:ext uri="{FF2B5EF4-FFF2-40B4-BE49-F238E27FC236}">
                <a16:creationId xmlns:a16="http://schemas.microsoft.com/office/drawing/2014/main" id="{34294797-8253-C089-7A1A-EF759E0F567F}"/>
              </a:ext>
            </a:extLst>
          </p:cNvPr>
          <p:cNvSpPr txBox="1"/>
          <p:nvPr/>
        </p:nvSpPr>
        <p:spPr>
          <a:xfrm>
            <a:off x="6177559" y="2548024"/>
            <a:ext cx="5787256" cy="258532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pPr marL="342900" indent="-342900" algn="just">
              <a:buFont typeface="Wingdings" panose="05000000000000000000" pitchFamily="2" charset="2"/>
              <a:buChar char="§"/>
            </a:pPr>
            <a:r>
              <a:rPr lang="en-IN" dirty="0">
                <a:latin typeface="Arial" panose="020B0604020202020204" pitchFamily="34" charset="0"/>
                <a:cs typeface="Arial" panose="020B0604020202020204" pitchFamily="34" charset="0"/>
              </a:rPr>
              <a:t>The 'Entire home/apt' room type in Manhattan is the most expensive at $250, much higher than the overall average. </a:t>
            </a:r>
          </a:p>
          <a:p>
            <a:pPr marL="342900" indent="-342900" algn="just">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IN" dirty="0">
                <a:latin typeface="Arial" panose="020B0604020202020204" pitchFamily="34" charset="0"/>
                <a:cs typeface="Arial" panose="020B0604020202020204" pitchFamily="34" charset="0"/>
              </a:rPr>
              <a:t>‘private rooms’ of Manhattan &amp; Brooklyn has the highest average. </a:t>
            </a:r>
          </a:p>
          <a:p>
            <a:pPr marL="342900" indent="-342900" algn="just">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IN" dirty="0">
                <a:latin typeface="Arial" panose="020B0604020202020204" pitchFamily="34" charset="0"/>
                <a:cs typeface="Arial" panose="020B0604020202020204" pitchFamily="34" charset="0"/>
              </a:rPr>
              <a:t>‘Shared Room' type is the cheapest in Brooklyn with $50.5. </a:t>
            </a:r>
          </a:p>
        </p:txBody>
      </p:sp>
    </p:spTree>
    <p:extLst>
      <p:ext uri="{BB962C8B-B14F-4D97-AF65-F5344CB8AC3E}">
        <p14:creationId xmlns:p14="http://schemas.microsoft.com/office/powerpoint/2010/main" val="117758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DE7F035-A127-4A31-A6C5-5F7E15A251AF}"/>
              </a:ext>
            </a:extLst>
          </p:cNvPr>
          <p:cNvSpPr>
            <a:spLocks noGrp="1"/>
          </p:cNvSpPr>
          <p:nvPr>
            <p:ph type="body" sz="quarter" idx="12"/>
          </p:nvPr>
        </p:nvSpPr>
        <p:spPr>
          <a:xfrm>
            <a:off x="906100" y="2249397"/>
            <a:ext cx="4414795" cy="360000"/>
          </a:xfrm>
        </p:spPr>
        <p:txBody>
          <a:bodyPr/>
          <a:lstStyle/>
          <a:p>
            <a:r>
              <a:rPr lang="en-US" dirty="0"/>
              <a:t>Compare A</a:t>
            </a:r>
          </a:p>
        </p:txBody>
      </p:sp>
      <p:cxnSp>
        <p:nvCxnSpPr>
          <p:cNvPr id="9" name="Straight Connector 8">
            <a:extLst>
              <a:ext uri="{FF2B5EF4-FFF2-40B4-BE49-F238E27FC236}">
                <a16:creationId xmlns:a16="http://schemas.microsoft.com/office/drawing/2014/main" id="{6630A4D5-EDA4-4984-9340-20504F53AE7B}"/>
              </a:ext>
              <a:ext uri="{C183D7F6-B498-43B3-948B-1728B52AA6E4}">
                <adec:decorative xmlns:adec="http://schemas.microsoft.com/office/drawing/2017/decorative" val="1"/>
              </a:ext>
            </a:extLst>
          </p:cNvPr>
          <p:cNvCxnSpPr>
            <a:cxnSpLocks/>
          </p:cNvCxnSpPr>
          <p:nvPr/>
        </p:nvCxnSpPr>
        <p:spPr>
          <a:xfrm>
            <a:off x="6096000" y="2011703"/>
            <a:ext cx="0" cy="3075394"/>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C0B8B96D-B444-41DE-B8C1-07A2D085542F}"/>
              </a:ext>
            </a:extLst>
          </p:cNvPr>
          <p:cNvSpPr>
            <a:spLocks noGrp="1"/>
          </p:cNvSpPr>
          <p:nvPr>
            <p:ph type="body" sz="quarter" idx="13"/>
          </p:nvPr>
        </p:nvSpPr>
        <p:spPr>
          <a:xfrm>
            <a:off x="6799300" y="2249397"/>
            <a:ext cx="4414795" cy="360000"/>
          </a:xfrm>
        </p:spPr>
        <p:txBody>
          <a:bodyPr/>
          <a:lstStyle/>
          <a:p>
            <a:r>
              <a:rPr lang="en-US" dirty="0"/>
              <a:t>Compare B</a:t>
            </a:r>
          </a:p>
        </p:txBody>
      </p:sp>
      <p:sp>
        <p:nvSpPr>
          <p:cNvPr id="6" name="Content Placeholder 5">
            <a:extLst>
              <a:ext uri="{FF2B5EF4-FFF2-40B4-BE49-F238E27FC236}">
                <a16:creationId xmlns:a16="http://schemas.microsoft.com/office/drawing/2014/main" id="{55657951-9773-48FC-9527-7CD3E9B4B7F8}"/>
              </a:ext>
            </a:extLst>
          </p:cNvPr>
          <p:cNvSpPr>
            <a:spLocks noGrp="1"/>
          </p:cNvSpPr>
          <p:nvPr>
            <p:ph sz="half" idx="2"/>
          </p:nvPr>
        </p:nvSpPr>
        <p:spPr>
          <a:xfrm>
            <a:off x="6799300" y="2609397"/>
            <a:ext cx="4414799" cy="2109400"/>
          </a:xfrm>
        </p:spPr>
        <p:txBody>
          <a:bodyPr/>
          <a:lstStyle/>
          <a:p>
            <a:r>
              <a:rPr lang="en-US" dirty="0"/>
              <a:t>Lorem </a:t>
            </a:r>
            <a:r>
              <a:rPr lang="en-US" noProof="1"/>
              <a:t>ipsum Nulla a erat eget nunc hendrerit ultrices eu nec nulla. Donec viverra leo aliquet, auctor quam id, convallis orci. </a:t>
            </a:r>
          </a:p>
          <a:p>
            <a:pPr lvl="1"/>
            <a:r>
              <a:rPr lang="en-US" noProof="1"/>
              <a:t>Sed in molestie est. Cras ornare turpis at ligula posuere, sit amet accumsan neque lobortis.</a:t>
            </a:r>
          </a:p>
          <a:p>
            <a:pPr lvl="1"/>
            <a:r>
              <a:rPr lang="en-US" noProof="1"/>
              <a:t>Maecenas mattis risus ligula, sed ullamcorper nunc efficitur sed. </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8</a:t>
            </a:fld>
            <a:endParaRPr lang="en-US" dirty="0"/>
          </a:p>
        </p:txBody>
      </p:sp>
      <p:sp>
        <p:nvSpPr>
          <p:cNvPr id="12" name="TextBox 11">
            <a:extLst>
              <a:ext uri="{FF2B5EF4-FFF2-40B4-BE49-F238E27FC236}">
                <a16:creationId xmlns:a16="http://schemas.microsoft.com/office/drawing/2014/main" id="{719E8C7B-A802-BF07-94AC-01A03D6E1DB5}"/>
              </a:ext>
            </a:extLst>
          </p:cNvPr>
          <p:cNvSpPr txBox="1"/>
          <p:nvPr/>
        </p:nvSpPr>
        <p:spPr>
          <a:xfrm>
            <a:off x="437323" y="456196"/>
            <a:ext cx="10919789" cy="58477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r>
              <a:rPr lang="en-US" sz="3200" b="1" dirty="0">
                <a:ln/>
                <a:solidFill>
                  <a:schemeClr val="accent3"/>
                </a:solidFill>
                <a:effectLst>
                  <a:glow rad="101600">
                    <a:schemeClr val="accent2">
                      <a:satMod val="175000"/>
                      <a:alpha val="40000"/>
                    </a:schemeClr>
                  </a:glow>
                  <a:reflection blurRad="6350" stA="60000" endA="900" endPos="58000" dir="5400000" sy="-100000" algn="bl" rotWithShape="0"/>
                </a:effectLst>
              </a:rPr>
              <a:t>Price variation with respect to Geography</a:t>
            </a:r>
          </a:p>
        </p:txBody>
      </p:sp>
      <p:sp>
        <p:nvSpPr>
          <p:cNvPr id="13" name="Content Placeholder 12">
            <a:extLst>
              <a:ext uri="{FF2B5EF4-FFF2-40B4-BE49-F238E27FC236}">
                <a16:creationId xmlns:a16="http://schemas.microsoft.com/office/drawing/2014/main" id="{A7B40281-E5A6-2F16-62FE-0533FF0DE172}"/>
              </a:ext>
            </a:extLst>
          </p:cNvPr>
          <p:cNvSpPr txBox="1">
            <a:spLocks noGrp="1"/>
          </p:cNvSpPr>
          <p:nvPr>
            <p:ph sz="half" idx="1"/>
          </p:nvPr>
        </p:nvSpPr>
        <p:spPr>
          <a:xfrm>
            <a:off x="437323" y="2609997"/>
            <a:ext cx="5367125" cy="24771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a:spAutoFit/>
          </a:bodyPr>
          <a:lstStyle/>
          <a:p>
            <a:pPr marL="285750" indent="-285750" algn="just">
              <a:buFont typeface="Wingdings" panose="05000000000000000000" pitchFamily="2" charset="2"/>
              <a:buChar char="q"/>
            </a:pPr>
            <a:r>
              <a:rPr lang="en-IN" sz="1800" dirty="0">
                <a:effectLst>
                  <a:reflection blurRad="6350" stA="55000" endA="300" endPos="45500" dir="5400000" sy="-100000" algn="bl" rotWithShape="0"/>
                </a:effectLst>
                <a:latin typeface="Arial" panose="020B0604020202020204" pitchFamily="34" charset="0"/>
                <a:cs typeface="Arial" panose="020B0604020202020204" pitchFamily="34" charset="0"/>
              </a:rPr>
              <a:t>We see that, Airbnb has good presence in Manhattan, Brooklyn &amp; Queens. </a:t>
            </a:r>
          </a:p>
          <a:p>
            <a:pPr marL="285750" indent="-285750" algn="just">
              <a:buFont typeface="Wingdings" panose="05000000000000000000" pitchFamily="2" charset="2"/>
              <a:buChar char="q"/>
            </a:pPr>
            <a:endParaRPr lang="en-IN" sz="1800" dirty="0">
              <a:effectLst>
                <a:reflection blurRad="6350" stA="55000" endA="300" endPos="45500" dir="5400000" sy="-100000" algn="bl" rotWithShape="0"/>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IN" sz="1800" dirty="0">
                <a:effectLst>
                  <a:reflection blurRad="6350" stA="55000" endA="300" endPos="45500" dir="5400000" sy="-100000" algn="bl" rotWithShape="0"/>
                </a:effectLst>
                <a:latin typeface="Arial" panose="020B0604020202020204" pitchFamily="34" charset="0"/>
                <a:cs typeface="Arial" panose="020B0604020202020204" pitchFamily="34" charset="0"/>
              </a:rPr>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4" name="Picture 13">
            <a:extLst>
              <a:ext uri="{FF2B5EF4-FFF2-40B4-BE49-F238E27FC236}">
                <a16:creationId xmlns:a16="http://schemas.microsoft.com/office/drawing/2014/main" id="{ABC3C99C-03FE-A080-0A06-05850DF08FC3}"/>
              </a:ext>
            </a:extLst>
          </p:cNvPr>
          <p:cNvPicPr>
            <a:picLocks noChangeAspect="1"/>
          </p:cNvPicPr>
          <p:nvPr/>
        </p:nvPicPr>
        <p:blipFill>
          <a:blip r:embed="rId2"/>
          <a:stretch>
            <a:fillRect/>
          </a:stretch>
        </p:blipFill>
        <p:spPr>
          <a:xfrm>
            <a:off x="6228096" y="1457739"/>
            <a:ext cx="5712110" cy="4869593"/>
          </a:xfrm>
          <a:prstGeom prst="rect">
            <a:avLst/>
          </a:prstGeom>
          <a:ln>
            <a:noFill/>
          </a:ln>
          <a:effectLst>
            <a:softEdge rad="112500"/>
          </a:effectLst>
        </p:spPr>
      </p:pic>
    </p:spTree>
    <p:extLst>
      <p:ext uri="{BB962C8B-B14F-4D97-AF65-F5344CB8AC3E}">
        <p14:creationId xmlns:p14="http://schemas.microsoft.com/office/powerpoint/2010/main" val="185803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775755" y="36000"/>
            <a:ext cx="438785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9</a:t>
            </a:fld>
            <a:endParaRPr lang="en-US" dirty="0"/>
          </a:p>
        </p:txBody>
      </p:sp>
      <p:sp>
        <p:nvSpPr>
          <p:cNvPr id="8" name="TextBox 7">
            <a:extLst>
              <a:ext uri="{FF2B5EF4-FFF2-40B4-BE49-F238E27FC236}">
                <a16:creationId xmlns:a16="http://schemas.microsoft.com/office/drawing/2014/main" id="{0891016B-616A-D41C-6789-DE366FE02C17}"/>
              </a:ext>
            </a:extLst>
          </p:cNvPr>
          <p:cNvSpPr txBox="1"/>
          <p:nvPr/>
        </p:nvSpPr>
        <p:spPr>
          <a:xfrm>
            <a:off x="-14749" y="2319715"/>
            <a:ext cx="6266629" cy="369332"/>
          </a:xfrm>
          <a:prstGeom prst="rect">
            <a:avLst/>
          </a:prstGeom>
          <a:noFill/>
        </p:spPr>
        <p:txBody>
          <a:bodyPr wrap="square">
            <a:spAutoFit/>
          </a:bodyPr>
          <a:lstStyle/>
          <a:p>
            <a:r>
              <a:rPr lang="en-US" b="1" u="sng" dirty="0"/>
              <a:t> </a:t>
            </a:r>
            <a:endParaRPr lang="en-US" u="sng" dirty="0"/>
          </a:p>
        </p:txBody>
      </p:sp>
      <p:sp>
        <p:nvSpPr>
          <p:cNvPr id="14" name="TextBox 13">
            <a:extLst>
              <a:ext uri="{FF2B5EF4-FFF2-40B4-BE49-F238E27FC236}">
                <a16:creationId xmlns:a16="http://schemas.microsoft.com/office/drawing/2014/main" id="{BD28918D-E1D3-E270-6982-654125D1977B}"/>
              </a:ext>
            </a:extLst>
          </p:cNvPr>
          <p:cNvSpPr txBox="1"/>
          <p:nvPr/>
        </p:nvSpPr>
        <p:spPr>
          <a:xfrm>
            <a:off x="-14749" y="4480443"/>
            <a:ext cx="7654413" cy="196977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We see that Bedford-Stuyvesant from Brooklyn is the highest popular with 1,10,352 no of reviews in total followed by Williamsburg.</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Harlem from Manhattan got the highest no of reviews followed by Hell’s kitchen.</a:t>
            </a: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IN" dirty="0">
                <a:latin typeface="Arial" panose="020B0604020202020204" pitchFamily="34" charset="0"/>
                <a:cs typeface="Arial" panose="020B0604020202020204" pitchFamily="34" charset="0"/>
              </a:rPr>
              <a:t>The higher number of customer reviews imply higher satisfaction in these localities.</a:t>
            </a:r>
          </a:p>
          <a:p>
            <a:pPr marL="285750" indent="-285750">
              <a:buFont typeface="Arial" panose="020B0604020202020204" pitchFamily="34" charset="0"/>
              <a:buChar char="•"/>
            </a:pPr>
            <a:endParaRPr lang="en-IN" sz="1400" dirty="0"/>
          </a:p>
        </p:txBody>
      </p:sp>
      <p:pic>
        <p:nvPicPr>
          <p:cNvPr id="4" name="Content Placeholder 5">
            <a:extLst>
              <a:ext uri="{FF2B5EF4-FFF2-40B4-BE49-F238E27FC236}">
                <a16:creationId xmlns:a16="http://schemas.microsoft.com/office/drawing/2014/main" id="{A7F31C16-7554-73DF-8A20-B3F426516E6F}"/>
              </a:ext>
            </a:extLst>
          </p:cNvPr>
          <p:cNvPicPr>
            <a:picLocks noGrp="1" noChangeAspect="1"/>
          </p:cNvPicPr>
          <p:nvPr>
            <p:ph sz="half" idx="1"/>
          </p:nvPr>
        </p:nvPicPr>
        <p:blipFill>
          <a:blip r:embed="rId3"/>
          <a:stretch>
            <a:fillRect/>
          </a:stretch>
        </p:blipFill>
        <p:spPr>
          <a:xfrm>
            <a:off x="315988" y="804173"/>
            <a:ext cx="6992937" cy="3676270"/>
          </a:xfrm>
        </p:spPr>
      </p:pic>
      <p:sp>
        <p:nvSpPr>
          <p:cNvPr id="6" name="Rectangle 5">
            <a:extLst>
              <a:ext uri="{FF2B5EF4-FFF2-40B4-BE49-F238E27FC236}">
                <a16:creationId xmlns:a16="http://schemas.microsoft.com/office/drawing/2014/main" id="{11610FF0-2C31-B559-854F-95D6882636B1}"/>
              </a:ext>
            </a:extLst>
          </p:cNvPr>
          <p:cNvSpPr/>
          <p:nvPr/>
        </p:nvSpPr>
        <p:spPr>
          <a:xfrm>
            <a:off x="327527" y="0"/>
            <a:ext cx="6981398" cy="769441"/>
          </a:xfrm>
          <a:prstGeom prst="rect">
            <a:avLst/>
          </a:prstGeom>
          <a:noFill/>
        </p:spPr>
        <p:txBody>
          <a:bodyPr wrap="none" lIns="91440" tIns="45720" rIns="91440" bIns="45720">
            <a:spAutoFit/>
          </a:bodyPr>
          <a:lstStyle/>
          <a:p>
            <a:pPr algn="ctr"/>
            <a:r>
              <a:rPr lang="en-US" sz="4400" b="1" u="sng" dirty="0">
                <a:ln w="22225">
                  <a:solidFill>
                    <a:schemeClr val="accent2"/>
                  </a:solidFill>
                  <a:prstDash val="solid"/>
                </a:ln>
                <a:solidFill>
                  <a:schemeClr val="accent2">
                    <a:lumMod val="40000"/>
                    <a:lumOff val="60000"/>
                  </a:schemeClr>
                </a:solidFill>
              </a:rPr>
              <a:t>Popular Neighborhood</a:t>
            </a:r>
            <a:endParaRPr lang="en-US" sz="4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228842995"/>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98</TotalTime>
  <Words>706</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Berlin Sans FB Demi</vt:lpstr>
      <vt:lpstr>Calibri</vt:lpstr>
      <vt:lpstr>Lucida Sans Typewriter</vt:lpstr>
      <vt:lpstr>Times New Roman</vt:lpstr>
      <vt:lpstr>Tw Cen MT</vt:lpstr>
      <vt:lpstr>Wingdings</vt:lpstr>
      <vt:lpstr>Office Theme</vt:lpstr>
      <vt:lpstr>STORY TELLING CASESTUDY      DATA ANALYST AT AIRBNB NYC</vt:lpstr>
      <vt:lpstr> Objective:</vt:lpstr>
      <vt:lpstr>Room type with respect to Neighbourhood group</vt:lpstr>
      <vt:lpstr>PowerPoint Presentation</vt:lpstr>
      <vt:lpstr>PowerPoint Presentation</vt:lpstr>
      <vt:lpstr>PowerPoint Presentation</vt:lpstr>
      <vt:lpstr>Understanding Price variation w.r.t Room Type &amp; Neighbourhood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TELLING CASESTUDY      DATA ANALYST AT AIRBNB NYC</dc:title>
  <dc:creator>Touseef Ashrafi</dc:creator>
  <cp:lastModifiedBy>Touseef Ashrafi</cp:lastModifiedBy>
  <cp:revision>5</cp:revision>
  <dcterms:created xsi:type="dcterms:W3CDTF">2023-11-07T04:57:39Z</dcterms:created>
  <dcterms:modified xsi:type="dcterms:W3CDTF">2023-11-07T06:45:15Z</dcterms:modified>
</cp:coreProperties>
</file>