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0481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84" autoAdjust="0"/>
  </p:normalViewPr>
  <p:slideViewPr>
    <p:cSldViewPr snapToGrid="0">
      <p:cViewPr varScale="1">
        <p:scale>
          <a:sx n="13" d="100"/>
          <a:sy n="13" d="100"/>
        </p:scale>
        <p:origin x="263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881488"/>
            <a:ext cx="25733931" cy="14638973"/>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084996"/>
            <a:ext cx="22706410" cy="1015189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334273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22722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38673"/>
            <a:ext cx="6528093" cy="356338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38673"/>
            <a:ext cx="19205838" cy="356338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132433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75020-2B9C-4829-A4B5-66E6A8275BCA}" type="datetimeFigureOut">
              <a:rPr lang="en-PK" smtClean="0"/>
              <a:t>01/19/2023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3097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482840"/>
            <a:ext cx="26112371" cy="17490844"/>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139154"/>
            <a:ext cx="26112371" cy="9198022"/>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F75020-2B9C-4829-A4B5-66E6A8275BCA}" type="datetimeFigureOut">
              <a:rPr lang="en-PK" smtClean="0"/>
              <a:t>01/19/2023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01570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193364"/>
            <a:ext cx="12866966" cy="26679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193364"/>
            <a:ext cx="12866966" cy="266791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75020-2B9C-4829-A4B5-66E6A8275BCA}" type="datetimeFigureOut">
              <a:rPr lang="en-PK" smtClean="0"/>
              <a:t>01/19/2023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405715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38682"/>
            <a:ext cx="26112371" cy="8127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307631"/>
            <a:ext cx="12807832" cy="5051611"/>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359241"/>
            <a:ext cx="12807832" cy="225911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307631"/>
            <a:ext cx="12870909" cy="5051611"/>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359241"/>
            <a:ext cx="12870909" cy="225911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75020-2B9C-4829-A4B5-66E6A8275BCA}" type="datetimeFigureOut">
              <a:rPr lang="en-PK" smtClean="0"/>
              <a:t>01/19/2023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141220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75020-2B9C-4829-A4B5-66E6A8275BCA}" type="datetimeFigureOut">
              <a:rPr lang="en-PK" smtClean="0"/>
              <a:t>01/19/2023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44505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75020-2B9C-4829-A4B5-66E6A8275BCA}" type="datetimeFigureOut">
              <a:rPr lang="en-PK" smtClean="0"/>
              <a:t>01/19/2023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83998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03208"/>
            <a:ext cx="9764544" cy="9811226"/>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054159"/>
            <a:ext cx="15326827" cy="29881414"/>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614434"/>
            <a:ext cx="9764544" cy="23369799"/>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BF75020-2B9C-4829-A4B5-66E6A8275BCA}" type="datetimeFigureOut">
              <a:rPr lang="en-PK" smtClean="0"/>
              <a:t>01/19/2023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77033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03208"/>
            <a:ext cx="9764544" cy="9811226"/>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054159"/>
            <a:ext cx="15326827" cy="29881414"/>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614434"/>
            <a:ext cx="9764544" cy="23369799"/>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BF75020-2B9C-4829-A4B5-66E6A8275BCA}" type="datetimeFigureOut">
              <a:rPr lang="en-PK" smtClean="0"/>
              <a:t>01/19/2023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85E5E18-35B1-4C06-A000-A76CE95D2969}" type="slidenum">
              <a:rPr lang="en-PK" smtClean="0"/>
              <a:t>‹#›</a:t>
            </a:fld>
            <a:endParaRPr lang="en-PK"/>
          </a:p>
        </p:txBody>
      </p:sp>
    </p:spTree>
    <p:extLst>
      <p:ext uri="{BB962C8B-B14F-4D97-AF65-F5344CB8AC3E}">
        <p14:creationId xmlns:p14="http://schemas.microsoft.com/office/powerpoint/2010/main" val="26780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38682"/>
            <a:ext cx="26112371" cy="8127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193364"/>
            <a:ext cx="26112371" cy="2667914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8972380"/>
            <a:ext cx="6811923" cy="2238673"/>
          </a:xfrm>
          <a:prstGeom prst="rect">
            <a:avLst/>
          </a:prstGeom>
        </p:spPr>
        <p:txBody>
          <a:bodyPr vert="horz" lIns="91440" tIns="45720" rIns="91440" bIns="45720" rtlCol="0" anchor="ctr"/>
          <a:lstStyle>
            <a:lvl1pPr algn="l">
              <a:defRPr sz="3973">
                <a:solidFill>
                  <a:schemeClr val="tx1">
                    <a:tint val="75000"/>
                  </a:schemeClr>
                </a:solidFill>
              </a:defRPr>
            </a:lvl1pPr>
          </a:lstStyle>
          <a:p>
            <a:fld id="{ABF75020-2B9C-4829-A4B5-66E6A8275BCA}" type="datetimeFigureOut">
              <a:rPr lang="en-PK" smtClean="0"/>
              <a:t>01/19/2023</a:t>
            </a:fld>
            <a:endParaRPr lang="en-PK"/>
          </a:p>
        </p:txBody>
      </p:sp>
      <p:sp>
        <p:nvSpPr>
          <p:cNvPr id="5" name="Footer Placeholder 4"/>
          <p:cNvSpPr>
            <a:spLocks noGrp="1"/>
          </p:cNvSpPr>
          <p:nvPr>
            <p:ph type="ftr" sz="quarter" idx="3"/>
          </p:nvPr>
        </p:nvSpPr>
        <p:spPr>
          <a:xfrm>
            <a:off x="10028665" y="38972380"/>
            <a:ext cx="10217884" cy="2238673"/>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21381869" y="38972380"/>
            <a:ext cx="6811923" cy="2238673"/>
          </a:xfrm>
          <a:prstGeom prst="rect">
            <a:avLst/>
          </a:prstGeom>
        </p:spPr>
        <p:txBody>
          <a:bodyPr vert="horz" lIns="91440" tIns="45720" rIns="91440" bIns="45720" rtlCol="0" anchor="ctr"/>
          <a:lstStyle>
            <a:lvl1pPr algn="r">
              <a:defRPr sz="3973">
                <a:solidFill>
                  <a:schemeClr val="tx1">
                    <a:tint val="75000"/>
                  </a:schemeClr>
                </a:solidFill>
              </a:defRPr>
            </a:lvl1pPr>
          </a:lstStyle>
          <a:p>
            <a:fld id="{C85E5E18-35B1-4C06-A000-A76CE95D2969}" type="slidenum">
              <a:rPr lang="en-PK" smtClean="0"/>
              <a:t>‹#›</a:t>
            </a:fld>
            <a:endParaRPr lang="en-PK"/>
          </a:p>
        </p:txBody>
      </p:sp>
    </p:spTree>
    <p:extLst>
      <p:ext uri="{BB962C8B-B14F-4D97-AF65-F5344CB8AC3E}">
        <p14:creationId xmlns:p14="http://schemas.microsoft.com/office/powerpoint/2010/main" val="4220641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github.com/tashuchahal/7PAM2000-0901-2022_Assignment-3" TargetMode="Externa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CB6D88-CAE7-45BB-9006-BA99F444D5C3}"/>
              </a:ext>
            </a:extLst>
          </p:cNvPr>
          <p:cNvSpPr>
            <a:spLocks noGrp="1"/>
          </p:cNvSpPr>
          <p:nvPr>
            <p:ph type="title"/>
          </p:nvPr>
        </p:nvSpPr>
        <p:spPr>
          <a:xfrm>
            <a:off x="1240971" y="-359569"/>
            <a:ext cx="27823886" cy="3331029"/>
          </a:xfrm>
        </p:spPr>
        <p:txBody>
          <a:bodyPr>
            <a:normAutofit fontScale="90000"/>
          </a:bodyPr>
          <a:lstStyle/>
          <a:p>
            <a:pPr algn="ctr"/>
            <a:r>
              <a:rPr lang="en-GB" sz="14600" b="1" dirty="0"/>
              <a:t>Electricity Production around the World</a:t>
            </a:r>
            <a:endParaRPr lang="en-PK" sz="14600" b="1" dirty="0"/>
          </a:p>
        </p:txBody>
      </p:sp>
      <p:sp>
        <p:nvSpPr>
          <p:cNvPr id="8" name="Content Placeholder 7">
            <a:extLst>
              <a:ext uri="{FF2B5EF4-FFF2-40B4-BE49-F238E27FC236}">
                <a16:creationId xmlns:a16="http://schemas.microsoft.com/office/drawing/2014/main" id="{16D3D52F-E132-48E0-94D3-A7550AB7A5F3}"/>
              </a:ext>
            </a:extLst>
          </p:cNvPr>
          <p:cNvSpPr>
            <a:spLocks noGrp="1"/>
          </p:cNvSpPr>
          <p:nvPr>
            <p:ph sz="half" idx="1"/>
          </p:nvPr>
        </p:nvSpPr>
        <p:spPr>
          <a:xfrm>
            <a:off x="1240971" y="3689919"/>
            <a:ext cx="13707416" cy="35386733"/>
          </a:xfrm>
        </p:spPr>
        <p:txBody>
          <a:bodyPr>
            <a:normAutofit fontScale="85000" lnSpcReduction="20000"/>
          </a:bodyPr>
          <a:lstStyle/>
          <a:p>
            <a:r>
              <a:rPr lang="en-GB" sz="8800" b="1" dirty="0"/>
              <a:t>Introduction</a:t>
            </a:r>
          </a:p>
          <a:p>
            <a:pPr marL="0" indent="0" algn="just">
              <a:buNone/>
            </a:pPr>
            <a:r>
              <a:rPr lang="en-GB" sz="5400" dirty="0"/>
              <a:t>Coal, natural gas, nuclear power, hydroelectricity, and renewable sources such as wind, solar, and geothermal energy are the primary sources of electricity production across the globe. The precise combination of these sources varies by country and area, with some countries relying largely on a single source and others using a combination of many sources. </a:t>
            </a:r>
          </a:p>
          <a:p>
            <a:pPr marL="0" indent="0" algn="just">
              <a:buNone/>
            </a:pPr>
            <a:r>
              <a:rPr lang="en-GB" sz="5400" dirty="0"/>
              <a:t>China, for instance, is the largest power producer in the world and generates a considerable amount of its electricity from coal, but many European nations have switched towards increasing usage of renewable energy sources. In this project we will see how different countries around the world are producing electricity and for that I will be using World Bank dataset from 1960 to 2021.</a:t>
            </a:r>
          </a:p>
          <a:p>
            <a:pPr algn="just"/>
            <a:r>
              <a:rPr lang="en-GB" sz="8800" b="1" dirty="0"/>
              <a:t>Analysis</a:t>
            </a:r>
          </a:p>
          <a:p>
            <a:pPr marL="0" indent="0" algn="just">
              <a:buNone/>
            </a:pPr>
            <a:r>
              <a:rPr lang="en-GB" sz="5400" dirty="0"/>
              <a:t>Before checking the production of electricity, I tried to see the countries with top population and for that graph is given below.</a:t>
            </a:r>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r>
              <a:rPr lang="en-GB" sz="5400" dirty="0"/>
              <a:t>Let’s see the change in the population of top 5 countries.</a:t>
            </a:r>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r>
              <a:rPr lang="en-GB" sz="5400" dirty="0"/>
              <a:t>The change in the population of China and India is very high.</a:t>
            </a:r>
          </a:p>
          <a:p>
            <a:pPr marL="0" indent="0" algn="just">
              <a:buNone/>
            </a:pPr>
            <a:r>
              <a:rPr lang="en-GB" sz="5400" dirty="0"/>
              <a:t>Now let’s see the top countries that are using different non renewable sources to produce electricity.</a:t>
            </a:r>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endParaRPr lang="en-GB" sz="5400" dirty="0"/>
          </a:p>
          <a:p>
            <a:pPr marL="0" indent="0" algn="just">
              <a:buNone/>
            </a:pPr>
            <a:r>
              <a:rPr lang="en-GB" sz="5400" dirty="0"/>
              <a:t>From these plots we can see that different countries are using different portion of different sources to produce electricity. </a:t>
            </a:r>
          </a:p>
        </p:txBody>
      </p:sp>
      <p:sp>
        <p:nvSpPr>
          <p:cNvPr id="9" name="Content Placeholder 8">
            <a:extLst>
              <a:ext uri="{FF2B5EF4-FFF2-40B4-BE49-F238E27FC236}">
                <a16:creationId xmlns:a16="http://schemas.microsoft.com/office/drawing/2014/main" id="{674A2DFB-1F04-410A-8E8F-EF51D038193A}"/>
              </a:ext>
            </a:extLst>
          </p:cNvPr>
          <p:cNvSpPr>
            <a:spLocks noGrp="1"/>
          </p:cNvSpPr>
          <p:nvPr>
            <p:ph sz="half" idx="2"/>
          </p:nvPr>
        </p:nvSpPr>
        <p:spPr>
          <a:xfrm>
            <a:off x="15326827" y="4150116"/>
            <a:ext cx="13738031" cy="34926536"/>
          </a:xfrm>
        </p:spPr>
        <p:txBody>
          <a:bodyPr>
            <a:normAutofit fontScale="85000" lnSpcReduction="20000"/>
          </a:bodyPr>
          <a:lstStyle/>
          <a:p>
            <a:pPr marL="0" indent="0" algn="just">
              <a:buNone/>
            </a:pPr>
            <a:r>
              <a:rPr lang="en-GB" sz="5400" dirty="0"/>
              <a:t>Now let’s see which source is being used most for electricity production.</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Let’s check top countries that are mostly producing electricity from renewable sources.</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This plot is for top 30 countries that are producing most of their electricity from renewable sources. </a:t>
            </a:r>
          </a:p>
          <a:p>
            <a:pPr algn="just"/>
            <a:r>
              <a:rPr lang="en-US" sz="8800" b="1" dirty="0"/>
              <a:t>Clustering</a:t>
            </a:r>
          </a:p>
          <a:p>
            <a:pPr marL="0" indent="0" algn="just">
              <a:buNone/>
            </a:pPr>
            <a:r>
              <a:rPr lang="en-US" sz="5400" dirty="0"/>
              <a:t>After that the clustering was done to merge the same countries into same cluster with respect to the usage of renewable sources for producing electricity. The plot is given below.</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These results are from hierarchal clustering. Along with I also used </a:t>
            </a:r>
            <a:r>
              <a:rPr lang="en-US" sz="5400" dirty="0" err="1"/>
              <a:t>Kmeans</a:t>
            </a:r>
            <a:r>
              <a:rPr lang="en-US" sz="5400" dirty="0"/>
              <a:t> clustering on the same data and made the clusters.</a:t>
            </a:r>
          </a:p>
          <a:p>
            <a:pPr marL="0" indent="0" algn="just">
              <a:buNone/>
            </a:pPr>
            <a:r>
              <a:rPr lang="en-US" sz="5400" dirty="0"/>
              <a:t>Top 10 countries of each cluster are given below.</a:t>
            </a:r>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endParaRPr lang="en-US" sz="5400" dirty="0"/>
          </a:p>
          <a:p>
            <a:pPr marL="0" indent="0" algn="just">
              <a:buNone/>
            </a:pPr>
            <a:r>
              <a:rPr lang="en-US" sz="5400" dirty="0"/>
              <a:t>This was all analysis that I performed on data.</a:t>
            </a:r>
          </a:p>
          <a:p>
            <a:pPr marL="0" indent="0" algn="just">
              <a:buNone/>
            </a:pPr>
            <a:endParaRPr lang="en-PK" sz="5400" dirty="0"/>
          </a:p>
        </p:txBody>
      </p:sp>
      <p:sp>
        <p:nvSpPr>
          <p:cNvPr id="2" name="TextBox 1">
            <a:extLst>
              <a:ext uri="{FF2B5EF4-FFF2-40B4-BE49-F238E27FC236}">
                <a16:creationId xmlns:a16="http://schemas.microsoft.com/office/drawing/2014/main" id="{43DFD761-0657-4CF6-AEC8-51A92C3341F3}"/>
              </a:ext>
            </a:extLst>
          </p:cNvPr>
          <p:cNvSpPr txBox="1"/>
          <p:nvPr/>
        </p:nvSpPr>
        <p:spPr>
          <a:xfrm>
            <a:off x="1430191" y="40054384"/>
            <a:ext cx="27793271" cy="769441"/>
          </a:xfrm>
          <a:prstGeom prst="rect">
            <a:avLst/>
          </a:prstGeom>
          <a:noFill/>
        </p:spPr>
        <p:txBody>
          <a:bodyPr wrap="square" rtlCol="0">
            <a:spAutoFit/>
          </a:bodyPr>
          <a:lstStyle/>
          <a:p>
            <a:pPr algn="ctr"/>
            <a:r>
              <a:rPr lang="en-GB" sz="4400" dirty="0">
                <a:hlinkClick r:id="rId2"/>
              </a:rPr>
              <a:t>https://github.com/tashuchahal/7PAM2000-0901-2022_Assignment-3</a:t>
            </a:r>
            <a:endParaRPr lang="en-GB" sz="4400" dirty="0"/>
          </a:p>
        </p:txBody>
      </p:sp>
      <p:pic>
        <p:nvPicPr>
          <p:cNvPr id="1026" name="Picture 2">
            <a:extLst>
              <a:ext uri="{FF2B5EF4-FFF2-40B4-BE49-F238E27FC236}">
                <a16:creationId xmlns:a16="http://schemas.microsoft.com/office/drawing/2014/main" id="{58F9A387-64B3-4A4C-A76E-0DE46A5E9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362" y="15799848"/>
            <a:ext cx="11003296"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1F9D0DA-819E-4FCA-90D1-4BE24C342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2231" y="5106992"/>
            <a:ext cx="13707415" cy="573517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2EFC6C86-0372-47EF-B755-5767C85B60F1}"/>
              </a:ext>
            </a:extLst>
          </p:cNvPr>
          <p:cNvGrpSpPr/>
          <p:nvPr/>
        </p:nvGrpSpPr>
        <p:grpSpPr>
          <a:xfrm>
            <a:off x="1136375" y="28486486"/>
            <a:ext cx="13916608" cy="8115320"/>
            <a:chOff x="1117034" y="25887248"/>
            <a:chExt cx="13916608" cy="8115320"/>
          </a:xfrm>
        </p:grpSpPr>
        <p:pic>
          <p:nvPicPr>
            <p:cNvPr id="20" name="Picture 8">
              <a:extLst>
                <a:ext uri="{FF2B5EF4-FFF2-40B4-BE49-F238E27FC236}">
                  <a16:creationId xmlns:a16="http://schemas.microsoft.com/office/drawing/2014/main" id="{C17B93A8-086D-451A-9B8A-6FE66C1224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034" y="25953074"/>
              <a:ext cx="6886529" cy="41637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a:extLst>
                <a:ext uri="{FF2B5EF4-FFF2-40B4-BE49-F238E27FC236}">
                  <a16:creationId xmlns:a16="http://schemas.microsoft.com/office/drawing/2014/main" id="{783B9C31-D878-4FDC-B48F-D86A71E956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7114" y="25887248"/>
              <a:ext cx="6886528" cy="41637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a:extLst>
                <a:ext uri="{FF2B5EF4-FFF2-40B4-BE49-F238E27FC236}">
                  <a16:creationId xmlns:a16="http://schemas.microsoft.com/office/drawing/2014/main" id="{358A851E-FE1A-4159-8DAC-FA20868FF0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2900" y="30051033"/>
              <a:ext cx="6379545" cy="395153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a:extLst>
                <a:ext uri="{FF2B5EF4-FFF2-40B4-BE49-F238E27FC236}">
                  <a16:creationId xmlns:a16="http://schemas.microsoft.com/office/drawing/2014/main" id="{016D3CBD-B2DD-40A0-B620-E0DAA2EE6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7115" y="30399429"/>
              <a:ext cx="6781930" cy="355233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4" name="Picture 20">
            <a:extLst>
              <a:ext uri="{FF2B5EF4-FFF2-40B4-BE49-F238E27FC236}">
                <a16:creationId xmlns:a16="http://schemas.microsoft.com/office/drawing/2014/main" id="{5FCDCCEE-5081-42B3-BDA7-65754DEE3A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5514" y="21318908"/>
            <a:ext cx="12383582" cy="430546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B12F303D-C11C-4156-9150-2EDEB137ED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26827" y="12269049"/>
            <a:ext cx="13248173" cy="515113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9CA8419B-91D0-417C-9BB2-B8FD900A77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22231" y="22701673"/>
            <a:ext cx="14258925" cy="51511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6D5BA4A-EFEC-4AF2-9A35-8A71805C275A}"/>
              </a:ext>
            </a:extLst>
          </p:cNvPr>
          <p:cNvPicPr>
            <a:picLocks noChangeAspect="1"/>
          </p:cNvPicPr>
          <p:nvPr/>
        </p:nvPicPr>
        <p:blipFill rotWithShape="1">
          <a:blip r:embed="rId12"/>
          <a:srcRect l="3800"/>
          <a:stretch/>
        </p:blipFill>
        <p:spPr>
          <a:xfrm>
            <a:off x="16809430" y="31206558"/>
            <a:ext cx="11084525" cy="6635530"/>
          </a:xfrm>
          <a:prstGeom prst="rect">
            <a:avLst/>
          </a:prstGeom>
        </p:spPr>
      </p:pic>
    </p:spTree>
    <p:extLst>
      <p:ext uri="{BB962C8B-B14F-4D97-AF65-F5344CB8AC3E}">
        <p14:creationId xmlns:p14="http://schemas.microsoft.com/office/powerpoint/2010/main" val="765952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355</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Electricity Production around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Asim Khan</cp:lastModifiedBy>
  <cp:revision>24</cp:revision>
  <dcterms:created xsi:type="dcterms:W3CDTF">2023-01-12T11:35:52Z</dcterms:created>
  <dcterms:modified xsi:type="dcterms:W3CDTF">2023-01-19T01:22:58Z</dcterms:modified>
</cp:coreProperties>
</file>