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8" r:id="rId4"/>
    <p:sldId id="260" r:id="rId5"/>
    <p:sldId id="259" r:id="rId6"/>
    <p:sldId id="257" r:id="rId7"/>
    <p:sldId id="261" r:id="rId8"/>
    <p:sldId id="262" r:id="rId9"/>
    <p:sldId id="263" r:id="rId10"/>
    <p:sldId id="265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jpeg"/><Relationship Id="rId1" Type="http://schemas.openxmlformats.org/officeDocument/2006/relationships/image" Target="../media/image18.png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jpeg"/><Relationship Id="rId1" Type="http://schemas.openxmlformats.org/officeDocument/2006/relationships/image" Target="../media/image18.png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750AD-228D-4CF9-B92F-094744E166F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BCD3C3D-514F-405A-8C98-73174175DC6F}">
      <dgm:prSet phldrT="[Text]"/>
      <dgm:spPr/>
      <dgm:t>
        <a:bodyPr/>
        <a:lstStyle/>
        <a:p>
          <a:r>
            <a:rPr lang="en-US" b="1" u="sng" dirty="0"/>
            <a:t>Mandate:</a:t>
          </a:r>
          <a:r>
            <a:rPr lang="en-US" dirty="0"/>
            <a:t> The Blue Chip Fund is an actively managed fund which invests in companies that are actively spending on Capital expenditures and R&amp;D </a:t>
          </a:r>
        </a:p>
      </dgm:t>
    </dgm:pt>
    <dgm:pt modelId="{C1569969-EDE6-441D-A7E3-BC90BDFBF70B}" type="parTrans" cxnId="{6DA54644-FEAD-43C6-A1BA-BACBE45D0210}">
      <dgm:prSet/>
      <dgm:spPr/>
      <dgm:t>
        <a:bodyPr/>
        <a:lstStyle/>
        <a:p>
          <a:endParaRPr lang="en-US"/>
        </a:p>
      </dgm:t>
    </dgm:pt>
    <dgm:pt modelId="{BA3063C0-36B7-49E0-86C9-696F4E8E0376}" type="sibTrans" cxnId="{6DA54644-FEAD-43C6-A1BA-BACBE45D0210}">
      <dgm:prSet/>
      <dgm:spPr/>
      <dgm:t>
        <a:bodyPr/>
        <a:lstStyle/>
        <a:p>
          <a:endParaRPr lang="en-US"/>
        </a:p>
      </dgm:t>
    </dgm:pt>
    <dgm:pt modelId="{3649A9B0-183F-4984-A70C-8126E8E67B26}">
      <dgm:prSet phldrT="[Text]"/>
      <dgm:spPr/>
      <dgm:t>
        <a:bodyPr/>
        <a:lstStyle/>
        <a:p>
          <a:r>
            <a:rPr lang="en-US" b="1" u="sng" dirty="0"/>
            <a:t>Benchmark:</a:t>
          </a:r>
          <a:r>
            <a:rPr lang="en-US" dirty="0"/>
            <a:t> We consider S&amp;P 500 as the benchmark to measure and compare our fund’s performance</a:t>
          </a:r>
        </a:p>
      </dgm:t>
    </dgm:pt>
    <dgm:pt modelId="{4D1AC100-89A1-4239-851E-991F356CA712}" type="parTrans" cxnId="{04CE8BA8-B470-4610-AEF5-7E4BDB0FD96E}">
      <dgm:prSet/>
      <dgm:spPr/>
      <dgm:t>
        <a:bodyPr/>
        <a:lstStyle/>
        <a:p>
          <a:endParaRPr lang="en-US"/>
        </a:p>
      </dgm:t>
    </dgm:pt>
    <dgm:pt modelId="{29949FAE-E5FD-4F0A-9420-C0032BC54FA6}" type="sibTrans" cxnId="{04CE8BA8-B470-4610-AEF5-7E4BDB0FD96E}">
      <dgm:prSet/>
      <dgm:spPr/>
      <dgm:t>
        <a:bodyPr/>
        <a:lstStyle/>
        <a:p>
          <a:endParaRPr lang="en-US"/>
        </a:p>
      </dgm:t>
    </dgm:pt>
    <dgm:pt modelId="{31275A19-0437-4312-AF4F-C56175F8EE88}">
      <dgm:prSet phldrT="[Text]"/>
      <dgm:spPr/>
      <dgm:t>
        <a:bodyPr/>
        <a:lstStyle/>
        <a:p>
          <a:pPr>
            <a:buNone/>
          </a:pPr>
          <a:r>
            <a:rPr lang="en-US" b="1" u="sng" dirty="0"/>
            <a:t>Fund AUM:</a:t>
          </a:r>
          <a:r>
            <a:rPr lang="en-US" dirty="0"/>
            <a:t> Assets under management for The Blue Chip Fund are approximately $1.1 Million +</a:t>
          </a:r>
        </a:p>
      </dgm:t>
    </dgm:pt>
    <dgm:pt modelId="{DC058A86-7B70-420B-9827-499A56563101}" type="parTrans" cxnId="{9B33C07E-5950-48EA-A81F-1DF4565C70FB}">
      <dgm:prSet/>
      <dgm:spPr/>
      <dgm:t>
        <a:bodyPr/>
        <a:lstStyle/>
        <a:p>
          <a:endParaRPr lang="en-US"/>
        </a:p>
      </dgm:t>
    </dgm:pt>
    <dgm:pt modelId="{922428BA-FB98-453F-B28B-0D681FB7C2B2}" type="sibTrans" cxnId="{9B33C07E-5950-48EA-A81F-1DF4565C70FB}">
      <dgm:prSet/>
      <dgm:spPr/>
      <dgm:t>
        <a:bodyPr/>
        <a:lstStyle/>
        <a:p>
          <a:endParaRPr lang="en-US"/>
        </a:p>
      </dgm:t>
    </dgm:pt>
    <dgm:pt modelId="{A421A86A-14ED-49EF-8226-4928676C5F3F}">
      <dgm:prSet/>
      <dgm:spPr/>
      <dgm:t>
        <a:bodyPr/>
        <a:lstStyle/>
        <a:p>
          <a:r>
            <a:rPr lang="en-US" b="1" u="sng" dirty="0"/>
            <a:t>Philosophy:</a:t>
          </a:r>
          <a:r>
            <a:rPr lang="en-US" dirty="0"/>
            <a:t> We believe that companies which are actively spending on R&amp;D and other capital expenditures would have a higher growth rate in future over the longer term</a:t>
          </a:r>
        </a:p>
      </dgm:t>
    </dgm:pt>
    <dgm:pt modelId="{74A23258-B615-41AB-B59C-6EFD316BE128}" type="parTrans" cxnId="{828AEF1F-04C4-49F0-A8DC-8259C7DE4A7A}">
      <dgm:prSet/>
      <dgm:spPr/>
      <dgm:t>
        <a:bodyPr/>
        <a:lstStyle/>
        <a:p>
          <a:endParaRPr lang="en-US"/>
        </a:p>
      </dgm:t>
    </dgm:pt>
    <dgm:pt modelId="{D5593E6C-2D75-454C-8EB8-2DB5301B5B7D}" type="sibTrans" cxnId="{828AEF1F-04C4-49F0-A8DC-8259C7DE4A7A}">
      <dgm:prSet/>
      <dgm:spPr/>
      <dgm:t>
        <a:bodyPr/>
        <a:lstStyle/>
        <a:p>
          <a:endParaRPr lang="en-US"/>
        </a:p>
      </dgm:t>
    </dgm:pt>
    <dgm:pt modelId="{DF93B5AB-EE3F-4DB3-8C25-CF829A3C9175}" type="pres">
      <dgm:prSet presAssocID="{639750AD-228D-4CF9-B92F-094744E166FA}" presName="linearFlow" presStyleCnt="0">
        <dgm:presLayoutVars>
          <dgm:dir/>
          <dgm:resizeHandles val="exact"/>
        </dgm:presLayoutVars>
      </dgm:prSet>
      <dgm:spPr/>
    </dgm:pt>
    <dgm:pt modelId="{FE81EF05-7EA4-4298-B84B-663FCC6ED330}" type="pres">
      <dgm:prSet presAssocID="{4BCD3C3D-514F-405A-8C98-73174175DC6F}" presName="composite" presStyleCnt="0"/>
      <dgm:spPr/>
    </dgm:pt>
    <dgm:pt modelId="{138370FE-8A1E-43C8-A4CB-62C5FCB15119}" type="pres">
      <dgm:prSet presAssocID="{4BCD3C3D-514F-405A-8C98-73174175DC6F}" presName="imgShp" presStyleLbl="fgImgPlace1" presStyleIdx="0" presStyleCnt="4" custLinFactNeighborX="91777" custLinFactNeighborY="-8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with solid fill"/>
        </a:ext>
      </dgm:extLst>
    </dgm:pt>
    <dgm:pt modelId="{D11816DF-AB1A-4D76-8284-4D971C6CFCE4}" type="pres">
      <dgm:prSet presAssocID="{4BCD3C3D-514F-405A-8C98-73174175DC6F}" presName="txShp" presStyleLbl="node1" presStyleIdx="0" presStyleCnt="4" custLinFactNeighborX="21176">
        <dgm:presLayoutVars>
          <dgm:bulletEnabled val="1"/>
        </dgm:presLayoutVars>
      </dgm:prSet>
      <dgm:spPr/>
    </dgm:pt>
    <dgm:pt modelId="{25082E9E-55D9-4A12-B9FC-9D060A57785F}" type="pres">
      <dgm:prSet presAssocID="{BA3063C0-36B7-49E0-86C9-696F4E8E0376}" presName="spacing" presStyleCnt="0"/>
      <dgm:spPr/>
    </dgm:pt>
    <dgm:pt modelId="{6435165E-ADF8-4229-A69F-E983A3F048D4}" type="pres">
      <dgm:prSet presAssocID="{3649A9B0-183F-4984-A70C-8126E8E67B26}" presName="composite" presStyleCnt="0"/>
      <dgm:spPr/>
    </dgm:pt>
    <dgm:pt modelId="{1F53C3D4-ED7D-43CE-AB46-C97300EA497F}" type="pres">
      <dgm:prSet presAssocID="{3649A9B0-183F-4984-A70C-8126E8E67B26}" presName="imgShp" presStyleLbl="fgImgPlace1" presStyleIdx="1" presStyleCnt="4" custLinFactNeighborX="90942" custLinFactNeighborY="-8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1CA0C699-87B1-41FA-A771-ED3963E2F53C}" type="pres">
      <dgm:prSet presAssocID="{3649A9B0-183F-4984-A70C-8126E8E67B26}" presName="txShp" presStyleLbl="node1" presStyleIdx="1" presStyleCnt="4" custLinFactNeighborX="21176">
        <dgm:presLayoutVars>
          <dgm:bulletEnabled val="1"/>
        </dgm:presLayoutVars>
      </dgm:prSet>
      <dgm:spPr/>
    </dgm:pt>
    <dgm:pt modelId="{1C582A76-A0AF-4D03-A74F-3ABE8DD21777}" type="pres">
      <dgm:prSet presAssocID="{29949FAE-E5FD-4F0A-9420-C0032BC54FA6}" presName="spacing" presStyleCnt="0"/>
      <dgm:spPr/>
    </dgm:pt>
    <dgm:pt modelId="{124FBECC-BD3B-460A-9D1F-A0BDE827A29E}" type="pres">
      <dgm:prSet presAssocID="{31275A19-0437-4312-AF4F-C56175F8EE88}" presName="composite" presStyleCnt="0"/>
      <dgm:spPr/>
    </dgm:pt>
    <dgm:pt modelId="{E6103EF9-D284-4FDA-B6F1-364C6F912C9D}" type="pres">
      <dgm:prSet presAssocID="{31275A19-0437-4312-AF4F-C56175F8EE88}" presName="imgShp" presStyleLbl="fgImgPlace1" presStyleIdx="2" presStyleCnt="4" custLinFactNeighborX="90942" custLinFactNeighborY="-8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 with solid fill"/>
        </a:ext>
      </dgm:extLst>
    </dgm:pt>
    <dgm:pt modelId="{2E90E345-D6BF-4694-BDB4-E2E8423F91CC}" type="pres">
      <dgm:prSet presAssocID="{31275A19-0437-4312-AF4F-C56175F8EE88}" presName="txShp" presStyleLbl="node1" presStyleIdx="2" presStyleCnt="4" custLinFactNeighborX="21176">
        <dgm:presLayoutVars>
          <dgm:bulletEnabled val="1"/>
        </dgm:presLayoutVars>
      </dgm:prSet>
      <dgm:spPr/>
    </dgm:pt>
    <dgm:pt modelId="{DA08DC0C-FBF9-4606-A8BB-37BD42806052}" type="pres">
      <dgm:prSet presAssocID="{922428BA-FB98-453F-B28B-0D681FB7C2B2}" presName="spacing" presStyleCnt="0"/>
      <dgm:spPr/>
    </dgm:pt>
    <dgm:pt modelId="{6FAA6904-C30A-48AB-A519-A44A3845221B}" type="pres">
      <dgm:prSet presAssocID="{A421A86A-14ED-49EF-8226-4928676C5F3F}" presName="composite" presStyleCnt="0"/>
      <dgm:spPr/>
    </dgm:pt>
    <dgm:pt modelId="{19DEB215-C2E7-4058-B11A-53AF8E9EE362}" type="pres">
      <dgm:prSet presAssocID="{A421A86A-14ED-49EF-8226-4928676C5F3F}" presName="imgShp" presStyleLbl="fgImgPlace1" presStyleIdx="3" presStyleCnt="4" custLinFactNeighborX="90942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3ACFA544-C904-4D7B-B444-020FEBBDB19D}" type="pres">
      <dgm:prSet presAssocID="{A421A86A-14ED-49EF-8226-4928676C5F3F}" presName="txShp" presStyleLbl="node1" presStyleIdx="3" presStyleCnt="4" custLinFactNeighborX="21227">
        <dgm:presLayoutVars>
          <dgm:bulletEnabled val="1"/>
        </dgm:presLayoutVars>
      </dgm:prSet>
      <dgm:spPr/>
    </dgm:pt>
  </dgm:ptLst>
  <dgm:cxnLst>
    <dgm:cxn modelId="{828AEF1F-04C4-49F0-A8DC-8259C7DE4A7A}" srcId="{639750AD-228D-4CF9-B92F-094744E166FA}" destId="{A421A86A-14ED-49EF-8226-4928676C5F3F}" srcOrd="3" destOrd="0" parTransId="{74A23258-B615-41AB-B59C-6EFD316BE128}" sibTransId="{D5593E6C-2D75-454C-8EB8-2DB5301B5B7D}"/>
    <dgm:cxn modelId="{6DA54644-FEAD-43C6-A1BA-BACBE45D0210}" srcId="{639750AD-228D-4CF9-B92F-094744E166FA}" destId="{4BCD3C3D-514F-405A-8C98-73174175DC6F}" srcOrd="0" destOrd="0" parTransId="{C1569969-EDE6-441D-A7E3-BC90BDFBF70B}" sibTransId="{BA3063C0-36B7-49E0-86C9-696F4E8E0376}"/>
    <dgm:cxn modelId="{77A12B72-6288-4C41-A072-44302F33EE45}" type="presOf" srcId="{639750AD-228D-4CF9-B92F-094744E166FA}" destId="{DF93B5AB-EE3F-4DB3-8C25-CF829A3C9175}" srcOrd="0" destOrd="0" presId="urn:microsoft.com/office/officeart/2005/8/layout/vList3"/>
    <dgm:cxn modelId="{076E3455-E52A-48D2-A065-C0D607687F4B}" type="presOf" srcId="{31275A19-0437-4312-AF4F-C56175F8EE88}" destId="{2E90E345-D6BF-4694-BDB4-E2E8423F91CC}" srcOrd="0" destOrd="0" presId="urn:microsoft.com/office/officeart/2005/8/layout/vList3"/>
    <dgm:cxn modelId="{588D847D-2006-4B28-A692-942E5C798B9A}" type="presOf" srcId="{3649A9B0-183F-4984-A70C-8126E8E67B26}" destId="{1CA0C699-87B1-41FA-A771-ED3963E2F53C}" srcOrd="0" destOrd="0" presId="urn:microsoft.com/office/officeart/2005/8/layout/vList3"/>
    <dgm:cxn modelId="{9B33C07E-5950-48EA-A81F-1DF4565C70FB}" srcId="{639750AD-228D-4CF9-B92F-094744E166FA}" destId="{31275A19-0437-4312-AF4F-C56175F8EE88}" srcOrd="2" destOrd="0" parTransId="{DC058A86-7B70-420B-9827-499A56563101}" sibTransId="{922428BA-FB98-453F-B28B-0D681FB7C2B2}"/>
    <dgm:cxn modelId="{92C23FA5-39C5-4B43-B8B4-0E9658F0C99A}" type="presOf" srcId="{4BCD3C3D-514F-405A-8C98-73174175DC6F}" destId="{D11816DF-AB1A-4D76-8284-4D971C6CFCE4}" srcOrd="0" destOrd="0" presId="urn:microsoft.com/office/officeart/2005/8/layout/vList3"/>
    <dgm:cxn modelId="{04CE8BA8-B470-4610-AEF5-7E4BDB0FD96E}" srcId="{639750AD-228D-4CF9-B92F-094744E166FA}" destId="{3649A9B0-183F-4984-A70C-8126E8E67B26}" srcOrd="1" destOrd="0" parTransId="{4D1AC100-89A1-4239-851E-991F356CA712}" sibTransId="{29949FAE-E5FD-4F0A-9420-C0032BC54FA6}"/>
    <dgm:cxn modelId="{99125BDD-F6C8-427F-8C0E-C38157A3E97A}" type="presOf" srcId="{A421A86A-14ED-49EF-8226-4928676C5F3F}" destId="{3ACFA544-C904-4D7B-B444-020FEBBDB19D}" srcOrd="0" destOrd="0" presId="urn:microsoft.com/office/officeart/2005/8/layout/vList3"/>
    <dgm:cxn modelId="{228460B3-5322-4E88-B16E-93D2F91FA7FD}" type="presParOf" srcId="{DF93B5AB-EE3F-4DB3-8C25-CF829A3C9175}" destId="{FE81EF05-7EA4-4298-B84B-663FCC6ED330}" srcOrd="0" destOrd="0" presId="urn:microsoft.com/office/officeart/2005/8/layout/vList3"/>
    <dgm:cxn modelId="{768D8E92-8727-4F8A-9A9F-EA14AFC5C9FB}" type="presParOf" srcId="{FE81EF05-7EA4-4298-B84B-663FCC6ED330}" destId="{138370FE-8A1E-43C8-A4CB-62C5FCB15119}" srcOrd="0" destOrd="0" presId="urn:microsoft.com/office/officeart/2005/8/layout/vList3"/>
    <dgm:cxn modelId="{494B26BC-0D11-429B-8733-0D67E4B00377}" type="presParOf" srcId="{FE81EF05-7EA4-4298-B84B-663FCC6ED330}" destId="{D11816DF-AB1A-4D76-8284-4D971C6CFCE4}" srcOrd="1" destOrd="0" presId="urn:microsoft.com/office/officeart/2005/8/layout/vList3"/>
    <dgm:cxn modelId="{1C31C8EB-072E-42E7-A482-B09A8D314DF7}" type="presParOf" srcId="{DF93B5AB-EE3F-4DB3-8C25-CF829A3C9175}" destId="{25082E9E-55D9-4A12-B9FC-9D060A57785F}" srcOrd="1" destOrd="0" presId="urn:microsoft.com/office/officeart/2005/8/layout/vList3"/>
    <dgm:cxn modelId="{C1E4D782-5770-4B75-867B-9EDE9D0F8A74}" type="presParOf" srcId="{DF93B5AB-EE3F-4DB3-8C25-CF829A3C9175}" destId="{6435165E-ADF8-4229-A69F-E983A3F048D4}" srcOrd="2" destOrd="0" presId="urn:microsoft.com/office/officeart/2005/8/layout/vList3"/>
    <dgm:cxn modelId="{CD2202BB-98DF-4296-BD77-99A8E72E913D}" type="presParOf" srcId="{6435165E-ADF8-4229-A69F-E983A3F048D4}" destId="{1F53C3D4-ED7D-43CE-AB46-C97300EA497F}" srcOrd="0" destOrd="0" presId="urn:microsoft.com/office/officeart/2005/8/layout/vList3"/>
    <dgm:cxn modelId="{789E83BA-F11B-4138-A5D5-CA713169207F}" type="presParOf" srcId="{6435165E-ADF8-4229-A69F-E983A3F048D4}" destId="{1CA0C699-87B1-41FA-A771-ED3963E2F53C}" srcOrd="1" destOrd="0" presId="urn:microsoft.com/office/officeart/2005/8/layout/vList3"/>
    <dgm:cxn modelId="{293DA904-BB65-4FB6-99EB-7CA6E2A94E75}" type="presParOf" srcId="{DF93B5AB-EE3F-4DB3-8C25-CF829A3C9175}" destId="{1C582A76-A0AF-4D03-A74F-3ABE8DD21777}" srcOrd="3" destOrd="0" presId="urn:microsoft.com/office/officeart/2005/8/layout/vList3"/>
    <dgm:cxn modelId="{4AB2DB3F-D266-4F8A-AB24-27BEA7654021}" type="presParOf" srcId="{DF93B5AB-EE3F-4DB3-8C25-CF829A3C9175}" destId="{124FBECC-BD3B-460A-9D1F-A0BDE827A29E}" srcOrd="4" destOrd="0" presId="urn:microsoft.com/office/officeart/2005/8/layout/vList3"/>
    <dgm:cxn modelId="{1ED18691-3E82-46F3-8D71-992F5BA12DF6}" type="presParOf" srcId="{124FBECC-BD3B-460A-9D1F-A0BDE827A29E}" destId="{E6103EF9-D284-4FDA-B6F1-364C6F912C9D}" srcOrd="0" destOrd="0" presId="urn:microsoft.com/office/officeart/2005/8/layout/vList3"/>
    <dgm:cxn modelId="{FC1CDFDD-F5BA-4DDB-8450-0F3914685258}" type="presParOf" srcId="{124FBECC-BD3B-460A-9D1F-A0BDE827A29E}" destId="{2E90E345-D6BF-4694-BDB4-E2E8423F91CC}" srcOrd="1" destOrd="0" presId="urn:microsoft.com/office/officeart/2005/8/layout/vList3"/>
    <dgm:cxn modelId="{BFA37DDD-3F92-4E12-90FC-0A1345DA3F0C}" type="presParOf" srcId="{DF93B5AB-EE3F-4DB3-8C25-CF829A3C9175}" destId="{DA08DC0C-FBF9-4606-A8BB-37BD42806052}" srcOrd="5" destOrd="0" presId="urn:microsoft.com/office/officeart/2005/8/layout/vList3"/>
    <dgm:cxn modelId="{79EB03F3-AE79-486B-AB5D-D6097C4EE187}" type="presParOf" srcId="{DF93B5AB-EE3F-4DB3-8C25-CF829A3C9175}" destId="{6FAA6904-C30A-48AB-A519-A44A3845221B}" srcOrd="6" destOrd="0" presId="urn:microsoft.com/office/officeart/2005/8/layout/vList3"/>
    <dgm:cxn modelId="{102C6C92-78C0-4D27-89C1-B64B241BEC95}" type="presParOf" srcId="{6FAA6904-C30A-48AB-A519-A44A3845221B}" destId="{19DEB215-C2E7-4058-B11A-53AF8E9EE362}" srcOrd="0" destOrd="0" presId="urn:microsoft.com/office/officeart/2005/8/layout/vList3"/>
    <dgm:cxn modelId="{594EB487-991F-418C-BD6B-285F65C77B15}" type="presParOf" srcId="{6FAA6904-C30A-48AB-A519-A44A3845221B}" destId="{3ACFA544-C904-4D7B-B444-020FEBBDB19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6E972A-89C6-4F82-BADA-A4023510F2C8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4D36A7-7DD6-4173-A777-7B9AD566D24E}">
      <dgm:prSet phldrT="[Text]"/>
      <dgm:spPr/>
      <dgm:t>
        <a:bodyPr/>
        <a:lstStyle/>
        <a:p>
          <a:r>
            <a:rPr lang="en-US" dirty="0"/>
            <a:t>Investment Horizon</a:t>
          </a:r>
        </a:p>
      </dgm:t>
    </dgm:pt>
    <dgm:pt modelId="{D2FF8EF9-0E7C-416B-9D31-3A357C36E7B4}" type="parTrans" cxnId="{2504F4CA-35AE-492C-B939-E0B91B6DE410}">
      <dgm:prSet/>
      <dgm:spPr/>
      <dgm:t>
        <a:bodyPr/>
        <a:lstStyle/>
        <a:p>
          <a:endParaRPr lang="en-US"/>
        </a:p>
      </dgm:t>
    </dgm:pt>
    <dgm:pt modelId="{97853D52-69AA-4FE4-A124-19AAD295E294}" type="sibTrans" cxnId="{2504F4CA-35AE-492C-B939-E0B91B6DE410}">
      <dgm:prSet/>
      <dgm:spPr/>
      <dgm:t>
        <a:bodyPr/>
        <a:lstStyle/>
        <a:p>
          <a:endParaRPr lang="en-US"/>
        </a:p>
      </dgm:t>
    </dgm:pt>
    <dgm:pt modelId="{DC5123F0-0E80-4F13-A18B-E83AB638E4C0}">
      <dgm:prSet phldrT="[Text]" custT="1"/>
      <dgm:spPr/>
      <dgm:t>
        <a:bodyPr/>
        <a:lstStyle/>
        <a:p>
          <a:r>
            <a:rPr lang="en-US" sz="2000" dirty="0"/>
            <a:t>Since we invest in stocks that are focused on R&amp;D and Capex, we hold our stocks for a long term to gain the benefits of capex and R&amp;D expenditure in the form higher growth in the future</a:t>
          </a:r>
        </a:p>
      </dgm:t>
    </dgm:pt>
    <dgm:pt modelId="{9174B16D-EF69-4121-9FE0-51D447A94956}" type="parTrans" cxnId="{BA483DB9-DE20-46E1-9424-49435345DD44}">
      <dgm:prSet/>
      <dgm:spPr/>
      <dgm:t>
        <a:bodyPr/>
        <a:lstStyle/>
        <a:p>
          <a:endParaRPr lang="en-US"/>
        </a:p>
      </dgm:t>
    </dgm:pt>
    <dgm:pt modelId="{D3663AEA-A659-4AE4-86D5-5746CE9212D8}" type="sibTrans" cxnId="{BA483DB9-DE20-46E1-9424-49435345DD44}">
      <dgm:prSet/>
      <dgm:spPr/>
      <dgm:t>
        <a:bodyPr/>
        <a:lstStyle/>
        <a:p>
          <a:endParaRPr lang="en-US"/>
        </a:p>
      </dgm:t>
    </dgm:pt>
    <dgm:pt modelId="{691658CF-5A35-439B-A682-774BD7DA7823}">
      <dgm:prSet phldrT="[Text]" custT="1"/>
      <dgm:spPr/>
      <dgm:t>
        <a:bodyPr/>
        <a:lstStyle/>
        <a:p>
          <a:r>
            <a:rPr lang="en-US" sz="2000" dirty="0"/>
            <a:t>The average investment period for each stock is around between 3 to 4 years</a:t>
          </a:r>
        </a:p>
      </dgm:t>
    </dgm:pt>
    <dgm:pt modelId="{CA752C1C-DCBF-47E8-A7AF-EE6080D81655}" type="parTrans" cxnId="{B662412B-011A-43F1-9E61-55C3465525A8}">
      <dgm:prSet/>
      <dgm:spPr/>
      <dgm:t>
        <a:bodyPr/>
        <a:lstStyle/>
        <a:p>
          <a:endParaRPr lang="en-US"/>
        </a:p>
      </dgm:t>
    </dgm:pt>
    <dgm:pt modelId="{E095CE20-68E6-42E8-A6A5-61BE821E81FF}" type="sibTrans" cxnId="{B662412B-011A-43F1-9E61-55C3465525A8}">
      <dgm:prSet/>
      <dgm:spPr/>
      <dgm:t>
        <a:bodyPr/>
        <a:lstStyle/>
        <a:p>
          <a:endParaRPr lang="en-US"/>
        </a:p>
      </dgm:t>
    </dgm:pt>
    <dgm:pt modelId="{EC94DC86-3A9A-4072-B026-6EF561D0D9B1}">
      <dgm:prSet phldrT="[Text]"/>
      <dgm:spPr/>
      <dgm:t>
        <a:bodyPr/>
        <a:lstStyle/>
        <a:p>
          <a:r>
            <a:rPr lang="en-US" dirty="0"/>
            <a:t>Portfolio Rebalancing</a:t>
          </a:r>
        </a:p>
      </dgm:t>
    </dgm:pt>
    <dgm:pt modelId="{2924AAA6-5617-45CD-87F4-06D3ECF7F468}" type="parTrans" cxnId="{743DF653-2B3F-4043-846C-A8DD30DBB20B}">
      <dgm:prSet/>
      <dgm:spPr/>
      <dgm:t>
        <a:bodyPr/>
        <a:lstStyle/>
        <a:p>
          <a:endParaRPr lang="en-US"/>
        </a:p>
      </dgm:t>
    </dgm:pt>
    <dgm:pt modelId="{49321EDE-30F3-4690-8BB7-5CAA93A03B3D}" type="sibTrans" cxnId="{743DF653-2B3F-4043-846C-A8DD30DBB20B}">
      <dgm:prSet/>
      <dgm:spPr/>
      <dgm:t>
        <a:bodyPr/>
        <a:lstStyle/>
        <a:p>
          <a:endParaRPr lang="en-US"/>
        </a:p>
      </dgm:t>
    </dgm:pt>
    <dgm:pt modelId="{76539986-A855-4AAC-8681-A47518FDF64E}">
      <dgm:prSet phldrT="[Text]" custT="1"/>
      <dgm:spPr/>
      <dgm:t>
        <a:bodyPr/>
        <a:lstStyle/>
        <a:p>
          <a:r>
            <a:rPr lang="en-US" sz="2000" dirty="0"/>
            <a:t>We rebalance our portfolio on a quarterly basis according to the trends and developments in the markets as per the Head of Research and CRO’s advice</a:t>
          </a:r>
        </a:p>
      </dgm:t>
    </dgm:pt>
    <dgm:pt modelId="{7B38AB32-26DA-4057-BB89-6C69BCA3DAE3}" type="parTrans" cxnId="{95B998D7-7050-4D4A-B90A-E8D071F919B0}">
      <dgm:prSet/>
      <dgm:spPr/>
      <dgm:t>
        <a:bodyPr/>
        <a:lstStyle/>
        <a:p>
          <a:endParaRPr lang="en-US"/>
        </a:p>
      </dgm:t>
    </dgm:pt>
    <dgm:pt modelId="{EC03A30D-00AD-4052-9178-3954A7DDC17D}" type="sibTrans" cxnId="{95B998D7-7050-4D4A-B90A-E8D071F919B0}">
      <dgm:prSet/>
      <dgm:spPr/>
      <dgm:t>
        <a:bodyPr/>
        <a:lstStyle/>
        <a:p>
          <a:endParaRPr lang="en-US"/>
        </a:p>
      </dgm:t>
    </dgm:pt>
    <dgm:pt modelId="{38D95122-25D6-484E-9BA3-7DC77D5C6245}">
      <dgm:prSet phldrT="[Text]" custT="1"/>
      <dgm:spPr/>
      <dgm:t>
        <a:bodyPr/>
        <a:lstStyle/>
        <a:p>
          <a:r>
            <a:rPr lang="en-US" sz="2000" dirty="0"/>
            <a:t>Although we take the market trends into account, but we give a higher weightage and priority to solver recommendation</a:t>
          </a:r>
        </a:p>
      </dgm:t>
    </dgm:pt>
    <dgm:pt modelId="{ECC5C74C-A01F-4DC8-ADD7-2A93D868E9F1}" type="parTrans" cxnId="{E91C4128-47DD-43DB-A9AB-48322066585F}">
      <dgm:prSet/>
      <dgm:spPr/>
      <dgm:t>
        <a:bodyPr/>
        <a:lstStyle/>
        <a:p>
          <a:endParaRPr lang="en-US"/>
        </a:p>
      </dgm:t>
    </dgm:pt>
    <dgm:pt modelId="{1BA59936-63C4-4210-BFDD-E13DE537BC01}" type="sibTrans" cxnId="{E91C4128-47DD-43DB-A9AB-48322066585F}">
      <dgm:prSet/>
      <dgm:spPr/>
      <dgm:t>
        <a:bodyPr/>
        <a:lstStyle/>
        <a:p>
          <a:endParaRPr lang="en-US"/>
        </a:p>
      </dgm:t>
    </dgm:pt>
    <dgm:pt modelId="{D8388ADC-D761-42F2-844F-51F8B4AE055A}" type="pres">
      <dgm:prSet presAssocID="{F96E972A-89C6-4F82-BADA-A4023510F2C8}" presName="linearFlow" presStyleCnt="0">
        <dgm:presLayoutVars>
          <dgm:dir/>
          <dgm:animLvl val="lvl"/>
          <dgm:resizeHandles/>
        </dgm:presLayoutVars>
      </dgm:prSet>
      <dgm:spPr/>
    </dgm:pt>
    <dgm:pt modelId="{FE8BE8BA-4EE2-426B-8B4A-268BF3F15B49}" type="pres">
      <dgm:prSet presAssocID="{084D36A7-7DD6-4173-A777-7B9AD566D24E}" presName="compositeNode" presStyleCnt="0">
        <dgm:presLayoutVars>
          <dgm:bulletEnabled val="1"/>
        </dgm:presLayoutVars>
      </dgm:prSet>
      <dgm:spPr/>
    </dgm:pt>
    <dgm:pt modelId="{D3C6F64C-C289-492B-A852-00913CC72B4B}" type="pres">
      <dgm:prSet presAssocID="{084D36A7-7DD6-4173-A777-7B9AD566D24E}" presName="image" presStyleLbl="fgImgPlace1" presStyleIdx="0" presStyleCnt="2" custLinFactNeighborX="9745" custLinFactNeighborY="56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 30% with solid fill"/>
        </a:ext>
      </dgm:extLst>
    </dgm:pt>
    <dgm:pt modelId="{4B33DD30-C657-455C-B081-6C5C22567452}" type="pres">
      <dgm:prSet presAssocID="{084D36A7-7DD6-4173-A777-7B9AD566D24E}" presName="childNode" presStyleLbl="node1" presStyleIdx="0" presStyleCnt="2" custLinFactNeighborX="3910">
        <dgm:presLayoutVars>
          <dgm:bulletEnabled val="1"/>
        </dgm:presLayoutVars>
      </dgm:prSet>
      <dgm:spPr/>
    </dgm:pt>
    <dgm:pt modelId="{3E4082AE-B91B-4362-A094-68D20A4F209B}" type="pres">
      <dgm:prSet presAssocID="{084D36A7-7DD6-4173-A777-7B9AD566D24E}" presName="parentNode" presStyleLbl="revTx" presStyleIdx="0" presStyleCnt="2" custLinFactNeighborX="64285" custLinFactNeighborY="1468">
        <dgm:presLayoutVars>
          <dgm:chMax val="0"/>
          <dgm:bulletEnabled val="1"/>
        </dgm:presLayoutVars>
      </dgm:prSet>
      <dgm:spPr/>
    </dgm:pt>
    <dgm:pt modelId="{420F5644-3B15-478C-93F5-C2013C61A588}" type="pres">
      <dgm:prSet presAssocID="{97853D52-69AA-4FE4-A124-19AAD295E294}" presName="sibTrans" presStyleCnt="0"/>
      <dgm:spPr/>
    </dgm:pt>
    <dgm:pt modelId="{1FD5A8B4-6E41-48FC-84BF-CC2B9646A7CB}" type="pres">
      <dgm:prSet presAssocID="{EC94DC86-3A9A-4072-B026-6EF561D0D9B1}" presName="compositeNode" presStyleCnt="0">
        <dgm:presLayoutVars>
          <dgm:bulletEnabled val="1"/>
        </dgm:presLayoutVars>
      </dgm:prSet>
      <dgm:spPr/>
    </dgm:pt>
    <dgm:pt modelId="{F0F4F3C1-BCF7-48CB-A6ED-F80915531FD5}" type="pres">
      <dgm:prSet presAssocID="{EC94DC86-3A9A-4072-B026-6EF561D0D9B1}" presName="image" presStyleLbl="fgImgPlace1" presStyleIdx="1" presStyleCnt="2" custLinFactNeighborX="-1129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 with solid fill"/>
        </a:ext>
      </dgm:extLst>
    </dgm:pt>
    <dgm:pt modelId="{819AB62D-F5C4-48E5-9FFE-2A1F5CC92E0E}" type="pres">
      <dgm:prSet presAssocID="{EC94DC86-3A9A-4072-B026-6EF561D0D9B1}" presName="childNode" presStyleLbl="node1" presStyleIdx="1" presStyleCnt="2" custLinFactNeighborX="-4531" custLinFactNeighborY="-225">
        <dgm:presLayoutVars>
          <dgm:bulletEnabled val="1"/>
        </dgm:presLayoutVars>
      </dgm:prSet>
      <dgm:spPr/>
    </dgm:pt>
    <dgm:pt modelId="{626F2C92-138F-4BAF-8FA5-3318B5110B74}" type="pres">
      <dgm:prSet presAssocID="{EC94DC86-3A9A-4072-B026-6EF561D0D9B1}" presName="parentNode" presStyleLbl="revTx" presStyleIdx="1" presStyleCnt="2" custScaleY="104754" custLinFactNeighborX="11200" custLinFactNeighborY="-2345">
        <dgm:presLayoutVars>
          <dgm:chMax val="0"/>
          <dgm:bulletEnabled val="1"/>
        </dgm:presLayoutVars>
      </dgm:prSet>
      <dgm:spPr/>
    </dgm:pt>
  </dgm:ptLst>
  <dgm:cxnLst>
    <dgm:cxn modelId="{E91C4128-47DD-43DB-A9AB-48322066585F}" srcId="{EC94DC86-3A9A-4072-B026-6EF561D0D9B1}" destId="{38D95122-25D6-484E-9BA3-7DC77D5C6245}" srcOrd="1" destOrd="0" parTransId="{ECC5C74C-A01F-4DC8-ADD7-2A93D868E9F1}" sibTransId="{1BA59936-63C4-4210-BFDD-E13DE537BC01}"/>
    <dgm:cxn modelId="{B662412B-011A-43F1-9E61-55C3465525A8}" srcId="{084D36A7-7DD6-4173-A777-7B9AD566D24E}" destId="{691658CF-5A35-439B-A682-774BD7DA7823}" srcOrd="1" destOrd="0" parTransId="{CA752C1C-DCBF-47E8-A7AF-EE6080D81655}" sibTransId="{E095CE20-68E6-42E8-A6A5-61BE821E81FF}"/>
    <dgm:cxn modelId="{743DF653-2B3F-4043-846C-A8DD30DBB20B}" srcId="{F96E972A-89C6-4F82-BADA-A4023510F2C8}" destId="{EC94DC86-3A9A-4072-B026-6EF561D0D9B1}" srcOrd="1" destOrd="0" parTransId="{2924AAA6-5617-45CD-87F4-06D3ECF7F468}" sibTransId="{49321EDE-30F3-4690-8BB7-5CAA93A03B3D}"/>
    <dgm:cxn modelId="{B8CBF957-989D-4644-9765-C109E2636287}" type="presOf" srcId="{F96E972A-89C6-4F82-BADA-A4023510F2C8}" destId="{D8388ADC-D761-42F2-844F-51F8B4AE055A}" srcOrd="0" destOrd="0" presId="urn:microsoft.com/office/officeart/2005/8/layout/hList2"/>
    <dgm:cxn modelId="{DAA5267C-7837-4741-A67D-3845FE2A113B}" type="presOf" srcId="{38D95122-25D6-484E-9BA3-7DC77D5C6245}" destId="{819AB62D-F5C4-48E5-9FFE-2A1F5CC92E0E}" srcOrd="0" destOrd="1" presId="urn:microsoft.com/office/officeart/2005/8/layout/hList2"/>
    <dgm:cxn modelId="{E300D8A2-008F-41C2-B421-C43BDD2F043E}" type="presOf" srcId="{EC94DC86-3A9A-4072-B026-6EF561D0D9B1}" destId="{626F2C92-138F-4BAF-8FA5-3318B5110B74}" srcOrd="0" destOrd="0" presId="urn:microsoft.com/office/officeart/2005/8/layout/hList2"/>
    <dgm:cxn modelId="{B8FBBFA9-D33B-449A-A080-70484048C69F}" type="presOf" srcId="{DC5123F0-0E80-4F13-A18B-E83AB638E4C0}" destId="{4B33DD30-C657-455C-B081-6C5C22567452}" srcOrd="0" destOrd="0" presId="urn:microsoft.com/office/officeart/2005/8/layout/hList2"/>
    <dgm:cxn modelId="{A6C81AAA-C8FB-4858-AB0F-23D1041E72F9}" type="presOf" srcId="{691658CF-5A35-439B-A682-774BD7DA7823}" destId="{4B33DD30-C657-455C-B081-6C5C22567452}" srcOrd="0" destOrd="1" presId="urn:microsoft.com/office/officeart/2005/8/layout/hList2"/>
    <dgm:cxn modelId="{BA483DB9-DE20-46E1-9424-49435345DD44}" srcId="{084D36A7-7DD6-4173-A777-7B9AD566D24E}" destId="{DC5123F0-0E80-4F13-A18B-E83AB638E4C0}" srcOrd="0" destOrd="0" parTransId="{9174B16D-EF69-4121-9FE0-51D447A94956}" sibTransId="{D3663AEA-A659-4AE4-86D5-5746CE9212D8}"/>
    <dgm:cxn modelId="{2504F4CA-35AE-492C-B939-E0B91B6DE410}" srcId="{F96E972A-89C6-4F82-BADA-A4023510F2C8}" destId="{084D36A7-7DD6-4173-A777-7B9AD566D24E}" srcOrd="0" destOrd="0" parTransId="{D2FF8EF9-0E7C-416B-9D31-3A357C36E7B4}" sibTransId="{97853D52-69AA-4FE4-A124-19AAD295E294}"/>
    <dgm:cxn modelId="{09E96DCF-E2D2-4C6F-8973-5ECCCE9FB86F}" type="presOf" srcId="{084D36A7-7DD6-4173-A777-7B9AD566D24E}" destId="{3E4082AE-B91B-4362-A094-68D20A4F209B}" srcOrd="0" destOrd="0" presId="urn:microsoft.com/office/officeart/2005/8/layout/hList2"/>
    <dgm:cxn modelId="{A261E6D4-0AF6-4281-A62A-B6D3AF8D1DE8}" type="presOf" srcId="{76539986-A855-4AAC-8681-A47518FDF64E}" destId="{819AB62D-F5C4-48E5-9FFE-2A1F5CC92E0E}" srcOrd="0" destOrd="0" presId="urn:microsoft.com/office/officeart/2005/8/layout/hList2"/>
    <dgm:cxn modelId="{95B998D7-7050-4D4A-B90A-E8D071F919B0}" srcId="{EC94DC86-3A9A-4072-B026-6EF561D0D9B1}" destId="{76539986-A855-4AAC-8681-A47518FDF64E}" srcOrd="0" destOrd="0" parTransId="{7B38AB32-26DA-4057-BB89-6C69BCA3DAE3}" sibTransId="{EC03A30D-00AD-4052-9178-3954A7DDC17D}"/>
    <dgm:cxn modelId="{CE869C31-BF8C-4090-8C0D-CEEE81EA4743}" type="presParOf" srcId="{D8388ADC-D761-42F2-844F-51F8B4AE055A}" destId="{FE8BE8BA-4EE2-426B-8B4A-268BF3F15B49}" srcOrd="0" destOrd="0" presId="urn:microsoft.com/office/officeart/2005/8/layout/hList2"/>
    <dgm:cxn modelId="{F2A409BB-8EAA-4F7C-AC1B-81F0B80EB558}" type="presParOf" srcId="{FE8BE8BA-4EE2-426B-8B4A-268BF3F15B49}" destId="{D3C6F64C-C289-492B-A852-00913CC72B4B}" srcOrd="0" destOrd="0" presId="urn:microsoft.com/office/officeart/2005/8/layout/hList2"/>
    <dgm:cxn modelId="{26FAB14C-5AFE-40F5-8190-A0F7FC0D4A34}" type="presParOf" srcId="{FE8BE8BA-4EE2-426B-8B4A-268BF3F15B49}" destId="{4B33DD30-C657-455C-B081-6C5C22567452}" srcOrd="1" destOrd="0" presId="urn:microsoft.com/office/officeart/2005/8/layout/hList2"/>
    <dgm:cxn modelId="{4D731EC5-EA3B-4084-9119-4C26E6B4837E}" type="presParOf" srcId="{FE8BE8BA-4EE2-426B-8B4A-268BF3F15B49}" destId="{3E4082AE-B91B-4362-A094-68D20A4F209B}" srcOrd="2" destOrd="0" presId="urn:microsoft.com/office/officeart/2005/8/layout/hList2"/>
    <dgm:cxn modelId="{17A1F59D-B573-4F30-B4E3-19CD6BF959F9}" type="presParOf" srcId="{D8388ADC-D761-42F2-844F-51F8B4AE055A}" destId="{420F5644-3B15-478C-93F5-C2013C61A588}" srcOrd="1" destOrd="0" presId="urn:microsoft.com/office/officeart/2005/8/layout/hList2"/>
    <dgm:cxn modelId="{E3BCC3CA-F3F1-4E2A-ABCA-73DEE12FE0D8}" type="presParOf" srcId="{D8388ADC-D761-42F2-844F-51F8B4AE055A}" destId="{1FD5A8B4-6E41-48FC-84BF-CC2B9646A7CB}" srcOrd="2" destOrd="0" presId="urn:microsoft.com/office/officeart/2005/8/layout/hList2"/>
    <dgm:cxn modelId="{6309BCB0-4C19-441F-9DB6-6A91E56B38DD}" type="presParOf" srcId="{1FD5A8B4-6E41-48FC-84BF-CC2B9646A7CB}" destId="{F0F4F3C1-BCF7-48CB-A6ED-F80915531FD5}" srcOrd="0" destOrd="0" presId="urn:microsoft.com/office/officeart/2005/8/layout/hList2"/>
    <dgm:cxn modelId="{FACC1F0B-CA2B-4404-A6EC-7B665E87CEDF}" type="presParOf" srcId="{1FD5A8B4-6E41-48FC-84BF-CC2B9646A7CB}" destId="{819AB62D-F5C4-48E5-9FFE-2A1F5CC92E0E}" srcOrd="1" destOrd="0" presId="urn:microsoft.com/office/officeart/2005/8/layout/hList2"/>
    <dgm:cxn modelId="{6F4E3E23-E975-42F3-B8CB-3407DC8EC37D}" type="presParOf" srcId="{1FD5A8B4-6E41-48FC-84BF-CC2B9646A7CB}" destId="{626F2C92-138F-4BAF-8FA5-3318B5110B74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238B0D-6596-45BA-8A3F-FC2FC1BE65E1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92EADF8-7A4F-4C82-99DB-12558163A615}">
      <dgm:prSet phldrT="[Text]" custT="1"/>
      <dgm:spPr/>
      <dgm:t>
        <a:bodyPr/>
        <a:lstStyle/>
        <a:p>
          <a:r>
            <a:rPr lang="en-IN" sz="1900" dirty="0">
              <a:latin typeface="+mn-lt"/>
              <a:cs typeface="Times New Roman" pitchFamily="18" charset="0"/>
            </a:rPr>
            <a:t>Active Risk Monitoring</a:t>
          </a:r>
        </a:p>
        <a:p>
          <a:r>
            <a:rPr lang="en-IN" sz="1500" dirty="0">
              <a:latin typeface="+mn-lt"/>
            </a:rPr>
            <a:t>We actively monitor the Value at Risk for the portfolio and try to keep it under a predetermined level</a:t>
          </a:r>
          <a:endParaRPr lang="en-IN" sz="1500" dirty="0">
            <a:latin typeface="+mn-lt"/>
            <a:cs typeface="Times New Roman" pitchFamily="18" charset="0"/>
          </a:endParaRPr>
        </a:p>
      </dgm:t>
    </dgm:pt>
    <dgm:pt modelId="{0093914B-E104-4996-A471-7DA8497E941C}" type="parTrans" cxnId="{9893C6B9-EAC2-47CA-B959-2233060541F0}">
      <dgm:prSet/>
      <dgm:spPr/>
      <dgm:t>
        <a:bodyPr/>
        <a:lstStyle/>
        <a:p>
          <a:endParaRPr lang="en-IN"/>
        </a:p>
      </dgm:t>
    </dgm:pt>
    <dgm:pt modelId="{F8218659-A99C-4674-BC76-34F0425952E5}" type="sibTrans" cxnId="{9893C6B9-EAC2-47CA-B959-2233060541F0}">
      <dgm:prSet/>
      <dgm:spPr/>
      <dgm:t>
        <a:bodyPr/>
        <a:lstStyle/>
        <a:p>
          <a:endParaRPr lang="en-IN"/>
        </a:p>
      </dgm:t>
    </dgm:pt>
    <dgm:pt modelId="{6ED5ADFD-CF4B-401E-9B37-BA528A5BB3A5}">
      <dgm:prSet phldrT="[Text]"/>
      <dgm:spPr/>
      <dgm:t>
        <a:bodyPr/>
        <a:lstStyle/>
        <a:p>
          <a:r>
            <a:rPr lang="en-IN" dirty="0">
              <a:latin typeface="+mn-lt"/>
              <a:cs typeface="Times New Roman" pitchFamily="18" charset="0"/>
            </a:rPr>
            <a:t>Diversification</a:t>
          </a:r>
        </a:p>
      </dgm:t>
    </dgm:pt>
    <dgm:pt modelId="{FE57D241-46B9-4679-96A3-34AB4B70AD0B}" type="sibTrans" cxnId="{A098F6C9-88D5-4B24-842A-3B9B39B9AD8E}">
      <dgm:prSet/>
      <dgm:spPr/>
      <dgm:t>
        <a:bodyPr/>
        <a:lstStyle/>
        <a:p>
          <a:endParaRPr lang="en-IN"/>
        </a:p>
      </dgm:t>
    </dgm:pt>
    <dgm:pt modelId="{965CE09E-DE48-4586-B2F1-3944EA9CB3B5}" type="parTrans" cxnId="{A098F6C9-88D5-4B24-842A-3B9B39B9AD8E}">
      <dgm:prSet/>
      <dgm:spPr/>
      <dgm:t>
        <a:bodyPr/>
        <a:lstStyle/>
        <a:p>
          <a:endParaRPr lang="en-IN"/>
        </a:p>
      </dgm:t>
    </dgm:pt>
    <dgm:pt modelId="{04CA65B4-E10A-44F3-8DC8-87EB5E69A26E}">
      <dgm:prSet phldrT="[Text]" custT="1"/>
      <dgm:spPr/>
      <dgm:t>
        <a:bodyPr/>
        <a:lstStyle/>
        <a:p>
          <a:r>
            <a:rPr lang="en-IN" sz="1900" dirty="0">
              <a:latin typeface="+mn-lt"/>
              <a:cs typeface="Times New Roman" pitchFamily="18" charset="0"/>
            </a:rPr>
            <a:t>Timely rebalancing of portfolio</a:t>
          </a:r>
        </a:p>
        <a:p>
          <a:r>
            <a:rPr lang="en-IN" sz="1500" dirty="0">
              <a:latin typeface="+mn-lt"/>
            </a:rPr>
            <a:t>We use solver for finding the optimal weights of the stocks and rebalance the portfolio on a quarterly basis</a:t>
          </a:r>
          <a:endParaRPr lang="en-IN" sz="1500" dirty="0">
            <a:latin typeface="+mn-lt"/>
            <a:cs typeface="Times New Roman" pitchFamily="18" charset="0"/>
          </a:endParaRPr>
        </a:p>
      </dgm:t>
    </dgm:pt>
    <dgm:pt modelId="{4FCBBABD-F3F5-4974-BBEE-C9731E9EBCE3}" type="sibTrans" cxnId="{73160DB9-301F-43EB-B502-90E30F73EF5F}">
      <dgm:prSet/>
      <dgm:spPr/>
      <dgm:t>
        <a:bodyPr/>
        <a:lstStyle/>
        <a:p>
          <a:endParaRPr lang="en-IN"/>
        </a:p>
      </dgm:t>
    </dgm:pt>
    <dgm:pt modelId="{B07FB5E8-796F-417F-B04B-68C950D04B99}" type="parTrans" cxnId="{73160DB9-301F-43EB-B502-90E30F73EF5F}">
      <dgm:prSet/>
      <dgm:spPr/>
      <dgm:t>
        <a:bodyPr/>
        <a:lstStyle/>
        <a:p>
          <a:endParaRPr lang="en-IN"/>
        </a:p>
      </dgm:t>
    </dgm:pt>
    <dgm:pt modelId="{98813AB5-7D49-43B8-AD8D-BF61CD9FC01D}">
      <dgm:prSet phldrT="[Text]"/>
      <dgm:spPr/>
      <dgm:t>
        <a:bodyPr/>
        <a:lstStyle/>
        <a:p>
          <a:r>
            <a:rPr lang="en-IN" dirty="0">
              <a:latin typeface="+mn-lt"/>
            </a:rPr>
            <a:t>Diversification is the top source of risk mitigation that our fund uses</a:t>
          </a:r>
        </a:p>
      </dgm:t>
    </dgm:pt>
    <dgm:pt modelId="{FF021415-A8A8-4E3D-B4E0-4E9EB80AE190}" type="parTrans" cxnId="{358B0408-1BA1-4E9F-A2D0-7528F67F2ADF}">
      <dgm:prSet/>
      <dgm:spPr/>
      <dgm:t>
        <a:bodyPr/>
        <a:lstStyle/>
        <a:p>
          <a:endParaRPr lang="en-US"/>
        </a:p>
      </dgm:t>
    </dgm:pt>
    <dgm:pt modelId="{788C17E7-4FCC-4275-A821-4E4059FD732A}" type="sibTrans" cxnId="{358B0408-1BA1-4E9F-A2D0-7528F67F2ADF}">
      <dgm:prSet/>
      <dgm:spPr/>
      <dgm:t>
        <a:bodyPr/>
        <a:lstStyle/>
        <a:p>
          <a:endParaRPr lang="en-US"/>
        </a:p>
      </dgm:t>
    </dgm:pt>
    <dgm:pt modelId="{3EB40E09-3620-47C5-813A-39D4CE2B61C3}">
      <dgm:prSet phldrT="[Text]"/>
      <dgm:spPr/>
      <dgm:t>
        <a:bodyPr/>
        <a:lstStyle/>
        <a:p>
          <a:r>
            <a:rPr lang="en-IN" dirty="0">
              <a:latin typeface="+mn-lt"/>
            </a:rPr>
            <a:t>Our portfolio consists of 50 stocks which helps us reduce the unsystematic risk</a:t>
          </a:r>
        </a:p>
      </dgm:t>
    </dgm:pt>
    <dgm:pt modelId="{8EA84E76-05AC-4B2F-99FC-1488934C10F6}" type="parTrans" cxnId="{E89777A3-ED90-45EA-9A19-8BD36780C377}">
      <dgm:prSet/>
      <dgm:spPr/>
      <dgm:t>
        <a:bodyPr/>
        <a:lstStyle/>
        <a:p>
          <a:endParaRPr lang="en-US"/>
        </a:p>
      </dgm:t>
    </dgm:pt>
    <dgm:pt modelId="{701B8DFD-D9B3-40EA-8649-FC8518871A47}" type="sibTrans" cxnId="{E89777A3-ED90-45EA-9A19-8BD36780C377}">
      <dgm:prSet/>
      <dgm:spPr/>
      <dgm:t>
        <a:bodyPr/>
        <a:lstStyle/>
        <a:p>
          <a:endParaRPr lang="en-US"/>
        </a:p>
      </dgm:t>
    </dgm:pt>
    <dgm:pt modelId="{5230AAEE-6495-4D2F-9FAB-33D6D864391B}">
      <dgm:prSet custT="1"/>
      <dgm:spPr/>
      <dgm:t>
        <a:bodyPr/>
        <a:lstStyle/>
        <a:p>
          <a:r>
            <a:rPr lang="en-US" sz="1900" dirty="0"/>
            <a:t>Liquidity and Redemption Risk</a:t>
          </a:r>
        </a:p>
        <a:p>
          <a:r>
            <a:rPr lang="en-US" sz="1500" dirty="0"/>
            <a:t>We plan to keep a minimum 2% of the portfolio value as cash balance to mitigate the liquidity risk</a:t>
          </a:r>
        </a:p>
      </dgm:t>
    </dgm:pt>
    <dgm:pt modelId="{DA98B667-C9D7-4C4E-8B97-162FB4E0298E}" type="sibTrans" cxnId="{555AB6E4-7420-4764-8230-89B79749B140}">
      <dgm:prSet/>
      <dgm:spPr/>
      <dgm:t>
        <a:bodyPr/>
        <a:lstStyle/>
        <a:p>
          <a:endParaRPr lang="en-US"/>
        </a:p>
      </dgm:t>
    </dgm:pt>
    <dgm:pt modelId="{69828001-176D-413C-B240-77CC8E022DCE}" type="parTrans" cxnId="{555AB6E4-7420-4764-8230-89B79749B140}">
      <dgm:prSet/>
      <dgm:spPr/>
      <dgm:t>
        <a:bodyPr/>
        <a:lstStyle/>
        <a:p>
          <a:endParaRPr lang="en-US"/>
        </a:p>
      </dgm:t>
    </dgm:pt>
    <dgm:pt modelId="{EB62CF69-F43F-4846-95AD-7B238B6247C3}" type="pres">
      <dgm:prSet presAssocID="{A4238B0D-6596-45BA-8A3F-FC2FC1BE65E1}" presName="linear" presStyleCnt="0">
        <dgm:presLayoutVars>
          <dgm:dir/>
          <dgm:resizeHandles val="exact"/>
        </dgm:presLayoutVars>
      </dgm:prSet>
      <dgm:spPr/>
    </dgm:pt>
    <dgm:pt modelId="{36D6CF97-AA06-4E4C-AD6B-35B1EF7D5195}" type="pres">
      <dgm:prSet presAssocID="{6ED5ADFD-CF4B-401E-9B37-BA528A5BB3A5}" presName="comp" presStyleCnt="0"/>
      <dgm:spPr/>
    </dgm:pt>
    <dgm:pt modelId="{FA45BC00-02CC-4A16-B451-9DD6C3BD1D9C}" type="pres">
      <dgm:prSet presAssocID="{6ED5ADFD-CF4B-401E-9B37-BA528A5BB3A5}" presName="box" presStyleLbl="node1" presStyleIdx="0" presStyleCnt="4" custLinFactNeighborY="-12382"/>
      <dgm:spPr/>
    </dgm:pt>
    <dgm:pt modelId="{6E336BCB-067E-4C02-AAE1-2EEFFC1A4DDE}" type="pres">
      <dgm:prSet presAssocID="{6ED5ADFD-CF4B-401E-9B37-BA528A5BB3A5}" presName="img" presStyleLbl="fgImgPlace1" presStyleIdx="0" presStyleCnt="4" custLinFactNeighborX="785" custLinFactNeighborY="275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</dgm:pt>
    <dgm:pt modelId="{9C0F2639-0549-4E3F-8E51-6280B0EFDB92}" type="pres">
      <dgm:prSet presAssocID="{6ED5ADFD-CF4B-401E-9B37-BA528A5BB3A5}" presName="text" presStyleLbl="node1" presStyleIdx="0" presStyleCnt="4">
        <dgm:presLayoutVars>
          <dgm:bulletEnabled val="1"/>
        </dgm:presLayoutVars>
      </dgm:prSet>
      <dgm:spPr/>
    </dgm:pt>
    <dgm:pt modelId="{770F6B52-23E4-43A5-898F-3B945B3E5599}" type="pres">
      <dgm:prSet presAssocID="{FE57D241-46B9-4679-96A3-34AB4B70AD0B}" presName="spacer" presStyleCnt="0"/>
      <dgm:spPr/>
    </dgm:pt>
    <dgm:pt modelId="{70901F68-5774-471B-A8A9-D6DB415596C3}" type="pres">
      <dgm:prSet presAssocID="{04CA65B4-E10A-44F3-8DC8-87EB5E69A26E}" presName="comp" presStyleCnt="0"/>
      <dgm:spPr/>
    </dgm:pt>
    <dgm:pt modelId="{1BB35083-701D-4457-8A9E-8CCABBFC5DC8}" type="pres">
      <dgm:prSet presAssocID="{04CA65B4-E10A-44F3-8DC8-87EB5E69A26E}" presName="box" presStyleLbl="node1" presStyleIdx="1" presStyleCnt="4"/>
      <dgm:spPr/>
    </dgm:pt>
    <dgm:pt modelId="{CA5765CC-6E5A-4134-B943-251FC33085DD}" type="pres">
      <dgm:prSet presAssocID="{04CA65B4-E10A-44F3-8DC8-87EB5E69A26E}" presName="img" presStyleLbl="fgImgPlace1" presStyleIdx="1" presStyleCnt="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EC5B6FCB-800D-40D3-BBFB-1EDE3DAEA3D1}" type="pres">
      <dgm:prSet presAssocID="{04CA65B4-E10A-44F3-8DC8-87EB5E69A26E}" presName="text" presStyleLbl="node1" presStyleIdx="1" presStyleCnt="4">
        <dgm:presLayoutVars>
          <dgm:bulletEnabled val="1"/>
        </dgm:presLayoutVars>
      </dgm:prSet>
      <dgm:spPr/>
    </dgm:pt>
    <dgm:pt modelId="{E0B25C72-CE98-4639-8BA3-D40B2A6C92C8}" type="pres">
      <dgm:prSet presAssocID="{4FCBBABD-F3F5-4974-BBEE-C9731E9EBCE3}" presName="spacer" presStyleCnt="0"/>
      <dgm:spPr/>
    </dgm:pt>
    <dgm:pt modelId="{53B21F01-3900-4E78-B779-F7A488DC3BCC}" type="pres">
      <dgm:prSet presAssocID="{E92EADF8-7A4F-4C82-99DB-12558163A615}" presName="comp" presStyleCnt="0"/>
      <dgm:spPr/>
    </dgm:pt>
    <dgm:pt modelId="{82DAA32D-8BA9-4446-8403-A34E6FE4E9F4}" type="pres">
      <dgm:prSet presAssocID="{E92EADF8-7A4F-4C82-99DB-12558163A615}" presName="box" presStyleLbl="node1" presStyleIdx="2" presStyleCnt="4"/>
      <dgm:spPr/>
    </dgm:pt>
    <dgm:pt modelId="{19482A78-8B08-46E8-9B48-84A5E5B75336}" type="pres">
      <dgm:prSet presAssocID="{E92EADF8-7A4F-4C82-99DB-12558163A615}" presName="img" presStyleLbl="fgImgPlace1" presStyleIdx="2" presStyleCnt="4"/>
      <dgm:spPr>
        <a:blipFill>
          <a:blip xmlns:r="http://schemas.openxmlformats.org/officeDocument/2006/relationships"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984E1201-5F48-4D26-94DB-4D1E96912607}" type="pres">
      <dgm:prSet presAssocID="{E92EADF8-7A4F-4C82-99DB-12558163A615}" presName="text" presStyleLbl="node1" presStyleIdx="2" presStyleCnt="4">
        <dgm:presLayoutVars>
          <dgm:bulletEnabled val="1"/>
        </dgm:presLayoutVars>
      </dgm:prSet>
      <dgm:spPr/>
    </dgm:pt>
    <dgm:pt modelId="{C59845D6-20A8-45BE-A0A6-05B70F50740C}" type="pres">
      <dgm:prSet presAssocID="{F8218659-A99C-4674-BC76-34F0425952E5}" presName="spacer" presStyleCnt="0"/>
      <dgm:spPr/>
    </dgm:pt>
    <dgm:pt modelId="{085AED0F-D0FE-4992-B669-BC41DB2E0DD5}" type="pres">
      <dgm:prSet presAssocID="{5230AAEE-6495-4D2F-9FAB-33D6D864391B}" presName="comp" presStyleCnt="0"/>
      <dgm:spPr/>
    </dgm:pt>
    <dgm:pt modelId="{635CAC53-EEE0-460A-8D8E-B58762940496}" type="pres">
      <dgm:prSet presAssocID="{5230AAEE-6495-4D2F-9FAB-33D6D864391B}" presName="box" presStyleLbl="node1" presStyleIdx="3" presStyleCnt="4" custLinFactNeighborY="8504"/>
      <dgm:spPr/>
    </dgm:pt>
    <dgm:pt modelId="{6606F401-10CE-447A-91AB-84AA19625BB9}" type="pres">
      <dgm:prSet presAssocID="{5230AAEE-6495-4D2F-9FAB-33D6D864391B}" presName="img" presStyleLbl="fgImgPlac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</dgm:spPr>
    </dgm:pt>
    <dgm:pt modelId="{B70E17DA-1376-4F81-91C8-C473BB9632E7}" type="pres">
      <dgm:prSet presAssocID="{5230AAEE-6495-4D2F-9FAB-33D6D864391B}" presName="text" presStyleLbl="node1" presStyleIdx="3" presStyleCnt="4">
        <dgm:presLayoutVars>
          <dgm:bulletEnabled val="1"/>
        </dgm:presLayoutVars>
      </dgm:prSet>
      <dgm:spPr/>
    </dgm:pt>
  </dgm:ptLst>
  <dgm:cxnLst>
    <dgm:cxn modelId="{358B0408-1BA1-4E9F-A2D0-7528F67F2ADF}" srcId="{6ED5ADFD-CF4B-401E-9B37-BA528A5BB3A5}" destId="{98813AB5-7D49-43B8-AD8D-BF61CD9FC01D}" srcOrd="0" destOrd="0" parTransId="{FF021415-A8A8-4E3D-B4E0-4E9EB80AE190}" sibTransId="{788C17E7-4FCC-4275-A821-4E4059FD732A}"/>
    <dgm:cxn modelId="{0B36920F-2694-4959-BE6E-CB928518368D}" type="presOf" srcId="{3EB40E09-3620-47C5-813A-39D4CE2B61C3}" destId="{9C0F2639-0549-4E3F-8E51-6280B0EFDB92}" srcOrd="1" destOrd="2" presId="urn:microsoft.com/office/officeart/2005/8/layout/vList4"/>
    <dgm:cxn modelId="{5FD45234-D3B9-40AC-B360-9E368A90BE17}" type="presOf" srcId="{04CA65B4-E10A-44F3-8DC8-87EB5E69A26E}" destId="{EC5B6FCB-800D-40D3-BBFB-1EDE3DAEA3D1}" srcOrd="1" destOrd="0" presId="urn:microsoft.com/office/officeart/2005/8/layout/vList4"/>
    <dgm:cxn modelId="{A8B26D5B-17F1-4E49-AC31-33FE28E94D5E}" type="presOf" srcId="{98813AB5-7D49-43B8-AD8D-BF61CD9FC01D}" destId="{9C0F2639-0549-4E3F-8E51-6280B0EFDB92}" srcOrd="1" destOrd="1" presId="urn:microsoft.com/office/officeart/2005/8/layout/vList4"/>
    <dgm:cxn modelId="{5FB2DE64-16DE-4272-9AF7-101DE3D872A8}" type="presOf" srcId="{A4238B0D-6596-45BA-8A3F-FC2FC1BE65E1}" destId="{EB62CF69-F43F-4846-95AD-7B238B6247C3}" srcOrd="0" destOrd="0" presId="urn:microsoft.com/office/officeart/2005/8/layout/vList4"/>
    <dgm:cxn modelId="{0CAADF4F-45BE-4DC5-A083-1876C606505C}" type="presOf" srcId="{3EB40E09-3620-47C5-813A-39D4CE2B61C3}" destId="{FA45BC00-02CC-4A16-B451-9DD6C3BD1D9C}" srcOrd="0" destOrd="2" presId="urn:microsoft.com/office/officeart/2005/8/layout/vList4"/>
    <dgm:cxn modelId="{58188076-3CEA-47AE-9649-00E888927F9D}" type="presOf" srcId="{04CA65B4-E10A-44F3-8DC8-87EB5E69A26E}" destId="{1BB35083-701D-4457-8A9E-8CCABBFC5DC8}" srcOrd="0" destOrd="0" presId="urn:microsoft.com/office/officeart/2005/8/layout/vList4"/>
    <dgm:cxn modelId="{278E9C80-9832-4C6B-B18B-A37297A165BE}" type="presOf" srcId="{E92EADF8-7A4F-4C82-99DB-12558163A615}" destId="{984E1201-5F48-4D26-94DB-4D1E96912607}" srcOrd="1" destOrd="0" presId="urn:microsoft.com/office/officeart/2005/8/layout/vList4"/>
    <dgm:cxn modelId="{C609FB84-63F9-49FF-8137-43EDA70F2419}" type="presOf" srcId="{98813AB5-7D49-43B8-AD8D-BF61CD9FC01D}" destId="{FA45BC00-02CC-4A16-B451-9DD6C3BD1D9C}" srcOrd="0" destOrd="1" presId="urn:microsoft.com/office/officeart/2005/8/layout/vList4"/>
    <dgm:cxn modelId="{651C698A-F926-40BF-8B3B-397B739AE600}" type="presOf" srcId="{5230AAEE-6495-4D2F-9FAB-33D6D864391B}" destId="{B70E17DA-1376-4F81-91C8-C473BB9632E7}" srcOrd="1" destOrd="0" presId="urn:microsoft.com/office/officeart/2005/8/layout/vList4"/>
    <dgm:cxn modelId="{E89777A3-ED90-45EA-9A19-8BD36780C377}" srcId="{6ED5ADFD-CF4B-401E-9B37-BA528A5BB3A5}" destId="{3EB40E09-3620-47C5-813A-39D4CE2B61C3}" srcOrd="1" destOrd="0" parTransId="{8EA84E76-05AC-4B2F-99FC-1488934C10F6}" sibTransId="{701B8DFD-D9B3-40EA-8649-FC8518871A47}"/>
    <dgm:cxn modelId="{5551C2B6-C13B-41E7-AF88-61CC976B262F}" type="presOf" srcId="{E92EADF8-7A4F-4C82-99DB-12558163A615}" destId="{82DAA32D-8BA9-4446-8403-A34E6FE4E9F4}" srcOrd="0" destOrd="0" presId="urn:microsoft.com/office/officeart/2005/8/layout/vList4"/>
    <dgm:cxn modelId="{73160DB9-301F-43EB-B502-90E30F73EF5F}" srcId="{A4238B0D-6596-45BA-8A3F-FC2FC1BE65E1}" destId="{04CA65B4-E10A-44F3-8DC8-87EB5E69A26E}" srcOrd="1" destOrd="0" parTransId="{B07FB5E8-796F-417F-B04B-68C950D04B99}" sibTransId="{4FCBBABD-F3F5-4974-BBEE-C9731E9EBCE3}"/>
    <dgm:cxn modelId="{9893C6B9-EAC2-47CA-B959-2233060541F0}" srcId="{A4238B0D-6596-45BA-8A3F-FC2FC1BE65E1}" destId="{E92EADF8-7A4F-4C82-99DB-12558163A615}" srcOrd="2" destOrd="0" parTransId="{0093914B-E104-4996-A471-7DA8497E941C}" sibTransId="{F8218659-A99C-4674-BC76-34F0425952E5}"/>
    <dgm:cxn modelId="{A907E9C3-6E3C-4A3C-9A88-698C3E732D6D}" type="presOf" srcId="{5230AAEE-6495-4D2F-9FAB-33D6D864391B}" destId="{635CAC53-EEE0-460A-8D8E-B58762940496}" srcOrd="0" destOrd="0" presId="urn:microsoft.com/office/officeart/2005/8/layout/vList4"/>
    <dgm:cxn modelId="{A098F6C9-88D5-4B24-842A-3B9B39B9AD8E}" srcId="{A4238B0D-6596-45BA-8A3F-FC2FC1BE65E1}" destId="{6ED5ADFD-CF4B-401E-9B37-BA528A5BB3A5}" srcOrd="0" destOrd="0" parTransId="{965CE09E-DE48-4586-B2F1-3944EA9CB3B5}" sibTransId="{FE57D241-46B9-4679-96A3-34AB4B70AD0B}"/>
    <dgm:cxn modelId="{ACD9BFD6-5E40-4F1F-920A-7C78E21CE092}" type="presOf" srcId="{6ED5ADFD-CF4B-401E-9B37-BA528A5BB3A5}" destId="{9C0F2639-0549-4E3F-8E51-6280B0EFDB92}" srcOrd="1" destOrd="0" presId="urn:microsoft.com/office/officeart/2005/8/layout/vList4"/>
    <dgm:cxn modelId="{A87871E0-BB87-428E-81DB-5BE065A23EC2}" type="presOf" srcId="{6ED5ADFD-CF4B-401E-9B37-BA528A5BB3A5}" destId="{FA45BC00-02CC-4A16-B451-9DD6C3BD1D9C}" srcOrd="0" destOrd="0" presId="urn:microsoft.com/office/officeart/2005/8/layout/vList4"/>
    <dgm:cxn modelId="{555AB6E4-7420-4764-8230-89B79749B140}" srcId="{A4238B0D-6596-45BA-8A3F-FC2FC1BE65E1}" destId="{5230AAEE-6495-4D2F-9FAB-33D6D864391B}" srcOrd="3" destOrd="0" parTransId="{69828001-176D-413C-B240-77CC8E022DCE}" sibTransId="{DA98B667-C9D7-4C4E-8B97-162FB4E0298E}"/>
    <dgm:cxn modelId="{7F8FC862-9035-49C3-A384-65386F69D429}" type="presParOf" srcId="{EB62CF69-F43F-4846-95AD-7B238B6247C3}" destId="{36D6CF97-AA06-4E4C-AD6B-35B1EF7D5195}" srcOrd="0" destOrd="0" presId="urn:microsoft.com/office/officeart/2005/8/layout/vList4"/>
    <dgm:cxn modelId="{353FD378-558F-47B6-BBFB-5F06E39365E2}" type="presParOf" srcId="{36D6CF97-AA06-4E4C-AD6B-35B1EF7D5195}" destId="{FA45BC00-02CC-4A16-B451-9DD6C3BD1D9C}" srcOrd="0" destOrd="0" presId="urn:microsoft.com/office/officeart/2005/8/layout/vList4"/>
    <dgm:cxn modelId="{C5408A4A-9AD0-4CB9-BE6C-FF6DDB61FE91}" type="presParOf" srcId="{36D6CF97-AA06-4E4C-AD6B-35B1EF7D5195}" destId="{6E336BCB-067E-4C02-AAE1-2EEFFC1A4DDE}" srcOrd="1" destOrd="0" presId="urn:microsoft.com/office/officeart/2005/8/layout/vList4"/>
    <dgm:cxn modelId="{810B5074-08A2-4F6E-BEEC-B6C7096F1686}" type="presParOf" srcId="{36D6CF97-AA06-4E4C-AD6B-35B1EF7D5195}" destId="{9C0F2639-0549-4E3F-8E51-6280B0EFDB92}" srcOrd="2" destOrd="0" presId="urn:microsoft.com/office/officeart/2005/8/layout/vList4"/>
    <dgm:cxn modelId="{A0DB5084-3E98-43E4-B228-C70E1BA20F22}" type="presParOf" srcId="{EB62CF69-F43F-4846-95AD-7B238B6247C3}" destId="{770F6B52-23E4-43A5-898F-3B945B3E5599}" srcOrd="1" destOrd="0" presId="urn:microsoft.com/office/officeart/2005/8/layout/vList4"/>
    <dgm:cxn modelId="{FCF3A633-B3B3-4CCE-99A9-EC5733D792F3}" type="presParOf" srcId="{EB62CF69-F43F-4846-95AD-7B238B6247C3}" destId="{70901F68-5774-471B-A8A9-D6DB415596C3}" srcOrd="2" destOrd="0" presId="urn:microsoft.com/office/officeart/2005/8/layout/vList4"/>
    <dgm:cxn modelId="{08D75C07-BB82-43C9-9682-23F7A2BB09F2}" type="presParOf" srcId="{70901F68-5774-471B-A8A9-D6DB415596C3}" destId="{1BB35083-701D-4457-8A9E-8CCABBFC5DC8}" srcOrd="0" destOrd="0" presId="urn:microsoft.com/office/officeart/2005/8/layout/vList4"/>
    <dgm:cxn modelId="{32D9B51C-4301-4AA0-BB1F-126B7CD35C5E}" type="presParOf" srcId="{70901F68-5774-471B-A8A9-D6DB415596C3}" destId="{CA5765CC-6E5A-4134-B943-251FC33085DD}" srcOrd="1" destOrd="0" presId="urn:microsoft.com/office/officeart/2005/8/layout/vList4"/>
    <dgm:cxn modelId="{770C519C-C75F-4FB3-9FA2-76A6D2C6C2F5}" type="presParOf" srcId="{70901F68-5774-471B-A8A9-D6DB415596C3}" destId="{EC5B6FCB-800D-40D3-BBFB-1EDE3DAEA3D1}" srcOrd="2" destOrd="0" presId="urn:microsoft.com/office/officeart/2005/8/layout/vList4"/>
    <dgm:cxn modelId="{21C59AC6-18AC-4E0F-BCE8-1D345BF1D9BA}" type="presParOf" srcId="{EB62CF69-F43F-4846-95AD-7B238B6247C3}" destId="{E0B25C72-CE98-4639-8BA3-D40B2A6C92C8}" srcOrd="3" destOrd="0" presId="urn:microsoft.com/office/officeart/2005/8/layout/vList4"/>
    <dgm:cxn modelId="{49D654D9-3E59-4F79-92E8-42C959471616}" type="presParOf" srcId="{EB62CF69-F43F-4846-95AD-7B238B6247C3}" destId="{53B21F01-3900-4E78-B779-F7A488DC3BCC}" srcOrd="4" destOrd="0" presId="urn:microsoft.com/office/officeart/2005/8/layout/vList4"/>
    <dgm:cxn modelId="{73DA23A8-5728-4797-AD90-8DE992843AF1}" type="presParOf" srcId="{53B21F01-3900-4E78-B779-F7A488DC3BCC}" destId="{82DAA32D-8BA9-4446-8403-A34E6FE4E9F4}" srcOrd="0" destOrd="0" presId="urn:microsoft.com/office/officeart/2005/8/layout/vList4"/>
    <dgm:cxn modelId="{22D5A507-5286-47E9-8B9B-3B8D9BA79E58}" type="presParOf" srcId="{53B21F01-3900-4E78-B779-F7A488DC3BCC}" destId="{19482A78-8B08-46E8-9B48-84A5E5B75336}" srcOrd="1" destOrd="0" presId="urn:microsoft.com/office/officeart/2005/8/layout/vList4"/>
    <dgm:cxn modelId="{D6A1FCF4-1C7E-4274-8FE0-F3D9F6DC87C7}" type="presParOf" srcId="{53B21F01-3900-4E78-B779-F7A488DC3BCC}" destId="{984E1201-5F48-4D26-94DB-4D1E96912607}" srcOrd="2" destOrd="0" presId="urn:microsoft.com/office/officeart/2005/8/layout/vList4"/>
    <dgm:cxn modelId="{B6E97248-F687-47B3-99CB-18A82E4AF14D}" type="presParOf" srcId="{EB62CF69-F43F-4846-95AD-7B238B6247C3}" destId="{C59845D6-20A8-45BE-A0A6-05B70F50740C}" srcOrd="5" destOrd="0" presId="urn:microsoft.com/office/officeart/2005/8/layout/vList4"/>
    <dgm:cxn modelId="{F1D29B53-4CA4-4932-8765-7494D0231FCD}" type="presParOf" srcId="{EB62CF69-F43F-4846-95AD-7B238B6247C3}" destId="{085AED0F-D0FE-4992-B669-BC41DB2E0DD5}" srcOrd="6" destOrd="0" presId="urn:microsoft.com/office/officeart/2005/8/layout/vList4"/>
    <dgm:cxn modelId="{F81C8674-F182-49D5-A190-32D1F86CB040}" type="presParOf" srcId="{085AED0F-D0FE-4992-B669-BC41DB2E0DD5}" destId="{635CAC53-EEE0-460A-8D8E-B58762940496}" srcOrd="0" destOrd="0" presId="urn:microsoft.com/office/officeart/2005/8/layout/vList4"/>
    <dgm:cxn modelId="{9E9EDBDB-451B-4AE9-8D6C-6D0B9BA8D8C9}" type="presParOf" srcId="{085AED0F-D0FE-4992-B669-BC41DB2E0DD5}" destId="{6606F401-10CE-447A-91AB-84AA19625BB9}" srcOrd="1" destOrd="0" presId="urn:microsoft.com/office/officeart/2005/8/layout/vList4"/>
    <dgm:cxn modelId="{7C41DDEE-6FD3-4E3C-9B50-AE16DED42E6F}" type="presParOf" srcId="{085AED0F-D0FE-4992-B669-BC41DB2E0DD5}" destId="{B70E17DA-1376-4F81-91C8-C473BB9632E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46FB21-1073-4F81-BEC4-38428517B44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846121-DDD3-4C1F-B461-8F94E93DB9F9}">
      <dgm:prSet phldrT="[Text]" custT="1"/>
      <dgm:spPr/>
      <dgm:t>
        <a:bodyPr/>
        <a:lstStyle/>
        <a:p>
          <a:r>
            <a:rPr lang="en-US" sz="2800" dirty="0"/>
            <a:t>Individuals</a:t>
          </a:r>
        </a:p>
      </dgm:t>
    </dgm:pt>
    <dgm:pt modelId="{D202F614-517A-4DF7-96F3-FE177082957B}" type="parTrans" cxnId="{5C251722-A1FE-4923-B613-D19719DCCA87}">
      <dgm:prSet/>
      <dgm:spPr/>
      <dgm:t>
        <a:bodyPr/>
        <a:lstStyle/>
        <a:p>
          <a:endParaRPr lang="en-US"/>
        </a:p>
      </dgm:t>
    </dgm:pt>
    <dgm:pt modelId="{C504BAEB-CC05-4510-8F0F-CF05CFB36A32}" type="sibTrans" cxnId="{5C251722-A1FE-4923-B613-D19719DCCA87}">
      <dgm:prSet/>
      <dgm:spPr/>
      <dgm:t>
        <a:bodyPr/>
        <a:lstStyle/>
        <a:p>
          <a:endParaRPr lang="en-US"/>
        </a:p>
      </dgm:t>
    </dgm:pt>
    <dgm:pt modelId="{9591AE81-F444-4DC3-9B89-F77D028DCC47}">
      <dgm:prSet phldrT="[Text]" custT="1"/>
      <dgm:spPr/>
      <dgm:t>
        <a:bodyPr/>
        <a:lstStyle/>
        <a:p>
          <a:r>
            <a:rPr lang="en-US" sz="2000" dirty="0"/>
            <a:t>Credit Card Interest</a:t>
          </a:r>
        </a:p>
      </dgm:t>
    </dgm:pt>
    <dgm:pt modelId="{79AE654E-DB7C-48B9-8BDD-90FFA8F7B7DD}" type="parTrans" cxnId="{5A60281B-A442-43F1-9DF2-87659F6B6160}">
      <dgm:prSet/>
      <dgm:spPr/>
      <dgm:t>
        <a:bodyPr/>
        <a:lstStyle/>
        <a:p>
          <a:endParaRPr lang="en-US"/>
        </a:p>
      </dgm:t>
    </dgm:pt>
    <dgm:pt modelId="{0C1C7E7D-6638-4A2F-A32D-76E5A91A1EC4}" type="sibTrans" cxnId="{5A60281B-A442-43F1-9DF2-87659F6B6160}">
      <dgm:prSet/>
      <dgm:spPr/>
      <dgm:t>
        <a:bodyPr/>
        <a:lstStyle/>
        <a:p>
          <a:endParaRPr lang="en-US"/>
        </a:p>
      </dgm:t>
    </dgm:pt>
    <dgm:pt modelId="{07E2176D-7987-4A0A-99AD-4AE5E8E6AEB5}">
      <dgm:prSet phldrT="[Text]" custT="1"/>
      <dgm:spPr/>
      <dgm:t>
        <a:bodyPr/>
        <a:lstStyle/>
        <a:p>
          <a:r>
            <a:rPr lang="en-US" sz="2000" dirty="0"/>
            <a:t>Mortgages</a:t>
          </a:r>
        </a:p>
      </dgm:t>
    </dgm:pt>
    <dgm:pt modelId="{453670E7-A3FB-4DD3-A5FA-14D86208AFD8}" type="parTrans" cxnId="{157421FD-804E-468C-A3C7-4F5633BD9C1D}">
      <dgm:prSet/>
      <dgm:spPr/>
      <dgm:t>
        <a:bodyPr/>
        <a:lstStyle/>
        <a:p>
          <a:endParaRPr lang="en-US"/>
        </a:p>
      </dgm:t>
    </dgm:pt>
    <dgm:pt modelId="{A9D46199-220A-4913-92E7-61B94469136E}" type="sibTrans" cxnId="{157421FD-804E-468C-A3C7-4F5633BD9C1D}">
      <dgm:prSet/>
      <dgm:spPr/>
      <dgm:t>
        <a:bodyPr/>
        <a:lstStyle/>
        <a:p>
          <a:endParaRPr lang="en-US"/>
        </a:p>
      </dgm:t>
    </dgm:pt>
    <dgm:pt modelId="{8BB0552E-E198-4EA5-9FD1-181D3E463578}">
      <dgm:prSet phldrT="[Text]" custT="1"/>
      <dgm:spPr/>
      <dgm:t>
        <a:bodyPr/>
        <a:lstStyle/>
        <a:p>
          <a:r>
            <a:rPr lang="en-US" sz="2800" dirty="0"/>
            <a:t>Global Economy</a:t>
          </a:r>
        </a:p>
      </dgm:t>
    </dgm:pt>
    <dgm:pt modelId="{E1B4E0B7-FC65-429E-AD5F-F5BD99C589AD}" type="parTrans" cxnId="{A687E8A8-EE80-413F-B865-3F04DE328C96}">
      <dgm:prSet/>
      <dgm:spPr/>
      <dgm:t>
        <a:bodyPr/>
        <a:lstStyle/>
        <a:p>
          <a:endParaRPr lang="en-US"/>
        </a:p>
      </dgm:t>
    </dgm:pt>
    <dgm:pt modelId="{152F6B71-C7E5-4FE8-8499-784E269B087F}" type="sibTrans" cxnId="{A687E8A8-EE80-413F-B865-3F04DE328C96}">
      <dgm:prSet/>
      <dgm:spPr/>
      <dgm:t>
        <a:bodyPr/>
        <a:lstStyle/>
        <a:p>
          <a:endParaRPr lang="en-US"/>
        </a:p>
      </dgm:t>
    </dgm:pt>
    <dgm:pt modelId="{4FBDFF6C-841E-41F6-B00A-26A49AD2E14D}">
      <dgm:prSet phldrT="[Text]" custT="1"/>
      <dgm:spPr/>
      <dgm:t>
        <a:bodyPr/>
        <a:lstStyle/>
        <a:p>
          <a:r>
            <a:rPr lang="en-US" sz="2000" dirty="0"/>
            <a:t>Mild recession in 2023</a:t>
          </a:r>
        </a:p>
      </dgm:t>
    </dgm:pt>
    <dgm:pt modelId="{868CD502-F2E3-4248-8962-497E942A08C5}" type="parTrans" cxnId="{D39F6620-ACE0-472C-83BC-3B3FB1F6417C}">
      <dgm:prSet/>
      <dgm:spPr/>
      <dgm:t>
        <a:bodyPr/>
        <a:lstStyle/>
        <a:p>
          <a:endParaRPr lang="en-US"/>
        </a:p>
      </dgm:t>
    </dgm:pt>
    <dgm:pt modelId="{4FD080A8-B550-412D-A19E-B381D71B200D}" type="sibTrans" cxnId="{D39F6620-ACE0-472C-83BC-3B3FB1F6417C}">
      <dgm:prSet/>
      <dgm:spPr/>
      <dgm:t>
        <a:bodyPr/>
        <a:lstStyle/>
        <a:p>
          <a:endParaRPr lang="en-US"/>
        </a:p>
      </dgm:t>
    </dgm:pt>
    <dgm:pt modelId="{B7ED9D61-405A-4B10-996E-A400A5E28416}">
      <dgm:prSet phldrT="[Text]" custT="1"/>
      <dgm:spPr/>
      <dgm:t>
        <a:bodyPr/>
        <a:lstStyle/>
        <a:p>
          <a:r>
            <a:rPr lang="en-US" sz="2000" dirty="0"/>
            <a:t>CPI to fall to 3.20% YoY by Q4 2023</a:t>
          </a:r>
        </a:p>
      </dgm:t>
    </dgm:pt>
    <dgm:pt modelId="{3BBE111A-B215-4509-9ABA-B49943CD51B1}" type="parTrans" cxnId="{63C3E464-661D-4F78-B101-74751C6793AC}">
      <dgm:prSet/>
      <dgm:spPr/>
      <dgm:t>
        <a:bodyPr/>
        <a:lstStyle/>
        <a:p>
          <a:endParaRPr lang="en-US"/>
        </a:p>
      </dgm:t>
    </dgm:pt>
    <dgm:pt modelId="{AAED8CF7-6A76-4AFF-82CE-BD73CAA91565}" type="sibTrans" cxnId="{63C3E464-661D-4F78-B101-74751C6793AC}">
      <dgm:prSet/>
      <dgm:spPr/>
      <dgm:t>
        <a:bodyPr/>
        <a:lstStyle/>
        <a:p>
          <a:endParaRPr lang="en-US"/>
        </a:p>
      </dgm:t>
    </dgm:pt>
    <dgm:pt modelId="{676EC330-DA92-4E4A-944B-FCE5866943D6}">
      <dgm:prSet phldrT="[Text]" custT="1"/>
      <dgm:spPr/>
      <dgm:t>
        <a:bodyPr/>
        <a:lstStyle/>
        <a:p>
          <a:r>
            <a:rPr lang="en-US" sz="2000" dirty="0"/>
            <a:t>Layoffs</a:t>
          </a:r>
        </a:p>
      </dgm:t>
    </dgm:pt>
    <dgm:pt modelId="{36E79575-D60E-45B8-8960-2F3B6FEA538F}" type="parTrans" cxnId="{0C88C46D-ECD0-43CC-B459-2E5C0EB2A651}">
      <dgm:prSet/>
      <dgm:spPr/>
      <dgm:t>
        <a:bodyPr/>
        <a:lstStyle/>
        <a:p>
          <a:endParaRPr lang="en-US"/>
        </a:p>
      </dgm:t>
    </dgm:pt>
    <dgm:pt modelId="{2A762A7B-ABFD-4F82-B4E0-278AC997392A}" type="sibTrans" cxnId="{0C88C46D-ECD0-43CC-B459-2E5C0EB2A651}">
      <dgm:prSet/>
      <dgm:spPr/>
      <dgm:t>
        <a:bodyPr/>
        <a:lstStyle/>
        <a:p>
          <a:endParaRPr lang="en-US"/>
        </a:p>
      </dgm:t>
    </dgm:pt>
    <dgm:pt modelId="{349F3C4E-F230-4795-92E0-C090E23829C7}">
      <dgm:prSet phldrT="[Text]" custT="1"/>
      <dgm:spPr/>
      <dgm:t>
        <a:bodyPr/>
        <a:lstStyle/>
        <a:p>
          <a:r>
            <a:rPr lang="en-US" sz="2000" dirty="0"/>
            <a:t>Increased rate by 5.00%-5.25% by March 2023</a:t>
          </a:r>
        </a:p>
      </dgm:t>
    </dgm:pt>
    <dgm:pt modelId="{2D4BF68C-49E3-4DDA-81ED-37870B9FC67A}" type="parTrans" cxnId="{9DF0AD7D-8D8B-4C05-B3E6-F0E683D8599F}">
      <dgm:prSet/>
      <dgm:spPr/>
      <dgm:t>
        <a:bodyPr/>
        <a:lstStyle/>
        <a:p>
          <a:endParaRPr lang="en-US"/>
        </a:p>
      </dgm:t>
    </dgm:pt>
    <dgm:pt modelId="{546708FF-037E-480A-93C0-F1F0B0AA6417}" type="sibTrans" cxnId="{9DF0AD7D-8D8B-4C05-B3E6-F0E683D8599F}">
      <dgm:prSet/>
      <dgm:spPr/>
      <dgm:t>
        <a:bodyPr/>
        <a:lstStyle/>
        <a:p>
          <a:endParaRPr lang="en-US"/>
        </a:p>
      </dgm:t>
    </dgm:pt>
    <dgm:pt modelId="{3C08257D-7472-400D-BD5B-E69372A918F7}" type="pres">
      <dgm:prSet presAssocID="{D246FB21-1073-4F81-BEC4-38428517B44E}" presName="Name0" presStyleCnt="0">
        <dgm:presLayoutVars>
          <dgm:dir/>
          <dgm:animLvl val="lvl"/>
          <dgm:resizeHandles val="exact"/>
        </dgm:presLayoutVars>
      </dgm:prSet>
      <dgm:spPr/>
    </dgm:pt>
    <dgm:pt modelId="{6A10C4D5-3C47-4244-8878-F9D13A7A0949}" type="pres">
      <dgm:prSet presAssocID="{9C846121-DDD3-4C1F-B461-8F94E93DB9F9}" presName="composite" presStyleCnt="0"/>
      <dgm:spPr/>
    </dgm:pt>
    <dgm:pt modelId="{EAF50D71-3AF3-4D39-A168-43E94E3C2A71}" type="pres">
      <dgm:prSet presAssocID="{9C846121-DDD3-4C1F-B461-8F94E93DB9F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BF5CFBD-A856-4148-BA7A-BD6A2E0BEBB5}" type="pres">
      <dgm:prSet presAssocID="{9C846121-DDD3-4C1F-B461-8F94E93DB9F9}" presName="desTx" presStyleLbl="alignAccFollowNode1" presStyleIdx="0" presStyleCnt="2">
        <dgm:presLayoutVars>
          <dgm:bulletEnabled val="1"/>
        </dgm:presLayoutVars>
      </dgm:prSet>
      <dgm:spPr/>
    </dgm:pt>
    <dgm:pt modelId="{BC933DD2-F15E-47BE-B580-9BE365FF7259}" type="pres">
      <dgm:prSet presAssocID="{C504BAEB-CC05-4510-8F0F-CF05CFB36A32}" presName="space" presStyleCnt="0"/>
      <dgm:spPr/>
    </dgm:pt>
    <dgm:pt modelId="{FAB03787-3967-454B-B150-D0CA8D347AFD}" type="pres">
      <dgm:prSet presAssocID="{8BB0552E-E198-4EA5-9FD1-181D3E463578}" presName="composite" presStyleCnt="0"/>
      <dgm:spPr/>
    </dgm:pt>
    <dgm:pt modelId="{0031011E-D6A7-4FE9-8DFF-CCA99E8A440A}" type="pres">
      <dgm:prSet presAssocID="{8BB0552E-E198-4EA5-9FD1-181D3E463578}" presName="parTx" presStyleLbl="alignNode1" presStyleIdx="1" presStyleCnt="2" custLinFactNeighborX="-118">
        <dgm:presLayoutVars>
          <dgm:chMax val="0"/>
          <dgm:chPref val="0"/>
          <dgm:bulletEnabled val="1"/>
        </dgm:presLayoutVars>
      </dgm:prSet>
      <dgm:spPr/>
    </dgm:pt>
    <dgm:pt modelId="{06F7B071-04CC-4D03-9872-F379088B6A45}" type="pres">
      <dgm:prSet presAssocID="{8BB0552E-E198-4EA5-9FD1-181D3E46357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262ED06-90E7-4178-9640-C519AE0B3644}" type="presOf" srcId="{9C846121-DDD3-4C1F-B461-8F94E93DB9F9}" destId="{EAF50D71-3AF3-4D39-A168-43E94E3C2A71}" srcOrd="0" destOrd="0" presId="urn:microsoft.com/office/officeart/2005/8/layout/hList1"/>
    <dgm:cxn modelId="{5A60281B-A442-43F1-9DF2-87659F6B6160}" srcId="{9C846121-DDD3-4C1F-B461-8F94E93DB9F9}" destId="{9591AE81-F444-4DC3-9B89-F77D028DCC47}" srcOrd="0" destOrd="0" parTransId="{79AE654E-DB7C-48B9-8BDD-90FFA8F7B7DD}" sibTransId="{0C1C7E7D-6638-4A2F-A32D-76E5A91A1EC4}"/>
    <dgm:cxn modelId="{D39F6620-ACE0-472C-83BC-3B3FB1F6417C}" srcId="{8BB0552E-E198-4EA5-9FD1-181D3E463578}" destId="{4FBDFF6C-841E-41F6-B00A-26A49AD2E14D}" srcOrd="0" destOrd="0" parTransId="{868CD502-F2E3-4248-8962-497E942A08C5}" sibTransId="{4FD080A8-B550-412D-A19E-B381D71B200D}"/>
    <dgm:cxn modelId="{5C251722-A1FE-4923-B613-D19719DCCA87}" srcId="{D246FB21-1073-4F81-BEC4-38428517B44E}" destId="{9C846121-DDD3-4C1F-B461-8F94E93DB9F9}" srcOrd="0" destOrd="0" parTransId="{D202F614-517A-4DF7-96F3-FE177082957B}" sibTransId="{C504BAEB-CC05-4510-8F0F-CF05CFB36A32}"/>
    <dgm:cxn modelId="{2C842F28-7CE7-4A1A-BD55-5B1B1F8E8E06}" type="presOf" srcId="{8BB0552E-E198-4EA5-9FD1-181D3E463578}" destId="{0031011E-D6A7-4FE9-8DFF-CCA99E8A440A}" srcOrd="0" destOrd="0" presId="urn:microsoft.com/office/officeart/2005/8/layout/hList1"/>
    <dgm:cxn modelId="{2BC34428-8697-4C2A-84EF-CD7C929B63DA}" type="presOf" srcId="{07E2176D-7987-4A0A-99AD-4AE5E8E6AEB5}" destId="{CBF5CFBD-A856-4148-BA7A-BD6A2E0BEBB5}" srcOrd="0" destOrd="1" presId="urn:microsoft.com/office/officeart/2005/8/layout/hList1"/>
    <dgm:cxn modelId="{E0DF8C64-C185-43E1-8C31-B200781B4979}" type="presOf" srcId="{B7ED9D61-405A-4B10-996E-A400A5E28416}" destId="{06F7B071-04CC-4D03-9872-F379088B6A45}" srcOrd="0" destOrd="1" presId="urn:microsoft.com/office/officeart/2005/8/layout/hList1"/>
    <dgm:cxn modelId="{63C3E464-661D-4F78-B101-74751C6793AC}" srcId="{8BB0552E-E198-4EA5-9FD1-181D3E463578}" destId="{B7ED9D61-405A-4B10-996E-A400A5E28416}" srcOrd="1" destOrd="0" parTransId="{3BBE111A-B215-4509-9ABA-B49943CD51B1}" sibTransId="{AAED8CF7-6A76-4AFF-82CE-BD73CAA91565}"/>
    <dgm:cxn modelId="{0C88C46D-ECD0-43CC-B459-2E5C0EB2A651}" srcId="{9C846121-DDD3-4C1F-B461-8F94E93DB9F9}" destId="{676EC330-DA92-4E4A-944B-FCE5866943D6}" srcOrd="2" destOrd="0" parTransId="{36E79575-D60E-45B8-8960-2F3B6FEA538F}" sibTransId="{2A762A7B-ABFD-4F82-B4E0-278AC997392A}"/>
    <dgm:cxn modelId="{348EA575-745D-4414-B461-C71C86033F84}" type="presOf" srcId="{676EC330-DA92-4E4A-944B-FCE5866943D6}" destId="{CBF5CFBD-A856-4148-BA7A-BD6A2E0BEBB5}" srcOrd="0" destOrd="2" presId="urn:microsoft.com/office/officeart/2005/8/layout/hList1"/>
    <dgm:cxn modelId="{9DF0AD7D-8D8B-4C05-B3E6-F0E683D8599F}" srcId="{8BB0552E-E198-4EA5-9FD1-181D3E463578}" destId="{349F3C4E-F230-4795-92E0-C090E23829C7}" srcOrd="2" destOrd="0" parTransId="{2D4BF68C-49E3-4DDA-81ED-37870B9FC67A}" sibTransId="{546708FF-037E-480A-93C0-F1F0B0AA6417}"/>
    <dgm:cxn modelId="{E19DA392-7DB0-4BA3-9008-9040DD5BC48B}" type="presOf" srcId="{D246FB21-1073-4F81-BEC4-38428517B44E}" destId="{3C08257D-7472-400D-BD5B-E69372A918F7}" srcOrd="0" destOrd="0" presId="urn:microsoft.com/office/officeart/2005/8/layout/hList1"/>
    <dgm:cxn modelId="{A687E8A8-EE80-413F-B865-3F04DE328C96}" srcId="{D246FB21-1073-4F81-BEC4-38428517B44E}" destId="{8BB0552E-E198-4EA5-9FD1-181D3E463578}" srcOrd="1" destOrd="0" parTransId="{E1B4E0B7-FC65-429E-AD5F-F5BD99C589AD}" sibTransId="{152F6B71-C7E5-4FE8-8499-784E269B087F}"/>
    <dgm:cxn modelId="{129A28D4-3C19-4498-9FA9-EA62AA4750E3}" type="presOf" srcId="{9591AE81-F444-4DC3-9B89-F77D028DCC47}" destId="{CBF5CFBD-A856-4148-BA7A-BD6A2E0BEBB5}" srcOrd="0" destOrd="0" presId="urn:microsoft.com/office/officeart/2005/8/layout/hList1"/>
    <dgm:cxn modelId="{85891AED-C94C-42B1-83BA-BBCC0D01F5E7}" type="presOf" srcId="{4FBDFF6C-841E-41F6-B00A-26A49AD2E14D}" destId="{06F7B071-04CC-4D03-9872-F379088B6A45}" srcOrd="0" destOrd="0" presId="urn:microsoft.com/office/officeart/2005/8/layout/hList1"/>
    <dgm:cxn modelId="{33DFFEF2-0F6D-46C1-96D8-2151726C08BE}" type="presOf" srcId="{349F3C4E-F230-4795-92E0-C090E23829C7}" destId="{06F7B071-04CC-4D03-9872-F379088B6A45}" srcOrd="0" destOrd="2" presId="urn:microsoft.com/office/officeart/2005/8/layout/hList1"/>
    <dgm:cxn modelId="{157421FD-804E-468C-A3C7-4F5633BD9C1D}" srcId="{9C846121-DDD3-4C1F-B461-8F94E93DB9F9}" destId="{07E2176D-7987-4A0A-99AD-4AE5E8E6AEB5}" srcOrd="1" destOrd="0" parTransId="{453670E7-A3FB-4DD3-A5FA-14D86208AFD8}" sibTransId="{A9D46199-220A-4913-92E7-61B94469136E}"/>
    <dgm:cxn modelId="{CEC77F78-9F75-476F-A8EA-C05DDA0348B3}" type="presParOf" srcId="{3C08257D-7472-400D-BD5B-E69372A918F7}" destId="{6A10C4D5-3C47-4244-8878-F9D13A7A0949}" srcOrd="0" destOrd="0" presId="urn:microsoft.com/office/officeart/2005/8/layout/hList1"/>
    <dgm:cxn modelId="{AB91D2B9-AB26-4773-A307-1003528D20D4}" type="presParOf" srcId="{6A10C4D5-3C47-4244-8878-F9D13A7A0949}" destId="{EAF50D71-3AF3-4D39-A168-43E94E3C2A71}" srcOrd="0" destOrd="0" presId="urn:microsoft.com/office/officeart/2005/8/layout/hList1"/>
    <dgm:cxn modelId="{FEDABBBB-26C7-4AB5-9C41-FCB8229FB50F}" type="presParOf" srcId="{6A10C4D5-3C47-4244-8878-F9D13A7A0949}" destId="{CBF5CFBD-A856-4148-BA7A-BD6A2E0BEBB5}" srcOrd="1" destOrd="0" presId="urn:microsoft.com/office/officeart/2005/8/layout/hList1"/>
    <dgm:cxn modelId="{14AC1F86-0C82-47D2-9169-F0B2B3B99F56}" type="presParOf" srcId="{3C08257D-7472-400D-BD5B-E69372A918F7}" destId="{BC933DD2-F15E-47BE-B580-9BE365FF7259}" srcOrd="1" destOrd="0" presId="urn:microsoft.com/office/officeart/2005/8/layout/hList1"/>
    <dgm:cxn modelId="{BC068498-2809-4D16-B34E-485055564622}" type="presParOf" srcId="{3C08257D-7472-400D-BD5B-E69372A918F7}" destId="{FAB03787-3967-454B-B150-D0CA8D347AFD}" srcOrd="2" destOrd="0" presId="urn:microsoft.com/office/officeart/2005/8/layout/hList1"/>
    <dgm:cxn modelId="{9391F4C7-92C1-4D52-8FA6-D8BFC5DBE5E9}" type="presParOf" srcId="{FAB03787-3967-454B-B150-D0CA8D347AFD}" destId="{0031011E-D6A7-4FE9-8DFF-CCA99E8A440A}" srcOrd="0" destOrd="0" presId="urn:microsoft.com/office/officeart/2005/8/layout/hList1"/>
    <dgm:cxn modelId="{D8753BE9-D3F5-4D19-8533-B946B1B0A65B}" type="presParOf" srcId="{FAB03787-3967-454B-B150-D0CA8D347AFD}" destId="{06F7B071-04CC-4D03-9872-F379088B6A4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816DF-AB1A-4D76-8284-4D971C6CFCE4}">
      <dsp:nvSpPr>
        <dsp:cNvPr id="0" name=""/>
        <dsp:cNvSpPr/>
      </dsp:nvSpPr>
      <dsp:spPr>
        <a:xfrm rot="10800000">
          <a:off x="3775480" y="912"/>
          <a:ext cx="7576381" cy="10510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495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u="sng" kern="1200" dirty="0"/>
            <a:t>Mandate:</a:t>
          </a:r>
          <a:r>
            <a:rPr lang="en-US" sz="2100" kern="1200" dirty="0"/>
            <a:t> The Blue Chip Fund is an actively managed fund which invests in companies that are actively spending on Capital expenditures and R&amp;D </a:t>
          </a:r>
        </a:p>
      </dsp:txBody>
      <dsp:txXfrm rot="10800000">
        <a:off x="4038249" y="912"/>
        <a:ext cx="7313612" cy="1051076"/>
      </dsp:txXfrm>
    </dsp:sp>
    <dsp:sp modelId="{138370FE-8A1E-43C8-A4CB-62C5FCB15119}">
      <dsp:nvSpPr>
        <dsp:cNvPr id="0" name=""/>
        <dsp:cNvSpPr/>
      </dsp:nvSpPr>
      <dsp:spPr>
        <a:xfrm>
          <a:off x="2610213" y="0"/>
          <a:ext cx="1051076" cy="10510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0C699-87B1-41FA-A771-ED3963E2F53C}">
      <dsp:nvSpPr>
        <dsp:cNvPr id="0" name=""/>
        <dsp:cNvSpPr/>
      </dsp:nvSpPr>
      <dsp:spPr>
        <a:xfrm rot="10800000">
          <a:off x="3775480" y="1365742"/>
          <a:ext cx="7576381" cy="10510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495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u="sng" kern="1200" dirty="0"/>
            <a:t>Benchmark:</a:t>
          </a:r>
          <a:r>
            <a:rPr lang="en-US" sz="2100" kern="1200" dirty="0"/>
            <a:t> We consider S&amp;P 500 as the benchmark to measure and compare our fund’s performance</a:t>
          </a:r>
        </a:p>
      </dsp:txBody>
      <dsp:txXfrm rot="10800000">
        <a:off x="4038249" y="1365742"/>
        <a:ext cx="7313612" cy="1051076"/>
      </dsp:txXfrm>
    </dsp:sp>
    <dsp:sp modelId="{1F53C3D4-ED7D-43CE-AB46-C97300EA497F}">
      <dsp:nvSpPr>
        <dsp:cNvPr id="0" name=""/>
        <dsp:cNvSpPr/>
      </dsp:nvSpPr>
      <dsp:spPr>
        <a:xfrm>
          <a:off x="2601437" y="1364827"/>
          <a:ext cx="1051076" cy="105107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0E345-D6BF-4694-BDB4-E2E8423F91CC}">
      <dsp:nvSpPr>
        <dsp:cNvPr id="0" name=""/>
        <dsp:cNvSpPr/>
      </dsp:nvSpPr>
      <dsp:spPr>
        <a:xfrm rot="10800000">
          <a:off x="3775480" y="2730572"/>
          <a:ext cx="7576381" cy="10510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495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u="sng" kern="1200" dirty="0"/>
            <a:t>Fund AUM:</a:t>
          </a:r>
          <a:r>
            <a:rPr lang="en-US" sz="2100" kern="1200" dirty="0"/>
            <a:t> Assets under management for The Blue Chip Fund are approximately $1.1 Million +</a:t>
          </a:r>
        </a:p>
      </dsp:txBody>
      <dsp:txXfrm rot="10800000">
        <a:off x="4038249" y="2730572"/>
        <a:ext cx="7313612" cy="1051076"/>
      </dsp:txXfrm>
    </dsp:sp>
    <dsp:sp modelId="{E6103EF9-D284-4FDA-B6F1-364C6F912C9D}">
      <dsp:nvSpPr>
        <dsp:cNvPr id="0" name=""/>
        <dsp:cNvSpPr/>
      </dsp:nvSpPr>
      <dsp:spPr>
        <a:xfrm>
          <a:off x="2601437" y="2729658"/>
          <a:ext cx="1051076" cy="105107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FA544-C904-4D7B-B444-020FEBBDB19D}">
      <dsp:nvSpPr>
        <dsp:cNvPr id="0" name=""/>
        <dsp:cNvSpPr/>
      </dsp:nvSpPr>
      <dsp:spPr>
        <a:xfrm rot="10800000">
          <a:off x="3779344" y="4095402"/>
          <a:ext cx="7576381" cy="10510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495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u="sng" kern="1200" dirty="0"/>
            <a:t>Philosophy:</a:t>
          </a:r>
          <a:r>
            <a:rPr lang="en-US" sz="2100" kern="1200" dirty="0"/>
            <a:t> We believe that companies which are actively spending on R&amp;D and other capital expenditures would have a higher growth rate in future over the longer term</a:t>
          </a:r>
        </a:p>
      </dsp:txBody>
      <dsp:txXfrm rot="10800000">
        <a:off x="4042113" y="4095402"/>
        <a:ext cx="7313612" cy="1051076"/>
      </dsp:txXfrm>
    </dsp:sp>
    <dsp:sp modelId="{19DEB215-C2E7-4058-B11A-53AF8E9EE362}">
      <dsp:nvSpPr>
        <dsp:cNvPr id="0" name=""/>
        <dsp:cNvSpPr/>
      </dsp:nvSpPr>
      <dsp:spPr>
        <a:xfrm>
          <a:off x="2601437" y="4095402"/>
          <a:ext cx="1051076" cy="1051076"/>
        </a:xfrm>
        <a:prstGeom prst="ellipse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082AE-B91B-4362-A094-68D20A4F209B}">
      <dsp:nvSpPr>
        <dsp:cNvPr id="0" name=""/>
        <dsp:cNvSpPr/>
      </dsp:nvSpPr>
      <dsp:spPr>
        <a:xfrm rot="16200000">
          <a:off x="-973564" y="2565206"/>
          <a:ext cx="3796416" cy="756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66943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Investment Horizon</a:t>
          </a:r>
        </a:p>
      </dsp:txBody>
      <dsp:txXfrm>
        <a:off x="-973564" y="2565206"/>
        <a:ext cx="3796416" cy="756218"/>
      </dsp:txXfrm>
    </dsp:sp>
    <dsp:sp modelId="{4B33DD30-C657-455C-B081-6C5C22567452}">
      <dsp:nvSpPr>
        <dsp:cNvPr id="0" name=""/>
        <dsp:cNvSpPr/>
      </dsp:nvSpPr>
      <dsp:spPr>
        <a:xfrm>
          <a:off x="963898" y="989375"/>
          <a:ext cx="3766769" cy="37964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666943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Since we invest in stocks that are focused on R&amp;D and Capex, we hold our stocks for a long term to gain the benefits of capex and R&amp;D expenditure in the form higher growth in the future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The average investment period for each stock is around between 3 to 4 years</a:t>
          </a:r>
        </a:p>
      </dsp:txBody>
      <dsp:txXfrm>
        <a:off x="963898" y="989375"/>
        <a:ext cx="3766769" cy="3796416"/>
      </dsp:txXfrm>
    </dsp:sp>
    <dsp:sp modelId="{D3C6F64C-C289-492B-A852-00913CC72B4B}">
      <dsp:nvSpPr>
        <dsp:cNvPr id="0" name=""/>
        <dsp:cNvSpPr/>
      </dsp:nvSpPr>
      <dsp:spPr>
        <a:xfrm>
          <a:off x="207786" y="75864"/>
          <a:ext cx="1512436" cy="15124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F2C92-138F-4BAF-8FA5-3318B5110B74}">
      <dsp:nvSpPr>
        <dsp:cNvPr id="0" name=""/>
        <dsp:cNvSpPr/>
      </dsp:nvSpPr>
      <dsp:spPr>
        <a:xfrm rot="16200000">
          <a:off x="4044325" y="2420449"/>
          <a:ext cx="3976898" cy="756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66943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Portfolio Rebalancing</a:t>
          </a:r>
        </a:p>
      </dsp:txBody>
      <dsp:txXfrm>
        <a:off x="4044325" y="2420449"/>
        <a:ext cx="3976898" cy="756218"/>
      </dsp:txXfrm>
    </dsp:sp>
    <dsp:sp modelId="{819AB62D-F5C4-48E5-9FFE-2A1F5CC92E0E}">
      <dsp:nvSpPr>
        <dsp:cNvPr id="0" name=""/>
        <dsp:cNvSpPr/>
      </dsp:nvSpPr>
      <dsp:spPr>
        <a:xfrm>
          <a:off x="6155515" y="980833"/>
          <a:ext cx="3766769" cy="37964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666943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We rebalance our portfolio on a quarterly basis according to the trends and developments in the markets as per the Head of Research and CRO’s advice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Although we take the market trends into account, but we give a higher weightage and priority to solver recommendation</a:t>
          </a:r>
        </a:p>
      </dsp:txBody>
      <dsp:txXfrm>
        <a:off x="6155515" y="980833"/>
        <a:ext cx="3766769" cy="3796416"/>
      </dsp:txXfrm>
    </dsp:sp>
    <dsp:sp modelId="{F0F4F3C1-BCF7-48CB-A6ED-F80915531FD5}">
      <dsp:nvSpPr>
        <dsp:cNvPr id="0" name=""/>
        <dsp:cNvSpPr/>
      </dsp:nvSpPr>
      <dsp:spPr>
        <a:xfrm>
          <a:off x="5399124" y="-8832"/>
          <a:ext cx="1512436" cy="15124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5BC00-02CC-4A16-B451-9DD6C3BD1D9C}">
      <dsp:nvSpPr>
        <dsp:cNvPr id="0" name=""/>
        <dsp:cNvSpPr/>
      </dsp:nvSpPr>
      <dsp:spPr>
        <a:xfrm>
          <a:off x="0" y="0"/>
          <a:ext cx="8229600" cy="1051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+mn-lt"/>
              <a:cs typeface="Times New Roman" pitchFamily="18" charset="0"/>
            </a:rPr>
            <a:t>Diversification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latin typeface="+mn-lt"/>
            </a:rPr>
            <a:t>Diversification is the top source of risk mitigation that our fund uses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latin typeface="+mn-lt"/>
            </a:rPr>
            <a:t>Our portfolio consists of 50 stocks which helps us reduce the unsystematic risk</a:t>
          </a:r>
        </a:p>
      </dsp:txBody>
      <dsp:txXfrm>
        <a:off x="1751113" y="0"/>
        <a:ext cx="6478486" cy="1051932"/>
      </dsp:txXfrm>
    </dsp:sp>
    <dsp:sp modelId="{6E336BCB-067E-4C02-AAE1-2EEFFC1A4DDE}">
      <dsp:nvSpPr>
        <dsp:cNvPr id="0" name=""/>
        <dsp:cNvSpPr/>
      </dsp:nvSpPr>
      <dsp:spPr>
        <a:xfrm>
          <a:off x="118113" y="128386"/>
          <a:ext cx="1645920" cy="84154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35083-701D-4457-8A9E-8CCABBFC5DC8}">
      <dsp:nvSpPr>
        <dsp:cNvPr id="0" name=""/>
        <dsp:cNvSpPr/>
      </dsp:nvSpPr>
      <dsp:spPr>
        <a:xfrm>
          <a:off x="0" y="1157126"/>
          <a:ext cx="8229600" cy="1051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+mn-lt"/>
              <a:cs typeface="Times New Roman" pitchFamily="18" charset="0"/>
            </a:rPr>
            <a:t>Timely rebalancing of portfolio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+mn-lt"/>
            </a:rPr>
            <a:t>We use solver for finding the optimal weights of the stocks and rebalance the portfolio on a quarterly basis</a:t>
          </a:r>
          <a:endParaRPr lang="en-IN" sz="1500" kern="1200" dirty="0">
            <a:latin typeface="+mn-lt"/>
            <a:cs typeface="Times New Roman" pitchFamily="18" charset="0"/>
          </a:endParaRPr>
        </a:p>
      </dsp:txBody>
      <dsp:txXfrm>
        <a:off x="1751113" y="1157126"/>
        <a:ext cx="6478486" cy="1051932"/>
      </dsp:txXfrm>
    </dsp:sp>
    <dsp:sp modelId="{CA5765CC-6E5A-4134-B943-251FC33085DD}">
      <dsp:nvSpPr>
        <dsp:cNvPr id="0" name=""/>
        <dsp:cNvSpPr/>
      </dsp:nvSpPr>
      <dsp:spPr>
        <a:xfrm>
          <a:off x="105193" y="1262319"/>
          <a:ext cx="1645920" cy="84154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AA32D-8BA9-4446-8403-A34E6FE4E9F4}">
      <dsp:nvSpPr>
        <dsp:cNvPr id="0" name=""/>
        <dsp:cNvSpPr/>
      </dsp:nvSpPr>
      <dsp:spPr>
        <a:xfrm>
          <a:off x="0" y="2314252"/>
          <a:ext cx="8229600" cy="1051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+mn-lt"/>
              <a:cs typeface="Times New Roman" pitchFamily="18" charset="0"/>
            </a:rPr>
            <a:t>Active Risk Monitoring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+mn-lt"/>
            </a:rPr>
            <a:t>We actively monitor the Value at Risk for the portfolio and try to keep it under a predetermined level</a:t>
          </a:r>
          <a:endParaRPr lang="en-IN" sz="1500" kern="1200" dirty="0">
            <a:latin typeface="+mn-lt"/>
            <a:cs typeface="Times New Roman" pitchFamily="18" charset="0"/>
          </a:endParaRPr>
        </a:p>
      </dsp:txBody>
      <dsp:txXfrm>
        <a:off x="1751113" y="2314252"/>
        <a:ext cx="6478486" cy="1051932"/>
      </dsp:txXfrm>
    </dsp:sp>
    <dsp:sp modelId="{19482A78-8B08-46E8-9B48-84A5E5B75336}">
      <dsp:nvSpPr>
        <dsp:cNvPr id="0" name=""/>
        <dsp:cNvSpPr/>
      </dsp:nvSpPr>
      <dsp:spPr>
        <a:xfrm>
          <a:off x="105193" y="2419445"/>
          <a:ext cx="1645920" cy="84154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5CAC53-EEE0-460A-8D8E-B58762940496}">
      <dsp:nvSpPr>
        <dsp:cNvPr id="0" name=""/>
        <dsp:cNvSpPr/>
      </dsp:nvSpPr>
      <dsp:spPr>
        <a:xfrm>
          <a:off x="0" y="3474030"/>
          <a:ext cx="8229600" cy="1051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Liquidity and Redemption Risk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 plan to keep a minimum 2% of the portfolio value as cash balance to mitigate the liquidity risk</a:t>
          </a:r>
        </a:p>
      </dsp:txBody>
      <dsp:txXfrm>
        <a:off x="1751113" y="3474030"/>
        <a:ext cx="6478486" cy="1051932"/>
      </dsp:txXfrm>
    </dsp:sp>
    <dsp:sp modelId="{6606F401-10CE-447A-91AB-84AA19625BB9}">
      <dsp:nvSpPr>
        <dsp:cNvPr id="0" name=""/>
        <dsp:cNvSpPr/>
      </dsp:nvSpPr>
      <dsp:spPr>
        <a:xfrm>
          <a:off x="105193" y="3576571"/>
          <a:ext cx="1645920" cy="84154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0D71-3AF3-4D39-A168-43E94E3C2A71}">
      <dsp:nvSpPr>
        <dsp:cNvPr id="0" name=""/>
        <dsp:cNvSpPr/>
      </dsp:nvSpPr>
      <dsp:spPr>
        <a:xfrm>
          <a:off x="37" y="5307"/>
          <a:ext cx="3560511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Individuals</a:t>
          </a:r>
        </a:p>
      </dsp:txBody>
      <dsp:txXfrm>
        <a:off x="37" y="5307"/>
        <a:ext cx="3560511" cy="1065600"/>
      </dsp:txXfrm>
    </dsp:sp>
    <dsp:sp modelId="{CBF5CFBD-A856-4148-BA7A-BD6A2E0BEBB5}">
      <dsp:nvSpPr>
        <dsp:cNvPr id="0" name=""/>
        <dsp:cNvSpPr/>
      </dsp:nvSpPr>
      <dsp:spPr>
        <a:xfrm>
          <a:off x="37" y="1070907"/>
          <a:ext cx="3560511" cy="17773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Credit Card Interest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Mortgages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Layoffs</a:t>
          </a:r>
        </a:p>
      </dsp:txBody>
      <dsp:txXfrm>
        <a:off x="37" y="1070907"/>
        <a:ext cx="3560511" cy="1777387"/>
      </dsp:txXfrm>
    </dsp:sp>
    <dsp:sp modelId="{0031011E-D6A7-4FE9-8DFF-CCA99E8A440A}">
      <dsp:nvSpPr>
        <dsp:cNvPr id="0" name=""/>
        <dsp:cNvSpPr/>
      </dsp:nvSpPr>
      <dsp:spPr>
        <a:xfrm>
          <a:off x="4054818" y="5307"/>
          <a:ext cx="3560511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Global Economy</a:t>
          </a:r>
        </a:p>
      </dsp:txBody>
      <dsp:txXfrm>
        <a:off x="4054818" y="5307"/>
        <a:ext cx="3560511" cy="1065600"/>
      </dsp:txXfrm>
    </dsp:sp>
    <dsp:sp modelId="{06F7B071-04CC-4D03-9872-F379088B6A45}">
      <dsp:nvSpPr>
        <dsp:cNvPr id="0" name=""/>
        <dsp:cNvSpPr/>
      </dsp:nvSpPr>
      <dsp:spPr>
        <a:xfrm>
          <a:off x="4059019" y="1070907"/>
          <a:ext cx="3560511" cy="17773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Mild recession in 2023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CPI to fall to 3.20% YoY by Q4 2023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Increased rate by 5.00%-5.25% by March 2023</a:t>
          </a:r>
        </a:p>
      </dsp:txBody>
      <dsp:txXfrm>
        <a:off x="4059019" y="1070907"/>
        <a:ext cx="3560511" cy="1777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94BB0-4D60-499F-84D1-B70CFE5BD1DD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EF0B6-E22B-4021-AD97-3520E668E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50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1767-8355-A843-631D-CFD297F9A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47E35-0B49-D6E7-FD6D-A51916A03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0B696-3F37-C4EE-A2CB-92A0EF6E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A578B-B983-A8AC-C4F2-5E1BC654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79D9-23B0-47D2-A24A-9CCBE9A0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5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AB04-2B44-F8A4-90C1-BBC029F4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5DBA6-D3F4-082B-598B-C717EE788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55909-26E9-0D52-3573-2E00AAEAA0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4EF90-7586-86AC-A1D8-40FCAA03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1EE26-67E3-846F-84F3-C470703A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79D9-23B0-47D2-A24A-9CCBE9A0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2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0139F-5669-AAB3-1459-B247C8875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07E5E-4D3A-EFF7-B516-FB94B1138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047F8-E484-53E8-6680-A04B3DD1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1B984-C6F1-9156-EA96-7AA4DCF9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90945-3618-3023-F171-BF9747DF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79D9-23B0-47D2-A24A-9CCBE9A0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5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F77E-1FBB-CB78-5965-F64100D16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80" y="103910"/>
            <a:ext cx="10259311" cy="3365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BADF4-72C5-93CF-AD8A-4BE0FB12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4C5C5-8E60-710F-F0CB-CDFF9D1D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0D5F4-7FA8-5101-C876-080ABF8C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79D9-23B0-47D2-A24A-9CCBE9A0F4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C5D71E-A6C2-8E0E-D9B8-A9104F878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580" y="426174"/>
            <a:ext cx="10260013" cy="227880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9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E4E2-18CA-AF65-95F7-B2AB58E1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5FE83-720D-3677-03F8-29FAE70B4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FAF5D-108B-9FE1-B02D-3BA37388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DA5DC-6CE9-BABC-890A-46BB41DC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E1A88-FBFA-B049-68A8-04CA2551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79D9-23B0-47D2-A24A-9CCBE9A0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2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DE87-C0E1-CB10-00E4-35EF2004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AB2F2-B5B0-EA71-80C6-EBAF6D1BA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C9A09-E288-4329-F2EF-4E9299AAF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07BC4-F99F-B92C-7C07-13FCDA86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D36DC-8842-459B-8BE3-C31470B3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B3E7A-334A-3D91-26F6-178798AF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79D9-23B0-47D2-A24A-9CCBE9A0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9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E8A9-A14E-75D4-7E71-58F75A39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58085-80E6-9F26-993E-F91404488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432A5-6F4A-A5AC-4AFB-12E1AED75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D07F0-9002-BAAC-84EF-7D33B4903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9C722-CC51-8603-61A2-EA4370BDC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4629E-7439-7F57-008E-7ED0CA58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03B003-0206-D198-DB1B-0905BEE2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A886C-00CD-1E5E-7326-A8FF1ECD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79D9-23B0-47D2-A24A-9CCBE9A0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58FA-B818-0F70-D675-6695DBF4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55800E-3FDC-4A8F-C349-D9A2409F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64BD1-E680-B82F-5D6A-BBF42FEE1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A07D1-7BFE-4B29-2B67-BABEBC79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79D9-23B0-47D2-A24A-9CCBE9A0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3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FEE87-9428-C0EA-9A1A-CA3824C9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83D30-6923-E22D-484A-B91EEC39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4FD26-0A4B-9BA4-9D28-35F82E93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79D9-23B0-47D2-A24A-9CCBE9A0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5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BCA0-B1FA-54E4-EA08-F8AFC93C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D923A-14E4-CCA7-58A0-120AFD2D8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70714-BCB0-0B1D-A2FB-0B38A89D6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8BDB8-E6DB-35F8-361B-D988FC27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5042A-3E78-03CE-E0FF-0BCE42E1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91683-4FC2-B707-CCF9-6575C730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79D9-23B0-47D2-A24A-9CCBE9A0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2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C4E6-59E9-D23C-E46F-8EB0DC6D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DA403-397D-16D3-BCEC-283CD8310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0277F-5EAA-147E-E65B-8FF4CF136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51441-7686-0A5B-BC26-82A6801E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FF81C-D82E-1BA4-A309-2783811B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6740D-D34A-7510-1DA3-2E80CB10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79D9-23B0-47D2-A24A-9CCBE9A0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3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5FE29-EBA8-2580-9CBE-429C3A75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80" y="62343"/>
            <a:ext cx="10259311" cy="336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FACD0-60BC-35F5-CA66-010798987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80" y="928257"/>
            <a:ext cx="11644764" cy="53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DC545-DBD6-A12A-37D4-F40467BD4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56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A0FF5-B690-2F37-46C7-8C06B1004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28" y="64117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279D9-23B0-47D2-A24A-9CCBE9A0F4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00473-3D73-AAE8-D195-1AA1EB85C6EA}"/>
              </a:ext>
            </a:extLst>
          </p:cNvPr>
          <p:cNvSpPr/>
          <p:nvPr userDrawn="1"/>
        </p:nvSpPr>
        <p:spPr>
          <a:xfrm>
            <a:off x="228580" y="803564"/>
            <a:ext cx="11644765" cy="55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DD1C1E-9B34-D372-41DC-443C13B4BFE8}"/>
              </a:ext>
            </a:extLst>
          </p:cNvPr>
          <p:cNvSpPr/>
          <p:nvPr userDrawn="1"/>
        </p:nvSpPr>
        <p:spPr>
          <a:xfrm>
            <a:off x="228580" y="6300932"/>
            <a:ext cx="11644765" cy="55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3ABE637E-66C1-A66C-B6E6-903CAE9F8E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7" b="9418"/>
          <a:stretch/>
        </p:blipFill>
        <p:spPr>
          <a:xfrm>
            <a:off x="200870" y="6398035"/>
            <a:ext cx="1404503" cy="4461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2878B0-8CF1-962E-49AD-AA28D635362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698136" y="93010"/>
            <a:ext cx="1187926" cy="64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7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8487-DBAF-E003-4378-E9146AFB0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Blue Chip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D34A2-AC7F-71FE-E78C-AA514D006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(FIN 627-A)</a:t>
            </a:r>
          </a:p>
        </p:txBody>
      </p:sp>
    </p:spTree>
    <p:extLst>
      <p:ext uri="{BB962C8B-B14F-4D97-AF65-F5344CB8AC3E}">
        <p14:creationId xmlns:p14="http://schemas.microsoft.com/office/powerpoint/2010/main" val="2492569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6B68-8AFC-7110-F575-15A9A7D4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39CAF-FF0F-16E7-7CD8-A7050F6C8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C1B33-0A8C-2B16-BB60-97B8942D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79D9-23B0-47D2-A24A-9CCBE9A0F411}" type="slidenum">
              <a:rPr lang="en-US" smtClean="0"/>
              <a:t>10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7A102-643B-FD45-1422-E750BAE362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Interest Rates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E3F430-D7CF-3DC4-A4A1-4FBA7CFBA9D7}"/>
              </a:ext>
            </a:extLst>
          </p:cNvPr>
          <p:cNvSpPr txBox="1"/>
          <p:nvPr/>
        </p:nvSpPr>
        <p:spPr>
          <a:xfrm>
            <a:off x="3189849" y="1047668"/>
            <a:ext cx="23774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Coronavirus Pandemic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FE8EB-2D96-9FBD-D058-FF2B08C81435}"/>
              </a:ext>
            </a:extLst>
          </p:cNvPr>
          <p:cNvSpPr txBox="1"/>
          <p:nvPr/>
        </p:nvSpPr>
        <p:spPr>
          <a:xfrm>
            <a:off x="5943706" y="1047668"/>
            <a:ext cx="23774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Russia Ukraine War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6A5502-B091-8C62-157B-A01732776C1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4378569" y="1417000"/>
            <a:ext cx="1188720" cy="594570"/>
          </a:xfrm>
          <a:prstGeom prst="straightConnector1">
            <a:avLst/>
          </a:prstGeom>
          <a:ln w="22225">
            <a:solidFill>
              <a:srgbClr val="ED7D31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A3330E-2C13-5CA0-A144-28066F11A839}"/>
              </a:ext>
            </a:extLst>
          </p:cNvPr>
          <p:cNvSpPr txBox="1"/>
          <p:nvPr/>
        </p:nvSpPr>
        <p:spPr>
          <a:xfrm>
            <a:off x="4378569" y="2011570"/>
            <a:ext cx="23774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40-year high CPI Index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7D6722-5B77-5329-A295-B0B984D88214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5567289" y="1417000"/>
            <a:ext cx="1565137" cy="594570"/>
          </a:xfrm>
          <a:prstGeom prst="straightConnector1">
            <a:avLst/>
          </a:prstGeom>
          <a:ln w="22225">
            <a:solidFill>
              <a:srgbClr val="ED7D31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718812-1913-32D0-BAF6-C126222585E5}"/>
              </a:ext>
            </a:extLst>
          </p:cNvPr>
          <p:cNvSpPr txBox="1"/>
          <p:nvPr/>
        </p:nvSpPr>
        <p:spPr>
          <a:xfrm>
            <a:off x="4378569" y="2943319"/>
            <a:ext cx="23774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Fed Interest Rate Hikes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12A3CF-D8DE-D266-EFD1-139842D6C5DD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>
            <a:off x="5567289" y="2380902"/>
            <a:ext cx="0" cy="562417"/>
          </a:xfrm>
          <a:prstGeom prst="straightConnector1">
            <a:avLst/>
          </a:prstGeom>
          <a:ln w="22225">
            <a:solidFill>
              <a:srgbClr val="ED7D31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2ACB8B8-7D9E-421F-4003-CA34D7B1A127}"/>
              </a:ext>
            </a:extLst>
          </p:cNvPr>
          <p:cNvSpPr txBox="1"/>
          <p:nvPr/>
        </p:nvSpPr>
        <p:spPr>
          <a:xfrm>
            <a:off x="4378569" y="3875068"/>
            <a:ext cx="237744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Increased Borrowing Cost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9BD319-EE0F-92C2-103A-2FEC58754CB9}"/>
              </a:ext>
            </a:extLst>
          </p:cNvPr>
          <p:cNvSpPr txBox="1"/>
          <p:nvPr/>
        </p:nvSpPr>
        <p:spPr>
          <a:xfrm>
            <a:off x="7727852" y="4013567"/>
            <a:ext cx="23774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Reduced Demand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0B5900-41C5-B7BD-B34E-7180FDCB66B8}"/>
              </a:ext>
            </a:extLst>
          </p:cNvPr>
          <p:cNvSpPr txBox="1"/>
          <p:nvPr/>
        </p:nvSpPr>
        <p:spPr>
          <a:xfrm>
            <a:off x="4378569" y="5083817"/>
            <a:ext cx="23774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Fair Levels of Inflation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CE6646-084C-293F-B612-4D6EBBD3B026}"/>
              </a:ext>
            </a:extLst>
          </p:cNvPr>
          <p:cNvCxnSpPr>
            <a:cxnSpLocks/>
            <a:stCxn id="29" idx="2"/>
            <a:endCxn id="34" idx="0"/>
          </p:cNvCxnSpPr>
          <p:nvPr/>
        </p:nvCxnSpPr>
        <p:spPr>
          <a:xfrm>
            <a:off x="5567289" y="3312651"/>
            <a:ext cx="0" cy="562417"/>
          </a:xfrm>
          <a:prstGeom prst="straightConnector1">
            <a:avLst/>
          </a:prstGeom>
          <a:ln w="22225">
            <a:solidFill>
              <a:srgbClr val="ED7D31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EAEA61-DBDE-4B25-EEBE-98D21E7E0767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6756009" y="4198233"/>
            <a:ext cx="971843" cy="1"/>
          </a:xfrm>
          <a:prstGeom prst="straightConnector1">
            <a:avLst/>
          </a:prstGeom>
          <a:ln w="22225">
            <a:solidFill>
              <a:srgbClr val="ED7D31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3BF827A-EE8E-9ED2-0DDC-332F428F5C6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5567289" y="4521399"/>
            <a:ext cx="0" cy="562418"/>
          </a:xfrm>
          <a:prstGeom prst="straightConnector1">
            <a:avLst/>
          </a:prstGeom>
          <a:ln w="22225">
            <a:solidFill>
              <a:srgbClr val="ED7D31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A4E4794-9A94-F36B-E152-408CC946F93B}"/>
              </a:ext>
            </a:extLst>
          </p:cNvPr>
          <p:cNvSpPr txBox="1"/>
          <p:nvPr/>
        </p:nvSpPr>
        <p:spPr>
          <a:xfrm>
            <a:off x="5641144" y="293311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FAB2A5-21AF-124C-C8A8-10F5869C4DDA}"/>
              </a:ext>
            </a:extLst>
          </p:cNvPr>
          <p:cNvSpPr txBox="1"/>
          <p:nvPr/>
        </p:nvSpPr>
        <p:spPr>
          <a:xfrm>
            <a:off x="1376971" y="5700470"/>
            <a:ext cx="934798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The main question is WHETHER FED CAN BRING DOWN INFLATION WITHOUT CAUSING RECESSION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45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2CD6-1C97-8E5C-8152-DC4AA725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D13B1-7881-73C4-7F8C-29AD8DD51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2CECC-CB64-5BE3-8577-49C3BD20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79D9-23B0-47D2-A24A-9CCBE9A0F411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387D22-3F1D-1317-053F-6D0B683EC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Fed Rates and Inflation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494F0F-4EC5-8F06-1C7B-17B31E7BA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22" y="981801"/>
            <a:ext cx="5207567" cy="316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1C50FA6-D3B8-2C2E-4C56-A602F2DDE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778" y="3722748"/>
            <a:ext cx="491490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99C462-8A45-8098-DB1A-AAF4FF66F6CD}"/>
              </a:ext>
            </a:extLst>
          </p:cNvPr>
          <p:cNvSpPr txBox="1"/>
          <p:nvPr/>
        </p:nvSpPr>
        <p:spPr>
          <a:xfrm>
            <a:off x="2335341" y="4269204"/>
            <a:ext cx="175952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Refinitiv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5C6C8-5DE5-9DF2-C4A3-26423CA0AF11}"/>
              </a:ext>
            </a:extLst>
          </p:cNvPr>
          <p:cNvSpPr txBox="1"/>
          <p:nvPr/>
        </p:nvSpPr>
        <p:spPr>
          <a:xfrm>
            <a:off x="8001014" y="5822060"/>
            <a:ext cx="224442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CNN Business</a:t>
            </a:r>
          </a:p>
        </p:txBody>
      </p:sp>
    </p:spTree>
    <p:extLst>
      <p:ext uri="{BB962C8B-B14F-4D97-AF65-F5344CB8AC3E}">
        <p14:creationId xmlns:p14="http://schemas.microsoft.com/office/powerpoint/2010/main" val="19055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704B-3BAA-0231-9A73-E77217E1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Outlook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BA22024-AE14-193B-8505-E6EAD934A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562990"/>
              </p:ext>
            </p:extLst>
          </p:nvPr>
        </p:nvGraphicFramePr>
        <p:xfrm>
          <a:off x="2286216" y="1084996"/>
          <a:ext cx="7619568" cy="2853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A9A0C-0377-872D-CD54-C71EFFB3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79D9-23B0-47D2-A24A-9CCBE9A0F411}" type="slidenum">
              <a:rPr lang="en-US" smtClean="0"/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CD9A5-5AC7-799A-2592-BA722581DE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Effect of Fed Interest Rate Hike in 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09C47-41AE-D790-C392-FDFBF818AA54}"/>
              </a:ext>
            </a:extLst>
          </p:cNvPr>
          <p:cNvSpPr txBox="1"/>
          <p:nvPr/>
        </p:nvSpPr>
        <p:spPr>
          <a:xfrm>
            <a:off x="228580" y="4369541"/>
            <a:ext cx="11637848" cy="132343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Solution for Individuals and Investors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Start paying your high-interest debt as there is a high possibility that the interest rates will keep rising in 2023.​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Diversify your portfolio and focus on long-term returns. 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3D0825-7414-E84B-477E-F30BBF41581C}"/>
              </a:ext>
            </a:extLst>
          </p:cNvPr>
          <p:cNvSpPr txBox="1"/>
          <p:nvPr/>
        </p:nvSpPr>
        <p:spPr>
          <a:xfrm>
            <a:off x="2078182" y="6410631"/>
            <a:ext cx="803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(Bank of America Report- US Economic Viewpoint 2023 US outlook: A policy-driven downturn)</a:t>
            </a:r>
          </a:p>
        </p:txBody>
      </p:sp>
    </p:spTree>
    <p:extLst>
      <p:ext uri="{BB962C8B-B14F-4D97-AF65-F5344CB8AC3E}">
        <p14:creationId xmlns:p14="http://schemas.microsoft.com/office/powerpoint/2010/main" val="4159463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5CED-A296-B2D0-D373-7076113F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B3CB8-4F80-06A6-4ACF-9D630711B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unrealized profit of The Blue Chip Fund is $10,700</a:t>
            </a:r>
          </a:p>
          <a:p>
            <a:r>
              <a:rPr lang="en-US" dirty="0"/>
              <a:t>While rebalancing our portfolio after incorporating the CAPM returns on 25</a:t>
            </a:r>
            <a:r>
              <a:rPr lang="en-US" baseline="30000" dirty="0"/>
              <a:t>th</a:t>
            </a:r>
            <a:r>
              <a:rPr lang="en-US" dirty="0"/>
              <a:t> November, 2022 we realized a profit of ~$98,000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1BDC8-6BA4-735C-F325-40C8C8CF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79D9-23B0-47D2-A24A-9CCBE9A0F411}" type="slidenum">
              <a:rPr lang="en-US" smtClean="0"/>
              <a:t>13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32A6C-3125-73C2-A5DD-FF23C5B72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Best and Worst performers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D234B8B-C696-7EDA-84BE-30C559ACF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82689"/>
              </p:ext>
            </p:extLst>
          </p:nvPr>
        </p:nvGraphicFramePr>
        <p:xfrm>
          <a:off x="792702" y="2636450"/>
          <a:ext cx="50908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3867968362"/>
                    </a:ext>
                  </a:extLst>
                </a:gridCol>
                <a:gridCol w="1707583">
                  <a:extLst>
                    <a:ext uri="{9D8B030D-6E8A-4147-A177-3AD203B41FA5}">
                      <a16:colId xmlns:a16="http://schemas.microsoft.com/office/drawing/2014/main" val="4049201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Capital Gains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46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Guild Holdings Co. (GILD)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92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Universal Health Services (UHS)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43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Pfizer Inc. (PFE)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003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E9AC38-39F1-D96F-A3DB-EB9265F24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675101"/>
              </p:ext>
            </p:extLst>
          </p:nvPr>
        </p:nvGraphicFramePr>
        <p:xfrm>
          <a:off x="6308436" y="2636450"/>
          <a:ext cx="50932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3867968362"/>
                    </a:ext>
                  </a:extLst>
                </a:gridCol>
                <a:gridCol w="1709928">
                  <a:extLst>
                    <a:ext uri="{9D8B030D-6E8A-4147-A177-3AD203B41FA5}">
                      <a16:colId xmlns:a16="http://schemas.microsoft.com/office/drawing/2014/main" val="4049201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Capital Losses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46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Lumen Technologies Inc. (LUMN)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-21.43%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92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Devon Energy Corp (DVN)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-13.95%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43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Diamondback Energy Inc. (FANG)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-12.62%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0034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28A2C8C-8E95-6698-5976-175F2599CFE8}"/>
              </a:ext>
            </a:extLst>
          </p:cNvPr>
          <p:cNvSpPr txBox="1"/>
          <p:nvPr/>
        </p:nvSpPr>
        <p:spPr>
          <a:xfrm>
            <a:off x="1945751" y="2170135"/>
            <a:ext cx="2784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Top 3 Performing Stocks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C603AF-DBFF-569B-DC8F-50676B1EA033}"/>
              </a:ext>
            </a:extLst>
          </p:cNvPr>
          <p:cNvSpPr txBox="1"/>
          <p:nvPr/>
        </p:nvSpPr>
        <p:spPr>
          <a:xfrm>
            <a:off x="7461485" y="2170135"/>
            <a:ext cx="2784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Worst 3 Performing Stocks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5FDFA24E-A644-3686-81D8-805389FAE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357580"/>
              </p:ext>
            </p:extLst>
          </p:nvPr>
        </p:nvGraphicFramePr>
        <p:xfrm>
          <a:off x="3550568" y="4685046"/>
          <a:ext cx="50908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3867968362"/>
                    </a:ext>
                  </a:extLst>
                </a:gridCol>
                <a:gridCol w="1707583">
                  <a:extLst>
                    <a:ext uri="{9D8B030D-6E8A-4147-A177-3AD203B41FA5}">
                      <a16:colId xmlns:a16="http://schemas.microsoft.com/office/drawing/2014/main" val="4049201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46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 Portfolio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92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Portfolio Value as on 12/11/2022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$1,108,731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43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Rate of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0034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D2E6375-7AA5-B419-CF3B-FCD3FFE61B05}"/>
              </a:ext>
            </a:extLst>
          </p:cNvPr>
          <p:cNvSpPr txBox="1"/>
          <p:nvPr/>
        </p:nvSpPr>
        <p:spPr>
          <a:xfrm>
            <a:off x="4658580" y="4226177"/>
            <a:ext cx="2784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Total Returns</a:t>
            </a:r>
          </a:p>
        </p:txBody>
      </p:sp>
    </p:spTree>
    <p:extLst>
      <p:ext uri="{BB962C8B-B14F-4D97-AF65-F5344CB8AC3E}">
        <p14:creationId xmlns:p14="http://schemas.microsoft.com/office/powerpoint/2010/main" val="199893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0D64-AF15-8BB7-4C6A-43B27268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Fund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C441A-0692-2844-9D07-8D6BBC644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Blue Chip Fund was established on 20</a:t>
            </a:r>
            <a:r>
              <a:rPr lang="en-US" baseline="30000" dirty="0"/>
              <a:t>th</a:t>
            </a:r>
            <a:r>
              <a:rPr lang="en-US" dirty="0"/>
              <a:t> October, 2022</a:t>
            </a:r>
          </a:p>
          <a:p>
            <a:r>
              <a:rPr lang="en-US" dirty="0"/>
              <a:t>The Blue Chip Fund is a hedge fund which has minimum initial investment requirement of $100,000 and a lock-up period of 2 years</a:t>
            </a:r>
          </a:p>
          <a:p>
            <a:r>
              <a:rPr lang="en-US" dirty="0"/>
              <a:t>We are currently invested in the stocks comprising the Goldman </a:t>
            </a:r>
            <a:r>
              <a:rPr lang="en-US" dirty="0" err="1"/>
              <a:t>Sach’s</a:t>
            </a:r>
            <a:r>
              <a:rPr lang="en-US" dirty="0"/>
              <a:t> Capex and R&amp;D basket</a:t>
            </a:r>
          </a:p>
          <a:p>
            <a:r>
              <a:rPr lang="en-US" dirty="0"/>
              <a:t>The investable universe for The Blue Chip Fund is the stocks traded on the U.S. stock markets comprising NYSE and NASDAQ</a:t>
            </a:r>
          </a:p>
          <a:p>
            <a:r>
              <a:rPr lang="en-US" dirty="0"/>
              <a:t>Redemption period is 3 months for the fund, which means that the investors need to apply for the redemption 3 months in advance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0203E-3C77-89C9-3D5E-FD7D767B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79D9-23B0-47D2-A24A-9CCBE9A0F411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700B9-27EC-119D-2239-1100BB3DDC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36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5253-5F24-93FC-D122-0E531F18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Process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57E6E-2AD5-C700-7F95-2E9271613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1B2FB-1148-69CB-D9EE-EB280769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79D9-23B0-47D2-A24A-9CCBE9A0F411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5A076-FACF-0EB7-88E2-E5552EE3E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Investment Mandate and Philosophy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56F9C02-14B0-99AE-9672-A49079F680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3410646"/>
              </p:ext>
            </p:extLst>
          </p:nvPr>
        </p:nvGraphicFramePr>
        <p:xfrm>
          <a:off x="-1168401" y="976318"/>
          <a:ext cx="11393055" cy="514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59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ED5E-E290-04B4-2BFB-648F487F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Process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F0CBEDC-D3A1-74D3-DEA5-EB02B87A77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506423"/>
              </p:ext>
            </p:extLst>
          </p:nvPr>
        </p:nvGraphicFramePr>
        <p:xfrm>
          <a:off x="1019321" y="1004039"/>
          <a:ext cx="10153357" cy="4867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86F35-F0E9-5EC8-85C7-BDE6FD3F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79D9-23B0-47D2-A24A-9CCBE9A0F411}" type="slidenum">
              <a:rPr lang="en-US" smtClean="0"/>
              <a:t>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16D58-6CCF-5BF6-F777-16B562BE5A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Investment Term and changes in holdings</a:t>
            </a:r>
          </a:p>
        </p:txBody>
      </p:sp>
    </p:spTree>
    <p:extLst>
      <p:ext uri="{BB962C8B-B14F-4D97-AF65-F5344CB8AC3E}">
        <p14:creationId xmlns:p14="http://schemas.microsoft.com/office/powerpoint/2010/main" val="362941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CA16-5D45-B0BC-4330-445D54C1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115DB-4F9B-DDB1-708C-C1DC1CBEB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B7455-2238-482B-6418-C6199DB3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79D9-23B0-47D2-A24A-9CCBE9A0F411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DF9AC-DFDD-3B1A-93FE-3E0FE6DDFE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Portfolio – List of Stocks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72E81C-909D-BF03-27C3-ADF4C2859CF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53785" y="933449"/>
            <a:ext cx="11612643" cy="52982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765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0214-55AA-0016-4566-4614D98C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A4A6-F349-38D3-C442-16EE5B07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BFE58-96C9-D760-94A1-8111E6EF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79D9-23B0-47D2-A24A-9CCBE9A0F41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C468B-AD75-EA36-9351-8228B45F6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Allocation through Variance Covariance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C28C88-2071-EE79-CCCB-9AAD8E7CB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35" y="917296"/>
            <a:ext cx="11637848" cy="53143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236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26C4-B683-5573-87B0-FF10DAE2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F18A1-46C0-8B31-3F28-3C675AD82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953F3-8297-6EAD-FE5E-772AB4FC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79D9-23B0-47D2-A24A-9CCBE9A0F411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5FE2D9-8DF0-EC4F-F408-C656F5ECE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Allocation through Variance Covariance Matrix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7F3E05-0FA3-8E55-21CB-9F1509680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80" y="952288"/>
            <a:ext cx="11637848" cy="525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2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1F03-A5F5-205E-545C-F6985DB4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79983-FD2C-89CC-51FF-7A3557C3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79D9-23B0-47D2-A24A-9CCBE9A0F411}" type="slidenum">
              <a:rPr lang="en-US" smtClean="0"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C3840-B2C6-AF68-2E68-FAF5A76F27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Setting up the Solver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713917F-E322-B0DA-5E46-6205186B8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45" y="4390224"/>
            <a:ext cx="11582428" cy="1565561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Inputs for estimating returns (CAPM)</a:t>
            </a:r>
          </a:p>
          <a:p>
            <a:r>
              <a:rPr lang="en-US" dirty="0">
                <a:solidFill>
                  <a:schemeClr val="bg1"/>
                </a:solidFill>
              </a:rPr>
              <a:t>Risk-free rate is assumed to be 3.80% which was the 10-year US Treasury yield on 14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November</a:t>
            </a:r>
          </a:p>
          <a:p>
            <a:r>
              <a:rPr lang="en-US" dirty="0">
                <a:solidFill>
                  <a:schemeClr val="bg1"/>
                </a:solidFill>
              </a:rPr>
              <a:t>Market returns are assumed to be 11.73% which is the average annualized return of S&amp;P 500 over the past 4 years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10E0B-D7A8-4060-F2B2-3A322EC82FA0}"/>
              </a:ext>
            </a:extLst>
          </p:cNvPr>
          <p:cNvSpPr txBox="1"/>
          <p:nvPr/>
        </p:nvSpPr>
        <p:spPr>
          <a:xfrm>
            <a:off x="270145" y="1179319"/>
            <a:ext cx="5507202" cy="286207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Criteria and conditions used in the solver: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Main aim is to </a:t>
            </a:r>
            <a:r>
              <a:rPr lang="en-US" sz="2000" b="1" dirty="0">
                <a:solidFill>
                  <a:schemeClr val="bg1"/>
                </a:solidFill>
              </a:rPr>
              <a:t>minimize portfolio standard deviation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Annualized portfolio return of more than or equal to 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Minimum weightage of 1% for each stock in the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There cannot be negative weights in any stock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946678-62E5-D029-E8D6-05AF39DAA649}"/>
              </a:ext>
            </a:extLst>
          </p:cNvPr>
          <p:cNvSpPr txBox="1"/>
          <p:nvPr/>
        </p:nvSpPr>
        <p:spPr>
          <a:xfrm>
            <a:off x="6347885" y="1179319"/>
            <a:ext cx="5504688" cy="286232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Planned updates in calculations which are in the pipeline: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are trying to obtain the forecasts from different financial institutions for each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shall then include these forecasts to obtain their expected returns and use them in the average returns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are also trying to include Value at Risk as a measure of risk instead of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4233017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2144-6792-9322-2C88-0164B3A3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1E6D6-785F-D051-8C11-7B695761E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11642-12A4-437A-5AD0-F24466E7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79D9-23B0-47D2-A24A-9CCBE9A0F411}" type="slidenum">
              <a:rPr lang="en-US" smtClean="0"/>
              <a:t>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059BC-EEA1-4E65-EDBB-0E60231148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Risk hedging measures for The Blue Chip Fund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B6083C1-B9A3-5296-B902-8F3CF9BF19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304828"/>
              </p:ext>
            </p:extLst>
          </p:nvPr>
        </p:nvGraphicFramePr>
        <p:xfrm>
          <a:off x="1981200" y="131697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205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</TotalTime>
  <Words>898</Words>
  <Application>Microsoft Office PowerPoint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The Blue Chip</vt:lpstr>
      <vt:lpstr>Introduction to the Fund</vt:lpstr>
      <vt:lpstr>Investment Process </vt:lpstr>
      <vt:lpstr>Investment Process</vt:lpstr>
      <vt:lpstr>Investment Process</vt:lpstr>
      <vt:lpstr>Investment Process</vt:lpstr>
      <vt:lpstr>Investment Process</vt:lpstr>
      <vt:lpstr>Investment Process</vt:lpstr>
      <vt:lpstr>Risk Management</vt:lpstr>
      <vt:lpstr>Economic Outlook</vt:lpstr>
      <vt:lpstr>Economic Outlook</vt:lpstr>
      <vt:lpstr>Economic Outlook</vt:lpstr>
      <vt:lpstr>Performance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Soham Manish Kapadia</dc:creator>
  <cp:lastModifiedBy>Tashveen Kaur</cp:lastModifiedBy>
  <cp:revision>9</cp:revision>
  <dcterms:created xsi:type="dcterms:W3CDTF">2022-12-07T23:51:10Z</dcterms:created>
  <dcterms:modified xsi:type="dcterms:W3CDTF">2023-11-18T05:09:57Z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2023-11-18T05:09:49Z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925e6c80-8f94-4a4d-adc5-a8665347b5b5</vt:lpwstr>
  </property>
  <property fmtid="{D5CDD505-2E9C-101B-9397-08002B2CF9AE}" pid="8" name="MSIP_Label_a73fd474-4f3c-44ed-88fb-5cc4bd2471bf_ContentBits">
    <vt:lpwstr>0</vt:lpwstr>
  </property>
</Properties>
</file>