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Gaya Medium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Tanpa Gaya, Kisi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B95FB6-376B-413E-8C3A-70E1B49B2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9758BAC-660C-48E9-A6B2-903B918E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467472-3638-4F0E-AD3F-99969116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AA332B2-9531-44A4-AE8E-7E8A43D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C8ECA9C-33EA-473E-9386-6BA9349A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D7C2AA-FF92-4BE3-B1EA-DACE6CA2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94DCCBF-9796-4689-A656-36ACAB0BB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FA32B3A-9B12-4EAC-977B-C483108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23196BB-5635-43F9-B03E-65770CD7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55E1AA6-E846-43F2-989C-CEEDA82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54611871-B6CA-45F3-9C16-289EE7872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B13B93A-3DA0-4F58-B142-ADD2DD68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903C166-A686-4E1B-B3DF-E3CDFAF1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7F51E52-22F1-4EE1-AF5B-5EBD3E60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3ACEC29-43C4-4A0A-968C-D686DA34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E60F08-3633-4C92-8849-2B5206A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BCCBBCF-521B-49DC-A618-BE73AC07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F0198D0-891E-4DAF-9493-7844CC87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C33214E-492B-4914-A3CB-F9D05B91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7D1796A-B39D-4629-AA76-70B11DC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1E49A3-BCF2-4F43-AF21-4F105747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166E9D4-BB03-4D52-8EC8-D0E6450E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CBC11B1-EEB6-4188-88E1-2E5C9289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DF7F94-ED9D-4546-89C1-0944916D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4590D99-0A47-47D1-8102-2069229D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F0718-F707-4B3F-81E7-EBD951E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E2DD811-DAC8-43CE-B139-072A9C39C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5CC733F-9317-45DA-B60C-CC22920E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78F8F25-1CD8-4A1A-BF31-100FC65A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6C11F3E-7936-451C-BE9E-B42426B0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6A9B332-2646-48F0-9C54-AE66266A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4253BF-95E8-4D04-A4EB-FE5F14F2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A1296C9-D7EF-4524-A334-F5FAA527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4973D92-AE73-4EDA-A357-CBC40BEE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6E906214-6CD3-4AA3-904B-F9BBC47C0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6567AFC-C19B-40E2-B4E8-8A46E63A0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0B6F0BB-3E22-404B-9FC8-61BC3CB1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D9E9560-F61D-4C7A-89A0-12953120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B6BC8881-0FB0-45BB-BB8E-3F8E04D6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38F857-BD49-4AD8-B56A-8BDF7CB1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DF0BBA1-348A-4310-BED0-019D6F83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4E2D21E6-17DF-4E35-A6B3-A92EE54A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4748A0C-73FC-46AC-B609-691BCB24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991FF873-9F9E-4D03-9F49-5AC0AF27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D7A1EAF-407B-4F9E-B18C-CA997C94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2A5D4475-DC8F-4D2F-8D20-8AB5263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9B4FD2D-6D87-4DD7-9E4F-9E8001A0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CF10748-921F-4C96-8179-10FC9852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538679A-C4E7-4DD3-891C-AB78D3A1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5356A07-C54F-4D3D-83BF-9BEC7DA2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7B5FEA7-7BB2-49FC-9E32-C0655DEE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33D6BFD-3FF4-4CF3-866A-D51F51A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D835F93-DBB0-43FA-B5EC-55C4932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586A6A37-9F6F-4893-ACB6-24149816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ED5D5CC-ABFE-4AFC-8E8B-2E0506EB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9FB1B5C-EDB3-4C2E-B072-4C99B4E5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B4A4E93-5C09-4D9E-A2F9-14D8964B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51DCD7C-92CE-4C47-A0B0-21EAAA13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39FEB303-F1D0-4AEE-A903-AC34F97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B16EDB9-2271-4A56-81FE-94265941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CC5999A-8F4E-408D-991F-ABE860DA6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5E34-A89C-4F02-ACB3-6ADE9D08387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B67694B-E4E1-4DFD-A74F-FD2EAF675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F5EB477-9BB9-403D-B4ED-5648E7D6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B73D-00E2-49FB-A90E-62CD06EAA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Konten 2">
            <a:extLst>
              <a:ext uri="{FF2B5EF4-FFF2-40B4-BE49-F238E27FC236}">
                <a16:creationId xmlns:a16="http://schemas.microsoft.com/office/drawing/2014/main" id="{AEF6B2C4-2323-4B47-9864-81DDA40E18A3}"/>
              </a:ext>
            </a:extLst>
          </p:cNvPr>
          <p:cNvSpPr txBox="1">
            <a:spLocks/>
          </p:cNvSpPr>
          <p:nvPr/>
        </p:nvSpPr>
        <p:spPr>
          <a:xfrm>
            <a:off x="3081958" y="626665"/>
            <a:ext cx="6028083" cy="5604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PEMAHAMAN KATROL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KALKULASI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GAMBARAN DAN MATERIAL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GEOMETRI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>
                <a:solidFill>
                  <a:srgbClr val="FF0000"/>
                </a:solidFill>
              </a:rPr>
              <a:t>DESAIN BRACKET KATROL &gt; ORDER HARI INI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>
                <a:solidFill>
                  <a:srgbClr val="FF0000"/>
                </a:solidFill>
              </a:rPr>
              <a:t>DESAIN RANGKA XSHRIMP &gt; ORDER HARI INI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RANCANG GEOMETRI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dirty="0"/>
              <a:t>TRIAL AND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6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1721B282-2A7B-49D5-905F-50F46EB97427}"/>
              </a:ext>
            </a:extLst>
          </p:cNvPr>
          <p:cNvSpPr/>
          <p:nvPr/>
        </p:nvSpPr>
        <p:spPr>
          <a:xfrm>
            <a:off x="331301" y="2663687"/>
            <a:ext cx="3737113" cy="4041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F530C1D3-568C-4944-A220-C79C3377E29B}"/>
              </a:ext>
            </a:extLst>
          </p:cNvPr>
          <p:cNvSpPr/>
          <p:nvPr/>
        </p:nvSpPr>
        <p:spPr>
          <a:xfrm>
            <a:off x="4200939" y="2663687"/>
            <a:ext cx="3737113" cy="4041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33BD4F7-D048-4379-B2E8-965CE6CE19D8}"/>
              </a:ext>
            </a:extLst>
          </p:cNvPr>
          <p:cNvSpPr/>
          <p:nvPr/>
        </p:nvSpPr>
        <p:spPr>
          <a:xfrm>
            <a:off x="8070577" y="2663687"/>
            <a:ext cx="3737113" cy="4041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43683DF-3AB8-429C-BC75-DA4918BDF3A6}"/>
              </a:ext>
            </a:extLst>
          </p:cNvPr>
          <p:cNvSpPr/>
          <p:nvPr/>
        </p:nvSpPr>
        <p:spPr>
          <a:xfrm>
            <a:off x="331300" y="152401"/>
            <a:ext cx="11476390" cy="235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C88D8CDC-08EE-4E2C-8D50-0BB7CC2849A1}"/>
              </a:ext>
            </a:extLst>
          </p:cNvPr>
          <p:cNvSpPr/>
          <p:nvPr/>
        </p:nvSpPr>
        <p:spPr>
          <a:xfrm>
            <a:off x="583093" y="170650"/>
            <a:ext cx="1102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Katrol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pesawat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2, </a:t>
            </a:r>
            <a:r>
              <a:rPr lang="en-US" b="1" dirty="0" err="1"/>
              <a:t>bagian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katrol</a:t>
            </a:r>
            <a:r>
              <a:rPr lang="en-US" b="1" dirty="0"/>
              <a:t> yang </a:t>
            </a:r>
            <a:r>
              <a:rPr lang="en-US" b="1" dirty="0" err="1"/>
              <a:t>terdiri</a:t>
            </a:r>
            <a:r>
              <a:rPr lang="id-ID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roda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r>
              <a:rPr lang="en-US" b="1" dirty="0"/>
              <a:t> yang </a:t>
            </a:r>
            <a:r>
              <a:rPr lang="en-US" b="1" dirty="0" err="1"/>
              <a:t>berputar</a:t>
            </a:r>
            <a:r>
              <a:rPr lang="en-US" b="1" dirty="0"/>
              <a:t> pada </a:t>
            </a:r>
            <a:r>
              <a:rPr lang="en-US" b="1" dirty="0" err="1"/>
              <a:t>porosnya</a:t>
            </a:r>
            <a:r>
              <a:rPr lang="en-US" b="1" dirty="0"/>
              <a:t> dan juga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alur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id-ID" b="1" dirty="0"/>
              <a:t> </a:t>
            </a:r>
            <a:r>
              <a:rPr lang="en-US" b="1" dirty="0" err="1"/>
              <a:t>disepanjang</a:t>
            </a:r>
            <a:r>
              <a:rPr lang="en-US" b="1" dirty="0"/>
              <a:t> </a:t>
            </a:r>
            <a:r>
              <a:rPr lang="en-US" b="1" dirty="0" err="1"/>
              <a:t>sisinya</a:t>
            </a:r>
            <a:r>
              <a:rPr lang="en-US" b="1" dirty="0"/>
              <a:t> yang </a:t>
            </a:r>
            <a:r>
              <a:rPr lang="en-US" b="1" dirty="0" err="1"/>
              <a:t>nantinya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dililiti</a:t>
            </a:r>
            <a:r>
              <a:rPr lang="en-US" b="1" dirty="0"/>
              <a:t> </a:t>
            </a:r>
            <a:r>
              <a:rPr lang="en-US" b="1" dirty="0" err="1"/>
              <a:t>tali</a:t>
            </a:r>
            <a:r>
              <a:rPr lang="en-US" b="1" dirty="0"/>
              <a:t>, </a:t>
            </a:r>
            <a:r>
              <a:rPr lang="en-US" b="1" dirty="0" err="1"/>
              <a:t>kabel</a:t>
            </a:r>
            <a:r>
              <a:rPr lang="en-US" b="1" dirty="0"/>
              <a:t>,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rantai</a:t>
            </a:r>
            <a:r>
              <a:rPr lang="en-US" b="1" dirty="0"/>
              <a:t>.</a:t>
            </a:r>
            <a:endParaRPr lang="id-ID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4F9DBF0F-E570-4273-A6B5-87C8EB43087E}"/>
              </a:ext>
            </a:extLst>
          </p:cNvPr>
          <p:cNvSpPr/>
          <p:nvPr/>
        </p:nvSpPr>
        <p:spPr>
          <a:xfrm>
            <a:off x="384310" y="1073283"/>
            <a:ext cx="4283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katrol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menarik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benda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roda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poros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terasa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ringan</a:t>
            </a:r>
            <a:r>
              <a:rPr lang="en-US" b="1" dirty="0"/>
              <a:t>.</a:t>
            </a:r>
          </a:p>
        </p:txBody>
      </p:sp>
      <p:pic>
        <p:nvPicPr>
          <p:cNvPr id="10" name="Picture 2" descr="katrol tetap">
            <a:extLst>
              <a:ext uri="{FF2B5EF4-FFF2-40B4-BE49-F238E27FC236}">
                <a16:creationId xmlns:a16="http://schemas.microsoft.com/office/drawing/2014/main" id="{123DCFBB-9353-4CBA-9D97-DB9ED383F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2" r="5729"/>
          <a:stretch/>
        </p:blipFill>
        <p:spPr bwMode="auto">
          <a:xfrm>
            <a:off x="575519" y="4011540"/>
            <a:ext cx="1345096" cy="2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atrol bergerak">
            <a:extLst>
              <a:ext uri="{FF2B5EF4-FFF2-40B4-BE49-F238E27FC236}">
                <a16:creationId xmlns:a16="http://schemas.microsoft.com/office/drawing/2014/main" id="{08B6DBBE-479A-45D0-9953-E99FEF8B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45" y="4037491"/>
            <a:ext cx="2273126" cy="25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189CDAF7-9A18-4B8D-943B-88458DAD1DB6}"/>
              </a:ext>
            </a:extLst>
          </p:cNvPr>
          <p:cNvSpPr/>
          <p:nvPr/>
        </p:nvSpPr>
        <p:spPr>
          <a:xfrm>
            <a:off x="331300" y="2665128"/>
            <a:ext cx="201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err="1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Katrol</a:t>
            </a:r>
            <a:r>
              <a:rPr lang="en-US" sz="1200" b="1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Tetap</a:t>
            </a:r>
            <a:endParaRPr lang="id-ID" sz="1200" b="1" i="0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  <a:p>
            <a:r>
              <a:rPr lang="id-ID" sz="1200" b="1" dirty="0">
                <a:solidFill>
                  <a:srgbClr val="333399"/>
                </a:solidFill>
                <a:latin typeface="Arial" panose="020B0604020202020204" pitchFamily="34" charset="0"/>
              </a:rPr>
              <a:t>Keuntungan Mekanik = 1</a:t>
            </a:r>
          </a:p>
          <a:p>
            <a:endParaRPr lang="id-ID" sz="1200" b="1" i="0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  <a:p>
            <a:r>
              <a:rPr lang="id-ID" sz="1200" b="1" dirty="0">
                <a:solidFill>
                  <a:srgbClr val="333399"/>
                </a:solidFill>
                <a:latin typeface="Arial" panose="020B0604020202020204" pitchFamily="34" charset="0"/>
              </a:rPr>
              <a:t>F = W</a:t>
            </a:r>
            <a:endParaRPr lang="en-US" sz="1200" b="1" i="0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  <a:p>
            <a:endParaRPr lang="en-US" sz="1200" b="1" i="0" dirty="0">
              <a:solidFill>
                <a:srgbClr val="2C3E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25624641-8595-4A49-8EBE-23175897C0B2}"/>
              </a:ext>
            </a:extLst>
          </p:cNvPr>
          <p:cNvSpPr/>
          <p:nvPr/>
        </p:nvSpPr>
        <p:spPr>
          <a:xfrm>
            <a:off x="4174431" y="2665128"/>
            <a:ext cx="201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err="1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Katrol</a:t>
            </a:r>
            <a:r>
              <a:rPr lang="en-US" sz="1200" b="1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sz="1200" b="1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Gerak</a:t>
            </a:r>
          </a:p>
          <a:p>
            <a:r>
              <a:rPr lang="id-ID" sz="1200" b="1" dirty="0">
                <a:solidFill>
                  <a:srgbClr val="333399"/>
                </a:solidFill>
                <a:latin typeface="Arial" panose="020B0604020202020204" pitchFamily="34" charset="0"/>
              </a:rPr>
              <a:t>Keuntungan Mekanik = 2</a:t>
            </a:r>
          </a:p>
          <a:p>
            <a:endParaRPr lang="id-ID" sz="1200" b="1" i="0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  <a:p>
            <a:r>
              <a:rPr lang="id-ID" sz="1200" b="1" dirty="0">
                <a:solidFill>
                  <a:srgbClr val="333399"/>
                </a:solidFill>
                <a:latin typeface="Arial" panose="020B0604020202020204" pitchFamily="34" charset="0"/>
              </a:rPr>
              <a:t>F = 2W</a:t>
            </a:r>
            <a:endParaRPr lang="en-US" sz="1200" b="1" i="0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  <a:p>
            <a:endParaRPr lang="en-US" sz="1200" b="1" i="0" dirty="0">
              <a:solidFill>
                <a:srgbClr val="2C3E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1C03BDEB-37C1-43DC-8F8C-F2AD2AA7908D}"/>
              </a:ext>
            </a:extLst>
          </p:cNvPr>
          <p:cNvSpPr/>
          <p:nvPr/>
        </p:nvSpPr>
        <p:spPr>
          <a:xfrm>
            <a:off x="8070577" y="2665128"/>
            <a:ext cx="3134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err="1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Katrol</a:t>
            </a:r>
            <a:r>
              <a:rPr lang="en-US" sz="1200" b="1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sz="1200" b="1" i="0" dirty="0">
                <a:solidFill>
                  <a:srgbClr val="333399"/>
                </a:solidFill>
                <a:effectLst/>
                <a:latin typeface="Arial" panose="020B0604020202020204" pitchFamily="34" charset="0"/>
              </a:rPr>
              <a:t>Majemuk</a:t>
            </a:r>
          </a:p>
          <a:p>
            <a:r>
              <a:rPr lang="id-ID" sz="1200" b="1" dirty="0">
                <a:solidFill>
                  <a:srgbClr val="333399"/>
                </a:solidFill>
                <a:latin typeface="Arial" panose="020B0604020202020204" pitchFamily="34" charset="0"/>
              </a:rPr>
              <a:t>Keuntungan Mekanik = (n) jumlah tali</a:t>
            </a:r>
            <a:endParaRPr lang="en-US" sz="1200" b="1" i="0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katrol berganda">
            <a:extLst>
              <a:ext uri="{FF2B5EF4-FFF2-40B4-BE49-F238E27FC236}">
                <a16:creationId xmlns:a16="http://schemas.microsoft.com/office/drawing/2014/main" id="{572D38D5-07CD-4606-BA14-B3B17600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99" y="3945934"/>
            <a:ext cx="1250568" cy="26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8582B34-7999-43F3-89D6-0E37EC70E84C}"/>
              </a:ext>
            </a:extLst>
          </p:cNvPr>
          <p:cNvSpPr/>
          <p:nvPr/>
        </p:nvSpPr>
        <p:spPr>
          <a:xfrm>
            <a:off x="9910000" y="4684643"/>
            <a:ext cx="781878" cy="76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243BBE-11EB-4032-9F62-F1923ECA2407}"/>
              </a:ext>
            </a:extLst>
          </p:cNvPr>
          <p:cNvSpPr/>
          <p:nvPr/>
        </p:nvSpPr>
        <p:spPr>
          <a:xfrm>
            <a:off x="11025811" y="4797287"/>
            <a:ext cx="583096" cy="523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  <a:endParaRPr lang="en-US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B18D0780-C159-4288-87B6-0A1D819D5EF2}"/>
              </a:ext>
            </a:extLst>
          </p:cNvPr>
          <p:cNvSpPr/>
          <p:nvPr/>
        </p:nvSpPr>
        <p:spPr>
          <a:xfrm>
            <a:off x="10712477" y="48842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&gt;</a:t>
            </a:r>
            <a:endParaRPr lang="en-US" dirty="0"/>
          </a:p>
        </p:txBody>
      </p:sp>
      <p:graphicFrame>
        <p:nvGraphicFramePr>
          <p:cNvPr id="20" name="Tabel 20">
            <a:extLst>
              <a:ext uri="{FF2B5EF4-FFF2-40B4-BE49-F238E27FC236}">
                <a16:creationId xmlns:a16="http://schemas.microsoft.com/office/drawing/2014/main" id="{0435A704-0316-4A97-9121-01696633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52891"/>
              </p:ext>
            </p:extLst>
          </p:nvPr>
        </p:nvGraphicFramePr>
        <p:xfrm>
          <a:off x="4862286" y="1212659"/>
          <a:ext cx="67466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3885">
                  <a:extLst>
                    <a:ext uri="{9D8B030D-6E8A-4147-A177-3AD203B41FA5}">
                      <a16:colId xmlns:a16="http://schemas.microsoft.com/office/drawing/2014/main" val="1452535881"/>
                    </a:ext>
                  </a:extLst>
                </a:gridCol>
                <a:gridCol w="4322737">
                  <a:extLst>
                    <a:ext uri="{9D8B030D-6E8A-4147-A177-3AD203B41FA5}">
                      <a16:colId xmlns:a16="http://schemas.microsoft.com/office/drawing/2014/main" val="23251018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/>
                        <a:t>KM = </a:t>
                      </a:r>
                      <a:r>
                        <a:rPr lang="id-ID" dirty="0" err="1"/>
                        <a:t>lk</a:t>
                      </a:r>
                      <a:r>
                        <a:rPr lang="id-ID" dirty="0"/>
                        <a:t>/</a:t>
                      </a:r>
                      <a:r>
                        <a:rPr lang="id-ID" dirty="0" err="1"/>
                        <a:t>lb</a:t>
                      </a:r>
                      <a:r>
                        <a:rPr lang="id-ID" dirty="0"/>
                        <a:t> = W/F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KM Katrol Tetap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KM Katrol </a:t>
                      </a:r>
                      <a:r>
                        <a:rPr lang="id-ID" dirty="0" err="1"/>
                        <a:t>Komb</a:t>
                      </a:r>
                      <a:r>
                        <a:rPr lang="id-ID" dirty="0"/>
                        <a:t> Bergerak = 2^n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8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KM Katrol Bergerak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KM Katrol Majemuk = jumlah tali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0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B63D3233-F8EA-4EA6-B91E-4F2C32630D9F}"/>
              </a:ext>
            </a:extLst>
          </p:cNvPr>
          <p:cNvSpPr/>
          <p:nvPr/>
        </p:nvSpPr>
        <p:spPr>
          <a:xfrm>
            <a:off x="6334539" y="5255022"/>
            <a:ext cx="5685183" cy="148570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B58658-3648-4532-B873-1723A34EA28A}"/>
              </a:ext>
            </a:extLst>
          </p:cNvPr>
          <p:cNvSpPr/>
          <p:nvPr/>
        </p:nvSpPr>
        <p:spPr>
          <a:xfrm>
            <a:off x="3358132" y="2494721"/>
            <a:ext cx="2507331" cy="22114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16912CC7-2E58-4807-AF5C-D92B96BEE3A3}"/>
              </a:ext>
            </a:extLst>
          </p:cNvPr>
          <p:cNvSpPr/>
          <p:nvPr/>
        </p:nvSpPr>
        <p:spPr>
          <a:xfrm>
            <a:off x="4068416" y="3455504"/>
            <a:ext cx="1139687" cy="167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gan Alur: Tunda 5">
            <a:extLst>
              <a:ext uri="{FF2B5EF4-FFF2-40B4-BE49-F238E27FC236}">
                <a16:creationId xmlns:a16="http://schemas.microsoft.com/office/drawing/2014/main" id="{6553FCA4-5A96-4726-9478-2B810330C820}"/>
              </a:ext>
            </a:extLst>
          </p:cNvPr>
          <p:cNvSpPr/>
          <p:nvPr/>
        </p:nvSpPr>
        <p:spPr>
          <a:xfrm rot="16200000">
            <a:off x="4194311" y="2945296"/>
            <a:ext cx="887896" cy="1139687"/>
          </a:xfrm>
          <a:prstGeom prst="flowChartDelay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D618316B-2023-4F51-A20A-1C3FF280F653}"/>
              </a:ext>
            </a:extLst>
          </p:cNvPr>
          <p:cNvSpPr/>
          <p:nvPr/>
        </p:nvSpPr>
        <p:spPr>
          <a:xfrm>
            <a:off x="437321" y="3959088"/>
            <a:ext cx="530087" cy="11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9676500B-9285-4C8D-BCA4-A3CE05AE9BA5}"/>
              </a:ext>
            </a:extLst>
          </p:cNvPr>
          <p:cNvSpPr/>
          <p:nvPr/>
        </p:nvSpPr>
        <p:spPr>
          <a:xfrm rot="3619864">
            <a:off x="3996517" y="-1804553"/>
            <a:ext cx="311301" cy="83119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9AC2E5D4-3061-4109-9955-07DD1A792315}"/>
              </a:ext>
            </a:extLst>
          </p:cNvPr>
          <p:cNvSpPr/>
          <p:nvPr/>
        </p:nvSpPr>
        <p:spPr>
          <a:xfrm rot="5400000">
            <a:off x="3716082" y="1547696"/>
            <a:ext cx="135836" cy="64527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0D0D3E8E-E3BF-4126-8267-E33605D2D6C5}"/>
              </a:ext>
            </a:extLst>
          </p:cNvPr>
          <p:cNvSpPr/>
          <p:nvPr/>
        </p:nvSpPr>
        <p:spPr>
          <a:xfrm>
            <a:off x="7818175" y="3561430"/>
            <a:ext cx="530087" cy="155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624BCAEE-DBB8-4B5B-959D-A72EAE68DE49}"/>
              </a:ext>
            </a:extLst>
          </p:cNvPr>
          <p:cNvSpPr/>
          <p:nvPr/>
        </p:nvSpPr>
        <p:spPr>
          <a:xfrm>
            <a:off x="8604053" y="2459754"/>
            <a:ext cx="530087" cy="265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D3EDA13-0FEE-4CED-8CDC-34412F6DC4D1}"/>
              </a:ext>
            </a:extLst>
          </p:cNvPr>
          <p:cNvSpPr/>
          <p:nvPr/>
        </p:nvSpPr>
        <p:spPr>
          <a:xfrm>
            <a:off x="7597191" y="346222"/>
            <a:ext cx="45719" cy="35847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EF23DF4A-C026-4978-85B3-4A5869B8C37D}"/>
              </a:ext>
            </a:extLst>
          </p:cNvPr>
          <p:cNvSpPr/>
          <p:nvPr/>
        </p:nvSpPr>
        <p:spPr>
          <a:xfrm rot="5400000" flipH="1">
            <a:off x="8004192" y="3467818"/>
            <a:ext cx="48989" cy="8361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3CFDAA61-B4A5-4A45-B472-81E64F4ED098}"/>
              </a:ext>
            </a:extLst>
          </p:cNvPr>
          <p:cNvSpPr/>
          <p:nvPr/>
        </p:nvSpPr>
        <p:spPr>
          <a:xfrm flipH="1">
            <a:off x="8454192" y="2028688"/>
            <a:ext cx="45719" cy="18817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0F42FD42-6121-4421-9646-A028638CA673}"/>
              </a:ext>
            </a:extLst>
          </p:cNvPr>
          <p:cNvSpPr/>
          <p:nvPr/>
        </p:nvSpPr>
        <p:spPr>
          <a:xfrm rot="5400000" flipH="1">
            <a:off x="8767688" y="1725001"/>
            <a:ext cx="45719" cy="68513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9E6235E8-6BB4-4FBF-85A8-1F8F0ECEA754}"/>
              </a:ext>
            </a:extLst>
          </p:cNvPr>
          <p:cNvSpPr/>
          <p:nvPr/>
        </p:nvSpPr>
        <p:spPr>
          <a:xfrm>
            <a:off x="10140656" y="3948374"/>
            <a:ext cx="707795" cy="11802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F5C8BFDC-0302-49F2-9586-B5390AF8EEC6}"/>
              </a:ext>
            </a:extLst>
          </p:cNvPr>
          <p:cNvSpPr/>
          <p:nvPr/>
        </p:nvSpPr>
        <p:spPr>
          <a:xfrm>
            <a:off x="53008" y="4992755"/>
            <a:ext cx="11463129" cy="13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10C12DF3-72CF-4D47-A93B-6A60233D8600}"/>
              </a:ext>
            </a:extLst>
          </p:cNvPr>
          <p:cNvSpPr/>
          <p:nvPr/>
        </p:nvSpPr>
        <p:spPr>
          <a:xfrm rot="2700000">
            <a:off x="10274563" y="3444161"/>
            <a:ext cx="231018" cy="155947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rsegi Panjang 22">
            <a:extLst>
              <a:ext uri="{FF2B5EF4-FFF2-40B4-BE49-F238E27FC236}">
                <a16:creationId xmlns:a16="http://schemas.microsoft.com/office/drawing/2014/main" id="{DD16BE83-1712-4921-BD41-38688F0D705A}"/>
              </a:ext>
            </a:extLst>
          </p:cNvPr>
          <p:cNvSpPr/>
          <p:nvPr/>
        </p:nvSpPr>
        <p:spPr>
          <a:xfrm rot="1692132">
            <a:off x="7321278" y="3080193"/>
            <a:ext cx="45719" cy="180510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D817E95B-4E91-4AAD-AAA0-84072BAC3E36}"/>
              </a:ext>
            </a:extLst>
          </p:cNvPr>
          <p:cNvSpPr/>
          <p:nvPr/>
        </p:nvSpPr>
        <p:spPr>
          <a:xfrm>
            <a:off x="8456697" y="3120158"/>
            <a:ext cx="45719" cy="1449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F7DFBCCF-4258-45B2-8208-C547BD4E199A}"/>
              </a:ext>
            </a:extLst>
          </p:cNvPr>
          <p:cNvSpPr/>
          <p:nvPr/>
        </p:nvSpPr>
        <p:spPr>
          <a:xfrm>
            <a:off x="2248002" y="502071"/>
            <a:ext cx="2638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</a:t>
            </a:r>
          </a:p>
          <a:p>
            <a:r>
              <a:rPr lang="id-ID" dirty="0"/>
              <a:t>Massa Beban 	= 3  kg</a:t>
            </a:r>
          </a:p>
          <a:p>
            <a:r>
              <a:rPr lang="id-ID" dirty="0"/>
              <a:t>Massa Kuasa 	= ... kg</a:t>
            </a:r>
          </a:p>
          <a:p>
            <a:r>
              <a:rPr lang="id-ID" dirty="0"/>
              <a:t>KM 		= 1</a:t>
            </a:r>
            <a:endParaRPr lang="en-US" dirty="0"/>
          </a:p>
        </p:txBody>
      </p:sp>
      <p:sp>
        <p:nvSpPr>
          <p:cNvPr id="31" name="Persegi Panjang 30">
            <a:extLst>
              <a:ext uri="{FF2B5EF4-FFF2-40B4-BE49-F238E27FC236}">
                <a16:creationId xmlns:a16="http://schemas.microsoft.com/office/drawing/2014/main" id="{583FEE62-939B-469A-A3B8-A909F4CEBE22}"/>
              </a:ext>
            </a:extLst>
          </p:cNvPr>
          <p:cNvSpPr/>
          <p:nvPr/>
        </p:nvSpPr>
        <p:spPr>
          <a:xfrm>
            <a:off x="6508691" y="5296530"/>
            <a:ext cx="5314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KM 		= Massa Beban/Massa Kuasa</a:t>
            </a:r>
          </a:p>
          <a:p>
            <a:r>
              <a:rPr lang="id-ID" b="1" dirty="0"/>
              <a:t>Massa Kuasa 	= Massa Beban / KM</a:t>
            </a:r>
          </a:p>
          <a:p>
            <a:r>
              <a:rPr lang="id-ID" b="1" dirty="0"/>
              <a:t>		= 3 / 1</a:t>
            </a:r>
          </a:p>
          <a:p>
            <a:r>
              <a:rPr lang="id-ID" b="1" dirty="0"/>
              <a:t>		= 3 kg x 2(A+B)</a:t>
            </a:r>
          </a:p>
          <a:p>
            <a:r>
              <a:rPr lang="id-ID" b="1" dirty="0"/>
              <a:t>		= 6 kg		&lt;      25kg </a:t>
            </a:r>
            <a:r>
              <a:rPr lang="id-ID" b="1" dirty="0" err="1"/>
              <a:t>servo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69AB86-B4F4-4725-8FF7-C886D36D85CD}"/>
              </a:ext>
            </a:extLst>
          </p:cNvPr>
          <p:cNvSpPr/>
          <p:nvPr/>
        </p:nvSpPr>
        <p:spPr>
          <a:xfrm>
            <a:off x="9966000" y="3836221"/>
            <a:ext cx="845605" cy="82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1EB519E8-301C-4419-BD62-487AF815F932}"/>
              </a:ext>
            </a:extLst>
          </p:cNvPr>
          <p:cNvSpPr/>
          <p:nvPr/>
        </p:nvSpPr>
        <p:spPr>
          <a:xfrm rot="20255303">
            <a:off x="9623818" y="1951909"/>
            <a:ext cx="45719" cy="26463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36B66231-B9D2-486D-8C9C-1405580850E1}"/>
              </a:ext>
            </a:extLst>
          </p:cNvPr>
          <p:cNvSpPr/>
          <p:nvPr/>
        </p:nvSpPr>
        <p:spPr>
          <a:xfrm rot="16200000">
            <a:off x="9295727" y="3680508"/>
            <a:ext cx="50802" cy="17284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180EA2-F3B4-4000-88BF-698B6B6A925F}"/>
              </a:ext>
            </a:extLst>
          </p:cNvPr>
          <p:cNvSpPr/>
          <p:nvPr/>
        </p:nvSpPr>
        <p:spPr>
          <a:xfrm>
            <a:off x="10078643" y="4467419"/>
            <a:ext cx="178539" cy="105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9CF84904-A09A-457E-96E9-E9033F6530A4}"/>
              </a:ext>
            </a:extLst>
          </p:cNvPr>
          <p:cNvSpPr/>
          <p:nvPr/>
        </p:nvSpPr>
        <p:spPr>
          <a:xfrm>
            <a:off x="3567434" y="1664829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200" b="1" dirty="0"/>
              <a:t>A</a:t>
            </a:r>
            <a:endParaRPr lang="en-US" sz="3200" b="1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17A71258-2E6F-4211-B83B-61B63CF06FBE}"/>
              </a:ext>
            </a:extLst>
          </p:cNvPr>
          <p:cNvSpPr/>
          <p:nvPr/>
        </p:nvSpPr>
        <p:spPr>
          <a:xfrm>
            <a:off x="2650469" y="4121400"/>
            <a:ext cx="415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200" b="1" dirty="0"/>
              <a:t>B</a:t>
            </a:r>
            <a:endParaRPr lang="en-US" sz="3200" b="1" dirty="0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83F9AD05-739E-4876-8E33-28876FFF6002}"/>
              </a:ext>
            </a:extLst>
          </p:cNvPr>
          <p:cNvSpPr/>
          <p:nvPr/>
        </p:nvSpPr>
        <p:spPr>
          <a:xfrm>
            <a:off x="1379704" y="5200804"/>
            <a:ext cx="2638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B</a:t>
            </a:r>
          </a:p>
          <a:p>
            <a:r>
              <a:rPr lang="id-ID" dirty="0"/>
              <a:t>Massa Beban 	= 3  kg</a:t>
            </a:r>
          </a:p>
          <a:p>
            <a:r>
              <a:rPr lang="id-ID" dirty="0"/>
              <a:t>Massa Kuasa 	= ... kg</a:t>
            </a:r>
          </a:p>
          <a:p>
            <a:r>
              <a:rPr lang="id-ID" dirty="0"/>
              <a:t>KM 		= 1 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66D31F-E515-47F4-832F-93F6B99CB67C}"/>
              </a:ext>
            </a:extLst>
          </p:cNvPr>
          <p:cNvSpPr/>
          <p:nvPr/>
        </p:nvSpPr>
        <p:spPr>
          <a:xfrm>
            <a:off x="8436259" y="3761723"/>
            <a:ext cx="845605" cy="82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89AC59-E5AA-406E-9940-10712BF8874C}"/>
              </a:ext>
            </a:extLst>
          </p:cNvPr>
          <p:cNvSpPr/>
          <p:nvPr/>
        </p:nvSpPr>
        <p:spPr>
          <a:xfrm>
            <a:off x="8446293" y="2043136"/>
            <a:ext cx="845605" cy="82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id="{966EFC0D-16F3-405F-B8C9-65D0928BD771}"/>
              </a:ext>
            </a:extLst>
          </p:cNvPr>
          <p:cNvSpPr/>
          <p:nvPr/>
        </p:nvSpPr>
        <p:spPr>
          <a:xfrm rot="16200000" flipH="1">
            <a:off x="8074865" y="2787972"/>
            <a:ext cx="45719" cy="7516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559DC3-63B4-41FB-8F19-C08E78A939ED}"/>
              </a:ext>
            </a:extLst>
          </p:cNvPr>
          <p:cNvSpPr/>
          <p:nvPr/>
        </p:nvSpPr>
        <p:spPr>
          <a:xfrm>
            <a:off x="7660415" y="3107721"/>
            <a:ext cx="845605" cy="82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B7D8BCC8-45C2-44E5-863B-4835C4508937}"/>
              </a:ext>
            </a:extLst>
          </p:cNvPr>
          <p:cNvSpPr/>
          <p:nvPr/>
        </p:nvSpPr>
        <p:spPr>
          <a:xfrm rot="16200000">
            <a:off x="9950606" y="1923432"/>
            <a:ext cx="154267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segi Panjang 3">
            <a:extLst>
              <a:ext uri="{FF2B5EF4-FFF2-40B4-BE49-F238E27FC236}">
                <a16:creationId xmlns:a16="http://schemas.microsoft.com/office/drawing/2014/main" id="{D9D6E480-DF46-4708-BB97-305B3E2EAA37}"/>
              </a:ext>
            </a:extLst>
          </p:cNvPr>
          <p:cNvSpPr/>
          <p:nvPr/>
        </p:nvSpPr>
        <p:spPr>
          <a:xfrm>
            <a:off x="159026" y="3180522"/>
            <a:ext cx="5936974" cy="3485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70F469F3-2CDC-4731-B741-A338D54AA2DE}"/>
              </a:ext>
            </a:extLst>
          </p:cNvPr>
          <p:cNvSpPr/>
          <p:nvPr/>
        </p:nvSpPr>
        <p:spPr>
          <a:xfrm>
            <a:off x="6096000" y="3180522"/>
            <a:ext cx="5936974" cy="3485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BFD30CBC-76E8-4FFB-BF27-994617F8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7" t="27236" r="16196" b="13413"/>
          <a:stretch/>
        </p:blipFill>
        <p:spPr>
          <a:xfrm>
            <a:off x="6256370" y="3457160"/>
            <a:ext cx="5616234" cy="2702482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2A2347EF-9EEB-47EF-BB48-6ACA755506A4}"/>
              </a:ext>
            </a:extLst>
          </p:cNvPr>
          <p:cNvSpPr/>
          <p:nvPr/>
        </p:nvSpPr>
        <p:spPr>
          <a:xfrm>
            <a:off x="2794729" y="6089756"/>
            <a:ext cx="66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5 </a:t>
            </a:r>
            <a:r>
              <a:rPr lang="id-ID" b="1" dirty="0" err="1"/>
              <a:t>pcs</a:t>
            </a:r>
            <a:endParaRPr lang="en-US" b="1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757794AA-527D-42F7-A680-575E3DC12456}"/>
              </a:ext>
            </a:extLst>
          </p:cNvPr>
          <p:cNvSpPr/>
          <p:nvPr/>
        </p:nvSpPr>
        <p:spPr>
          <a:xfrm>
            <a:off x="8809107" y="6274422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200 cm</a:t>
            </a:r>
            <a:endParaRPr lang="en-US" b="1" dirty="0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FCDD5274-CF1E-422F-9458-34C70F34C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0" t="27714" r="16310" b="24008"/>
          <a:stretch/>
        </p:blipFill>
        <p:spPr>
          <a:xfrm>
            <a:off x="399183" y="3697325"/>
            <a:ext cx="5456659" cy="2451713"/>
          </a:xfrm>
          <a:prstGeom prst="rect">
            <a:avLst/>
          </a:prstGeom>
        </p:spPr>
      </p:pic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45C07267-78F1-4893-9A96-40B28D7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33257"/>
              </p:ext>
            </p:extLst>
          </p:nvPr>
        </p:nvGraphicFramePr>
        <p:xfrm>
          <a:off x="2032000" y="1093801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6292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9728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455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523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Harga satuan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Harga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Roda Katrol Tipis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 </a:t>
                      </a:r>
                      <a:r>
                        <a:rPr lang="id-ID" dirty="0" err="1"/>
                        <a:t>pcs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35.000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0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Benang pancing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15.000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654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d-ID" dirty="0"/>
                        <a:t>Jumlah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65.000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1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16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253</Words>
  <Application>Microsoft Office PowerPoint</Application>
  <PresentationFormat>Layar Lebar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Office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mfadillahputrakahfi@gmail.com</dc:creator>
  <cp:lastModifiedBy>mfadillahputrakahfi@gmail.com</cp:lastModifiedBy>
  <cp:revision>22</cp:revision>
  <dcterms:created xsi:type="dcterms:W3CDTF">2020-06-03T04:23:47Z</dcterms:created>
  <dcterms:modified xsi:type="dcterms:W3CDTF">2020-06-03T21:05:30Z</dcterms:modified>
</cp:coreProperties>
</file>